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2" r:id="rId13"/>
    <p:sldId id="271" r:id="rId14"/>
    <p:sldId id="274" r:id="rId15"/>
    <p:sldId id="275" r:id="rId16"/>
    <p:sldId id="276" r:id="rId17"/>
    <p:sldId id="277" r:id="rId18"/>
    <p:sldId id="278" r:id="rId19"/>
    <p:sldId id="259" r:id="rId20"/>
    <p:sldId id="260" r:id="rId21"/>
    <p:sldId id="261" r:id="rId22"/>
    <p:sldId id="262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90" y="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72BFE-B238-4AE8-B59D-FDF4D2B9FB72}" type="datetimeFigureOut">
              <a:rPr lang="ru-RU" smtClean="0"/>
              <a:pPr/>
              <a:t>05.02.2020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F42BF-759A-4382-85C1-69B39BEE0C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72BFE-B238-4AE8-B59D-FDF4D2B9FB72}" type="datetimeFigureOut">
              <a:rPr lang="ru-RU" smtClean="0"/>
              <a:pPr/>
              <a:t>05.02.2020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F42BF-759A-4382-85C1-69B39BEE0C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72BFE-B238-4AE8-B59D-FDF4D2B9FB72}" type="datetimeFigureOut">
              <a:rPr lang="ru-RU" smtClean="0"/>
              <a:pPr/>
              <a:t>05.02.2020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F42BF-759A-4382-85C1-69B39BEE0C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72BFE-B238-4AE8-B59D-FDF4D2B9FB72}" type="datetimeFigureOut">
              <a:rPr lang="ru-RU" smtClean="0"/>
              <a:pPr/>
              <a:t>05.02.2020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F42BF-759A-4382-85C1-69B39BEE0C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72BFE-B238-4AE8-B59D-FDF4D2B9FB72}" type="datetimeFigureOut">
              <a:rPr lang="ru-RU" smtClean="0"/>
              <a:pPr/>
              <a:t>05.02.2020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F42BF-759A-4382-85C1-69B39BEE0C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72BFE-B238-4AE8-B59D-FDF4D2B9FB72}" type="datetimeFigureOut">
              <a:rPr lang="ru-RU" smtClean="0"/>
              <a:pPr/>
              <a:t>05.02.2020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F42BF-759A-4382-85C1-69B39BEE0C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72BFE-B238-4AE8-B59D-FDF4D2B9FB72}" type="datetimeFigureOut">
              <a:rPr lang="ru-RU" smtClean="0"/>
              <a:pPr/>
              <a:t>05.02.2020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F42BF-759A-4382-85C1-69B39BEE0C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72BFE-B238-4AE8-B59D-FDF4D2B9FB72}" type="datetimeFigureOut">
              <a:rPr lang="ru-RU" smtClean="0"/>
              <a:pPr/>
              <a:t>05.02.2020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F42BF-759A-4382-85C1-69B39BEE0C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72BFE-B238-4AE8-B59D-FDF4D2B9FB72}" type="datetimeFigureOut">
              <a:rPr lang="ru-RU" smtClean="0"/>
              <a:pPr/>
              <a:t>05.02.2020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F42BF-759A-4382-85C1-69B39BEE0C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72BFE-B238-4AE8-B59D-FDF4D2B9FB72}" type="datetimeFigureOut">
              <a:rPr lang="ru-RU" smtClean="0"/>
              <a:pPr/>
              <a:t>05.02.2020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F42BF-759A-4382-85C1-69B39BEE0C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72BFE-B238-4AE8-B59D-FDF4D2B9FB72}" type="datetimeFigureOut">
              <a:rPr lang="ru-RU" smtClean="0"/>
              <a:pPr/>
              <a:t>05.02.2020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F42BF-759A-4382-85C1-69B39BEE0C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472BFE-B238-4AE8-B59D-FDF4D2B9FB72}" type="datetimeFigureOut">
              <a:rPr lang="ru-RU" smtClean="0"/>
              <a:pPr/>
              <a:t>05.02.2020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F42BF-759A-4382-85C1-69B39BEE0C0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uk.wikipedia.org/wiki/%D0%A4%D1%80%D0%B0%D0%BD%D1%87%D0%B5%D1%81%D0%BA%D0%BE_%D0%9F%D0%B5%D1%82%D1%80%D0%B0%D1%80%D0%BA%D0%B0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uk.wikipedia.org/wiki/%D0%A1%D0%BE%D1%86%D1%96%D0%B0%D0%BB%D1%8C%D0%BD%D0%B0_%D1%80%D1%96%D0%B2%D0%BD%D1%96%D1%81%D1%82%D1%8C" TargetMode="External"/><Relationship Id="rId3" Type="http://schemas.openxmlformats.org/officeDocument/2006/relationships/hyperlink" Target="http://uk.wikipedia.org/wiki/%D0%90%D0%BD%D1%82%D1%80%D0%BE%D0%BF%D0%BE%D1%86%D0%B5%D0%BD%D1%82%D1%80%D0%B8%D0%B7%D0%BC" TargetMode="External"/><Relationship Id="rId7" Type="http://schemas.openxmlformats.org/officeDocument/2006/relationships/hyperlink" Target="http://uk.wikipedia.org/wiki/%D0%94%D0%B5%D1%80%D0%B6%D0%B0%D0%B2%D0%B0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uk.wikipedia.org/wiki/%D0%9D%D0%B0%D1%82%D1%83%D1%80%D1%84%D1%96%D0%BB%D0%BE%D1%81%D0%BE%D1%84%D1%96%D1%8F" TargetMode="External"/><Relationship Id="rId5" Type="http://schemas.openxmlformats.org/officeDocument/2006/relationships/hyperlink" Target="http://uk.wikipedia.org/wiki/%D0%9F%D0%B0%D0%BD%D1%82%D0%B5%D1%97%D0%B7%D0%BC" TargetMode="External"/><Relationship Id="rId4" Type="http://schemas.openxmlformats.org/officeDocument/2006/relationships/hyperlink" Target="http://uk.wikipedia.org/wiki/%D0%93%D1%83%D0%BC%D0%B0%D0%BD%D1%96%D0%B7%D0%BC" TargetMode="External"/><Relationship Id="rId9" Type="http://schemas.openxmlformats.org/officeDocument/2006/relationships/hyperlink" Target="http://uk.wikipedia.org/wiki/%D0%A6%D0%B5%D1%80%D0%BA%D0%B2%D0%B0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uk.wikipedia.org/wiki/%D0%93%D0%B0%D0%BB%D1%96%D0%BB%D0%B5%D0%BE_%D0%93%D0%B0%D0%BB%D1%96%D0%BB%D0%B5%D0%B9" TargetMode="External"/><Relationship Id="rId13" Type="http://schemas.openxmlformats.org/officeDocument/2006/relationships/hyperlink" Target="http://uk.wikipedia.org/wiki/%D0%A2%D0%BE%D0%BC%D0%B0%D1%81_%D0%9C%D0%BE%D1%80" TargetMode="External"/><Relationship Id="rId3" Type="http://schemas.openxmlformats.org/officeDocument/2006/relationships/hyperlink" Target="http://uk.wikipedia.org/wiki/%D0%A4%D1%80%D0%B0%D0%BD%D1%87%D0%B5%D1%81%D0%BA%D0%BE_%D0%9F%D0%B5%D1%82%D1%80%D0%B0%D1%80%D0%BA%D0%B0" TargetMode="External"/><Relationship Id="rId7" Type="http://schemas.openxmlformats.org/officeDocument/2006/relationships/hyperlink" Target="http://uk.wikipedia.org/wiki/%D0%94%D0%B6%D0%BE%D1%80%D0%B4%D0%B0%D0%BD%D0%BE_%D0%91%D1%80%D1%83%D0%BD%D0%BE" TargetMode="External"/><Relationship Id="rId12" Type="http://schemas.openxmlformats.org/officeDocument/2006/relationships/hyperlink" Target="http://uk.wikipedia.org/wiki/%D0%9D%D1%96%D0%BA%D0%BA%D0%BE%D0%BB%D0%BE_%D0%9C%D0%B0%D0%BA%D1%96%D0%B0%D0%B2%D0%B5%D0%BB%D0%BB%D1%96" TargetMode="External"/><Relationship Id="rId2" Type="http://schemas.openxmlformats.org/officeDocument/2006/relationships/hyperlink" Target="http://uk.wikipedia.org/wiki/%D0%94%D0%B0%D0%BD%D1%82%D0%B5_%D0%90%D0%BB%D1%96%D0%B3'%D1%94%D1%80%D1%96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uk.wikipedia.org/wiki/%D0%9D%D1%96%D0%BA%D0%BE%D0%BB%D0%B0%D0%B9_%D0%9A%D0%BE%D0%BF%D0%B5%D1%80%D0%BD%D1%96%D0%BA" TargetMode="External"/><Relationship Id="rId11" Type="http://schemas.openxmlformats.org/officeDocument/2006/relationships/hyperlink" Target="http://uk.wikipedia.org/wiki/%D0%95%D1%80%D0%B0%D0%B7%D0%BC_%D0%A0%D0%BE%D1%82%D1%82%D0%B5%D1%80%D0%B4%D0%B0%D0%BC%D1%81%D1%8C%D0%BA%D0%B8%D0%B9" TargetMode="External"/><Relationship Id="rId5" Type="http://schemas.openxmlformats.org/officeDocument/2006/relationships/hyperlink" Target="http://uk.wikipedia.org/wiki/%D0%9B%D0%B5%D0%BE%D0%BD%D0%B0%D1%80%D0%B4%D0%BE_%D0%B4%D0%B0_%D0%92%D1%96%D0%BD%D1%87%D1%96" TargetMode="External"/><Relationship Id="rId10" Type="http://schemas.openxmlformats.org/officeDocument/2006/relationships/hyperlink" Target="http://uk.wikipedia.org/wiki/%D0%A2%D0%BE%D0%BC%D0%B0%D1%81_%D0%9C%D1%8E%D0%BD%D1%86%D0%B5%D1%80" TargetMode="External"/><Relationship Id="rId4" Type="http://schemas.openxmlformats.org/officeDocument/2006/relationships/hyperlink" Target="http://uk.wikipedia.org/wiki/%D0%9B%D0%BE%D1%80%D0%B5%D0%BD%D1%86%D0%BE_%D0%92%D0%B0%D0%BB%D0%BB%D0%B0" TargetMode="External"/><Relationship Id="rId9" Type="http://schemas.openxmlformats.org/officeDocument/2006/relationships/hyperlink" Target="http://uk.wikipedia.org/wiki/%D0%9C%D0%B0%D1%80%D1%82%D1%96%D0%BD_%D0%9B%D1%8E%D1%82%D0%B5%D1%80" TargetMode="External"/><Relationship Id="rId14" Type="http://schemas.openxmlformats.org/officeDocument/2006/relationships/hyperlink" Target="http://uk.wikipedia.org/wiki/%D0%A2%D0%BE%D0%BC%D0%B0%D0%B7%D0%B7%D0%BE_%D0%9A%D0%B0%D0%BC%D0%BF%D0%B0%D0%BD%D0%B5%D0%BB%D0%BB%D0%B0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uk.wikipedia.org/wiki/%D0%86%D1%82%D0%B0%D0%BB%D1%96%D0%B9%D1%81%D1%8C%D0%BA%D0%B0_%D0%BC%D0%BE%D0%B2%D0%B0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uk.wikipedia.org/wiki/%D0%91%D0%BE%D0%B6%D0%B5%D1%81%D1%82%D0%B2%D0%B5%D0%BD%D0%BD%D0%B0_%D0%9A%D0%BE%D0%BC%D0%B5%D0%B4%D1%96%D1%8F" TargetMode="External"/><Relationship Id="rId4" Type="http://schemas.openxmlformats.org/officeDocument/2006/relationships/hyperlink" Target="http://uk.wikipedia.org/wiki/%D0%9B%D0%B0%D1%82%D0%B8%D0%BD%D0%B0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uk.wikipedia.org/wiki/%D0%A1%D0%BE%D0%BD%D0%B5%D1%82" TargetMode="External"/><Relationship Id="rId2" Type="http://schemas.openxmlformats.org/officeDocument/2006/relationships/hyperlink" Target="http://uk.wikipedia.org/wiki/%D0%93%D1%83%D0%BC%D0%B0%D0%BD%D1%96%D0%B7%D0%BC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uk-UA" sz="2800" dirty="0" smtClean="0"/>
              <a:t>Лекція </a:t>
            </a:r>
            <a:r>
              <a:rPr lang="uk-UA" sz="2800" dirty="0" smtClean="0"/>
              <a:t>5.  </a:t>
            </a:r>
            <a:r>
              <a:rPr lang="uk-UA" sz="2800" dirty="0" smtClean="0">
                <a:latin typeface="Arial Black" pitchFamily="34" charset="0"/>
              </a:rPr>
              <a:t>ФІЛОСОФІЯ ВІДРОДЖЕННЯ</a:t>
            </a:r>
            <a:endParaRPr lang="ru-RU" sz="2800" dirty="0">
              <a:latin typeface="Arial Black" pitchFamily="34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blipFill>
            <a:blip r:embed="rId2" cstate="print"/>
            <a:tile tx="0" ty="0" sx="100000" sy="100000" flip="none" algn="tl"/>
          </a:blipFill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uk-UA" dirty="0" smtClean="0"/>
              <a:t>					План</a:t>
            </a:r>
          </a:p>
          <a:p>
            <a:r>
              <a:rPr lang="uk-UA" sz="3500" dirty="0"/>
              <a:t>1.	Загальна характеристика: специфіка, коло проблем, представники.</a:t>
            </a:r>
            <a:endParaRPr lang="ru-RU" sz="3500" dirty="0"/>
          </a:p>
          <a:p>
            <a:r>
              <a:rPr lang="uk-UA" sz="3500" dirty="0"/>
              <a:t>2.	Гуманізм в Італії: Данте Аліг’єрі, </a:t>
            </a:r>
            <a:r>
              <a:rPr lang="uk-UA" sz="3500" dirty="0" err="1"/>
              <a:t>Франческо</a:t>
            </a:r>
            <a:r>
              <a:rPr lang="uk-UA" sz="3500" dirty="0"/>
              <a:t> Петрарка, Джованні </a:t>
            </a:r>
            <a:r>
              <a:rPr lang="uk-UA" sz="3500" dirty="0" err="1"/>
              <a:t>Бокаччо</a:t>
            </a:r>
            <a:r>
              <a:rPr lang="uk-UA" sz="3500" dirty="0"/>
              <a:t>, Лоренцо </a:t>
            </a:r>
            <a:r>
              <a:rPr lang="uk-UA" sz="3500" dirty="0" err="1" smtClean="0"/>
              <a:t>Валла</a:t>
            </a:r>
            <a:r>
              <a:rPr lang="uk-UA" sz="3500" dirty="0" smtClean="0"/>
              <a:t>.</a:t>
            </a:r>
          </a:p>
          <a:p>
            <a:pPr lvl="0"/>
            <a:r>
              <a:rPr lang="uk-UA" sz="3500" dirty="0" smtClean="0"/>
              <a:t>3</a:t>
            </a:r>
            <a:r>
              <a:rPr lang="uk-UA" sz="3500" dirty="0"/>
              <a:t>.	</a:t>
            </a:r>
            <a:r>
              <a:rPr lang="uk-UA" sz="3600" dirty="0"/>
              <a:t>Натурфілософія епохи Відродження: представники, основні ідеї.</a:t>
            </a:r>
          </a:p>
          <a:p>
            <a:r>
              <a:rPr lang="uk-UA" sz="3500" dirty="0" smtClean="0"/>
              <a:t>4. Соціальні </a:t>
            </a:r>
            <a:r>
              <a:rPr lang="uk-UA" sz="3500" dirty="0"/>
              <a:t>теорії: Ніколо Макіавеллі, Томас Мор, </a:t>
            </a:r>
            <a:r>
              <a:rPr lang="uk-UA" sz="3500" dirty="0" err="1"/>
              <a:t>Томмазо</a:t>
            </a:r>
            <a:r>
              <a:rPr lang="uk-UA" sz="3500" dirty="0"/>
              <a:t> Кампанелла.</a:t>
            </a:r>
            <a:endParaRPr lang="ru-RU" sz="3500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vi-VN" b="1" dirty="0" smtClean="0"/>
              <a:t>Франче́ско Петра́рка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uk-UA" dirty="0" smtClean="0"/>
              <a:t>відстоював </a:t>
            </a:r>
            <a:r>
              <a:rPr lang="uk-UA" dirty="0"/>
              <a:t>право людини на щастя у реальному, земному житті. Ф. Петрарка вважав, що естетичне, наукове і моральне вдосконалення особистості можливе лише за умови відокремлення художника або філософа від мас, протиставлення просвітницьких діячів літератури та філософії </a:t>
            </a:r>
            <a:r>
              <a:rPr lang="uk-UA" dirty="0" err="1"/>
              <a:t>„неосвіченій</a:t>
            </a:r>
            <a:r>
              <a:rPr lang="uk-UA" dirty="0"/>
              <a:t> </a:t>
            </a:r>
            <a:r>
              <a:rPr lang="uk-UA" dirty="0" err="1"/>
              <a:t>черні”</a:t>
            </a:r>
            <a:r>
              <a:rPr lang="uk-UA" dirty="0"/>
              <a:t>. У творі </a:t>
            </a:r>
            <a:r>
              <a:rPr lang="uk-UA" dirty="0" err="1"/>
              <a:t>„Про</a:t>
            </a:r>
            <a:r>
              <a:rPr lang="uk-UA" dirty="0"/>
              <a:t> </a:t>
            </a:r>
            <a:r>
              <a:rPr lang="uk-UA" dirty="0" err="1"/>
              <a:t>республіку”</a:t>
            </a:r>
            <a:r>
              <a:rPr lang="uk-UA" dirty="0"/>
              <a:t> Ф. Петрарка сформулював свій ідеал держави, що ґрунтується на високій моралі громадян.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uk-UA" dirty="0"/>
              <a:t>Джованні  </a:t>
            </a:r>
            <a:r>
              <a:rPr lang="uk-UA" dirty="0" smtClean="0"/>
              <a:t>Боккаччо</a:t>
            </a:r>
            <a:r>
              <a:rPr lang="uk-UA" dirty="0">
                <a:hlinkClick r:id="rId2" tooltip="Франческо Петрарка"/>
              </a:rPr>
              <a:t> </a:t>
            </a:r>
            <a:r>
              <a:rPr lang="uk-UA" dirty="0" smtClean="0">
                <a:hlinkClick r:id="rId2" tooltip="Франческо Петрарка"/>
              </a:rPr>
              <a:t/>
            </a:r>
            <a:br>
              <a:rPr lang="uk-UA" dirty="0" smtClean="0">
                <a:hlinkClick r:id="rId2" tooltip="Франческо Петрарка"/>
              </a:rPr>
            </a:br>
            <a:r>
              <a:rPr lang="uk-UA" sz="3200" dirty="0" smtClean="0">
                <a:hlinkClick r:id="rId2" tooltip="Франческо Петрарка"/>
              </a:rPr>
              <a:t>(</a:t>
            </a:r>
            <a:r>
              <a:rPr lang="uk-UA" sz="3200" dirty="0">
                <a:hlinkClick r:id="rId2" tooltip="Франческо Петрарка"/>
              </a:rPr>
              <a:t>1313-1373</a:t>
            </a:r>
            <a:r>
              <a:rPr lang="uk-UA" dirty="0"/>
              <a:t>)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90488" indent="-90488" algn="just">
              <a:buNone/>
            </a:pPr>
            <a:r>
              <a:rPr lang="uk-UA" dirty="0"/>
              <a:t>у праці </a:t>
            </a:r>
            <a:r>
              <a:rPr lang="uk-UA" dirty="0" err="1"/>
              <a:t>„Декамерон”</a:t>
            </a:r>
            <a:r>
              <a:rPr lang="uk-UA" dirty="0"/>
              <a:t> критикував католицьку церкву, сатирично осміював духовенство. Заперечуючи аскетичну мораль Середньовіччя, </a:t>
            </a:r>
            <a:r>
              <a:rPr lang="uk-UA" dirty="0" err="1"/>
              <a:t>Джованні</a:t>
            </a:r>
            <a:r>
              <a:rPr lang="uk-UA" dirty="0"/>
              <a:t>  Боккаччо захищає право людей на насолоду земним життям, прославляє чуттєву любов, природні прагнення людини. Виступаючи проти феодальних привілеїв та станової нерівності, </a:t>
            </a:r>
            <a:r>
              <a:rPr lang="uk-UA" dirty="0" err="1"/>
              <a:t>Джованні</a:t>
            </a:r>
            <a:r>
              <a:rPr lang="uk-UA" dirty="0"/>
              <a:t>  Боккаччо розвиває думку про те, що благородство людей повинно вимірюватися їх вчинками, а не походженням.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11430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uk-UA" sz="3100" dirty="0" smtClean="0"/>
              <a:t>Лоренцо </a:t>
            </a:r>
            <a:r>
              <a:rPr lang="uk-UA" sz="3100" dirty="0" err="1" smtClean="0"/>
              <a:t>Валла</a:t>
            </a:r>
            <a:r>
              <a:rPr lang="uk-UA" sz="3100" dirty="0" smtClean="0"/>
              <a:t> (1407-1457 ) - </a:t>
            </a:r>
            <a:r>
              <a:rPr lang="ru-RU" sz="3100" dirty="0" err="1" smtClean="0"/>
              <a:t>італійський</a:t>
            </a:r>
            <a:r>
              <a:rPr lang="ru-RU" sz="3100" dirty="0" smtClean="0"/>
              <a:t> критик, </a:t>
            </a:r>
            <a:r>
              <a:rPr lang="ru-RU" sz="3100" dirty="0" err="1" smtClean="0"/>
              <a:t>викладач</a:t>
            </a:r>
            <a:r>
              <a:rPr lang="ru-RU" sz="3100" dirty="0" smtClean="0"/>
              <a:t>, </a:t>
            </a:r>
            <a:r>
              <a:rPr lang="ru-RU" sz="3100" dirty="0" err="1" smtClean="0"/>
              <a:t>гуманіст</a:t>
            </a:r>
            <a:r>
              <a:rPr lang="ru-RU" sz="3100" dirty="0" smtClean="0"/>
              <a:t>, </a:t>
            </a:r>
            <a:r>
              <a:rPr lang="ru-RU" sz="3100" dirty="0" err="1" smtClean="0"/>
              <a:t>перекладач</a:t>
            </a:r>
            <a:r>
              <a:rPr lang="ru-RU" sz="3100" dirty="0" smtClean="0"/>
              <a:t>, </a:t>
            </a:r>
            <a:r>
              <a:rPr lang="ru-RU" sz="3100" dirty="0" err="1" smtClean="0"/>
              <a:t>філософ</a:t>
            </a:r>
            <a:endParaRPr lang="ru-RU" dirty="0"/>
          </a:p>
        </p:txBody>
      </p:sp>
      <p:pic>
        <p:nvPicPr>
          <p:cNvPr id="25602" name="Picture 2" descr="Lorenzo Valla aport011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02158" y="2180641"/>
            <a:ext cx="2539683" cy="336508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22056"/>
            <a:ext cx="7560000" cy="104400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uk-UA" sz="3600" u="sng" dirty="0" smtClean="0"/>
              <a:t>Основні ідеї Лоренцо </a:t>
            </a:r>
            <a:r>
              <a:rPr lang="uk-UA" sz="3600" u="sng" dirty="0" err="1"/>
              <a:t>Валла</a:t>
            </a:r>
            <a:r>
              <a:rPr lang="uk-UA" sz="3600" u="sng" dirty="0"/>
              <a:t> </a:t>
            </a:r>
            <a:r>
              <a:rPr lang="uk-UA" sz="3600" dirty="0" smtClean="0"/>
              <a:t/>
            </a:r>
            <a:br>
              <a:rPr lang="uk-UA" sz="3600" dirty="0" smtClean="0"/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692696"/>
            <a:ext cx="8064896" cy="5616000"/>
          </a:xfrm>
          <a:blipFill>
            <a:blip r:embed="rId2" cstate="print"/>
            <a:tile tx="0" ty="0" sx="100000" sy="100000" flip="none" algn="tl"/>
          </a:blipFill>
        </p:spPr>
        <p:txBody>
          <a:bodyPr>
            <a:normAutofit fontScale="70000" lnSpcReduction="20000"/>
          </a:bodyPr>
          <a:lstStyle/>
          <a:p>
            <a:pPr marL="0" indent="0"/>
            <a:r>
              <a:rPr lang="uk-UA" dirty="0" smtClean="0"/>
              <a:t>1)довів підробку </a:t>
            </a:r>
            <a:r>
              <a:rPr lang="uk-UA" dirty="0" err="1" smtClean="0"/>
              <a:t>т.зв</a:t>
            </a:r>
            <a:r>
              <a:rPr lang="uk-UA" dirty="0" smtClean="0"/>
              <a:t>. „Дару Костянтина” - юридичного документа про світську владу Папи Римського у Європі, основна робота - „Міркування про "Дар Костянтина«;</a:t>
            </a:r>
            <a:endParaRPr lang="ru-RU" dirty="0" smtClean="0"/>
          </a:p>
          <a:p>
            <a:pPr marL="0" indent="0"/>
            <a:r>
              <a:rPr lang="uk-UA" dirty="0" smtClean="0"/>
              <a:t>2) вимагав віротерпимості, свободи наукового дослідження і права людини на задоволення своїх матеріальних та духовних потреб; </a:t>
            </a:r>
          </a:p>
          <a:p>
            <a:pPr marL="0" indent="0"/>
            <a:r>
              <a:rPr lang="uk-UA" dirty="0" smtClean="0"/>
              <a:t>3) обґрунтовував право чоловіка та жінки на свободу у шлюбі та коханні;</a:t>
            </a:r>
          </a:p>
          <a:p>
            <a:pPr marL="0" indent="0"/>
            <a:r>
              <a:rPr lang="uk-UA" dirty="0" smtClean="0"/>
              <a:t>4) проповідував активну боротьбу вченого, політика, філософа за свої ідеї, вимагав виховання волі до дії;</a:t>
            </a:r>
          </a:p>
          <a:p>
            <a:pPr marL="0" indent="0"/>
            <a:r>
              <a:rPr lang="uk-UA" dirty="0" smtClean="0"/>
              <a:t>5) вказував на зв’язок мови та мислення, понять та їх речового вираження;</a:t>
            </a:r>
          </a:p>
          <a:p>
            <a:pPr marL="0" indent="0">
              <a:buNone/>
            </a:pPr>
            <a:r>
              <a:rPr lang="uk-UA" dirty="0" smtClean="0"/>
              <a:t>6) Л. </a:t>
            </a:r>
            <a:r>
              <a:rPr lang="uk-UA" dirty="0" err="1" smtClean="0"/>
              <a:t>Валла</a:t>
            </a:r>
            <a:r>
              <a:rPr lang="uk-UA" dirty="0" smtClean="0"/>
              <a:t> заперечував існування загальних понять як субстанцій, критикував ідеалістичне середньовічне вчення реалізму. </a:t>
            </a:r>
          </a:p>
          <a:p>
            <a:pPr marL="0" indent="0">
              <a:buNone/>
            </a:pPr>
            <a:r>
              <a:rPr lang="uk-UA" dirty="0" smtClean="0"/>
              <a:t>7) У творі „Діалектичні спростування...” Л. </a:t>
            </a:r>
            <a:r>
              <a:rPr lang="uk-UA" dirty="0" err="1" smtClean="0"/>
              <a:t>Валла</a:t>
            </a:r>
            <a:r>
              <a:rPr lang="uk-UA" dirty="0" smtClean="0"/>
              <a:t> критикував логіки Аристотеля і вказував на неможливість вкласти багатство людської думки у рамки силогізмів. </a:t>
            </a:r>
            <a:r>
              <a:rPr lang="uk-UA" dirty="0" err="1" smtClean="0"/>
              <a:t>Л.Валла</a:t>
            </a:r>
            <a:r>
              <a:rPr lang="uk-UA" dirty="0" smtClean="0"/>
              <a:t> вважав, що у людській свідомості відображається речовий світ.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pPr lvl="0"/>
            <a:r>
              <a:rPr lang="uk-UA" sz="3600" b="1" dirty="0" smtClean="0"/>
              <a:t>(3). </a:t>
            </a:r>
            <a:r>
              <a:rPr lang="uk-UA" sz="3600" b="1" dirty="0"/>
              <a:t>Натурфілософія епохи Відродження: представники, основні ідеї.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24744"/>
            <a:ext cx="8507288" cy="5001419"/>
          </a:xfrm>
          <a:blipFill>
            <a:blip r:embed="rId2"/>
            <a:tile tx="0" ty="0" sx="100000" sy="100000" flip="none" algn="tl"/>
          </a:blipFill>
        </p:spPr>
        <p:txBody>
          <a:bodyPr>
            <a:normAutofit fontScale="92500" lnSpcReduction="10000"/>
          </a:bodyPr>
          <a:lstStyle/>
          <a:p>
            <a:pPr algn="ctr"/>
            <a:r>
              <a:rPr lang="uk-UA" sz="2400" b="1" u="sng" dirty="0" smtClean="0"/>
              <a:t>Представники</a:t>
            </a:r>
            <a:endParaRPr lang="uk-UA" sz="2400" b="1" u="sng" dirty="0"/>
          </a:p>
          <a:p>
            <a:pPr lvl="0"/>
            <a:r>
              <a:rPr lang="uk-UA" sz="2400" b="1" dirty="0"/>
              <a:t>Микола </a:t>
            </a:r>
            <a:r>
              <a:rPr lang="uk-UA" sz="2400" b="1" dirty="0" err="1"/>
              <a:t>Кузанський</a:t>
            </a:r>
            <a:r>
              <a:rPr lang="uk-UA" sz="2400" b="1" dirty="0"/>
              <a:t> (1401-1464)</a:t>
            </a:r>
            <a:r>
              <a:rPr lang="uk-UA" sz="2400" dirty="0"/>
              <a:t> - німецький філософ, кардинал, головний твір якого - "Про вчене незнання" (1440);</a:t>
            </a:r>
          </a:p>
          <a:p>
            <a:pPr lvl="0"/>
            <a:r>
              <a:rPr lang="uk-UA" sz="2400" b="1" dirty="0"/>
              <a:t>Філіп </a:t>
            </a:r>
            <a:r>
              <a:rPr lang="uk-UA" sz="2400" b="1" dirty="0" err="1"/>
              <a:t>Теофраст</a:t>
            </a:r>
            <a:r>
              <a:rPr lang="uk-UA" sz="2400" b="1" dirty="0"/>
              <a:t> </a:t>
            </a:r>
            <a:r>
              <a:rPr lang="uk-UA" sz="2400" b="1" dirty="0" err="1"/>
              <a:t>Гогенгейм</a:t>
            </a:r>
            <a:r>
              <a:rPr lang="uk-UA" sz="2400" dirty="0"/>
              <a:t> (1493-1541)- німецький філософ, лікар, алхімік, астролог, котрий поєднав медицину з хімією і набув загального визнання під псевдонімом </a:t>
            </a:r>
            <a:r>
              <a:rPr lang="uk-UA" sz="2400" b="1" dirty="0" err="1"/>
              <a:t>Парацельс</a:t>
            </a:r>
            <a:r>
              <a:rPr lang="uk-UA" sz="2400" dirty="0" err="1"/>
              <a:t>а</a:t>
            </a:r>
            <a:r>
              <a:rPr lang="uk-UA" sz="2400" dirty="0"/>
              <a:t>;</a:t>
            </a:r>
          </a:p>
          <a:p>
            <a:pPr lvl="0"/>
            <a:r>
              <a:rPr lang="uk-UA" sz="2400" b="1" dirty="0" err="1"/>
              <a:t>Бернардіно</a:t>
            </a:r>
            <a:r>
              <a:rPr lang="uk-UA" sz="2400" b="1" dirty="0"/>
              <a:t> </a:t>
            </a:r>
            <a:r>
              <a:rPr lang="uk-UA" sz="2400" b="1" dirty="0" err="1"/>
              <a:t>Телезіо</a:t>
            </a:r>
            <a:r>
              <a:rPr lang="uk-UA" sz="2400" b="1" dirty="0"/>
              <a:t> </a:t>
            </a:r>
            <a:r>
              <a:rPr lang="uk-UA" sz="2400" dirty="0"/>
              <a:t>(1509-1588) - засновник академії поблизу Неаполя, де велися дослідження людини та природи; </a:t>
            </a:r>
          </a:p>
          <a:p>
            <a:pPr lvl="0"/>
            <a:r>
              <a:rPr lang="uk-UA" sz="2400" b="1" u="sng" dirty="0" err="1"/>
              <a:t>Джераламо</a:t>
            </a:r>
            <a:r>
              <a:rPr lang="uk-UA" sz="2400" b="1" u="sng" dirty="0"/>
              <a:t> Кардана </a:t>
            </a:r>
            <a:r>
              <a:rPr lang="uk-UA" sz="2400" dirty="0"/>
              <a:t>(1501-1576) - різнобічний італійський вчений, філософ, астроном, винахідник, який запропонував "карданний вал" задовго до появи автомобіля; </a:t>
            </a:r>
          </a:p>
          <a:p>
            <a:pPr lvl="0"/>
            <a:r>
              <a:rPr lang="uk-UA" sz="2400" b="1" dirty="0" smtClean="0"/>
              <a:t>Джордано </a:t>
            </a:r>
            <a:r>
              <a:rPr lang="uk-UA" sz="2400" b="1" dirty="0"/>
              <a:t>Бруно (1548-1600</a:t>
            </a:r>
            <a:r>
              <a:rPr lang="uk-UA" sz="2400" dirty="0"/>
              <a:t>) - італійський вчений, філософ, поет, якого за передові погляди обвинуватили в єресі і відлучили від церкви; 17 лютого 1600 р. він був спалений на площі Квітів у Римі.</a:t>
            </a:r>
          </a:p>
          <a:p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20704353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uk-UA" sz="3600" b="1" u="sng" dirty="0" smtClean="0"/>
              <a:t>Характерні риси натурфілософії Відродження</a:t>
            </a:r>
            <a:endParaRPr lang="uk-UA" sz="3600" b="1" u="sng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412775"/>
            <a:ext cx="8686800" cy="504000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uk-UA" dirty="0"/>
              <a:t>1) </a:t>
            </a:r>
            <a:r>
              <a:rPr lang="uk-UA" b="1" dirty="0"/>
              <a:t>пантеїзм</a:t>
            </a:r>
            <a:r>
              <a:rPr lang="uk-UA" dirty="0"/>
              <a:t> (від </a:t>
            </a:r>
            <a:r>
              <a:rPr lang="uk-UA" dirty="0" err="1"/>
              <a:t>грец</a:t>
            </a:r>
            <a:r>
              <a:rPr lang="uk-UA" dirty="0"/>
              <a:t>. </a:t>
            </a:r>
            <a:r>
              <a:rPr lang="uk-UA" dirty="0" err="1"/>
              <a:t>pan</a:t>
            </a:r>
            <a:r>
              <a:rPr lang="uk-UA" dirty="0"/>
              <a:t> - все, </a:t>
            </a:r>
            <a:r>
              <a:rPr lang="uk-UA" dirty="0" err="1"/>
              <a:t>theos</a:t>
            </a:r>
            <a:r>
              <a:rPr lang="uk-UA" dirty="0"/>
              <a:t> - Бог - "</a:t>
            </a:r>
            <a:r>
              <a:rPr lang="uk-UA" dirty="0" err="1"/>
              <a:t>всебожіє</a:t>
            </a:r>
            <a:r>
              <a:rPr lang="uk-UA" dirty="0"/>
              <a:t>"). Це </a:t>
            </a:r>
            <a:r>
              <a:rPr lang="uk-UA" dirty="0" err="1"/>
              <a:t>філософсько</a:t>
            </a:r>
            <a:r>
              <a:rPr lang="uk-UA" dirty="0"/>
              <a:t>-релігійне вчення, за яким Бог є безособовим началом, розлитим у всій природі, тотожним з нею. Цим вченням пройняті твори Миколи </a:t>
            </a:r>
            <a:r>
              <a:rPr lang="uk-UA" dirty="0" err="1"/>
              <a:t>Кузанського</a:t>
            </a:r>
            <a:r>
              <a:rPr lang="uk-UA" dirty="0"/>
              <a:t>, Джордано Бруно та ін. Пантеїзм з його тезою "природа - це Бог, розлитий у речах" був звичайною формою боротьби проти релігії;</a:t>
            </a:r>
          </a:p>
          <a:p>
            <a:pPr marL="0" indent="0">
              <a:buNone/>
            </a:pPr>
            <a:r>
              <a:rPr lang="uk-UA" dirty="0"/>
              <a:t>2) </a:t>
            </a:r>
            <a:r>
              <a:rPr lang="uk-UA" b="1" dirty="0"/>
              <a:t>усвідомлення нескінченності природи, Всесвіту</a:t>
            </a:r>
            <a:r>
              <a:rPr lang="uk-UA" dirty="0"/>
              <a:t>;</a:t>
            </a:r>
          </a:p>
          <a:p>
            <a:pPr marL="0" indent="0">
              <a:buNone/>
            </a:pPr>
            <a:r>
              <a:rPr lang="uk-UA" dirty="0"/>
              <a:t>3) </a:t>
            </a:r>
            <a:r>
              <a:rPr lang="uk-UA" b="1" dirty="0"/>
              <a:t>гілозоїзм</a:t>
            </a:r>
            <a:r>
              <a:rPr lang="uk-UA" dirty="0"/>
              <a:t>- натурфілософи уявляють світ як живу істоту, яка наділена душею; </a:t>
            </a:r>
          </a:p>
          <a:p>
            <a:pPr marL="0" indent="0">
              <a:buNone/>
            </a:pPr>
            <a:r>
              <a:rPr lang="uk-UA" dirty="0"/>
              <a:t>4) </a:t>
            </a:r>
            <a:r>
              <a:rPr lang="uk-UA" b="1" dirty="0"/>
              <a:t>взаємозв'язок "мікрокосму"(людина) і "макрокосму</a:t>
            </a:r>
            <a:r>
              <a:rPr lang="uk-UA" dirty="0"/>
              <a:t>" (Всесвіт, природа); </a:t>
            </a:r>
          </a:p>
          <a:p>
            <a:pPr marL="0" indent="0">
              <a:buNone/>
            </a:pPr>
            <a:r>
              <a:rPr lang="uk-UA" dirty="0"/>
              <a:t>5) </a:t>
            </a:r>
            <a:r>
              <a:rPr lang="uk-UA" b="1" dirty="0"/>
              <a:t>наявність елементів діалектики</a:t>
            </a:r>
            <a:r>
              <a:rPr lang="uk-UA" dirty="0"/>
              <a:t>. Діалектичні тенденції були властиві, зокрема, Миколі </a:t>
            </a:r>
            <a:r>
              <a:rPr lang="uk-UA" dirty="0" err="1"/>
              <a:t>Кузанському</a:t>
            </a:r>
            <a:r>
              <a:rPr lang="uk-UA" dirty="0"/>
              <a:t> (принцип єдності протилежностей), </a:t>
            </a:r>
            <a:r>
              <a:rPr lang="uk-UA" dirty="0" err="1"/>
              <a:t>Бернардіно</a:t>
            </a:r>
            <a:r>
              <a:rPr lang="uk-UA" dirty="0"/>
              <a:t> </a:t>
            </a:r>
            <a:r>
              <a:rPr lang="uk-UA" dirty="0" err="1"/>
              <a:t>Телізіо</a:t>
            </a:r>
            <a:r>
              <a:rPr lang="uk-UA" dirty="0"/>
              <a:t> (все у світі відбувається через боротьбу протилежностей);</a:t>
            </a:r>
          </a:p>
          <a:p>
            <a:pPr marL="0" indent="0">
              <a:buNone/>
            </a:pPr>
            <a:r>
              <a:rPr lang="uk-UA" dirty="0"/>
              <a:t>6) </a:t>
            </a:r>
            <a:r>
              <a:rPr lang="uk-UA" b="1" dirty="0"/>
              <a:t>звернення до магії, алхімії, астрології</a:t>
            </a:r>
            <a:r>
              <a:rPr lang="uk-UA" dirty="0"/>
              <a:t>. Це було зумовлено браком реальних знань, які підмінювались поетичними аналогіями, містичними здогадками. У відомій легенді про Фауста, яка з'явилася наприкінці епохи Відродження, був увічнений тодішній тип напівученого-</a:t>
            </a:r>
            <a:r>
              <a:rPr lang="uk-UA" dirty="0" err="1"/>
              <a:t>напівфантаста</a:t>
            </a:r>
            <a:r>
              <a:rPr lang="uk-UA" dirty="0"/>
              <a:t>, овіяного авантюрним духом часу.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410925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19256" cy="141763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>Нові </a:t>
            </a:r>
            <a:r>
              <a:rPr lang="uk-UA" b="1" dirty="0"/>
              <a:t>тенденції </a:t>
            </a:r>
            <a:r>
              <a:rPr lang="uk-UA" b="1" dirty="0" smtClean="0"/>
              <a:t>в </a:t>
            </a:r>
            <a:r>
              <a:rPr lang="uk-UA" b="1" dirty="0"/>
              <a:t>природознавчій </a:t>
            </a:r>
            <a:r>
              <a:rPr lang="uk-UA" b="1" dirty="0" smtClean="0"/>
              <a:t>науці</a:t>
            </a:r>
            <a:br>
              <a:rPr lang="uk-UA" b="1" dirty="0" smtClean="0"/>
            </a:br>
            <a:r>
              <a:rPr lang="uk-UA" sz="1800" dirty="0" smtClean="0"/>
              <a:t>Вони </a:t>
            </a:r>
            <a:r>
              <a:rPr lang="uk-UA" sz="1800" dirty="0"/>
              <a:t>були пов'язані з творчістю Леонардо да Вінчі, Миколи </a:t>
            </a:r>
            <a:r>
              <a:rPr lang="uk-UA" sz="1800" dirty="0" err="1"/>
              <a:t>Коперніка</a:t>
            </a:r>
            <a:r>
              <a:rPr lang="uk-UA" sz="1800" dirty="0"/>
              <a:t>, Галілео Галілея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412776"/>
            <a:ext cx="8435280" cy="4713387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70000" lnSpcReduction="20000"/>
          </a:bodyPr>
          <a:lstStyle/>
          <a:p>
            <a:pPr marL="0" lvl="0" indent="0">
              <a:buNone/>
            </a:pPr>
            <a:r>
              <a:rPr lang="uk-UA" b="1" dirty="0" smtClean="0"/>
              <a:t>1. Леонардо </a:t>
            </a:r>
            <a:r>
              <a:rPr lang="uk-UA" b="1" dirty="0"/>
              <a:t>да Вінчі (1452-1519)</a:t>
            </a:r>
            <a:r>
              <a:rPr lang="uk-UA" dirty="0"/>
              <a:t> - славнозвісний митець, він був піонером сучасного йому природознавства, мислителем, який застосував експериментально-математичний метод дослідження природи, а також видатним представником естетичної думки своєї епохи. Вороже ставлячись до астрології, магії та алхімії, Леонардо да Вінчі бачив сенс наукової діяльності в її практичному застосуванні на користь людства. Він обґрунтовував ідею про необхідність поєднання практичного досвіду та його наукового осмислення як головного шляху відкриття нових </a:t>
            </a:r>
            <a:r>
              <a:rPr lang="uk-UA" dirty="0" err="1"/>
              <a:t>істин</a:t>
            </a:r>
            <a:r>
              <a:rPr lang="uk-UA" dirty="0"/>
              <a:t>. </a:t>
            </a:r>
            <a:r>
              <a:rPr lang="uk-UA" b="1" dirty="0"/>
              <a:t>Математику він вважав </a:t>
            </a:r>
            <a:r>
              <a:rPr lang="uk-UA" b="1" dirty="0" err="1"/>
              <a:t>найдостовірнішою</a:t>
            </a:r>
            <a:r>
              <a:rPr lang="uk-UA" b="1" dirty="0"/>
              <a:t> наукою в осмисленні й узагальненні досвіду. </a:t>
            </a:r>
            <a:r>
              <a:rPr lang="uk-UA" dirty="0"/>
              <a:t>Реалістичне мистецтво Леонардо да Вінчі ("Таємна вечеря", портрет </a:t>
            </a:r>
            <a:r>
              <a:rPr lang="uk-UA" dirty="0" err="1"/>
              <a:t>Мони</a:t>
            </a:r>
            <a:r>
              <a:rPr lang="uk-UA" dirty="0"/>
              <a:t> Лізи тощо) свідчить про значний розвиток художньо-естетичної думки епохи Відродження. На його погляд, мистецтво, як і наука, служить пізнанню реального світу. Підкреслюючи "мудрість природи", індивідуальність, красу душі й тіла людини</a:t>
            </a:r>
            <a:r>
              <a:rPr lang="uk-UA" b="1" dirty="0"/>
              <a:t>, Леонардо виступає як великий вчений - анатом, психолог і чудовий живописець</a:t>
            </a:r>
            <a:r>
              <a:rPr lang="uk-UA" dirty="0"/>
              <a:t>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64448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uk-UA" sz="3600" b="1" dirty="0"/>
              <a:t>Микола Коперник (</a:t>
            </a:r>
            <a:r>
              <a:rPr lang="uk-UA" sz="3600" b="1" dirty="0" smtClean="0"/>
              <a:t>1473-1543)</a:t>
            </a:r>
            <a:endParaRPr lang="uk-UA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77500" lnSpcReduction="20000"/>
          </a:bodyPr>
          <a:lstStyle/>
          <a:p>
            <a:pPr lvl="0"/>
            <a:r>
              <a:rPr lang="uk-UA" dirty="0" smtClean="0"/>
              <a:t>– </a:t>
            </a:r>
            <a:r>
              <a:rPr lang="uk-UA" dirty="0"/>
              <a:t>здійснив справжній переворот у поглядах на світобудову в епоху Відродження . Він створив </a:t>
            </a:r>
            <a:r>
              <a:rPr lang="uk-UA" b="1" dirty="0"/>
              <a:t>геліоцентричну систему</a:t>
            </a:r>
            <a:r>
              <a:rPr lang="uk-UA" dirty="0"/>
              <a:t>, що суперечила геоцентричній системі християнських поглядів на світ. У книзі "Про обертання небесних сфер" Коперник дійшов таких висновків: 1) Земля не є нерухомою в центрі Всесвіту, як вважали Аристотель, </a:t>
            </a:r>
            <a:r>
              <a:rPr lang="uk-UA" dirty="0" smtClean="0"/>
              <a:t>Птоломей, </a:t>
            </a:r>
            <a:r>
              <a:rPr lang="uk-UA" dirty="0"/>
              <a:t>а також всі схоласти і церковники, а обертається навколо своєї осі; 2) Земля обертається навколо Сонця, яке є центром Всесвіту; 3) обертанням Землі навколо своєї осі Коперник пояснив зміну дня і ночі. Ці висновки Коперника відкривали принципово нові шляхи для розвитку астрономії.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268695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uk-UA" b="1" dirty="0"/>
              <a:t>Галілео Галілея (1564-1642)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uk-UA" b="1" dirty="0" smtClean="0"/>
              <a:t>- </a:t>
            </a:r>
            <a:r>
              <a:rPr lang="uk-UA" dirty="0"/>
              <a:t>започатковує </a:t>
            </a:r>
            <a:r>
              <a:rPr lang="uk-UA" b="1" dirty="0"/>
              <a:t>деїстичне розуміння світу</a:t>
            </a:r>
            <a:r>
              <a:rPr lang="uk-UA" dirty="0"/>
              <a:t>. Бог, на його думку, створив природу, наділив її певним порядком і закономірностями. Однак після цього він не втручається у природу, яка живе і розвивається самостійно. </a:t>
            </a:r>
          </a:p>
        </p:txBody>
      </p:sp>
    </p:spTree>
    <p:extLst>
      <p:ext uri="{BB962C8B-B14F-4D97-AF65-F5344CB8AC3E}">
        <p14:creationId xmlns:p14="http://schemas.microsoft.com/office/powerpoint/2010/main" val="4388171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4624"/>
            <a:ext cx="8219256" cy="1373014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r>
              <a:rPr lang="uk-UA" sz="3600" b="1" dirty="0" smtClean="0"/>
              <a:t>(4). Соціальні </a:t>
            </a:r>
            <a:r>
              <a:rPr lang="uk-UA" sz="3600" b="1" dirty="0"/>
              <a:t>теорії  епохи Відродження: представники, основні </a:t>
            </a:r>
            <a:r>
              <a:rPr lang="uk-UA" sz="3600" b="1" dirty="0" smtClean="0"/>
              <a:t>ідеї</a:t>
            </a:r>
            <a:r>
              <a:rPr lang="uk-UA" sz="3600" dirty="0" smtClean="0"/>
              <a:t>.</a:t>
            </a:r>
            <a:br>
              <a:rPr lang="uk-UA" sz="3600" dirty="0" smtClean="0"/>
            </a:br>
            <a:r>
              <a:rPr lang="uk-UA" sz="3600" dirty="0" smtClean="0"/>
              <a:t> </a:t>
            </a:r>
            <a:r>
              <a:rPr lang="uk-UA" sz="3600" b="1" dirty="0" smtClean="0"/>
              <a:t>Томас </a:t>
            </a:r>
            <a:r>
              <a:rPr lang="uk-UA" sz="3600" b="1" dirty="0"/>
              <a:t>Мор  „Утопія</a:t>
            </a:r>
            <a:r>
              <a:rPr lang="uk-UA" sz="3600" b="1" dirty="0" smtClean="0"/>
              <a:t>".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199"/>
            <a:ext cx="8640000" cy="5076000"/>
          </a:xfrm>
          <a:blipFill>
            <a:blip r:embed="rId2" cstate="print"/>
            <a:tile tx="0" ty="0" sx="100000" sy="100000" flip="none" algn="tl"/>
          </a:blipFill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uk-UA" sz="3600" b="1" dirty="0"/>
              <a:t>Томас Мор (1478-1535) - один з основоположників </a:t>
            </a:r>
            <a:r>
              <a:rPr lang="uk-UA" sz="3600" b="1" dirty="0" smtClean="0"/>
              <a:t> соціальних  утопій, </a:t>
            </a:r>
            <a:r>
              <a:rPr lang="uk-UA" sz="3600" b="1" dirty="0"/>
              <a:t>гуманіст-раціоналіст епохи Відродження. </a:t>
            </a:r>
            <a:endParaRPr lang="ru-RU" sz="3600" b="1" dirty="0" smtClean="0"/>
          </a:p>
          <a:p>
            <a:pPr>
              <a:buNone/>
            </a:pPr>
            <a:r>
              <a:rPr lang="ru-RU" sz="3600" b="1" dirty="0" smtClean="0"/>
              <a:t>1.</a:t>
            </a:r>
            <a:r>
              <a:rPr lang="uk-UA" sz="3600" b="1" dirty="0" smtClean="0"/>
              <a:t>   </a:t>
            </a:r>
            <a:r>
              <a:rPr lang="uk-UA" sz="3600" b="1" dirty="0"/>
              <a:t>З діалогом про мандрівку в невідому країну </a:t>
            </a:r>
            <a:r>
              <a:rPr lang="uk-UA" sz="3600" b="1" dirty="0" smtClean="0"/>
              <a:t>Утопію, пов’язане </a:t>
            </a:r>
            <a:r>
              <a:rPr lang="uk-UA" sz="3600" b="1" dirty="0"/>
              <a:t>виникнення утопічного соціалізму.</a:t>
            </a:r>
            <a:endParaRPr lang="ru-RU" sz="3600" b="1" dirty="0"/>
          </a:p>
          <a:p>
            <a:pPr>
              <a:buNone/>
            </a:pPr>
            <a:r>
              <a:rPr lang="uk-UA" sz="3600" b="1" dirty="0" smtClean="0"/>
              <a:t>2.  </a:t>
            </a:r>
            <a:r>
              <a:rPr lang="uk-UA" sz="3600" b="1" dirty="0"/>
              <a:t>Т. Мор вперше широко критикував суспільний лад, який ґрунтувався на приватній власності, соціально-політичних відносинах в Англії того часу.</a:t>
            </a:r>
            <a:endParaRPr lang="ru-RU" sz="3600" b="1" dirty="0"/>
          </a:p>
          <a:p>
            <a:pPr>
              <a:buNone/>
            </a:pPr>
            <a:r>
              <a:rPr lang="uk-UA" sz="3600" b="1" dirty="0" smtClean="0"/>
              <a:t>3. </a:t>
            </a:r>
            <a:r>
              <a:rPr lang="uk-UA" sz="3600" b="1" dirty="0"/>
              <a:t>Т. Мор вперше висунув ідею усуспільнення виробництва, пов'язав з  цим ідею комуністичної організації праці і її розподілу.</a:t>
            </a:r>
            <a:endParaRPr lang="ru-RU" sz="3600" b="1" dirty="0"/>
          </a:p>
          <a:p>
            <a:pPr>
              <a:buNone/>
            </a:pPr>
            <a:r>
              <a:rPr lang="uk-UA" sz="3600" b="1" dirty="0" smtClean="0"/>
              <a:t>4.   </a:t>
            </a:r>
            <a:r>
              <a:rPr lang="uk-UA" sz="3600" b="1" dirty="0"/>
              <a:t>Основна господарська клітинка ідеальної, вільної держави Утопії - сім’я, виробництво, засноване на ремеслі. </a:t>
            </a:r>
            <a:endParaRPr lang="ru-RU" sz="3600" b="1" dirty="0"/>
          </a:p>
          <a:p>
            <a:pPr>
              <a:buNone/>
            </a:pPr>
            <a:r>
              <a:rPr lang="uk-UA" sz="3600" b="1" dirty="0" smtClean="0"/>
              <a:t>5. Утопісти </a:t>
            </a:r>
            <a:r>
              <a:rPr lang="uk-UA" sz="3600" b="1" dirty="0"/>
              <a:t>живуть в умовах рівності в праці, відсутності протилежностей між містом і селом, між працею розумовою і фізичною, існує демократичний устрій. Люди працюють по </a:t>
            </a:r>
            <a:r>
              <a:rPr lang="uk-UA" sz="3600" b="1" u="sng" dirty="0"/>
              <a:t>шість годин на добу</a:t>
            </a:r>
            <a:r>
              <a:rPr lang="uk-UA" sz="3600" b="1" dirty="0"/>
              <a:t>, інший час віддають зайняттю науками і </a:t>
            </a:r>
            <a:r>
              <a:rPr lang="uk-UA" sz="3600" b="1" dirty="0" smtClean="0"/>
              <a:t>мистецтвом.</a:t>
            </a:r>
          </a:p>
          <a:p>
            <a:pPr>
              <a:buNone/>
            </a:pPr>
            <a:r>
              <a:rPr lang="uk-UA" sz="3600" b="1" dirty="0" smtClean="0"/>
              <a:t>6.  Велике </a:t>
            </a:r>
            <a:r>
              <a:rPr lang="uk-UA" sz="3600" b="1" dirty="0"/>
              <a:t>значення надається всебічному розвитку особистості, поєднанню теоретичної освіти з працею. </a:t>
            </a:r>
            <a:endParaRPr lang="ru-RU" sz="3600" b="1" dirty="0"/>
          </a:p>
          <a:p>
            <a:pPr marL="514350" indent="-514350">
              <a:buNone/>
            </a:pPr>
            <a:r>
              <a:rPr lang="uk-UA" sz="3600" b="1" dirty="0" smtClean="0"/>
              <a:t>7.  </a:t>
            </a:r>
            <a:r>
              <a:rPr lang="uk-UA" sz="3600" b="1" dirty="0"/>
              <a:t>Перехід до нового </a:t>
            </a:r>
            <a:r>
              <a:rPr lang="uk-UA" sz="3600" b="1" dirty="0" smtClean="0"/>
              <a:t>ладу </a:t>
            </a:r>
            <a:r>
              <a:rPr lang="uk-UA" sz="3600" b="1" dirty="0"/>
              <a:t>Т. Мор мріяв здійснити мирним шляхом.</a:t>
            </a:r>
            <a:endParaRPr lang="ru-RU" sz="3600" b="1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uk-UA" b="1" dirty="0"/>
              <a:t>Література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blipFill>
            <a:blip r:embed="rId2" cstate="print"/>
            <a:tile tx="0" ty="0" sx="100000" sy="100000" flip="none" algn="tl"/>
          </a:blipFill>
        </p:spPr>
        <p:txBody>
          <a:bodyPr>
            <a:normAutofit fontScale="70000" lnSpcReduction="20000"/>
          </a:bodyPr>
          <a:lstStyle/>
          <a:p>
            <a:pPr lvl="7">
              <a:buNone/>
            </a:pPr>
            <a:r>
              <a:rPr lang="tr-TR" sz="2600" i="1" dirty="0">
                <a:sym typeface="Wingdings"/>
              </a:rPr>
              <a:t></a:t>
            </a:r>
            <a:r>
              <a:rPr lang="tr-TR" sz="2600" i="1" dirty="0"/>
              <a:t> </a:t>
            </a:r>
            <a:r>
              <a:rPr lang="uk-UA" sz="2600" b="1" i="1" dirty="0"/>
              <a:t>Основна:</a:t>
            </a:r>
            <a:endParaRPr lang="ru-RU" sz="2600" b="1" i="1" dirty="0"/>
          </a:p>
          <a:p>
            <a:pPr>
              <a:buNone/>
            </a:pPr>
            <a:r>
              <a:rPr lang="uk-UA" sz="2800" dirty="0"/>
              <a:t>1.	Соколов В.В. </a:t>
            </a:r>
            <a:r>
              <a:rPr lang="uk-UA" sz="2800" dirty="0" err="1"/>
              <a:t>Европейская</a:t>
            </a:r>
            <a:r>
              <a:rPr lang="uk-UA" sz="2800" dirty="0"/>
              <a:t> </a:t>
            </a:r>
            <a:r>
              <a:rPr lang="uk-UA" sz="2800" dirty="0" err="1"/>
              <a:t>философия</a:t>
            </a:r>
            <a:r>
              <a:rPr lang="uk-UA" sz="2800" dirty="0"/>
              <a:t> XV-XVII </a:t>
            </a:r>
            <a:r>
              <a:rPr lang="uk-UA" sz="2800" dirty="0" err="1"/>
              <a:t>веков</a:t>
            </a:r>
            <a:r>
              <a:rPr lang="uk-UA" sz="2800" dirty="0"/>
              <a:t>. – М., 1984.</a:t>
            </a:r>
            <a:endParaRPr lang="ru-RU" sz="2800" dirty="0"/>
          </a:p>
          <a:p>
            <a:pPr>
              <a:buNone/>
            </a:pPr>
            <a:r>
              <a:rPr lang="uk-UA" sz="2800" dirty="0"/>
              <a:t>2.	</a:t>
            </a:r>
            <a:r>
              <a:rPr lang="uk-UA" sz="2800" dirty="0" err="1"/>
              <a:t>Горфункель</a:t>
            </a:r>
            <a:r>
              <a:rPr lang="uk-UA" sz="2800" dirty="0"/>
              <a:t> А.Х. </a:t>
            </a:r>
            <a:r>
              <a:rPr lang="uk-UA" sz="2800" dirty="0" err="1"/>
              <a:t>Философия</a:t>
            </a:r>
            <a:r>
              <a:rPr lang="uk-UA" sz="2800" dirty="0"/>
              <a:t> </a:t>
            </a:r>
            <a:r>
              <a:rPr lang="uk-UA" sz="2800" dirty="0" err="1"/>
              <a:t>эпохи</a:t>
            </a:r>
            <a:r>
              <a:rPr lang="uk-UA" sz="2800" dirty="0"/>
              <a:t> </a:t>
            </a:r>
            <a:r>
              <a:rPr lang="uk-UA" sz="2800" dirty="0" err="1"/>
              <a:t>Возрождения</a:t>
            </a:r>
            <a:r>
              <a:rPr lang="uk-UA" sz="2800" dirty="0"/>
              <a:t>. – М., 1980.</a:t>
            </a:r>
            <a:endParaRPr lang="ru-RU" sz="2800" dirty="0"/>
          </a:p>
          <a:p>
            <a:pPr>
              <a:buNone/>
            </a:pPr>
            <a:r>
              <a:rPr lang="uk-UA" sz="2800" dirty="0"/>
              <a:t>3.	</a:t>
            </a:r>
            <a:r>
              <a:rPr lang="uk-UA" sz="2800" dirty="0" err="1"/>
              <a:t>Кремень</a:t>
            </a:r>
            <a:r>
              <a:rPr lang="uk-UA" sz="2800" dirty="0"/>
              <a:t> В. Г., </a:t>
            </a:r>
            <a:r>
              <a:rPr lang="uk-UA" sz="2800" dirty="0" err="1"/>
              <a:t>Афанасенко</a:t>
            </a:r>
            <a:r>
              <a:rPr lang="uk-UA" sz="2800" dirty="0"/>
              <a:t> В. С., </a:t>
            </a:r>
            <a:r>
              <a:rPr lang="uk-UA" sz="2800" dirty="0" err="1"/>
              <a:t>Волович</a:t>
            </a:r>
            <a:r>
              <a:rPr lang="uk-UA" sz="2800" dirty="0"/>
              <a:t> В. І., </a:t>
            </a:r>
            <a:r>
              <a:rPr lang="uk-UA" sz="2800" dirty="0" err="1"/>
              <a:t>Горлач</a:t>
            </a:r>
            <a:r>
              <a:rPr lang="uk-UA" sz="2800" dirty="0"/>
              <a:t> М. І., </a:t>
            </a:r>
            <a:r>
              <a:rPr lang="uk-UA" sz="2800" dirty="0" err="1"/>
              <a:t>Головченко</a:t>
            </a:r>
            <a:r>
              <a:rPr lang="uk-UA" sz="2800" dirty="0"/>
              <a:t> Г. Т. Історія філософії: Підручник для вищої школи. – 2-ге вид., перероб. та </a:t>
            </a:r>
            <a:r>
              <a:rPr lang="uk-UA" sz="2800" dirty="0" err="1"/>
              <a:t>доп</a:t>
            </a:r>
            <a:r>
              <a:rPr lang="uk-UA" sz="2800" dirty="0"/>
              <a:t>. – Х.: Прапор, 2003. – 768с.</a:t>
            </a:r>
            <a:endParaRPr lang="ru-RU" sz="2800" dirty="0"/>
          </a:p>
          <a:p>
            <a:pPr>
              <a:buNone/>
            </a:pPr>
            <a:r>
              <a:rPr lang="uk-UA" sz="2800" dirty="0"/>
              <a:t>4.	Гусєв В.І. Історія західноєвропейської філософії XV-XVII ст. – К., 1994.</a:t>
            </a:r>
            <a:endParaRPr lang="ru-RU" sz="2800" dirty="0"/>
          </a:p>
          <a:p>
            <a:pPr algn="ctr">
              <a:buNone/>
            </a:pPr>
            <a:r>
              <a:rPr lang="tr-TR" sz="2800" i="1" dirty="0">
                <a:sym typeface="Wingdings"/>
              </a:rPr>
              <a:t></a:t>
            </a:r>
            <a:r>
              <a:rPr lang="tr-TR" sz="2800" i="1" dirty="0"/>
              <a:t> </a:t>
            </a:r>
            <a:r>
              <a:rPr lang="uk-UA" sz="2800" b="1" i="1" dirty="0"/>
              <a:t>Додаткова:</a:t>
            </a:r>
            <a:endParaRPr lang="ru-RU" sz="2800" b="1" i="1" dirty="0"/>
          </a:p>
          <a:p>
            <a:pPr lvl="0">
              <a:buNone/>
            </a:pPr>
            <a:r>
              <a:rPr lang="uk-UA" sz="2800" dirty="0" smtClean="0"/>
              <a:t>1. Макіавеллі</a:t>
            </a:r>
            <a:r>
              <a:rPr lang="uk-UA" sz="2800" dirty="0"/>
              <a:t>. Н.  Флорентійські </a:t>
            </a:r>
            <a:r>
              <a:rPr lang="uk-UA" sz="2800" dirty="0" err="1"/>
              <a:t>хроніки</a:t>
            </a:r>
            <a:r>
              <a:rPr lang="uk-UA" sz="2800" dirty="0"/>
              <a:t>. Державець. Переклав з італійської Анатоль </a:t>
            </a:r>
            <a:r>
              <a:rPr lang="uk-UA" sz="2800" dirty="0" err="1"/>
              <a:t>Перепадя.-</a:t>
            </a:r>
            <a:r>
              <a:rPr lang="uk-UA" sz="2800" dirty="0"/>
              <a:t> Київ, «Основи», 1998. — 492 с.</a:t>
            </a:r>
            <a:endParaRPr lang="ru-RU" sz="2800" dirty="0"/>
          </a:p>
          <a:p>
            <a:pPr>
              <a:buNone/>
            </a:pPr>
            <a:r>
              <a:rPr lang="uk-UA" sz="2800" dirty="0"/>
              <a:t>2.	Кампанелла Т. </a:t>
            </a:r>
            <a:r>
              <a:rPr lang="uk-UA" sz="2800" dirty="0" smtClean="0"/>
              <a:t>  Город </a:t>
            </a:r>
            <a:r>
              <a:rPr lang="uk-UA" sz="2800" dirty="0" err="1"/>
              <a:t>Солнца</a:t>
            </a:r>
            <a:r>
              <a:rPr lang="uk-UA" sz="2800" dirty="0"/>
              <a:t>. О </a:t>
            </a:r>
            <a:r>
              <a:rPr lang="uk-UA" sz="2800" dirty="0" err="1"/>
              <a:t>наилучшем</a:t>
            </a:r>
            <a:r>
              <a:rPr lang="uk-UA" sz="2800" dirty="0"/>
              <a:t> </a:t>
            </a:r>
            <a:r>
              <a:rPr lang="uk-UA" sz="2800" dirty="0" err="1"/>
              <a:t>государстве</a:t>
            </a:r>
            <a:r>
              <a:rPr lang="uk-UA" sz="2800" dirty="0"/>
              <a:t>// http://renaissance.rchgi.spb.ru/Campanella/opus1.htm</a:t>
            </a:r>
            <a:endParaRPr lang="ru-RU" sz="2800" dirty="0"/>
          </a:p>
          <a:p>
            <a:pPr>
              <a:buNone/>
            </a:pPr>
            <a:r>
              <a:rPr lang="uk-UA" sz="2800" dirty="0"/>
              <a:t>3.	Мор Т. </a:t>
            </a:r>
            <a:r>
              <a:rPr lang="uk-UA" sz="2800" dirty="0" err="1"/>
              <a:t>Утопия</a:t>
            </a:r>
            <a:r>
              <a:rPr lang="uk-UA" sz="2800" dirty="0"/>
              <a:t>/ Пер. Ю. М. Каган. – М.: Наука, 1978. – 416 с</a:t>
            </a:r>
            <a:r>
              <a:rPr lang="uk-UA" sz="2800" dirty="0" smtClean="0"/>
              <a:t>.</a:t>
            </a:r>
            <a:r>
              <a:rPr lang="uk-UA" sz="2800" dirty="0"/>
              <a:t> </a:t>
            </a:r>
            <a:endParaRPr lang="ru-RU" sz="2800" dirty="0"/>
          </a:p>
          <a:p>
            <a:pPr>
              <a:buNone/>
            </a:pPr>
            <a:r>
              <a:rPr lang="uk-UA" sz="2800" dirty="0"/>
              <a:t>4.	Петрарка Ф. </a:t>
            </a:r>
            <a:r>
              <a:rPr lang="uk-UA" sz="2800" dirty="0" err="1"/>
              <a:t>Сонеты</a:t>
            </a:r>
            <a:r>
              <a:rPr lang="uk-UA" sz="2800" dirty="0"/>
              <a:t>. – М., 1994.</a:t>
            </a:r>
            <a:endParaRPr lang="ru-RU" sz="2800" dirty="0"/>
          </a:p>
          <a:p>
            <a:endParaRPr lang="ru-RU"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uk-UA" b="1" dirty="0" err="1"/>
              <a:t>Томазо</a:t>
            </a:r>
            <a:r>
              <a:rPr lang="uk-UA" b="1" dirty="0"/>
              <a:t> Кампанелла "Місто Сонця</a:t>
            </a:r>
            <a:r>
              <a:rPr lang="uk-UA" b="1" dirty="0" smtClean="0"/>
              <a:t>"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62500" lnSpcReduction="20000"/>
          </a:bodyPr>
          <a:lstStyle/>
          <a:p>
            <a:pPr algn="just">
              <a:buNone/>
            </a:pPr>
            <a:r>
              <a:rPr lang="uk-UA" b="1" dirty="0" smtClean="0"/>
              <a:t>1. </a:t>
            </a:r>
            <a:r>
              <a:rPr lang="uk-UA" b="1" dirty="0" err="1" smtClean="0"/>
              <a:t>Томазо</a:t>
            </a:r>
            <a:r>
              <a:rPr lang="uk-UA" b="1" dirty="0" smtClean="0"/>
              <a:t> </a:t>
            </a:r>
            <a:r>
              <a:rPr lang="uk-UA" b="1" dirty="0"/>
              <a:t>Кампанелла (1568-1639) - італійський філософ.</a:t>
            </a:r>
            <a:endParaRPr lang="ru-RU" b="1" dirty="0"/>
          </a:p>
          <a:p>
            <a:pPr algn="just">
              <a:buNone/>
            </a:pPr>
            <a:r>
              <a:rPr lang="uk-UA" b="1" dirty="0" smtClean="0"/>
              <a:t>2. Т</a:t>
            </a:r>
            <a:r>
              <a:rPr lang="uk-UA" b="1" dirty="0"/>
              <a:t>. Кампанелла виступав проти схоластики. У Т. Кампанелли поєднувались ідеї сенсуалізму і деїзму з релігійно-містичними поглядами. </a:t>
            </a:r>
            <a:endParaRPr lang="ru-RU" b="1" dirty="0"/>
          </a:p>
          <a:p>
            <a:pPr algn="just">
              <a:buNone/>
            </a:pPr>
            <a:r>
              <a:rPr lang="uk-UA" b="1" dirty="0" smtClean="0"/>
              <a:t>3.Т</a:t>
            </a:r>
            <a:r>
              <a:rPr lang="uk-UA" b="1" dirty="0"/>
              <a:t>. Кампанелла мріяв про єдність та благоденство людства, вважаючи, що це можна зробити  за допомогою папства.</a:t>
            </a:r>
            <a:endParaRPr lang="ru-RU" b="1" dirty="0"/>
          </a:p>
          <a:p>
            <a:pPr algn="just">
              <a:buNone/>
            </a:pPr>
            <a:r>
              <a:rPr lang="uk-UA" b="1" dirty="0" smtClean="0"/>
              <a:t>4. У </a:t>
            </a:r>
            <a:r>
              <a:rPr lang="uk-UA" b="1" dirty="0"/>
              <a:t>1599 р. Т. Кампанелла намагався підняти повстання з метою звільнення Італії від іспанського гніту. Але заколот розкрили і Т.Кампанеллу було піддано жорстоким тортурам. Після чого Т. Кампанеллу було ув’язнено у тюрмі, де він провів 27 років.  Там він написав повість "Місто Сонця".</a:t>
            </a:r>
            <a:endParaRPr lang="ru-RU" b="1" dirty="0"/>
          </a:p>
          <a:p>
            <a:pPr algn="just">
              <a:buNone/>
            </a:pPr>
            <a:r>
              <a:rPr lang="uk-UA" b="1" dirty="0" smtClean="0"/>
              <a:t>5. "Місто </a:t>
            </a:r>
            <a:r>
              <a:rPr lang="uk-UA" b="1" dirty="0"/>
              <a:t>Сонця" (1602) - це повість про ідеальне суспільство, в якому відсутня приватна власність, всезагальна </a:t>
            </a:r>
            <a:r>
              <a:rPr lang="uk-UA" b="1" dirty="0" smtClean="0"/>
              <a:t>праця </a:t>
            </a:r>
            <a:r>
              <a:rPr lang="uk-UA" b="1" u="sng" dirty="0" smtClean="0"/>
              <a:t>( 4 години на день) </a:t>
            </a:r>
            <a:r>
              <a:rPr lang="uk-UA" b="1" dirty="0"/>
              <a:t>гарантує достаток, але існує сувора регламентація побуту, влада належить мудрецям та жерцям і має теократичний характер</a:t>
            </a:r>
            <a:r>
              <a:rPr lang="uk-UA" b="1" dirty="0" smtClean="0"/>
              <a:t>. У </a:t>
            </a:r>
            <a:r>
              <a:rPr lang="uk-UA" b="1" dirty="0"/>
              <a:t>цьому помітний вплив на Т. Кампанеллу церковної ідеології.</a:t>
            </a:r>
            <a:endParaRPr lang="ru-RU" b="1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720000"/>
          </a:xfrm>
          <a:blipFill>
            <a:blip r:embed="rId2" cstate="print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uk-UA" sz="3600" b="1" dirty="0"/>
              <a:t>Н. Макіавеллі "Государ".</a:t>
            </a:r>
            <a:r>
              <a:rPr lang="ru-RU" sz="3600" dirty="0"/>
              <a:t/>
            </a:r>
            <a:br>
              <a:rPr lang="ru-RU" sz="3600" dirty="0"/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018489"/>
            <a:ext cx="8291264" cy="5839511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62500" lnSpcReduction="20000"/>
          </a:bodyPr>
          <a:lstStyle/>
          <a:p>
            <a:r>
              <a:rPr lang="uk-UA" dirty="0"/>
              <a:t>Н. Макіавеллі (1469-1527) - італійський мислитель. У праці </a:t>
            </a:r>
            <a:r>
              <a:rPr lang="uk-UA" dirty="0" err="1"/>
              <a:t>„Государ”</a:t>
            </a:r>
            <a:r>
              <a:rPr lang="uk-UA" dirty="0"/>
              <a:t> </a:t>
            </a:r>
            <a:endParaRPr lang="uk-UA" dirty="0" smtClean="0"/>
          </a:p>
          <a:p>
            <a:r>
              <a:rPr lang="uk-UA" dirty="0" smtClean="0"/>
              <a:t>Н</a:t>
            </a:r>
            <a:r>
              <a:rPr lang="uk-UA" dirty="0"/>
              <a:t>. Макіавеллі висвітлює такі ідеї:</a:t>
            </a:r>
            <a:endParaRPr lang="ru-RU" dirty="0"/>
          </a:p>
          <a:p>
            <a:r>
              <a:rPr lang="uk-UA" b="1" u="sng" dirty="0"/>
              <a:t>1) про людину:</a:t>
            </a:r>
            <a:endParaRPr lang="ru-RU" b="1" u="sng" dirty="0"/>
          </a:p>
          <a:p>
            <a:r>
              <a:rPr lang="uk-UA" dirty="0"/>
              <a:t>а) природа людини незмінна у всі часи та у всіх країнах;</a:t>
            </a:r>
            <a:endParaRPr lang="ru-RU" dirty="0"/>
          </a:p>
          <a:p>
            <a:r>
              <a:rPr lang="uk-UA" dirty="0"/>
              <a:t>б) в основі природи людини лежить:</a:t>
            </a:r>
            <a:endParaRPr lang="ru-RU" dirty="0"/>
          </a:p>
          <a:p>
            <a:r>
              <a:rPr lang="uk-UA" dirty="0"/>
              <a:t>- егоїзм;</a:t>
            </a:r>
            <a:endParaRPr lang="ru-RU" dirty="0"/>
          </a:p>
          <a:p>
            <a:r>
              <a:rPr lang="uk-UA" dirty="0"/>
              <a:t>- прагнення до наживи;</a:t>
            </a:r>
            <a:endParaRPr lang="ru-RU" dirty="0"/>
          </a:p>
          <a:p>
            <a:r>
              <a:rPr lang="uk-UA" dirty="0"/>
              <a:t>- любов до приватної власності;</a:t>
            </a:r>
            <a:endParaRPr lang="ru-RU" dirty="0"/>
          </a:p>
          <a:p>
            <a:r>
              <a:rPr lang="uk-UA" dirty="0"/>
              <a:t>в) сенс життя людини полягає у тому, щоб служити державі, яка повинна її виховувати;</a:t>
            </a:r>
            <a:endParaRPr lang="ru-RU" dirty="0"/>
          </a:p>
          <a:p>
            <a:r>
              <a:rPr lang="uk-UA" b="1" u="sng" dirty="0"/>
              <a:t>2) про державу</a:t>
            </a:r>
            <a:r>
              <a:rPr lang="uk-UA" dirty="0"/>
              <a:t>:</a:t>
            </a:r>
            <a:endParaRPr lang="ru-RU" dirty="0"/>
          </a:p>
          <a:p>
            <a:r>
              <a:rPr lang="uk-UA" dirty="0"/>
              <a:t>а) держава - це відносини між правителем і народом, які можуть бути основані на </a:t>
            </a:r>
            <a:r>
              <a:rPr lang="uk-UA" i="1" dirty="0"/>
              <a:t>любові</a:t>
            </a:r>
            <a:r>
              <a:rPr lang="uk-UA" dirty="0"/>
              <a:t> або на </a:t>
            </a:r>
            <a:r>
              <a:rPr lang="uk-UA" i="1" dirty="0" smtClean="0"/>
              <a:t>страхові</a:t>
            </a:r>
            <a:r>
              <a:rPr lang="uk-UA" dirty="0" smtClean="0"/>
              <a:t>;</a:t>
            </a:r>
            <a:endParaRPr lang="ru-RU" dirty="0"/>
          </a:p>
          <a:p>
            <a:r>
              <a:rPr lang="uk-UA" dirty="0"/>
              <a:t>б) держава процвітає, якщо:</a:t>
            </a:r>
            <a:endParaRPr lang="ru-RU" dirty="0"/>
          </a:p>
          <a:p>
            <a:r>
              <a:rPr lang="uk-UA" dirty="0"/>
              <a:t>- гарантована приватна власність;</a:t>
            </a:r>
            <a:endParaRPr lang="ru-RU" dirty="0"/>
          </a:p>
          <a:p>
            <a:r>
              <a:rPr lang="uk-UA" dirty="0"/>
              <a:t>- забезпечується безпека особистості;</a:t>
            </a:r>
            <a:endParaRPr lang="ru-RU" dirty="0"/>
          </a:p>
          <a:p>
            <a:r>
              <a:rPr lang="uk-UA" dirty="0"/>
              <a:t>- держава створює національну армію, яка основана на виконанні священного обов’язку перед Батьківщиною кожним чоловіком;</a:t>
            </a:r>
            <a:endParaRPr lang="ru-RU" dirty="0"/>
          </a:p>
          <a:p>
            <a:r>
              <a:rPr lang="uk-UA" dirty="0"/>
              <a:t>- для процвітання держави, правитель повинен йти на компроміс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2000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l"/>
            <a:r>
              <a:rPr lang="uk-UA" smtClean="0"/>
              <a:t>3). Про </a:t>
            </a:r>
            <a:r>
              <a:rPr lang="uk-UA" dirty="0"/>
              <a:t>політику: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908719"/>
            <a:ext cx="8460000" cy="5724000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uk-UA" dirty="0"/>
              <a:t>а) мета завжди виправдовує засоби;</a:t>
            </a:r>
            <a:endParaRPr lang="ru-RU" dirty="0"/>
          </a:p>
          <a:p>
            <a:pPr>
              <a:buNone/>
            </a:pPr>
            <a:r>
              <a:rPr lang="uk-UA" dirty="0"/>
              <a:t>б) політика - завжди брудна справа, тому що вона порушує норми моралі;</a:t>
            </a:r>
            <a:endParaRPr lang="ru-RU" dirty="0"/>
          </a:p>
          <a:p>
            <a:pPr>
              <a:buNone/>
            </a:pPr>
            <a:r>
              <a:rPr lang="uk-UA" dirty="0"/>
              <a:t>в) головне в політиці - завоювання та утримання влади;</a:t>
            </a:r>
            <a:endParaRPr lang="ru-RU" dirty="0"/>
          </a:p>
          <a:p>
            <a:pPr>
              <a:buNone/>
            </a:pPr>
            <a:r>
              <a:rPr lang="uk-UA" dirty="0"/>
              <a:t>г) будь-який правитель повинен створювати привабливий образ для </a:t>
            </a:r>
            <a:r>
              <a:rPr lang="uk-UA" dirty="0" smtClean="0"/>
              <a:t>населення;</a:t>
            </a:r>
            <a:endParaRPr lang="ru-RU" dirty="0"/>
          </a:p>
          <a:p>
            <a:pPr>
              <a:buNone/>
            </a:pPr>
            <a:r>
              <a:rPr lang="uk-UA" dirty="0" smtClean="0"/>
              <a:t>д)суспільство</a:t>
            </a:r>
            <a:r>
              <a:rPr lang="uk-UA" dirty="0"/>
              <a:t>, як вважав Н. Макіавеллі, розвивається не з волі Бога, а в силу природних </a:t>
            </a:r>
            <a:r>
              <a:rPr lang="uk-UA" dirty="0" smtClean="0"/>
              <a:t>причин;</a:t>
            </a:r>
            <a:endParaRPr lang="ru-RU" dirty="0"/>
          </a:p>
          <a:p>
            <a:pPr>
              <a:buNone/>
            </a:pPr>
            <a:r>
              <a:rPr lang="uk-UA" dirty="0" smtClean="0"/>
              <a:t>е)він </a:t>
            </a:r>
            <a:r>
              <a:rPr lang="uk-UA" dirty="0"/>
              <a:t>підкреслював протилежність інтересів народних мас та правлячих </a:t>
            </a:r>
            <a:r>
              <a:rPr lang="uk-UA" dirty="0" smtClean="0"/>
              <a:t>класів; </a:t>
            </a:r>
            <a:endParaRPr lang="ru-RU" dirty="0"/>
          </a:p>
          <a:p>
            <a:pPr>
              <a:buNone/>
            </a:pPr>
            <a:r>
              <a:rPr lang="uk-UA" dirty="0" smtClean="0"/>
              <a:t>ж)Н</a:t>
            </a:r>
            <a:r>
              <a:rPr lang="uk-UA" dirty="0"/>
              <a:t>. Макіавеллі виступав за створення сильної, національної держави, яка була б вільною від феодальних конфліктів і здатна протистояти </a:t>
            </a:r>
            <a:r>
              <a:rPr lang="uk-UA"/>
              <a:t>народним </a:t>
            </a:r>
            <a:r>
              <a:rPr lang="uk-UA" smtClean="0"/>
              <a:t>повстанням;  </a:t>
            </a:r>
            <a:endParaRPr lang="ru-RU" dirty="0"/>
          </a:p>
          <a:p>
            <a:pPr>
              <a:buNone/>
            </a:pPr>
            <a:r>
              <a:rPr lang="uk-UA" dirty="0" smtClean="0"/>
              <a:t>з) Н</a:t>
            </a:r>
            <a:r>
              <a:rPr lang="uk-UA" dirty="0"/>
              <a:t>. Макіавеллі вважав, що держава і право виникають через прагнення людей до </a:t>
            </a:r>
            <a:r>
              <a:rPr lang="uk-UA" dirty="0" smtClean="0"/>
              <a:t>влади.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blipFill>
            <a:blip r:embed="rId2" cstate="print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uk-UA" sz="3200" b="1" dirty="0" smtClean="0"/>
              <a:t>(1.) Загальна характеристика</a:t>
            </a:r>
            <a:br>
              <a:rPr lang="uk-UA" sz="3200" b="1" dirty="0" smtClean="0"/>
            </a:br>
            <a:r>
              <a:rPr lang="uk-UA" sz="3200" b="1" dirty="0" smtClean="0"/>
              <a:t> філософії Відродження (ФВ)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199"/>
            <a:ext cx="8532000" cy="5040000"/>
          </a:xfrm>
          <a:blipFill>
            <a:blip r:embed="rId3" cstate="print"/>
            <a:tile tx="0" ty="0" sx="100000" sy="100000" flip="none" algn="tl"/>
          </a:blipFill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dirty="0" smtClean="0"/>
              <a:t>ФВ - </a:t>
            </a:r>
            <a:r>
              <a:rPr lang="ru-RU" dirty="0" err="1" smtClean="0"/>
              <a:t>напрям</a:t>
            </a:r>
            <a:r>
              <a:rPr lang="ru-RU" dirty="0" smtClean="0"/>
              <a:t>  </a:t>
            </a:r>
            <a:r>
              <a:rPr lang="ru-RU" dirty="0" err="1" smtClean="0"/>
              <a:t>європейської</a:t>
            </a:r>
            <a:r>
              <a:rPr lang="ru-RU" dirty="0"/>
              <a:t> </a:t>
            </a:r>
            <a:r>
              <a:rPr lang="ru-RU" dirty="0" err="1" smtClean="0"/>
              <a:t>філософської</a:t>
            </a:r>
            <a:r>
              <a:rPr lang="ru-RU" dirty="0"/>
              <a:t> </a:t>
            </a:r>
            <a:r>
              <a:rPr lang="ru-RU" dirty="0" smtClean="0"/>
              <a:t>думки</a:t>
            </a:r>
            <a:r>
              <a:rPr lang="uk-UA" dirty="0" smtClean="0"/>
              <a:t> в 14-16 столітті.</a:t>
            </a:r>
          </a:p>
          <a:p>
            <a:pPr marL="514350" indent="-514350">
              <a:buNone/>
            </a:pPr>
            <a:r>
              <a:rPr lang="uk-UA" dirty="0" smtClean="0"/>
              <a:t>2. </a:t>
            </a:r>
            <a:r>
              <a:rPr lang="ru-RU" dirty="0" smtClean="0"/>
              <a:t> </a:t>
            </a:r>
            <a:r>
              <a:rPr lang="ru-RU" dirty="0" err="1"/>
              <a:t>Передумовами</a:t>
            </a:r>
            <a:r>
              <a:rPr lang="ru-RU" dirty="0"/>
              <a:t> </a:t>
            </a:r>
            <a:r>
              <a:rPr lang="ru-RU" dirty="0" err="1"/>
              <a:t>філософії</a:t>
            </a:r>
            <a:r>
              <a:rPr lang="ru-RU" dirty="0"/>
              <a:t> </a:t>
            </a:r>
            <a:r>
              <a:rPr lang="ru-RU" dirty="0" err="1"/>
              <a:t>Ренесансу</a:t>
            </a:r>
            <a:r>
              <a:rPr lang="ru-RU" dirty="0"/>
              <a:t> </a:t>
            </a:r>
            <a:r>
              <a:rPr lang="ru-RU" dirty="0" err="1"/>
              <a:t>була</a:t>
            </a:r>
            <a:r>
              <a:rPr lang="ru-RU" dirty="0"/>
              <a:t> криза </a:t>
            </a:r>
            <a:r>
              <a:rPr lang="ru-RU" i="1" dirty="0" smtClean="0"/>
              <a:t> </a:t>
            </a:r>
            <a:r>
              <a:rPr lang="ru-RU" i="1" dirty="0" err="1" smtClean="0"/>
              <a:t>феодалізму</a:t>
            </a:r>
            <a:r>
              <a:rPr lang="ru-RU" dirty="0"/>
              <a:t>,</a:t>
            </a:r>
            <a:r>
              <a:rPr lang="ru-RU" dirty="0" smtClean="0"/>
              <a:t> </a:t>
            </a:r>
            <a:r>
              <a:rPr lang="ru-RU" dirty="0" err="1"/>
              <a:t>криза</a:t>
            </a:r>
            <a:r>
              <a:rPr lang="ru-RU" dirty="0"/>
              <a:t> </a:t>
            </a:r>
            <a:r>
              <a:rPr lang="ru-RU" dirty="0" err="1"/>
              <a:t>офіційної</a:t>
            </a:r>
            <a:r>
              <a:rPr lang="ru-RU" dirty="0"/>
              <a:t> </a:t>
            </a:r>
            <a:r>
              <a:rPr lang="ru-RU" dirty="0" err="1" smtClean="0"/>
              <a:t>ідеології</a:t>
            </a:r>
            <a:r>
              <a:rPr lang="ru-RU" dirty="0" smtClean="0"/>
              <a:t> </a:t>
            </a:r>
            <a:r>
              <a:rPr lang="ru-RU" dirty="0" err="1" smtClean="0"/>
              <a:t>Середньовіччя</a:t>
            </a:r>
            <a:r>
              <a:rPr lang="ru-RU" dirty="0" smtClean="0"/>
              <a:t>—</a:t>
            </a:r>
            <a:r>
              <a:rPr lang="ru-RU" dirty="0"/>
              <a:t> </a:t>
            </a:r>
            <a:r>
              <a:rPr lang="ru-RU" i="1" dirty="0" err="1" smtClean="0"/>
              <a:t>католіцизму</a:t>
            </a:r>
            <a:r>
              <a:rPr lang="ru-RU" dirty="0" smtClean="0"/>
              <a:t>, </a:t>
            </a:r>
            <a:r>
              <a:rPr lang="ru-RU" dirty="0"/>
              <a:t>а </a:t>
            </a:r>
            <a:r>
              <a:rPr lang="ru-RU" dirty="0" err="1"/>
              <a:t>водночас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 </a:t>
            </a:r>
            <a:r>
              <a:rPr lang="ru-RU" i="1" dirty="0" err="1" smtClean="0"/>
              <a:t>схоластичної</a:t>
            </a:r>
            <a:r>
              <a:rPr lang="ru-RU" i="1" dirty="0" smtClean="0"/>
              <a:t> </a:t>
            </a:r>
            <a:r>
              <a:rPr lang="ru-RU" i="1" dirty="0" err="1" smtClean="0"/>
              <a:t>філософі</a:t>
            </a:r>
            <a:r>
              <a:rPr lang="ru-RU" dirty="0" err="1" smtClean="0"/>
              <a:t>ї</a:t>
            </a:r>
            <a:r>
              <a:rPr lang="ru-RU" dirty="0"/>
              <a:t>.</a:t>
            </a:r>
          </a:p>
          <a:p>
            <a:pPr>
              <a:buNone/>
            </a:pPr>
            <a:r>
              <a:rPr lang="ru-RU" dirty="0" smtClean="0"/>
              <a:t>3. </a:t>
            </a:r>
            <a:r>
              <a:rPr lang="uk-UA" dirty="0" smtClean="0"/>
              <a:t> Відродження Античної культури і філософії.</a:t>
            </a:r>
            <a:endParaRPr lang="ru-RU" dirty="0"/>
          </a:p>
          <a:p>
            <a:pPr marL="514350" indent="-514350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blipFill>
            <a:blip r:embed="rId2" cstate="print"/>
            <a:tile tx="0" ty="0" sx="100000" sy="100000" flip="none" algn="tl"/>
          </a:blipFill>
        </p:spPr>
        <p:txBody>
          <a:bodyPr>
            <a:noAutofit/>
          </a:bodyPr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u="sng" dirty="0" err="1" smtClean="0">
                <a:latin typeface="Times New Roman" pitchFamily="18" charset="0"/>
                <a:cs typeface="Times New Roman" pitchFamily="18" charset="0"/>
              </a:rPr>
              <a:t>Характерні</a:t>
            </a:r>
            <a:r>
              <a:rPr lang="ru-RU" sz="36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u="sng" dirty="0" err="1" smtClean="0">
                <a:latin typeface="Times New Roman" pitchFamily="18" charset="0"/>
                <a:cs typeface="Times New Roman" pitchFamily="18" charset="0"/>
              </a:rPr>
              <a:t>риси</a:t>
            </a:r>
            <a:r>
              <a:rPr lang="ru-RU" sz="3600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u="sng" dirty="0" err="1" smtClean="0">
                <a:latin typeface="Times New Roman" pitchFamily="18" charset="0"/>
                <a:cs typeface="Times New Roman" pitchFamily="18" charset="0"/>
              </a:rPr>
              <a:t>філософії</a:t>
            </a:r>
            <a:r>
              <a:rPr lang="ru-RU" sz="36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u="sng" dirty="0" err="1" smtClean="0">
                <a:latin typeface="Times New Roman" pitchFamily="18" charset="0"/>
                <a:cs typeface="Times New Roman" pitchFamily="18" charset="0"/>
              </a:rPr>
              <a:t>Відродження</a:t>
            </a:r>
            <a:r>
              <a:rPr lang="ru-RU" sz="3600" dirty="0"/>
              <a:t/>
            </a:r>
            <a:br>
              <a:rPr lang="ru-RU" sz="3600" dirty="0"/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412775"/>
            <a:ext cx="8229600" cy="4932000"/>
          </a:xfrm>
          <a:solidFill>
            <a:srgbClr val="FFCCFF"/>
          </a:solidFill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dirty="0" smtClean="0">
                <a:hlinkClick r:id="rId3" tooltip="Антропоцентризм"/>
              </a:rPr>
              <a:t>1</a:t>
            </a:r>
            <a:r>
              <a:rPr lang="ru-RU" u="sng" dirty="0" smtClean="0">
                <a:hlinkClick r:id="rId3" tooltip="Антропоцентризм"/>
              </a:rPr>
              <a:t>. </a:t>
            </a:r>
            <a:r>
              <a:rPr lang="ru-RU" u="sng" dirty="0">
                <a:hlinkClick r:id="rId3" tooltip="Антропоцентризм"/>
              </a:rPr>
              <a:t>Антропоцентризм</a:t>
            </a:r>
            <a:r>
              <a:rPr lang="ru-RU" dirty="0"/>
              <a:t> — </a:t>
            </a:r>
            <a:r>
              <a:rPr lang="ru-RU" dirty="0" err="1"/>
              <a:t>домінування</a:t>
            </a:r>
            <a:r>
              <a:rPr lang="ru-RU" dirty="0"/>
              <a:t> </a:t>
            </a:r>
            <a:r>
              <a:rPr lang="ru-RU" dirty="0" err="1"/>
              <a:t>філософського</a:t>
            </a:r>
            <a:r>
              <a:rPr lang="ru-RU" dirty="0"/>
              <a:t> принципу, </a:t>
            </a:r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яким</a:t>
            </a:r>
            <a:r>
              <a:rPr lang="ru-RU" dirty="0"/>
              <a:t> </a:t>
            </a:r>
            <a:r>
              <a:rPr lang="ru-RU" dirty="0" err="1"/>
              <a:t>людина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центром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smtClean="0"/>
              <a:t>метою </a:t>
            </a:r>
            <a:r>
              <a:rPr lang="ru-RU" dirty="0" err="1" smtClean="0"/>
              <a:t>всесвіту</a:t>
            </a:r>
            <a:r>
              <a:rPr lang="ru-RU" dirty="0" smtClean="0"/>
              <a:t>.</a:t>
            </a:r>
            <a:endParaRPr lang="ru-RU" dirty="0"/>
          </a:p>
          <a:p>
            <a:pPr algn="just">
              <a:buNone/>
            </a:pPr>
            <a:r>
              <a:rPr lang="ru-RU" dirty="0">
                <a:hlinkClick r:id="rId4" tooltip="Гуманізм"/>
              </a:rPr>
              <a:t>2. </a:t>
            </a:r>
            <a:r>
              <a:rPr lang="ru-RU" dirty="0" err="1">
                <a:hlinkClick r:id="rId4" tooltip="Гуманізм"/>
              </a:rPr>
              <a:t>Гуманізм</a:t>
            </a:r>
            <a:r>
              <a:rPr lang="ru-RU" dirty="0"/>
              <a:t> — </a:t>
            </a:r>
            <a:r>
              <a:rPr lang="ru-RU" dirty="0" err="1"/>
              <a:t>домінування</a:t>
            </a:r>
            <a:r>
              <a:rPr lang="ru-RU" dirty="0"/>
              <a:t> </a:t>
            </a:r>
            <a:r>
              <a:rPr lang="ru-RU" dirty="0" err="1"/>
              <a:t>філософського</a:t>
            </a:r>
            <a:r>
              <a:rPr lang="ru-RU" dirty="0"/>
              <a:t> принципу, </a:t>
            </a:r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яким</a:t>
            </a:r>
            <a:r>
              <a:rPr lang="ru-RU" dirty="0"/>
              <a:t> </a:t>
            </a:r>
            <a:r>
              <a:rPr lang="ru-RU" dirty="0" err="1"/>
              <a:t>утверджується</a:t>
            </a:r>
            <a:r>
              <a:rPr lang="ru-RU" dirty="0"/>
              <a:t> </a:t>
            </a:r>
            <a:r>
              <a:rPr lang="ru-RU" dirty="0" err="1"/>
              <a:t>повага</a:t>
            </a:r>
            <a:r>
              <a:rPr lang="ru-RU" dirty="0"/>
              <a:t> до </a:t>
            </a:r>
            <a:r>
              <a:rPr lang="ru-RU" dirty="0" err="1"/>
              <a:t>гідності</a:t>
            </a:r>
            <a:r>
              <a:rPr lang="ru-RU" dirty="0"/>
              <a:t> </a:t>
            </a:r>
            <a:r>
              <a:rPr lang="ru-RU" dirty="0" err="1"/>
              <a:t>й</a:t>
            </a:r>
            <a:r>
              <a:rPr lang="ru-RU" dirty="0"/>
              <a:t> </a:t>
            </a:r>
            <a:r>
              <a:rPr lang="ru-RU" dirty="0" err="1"/>
              <a:t>розуму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, </a:t>
            </a:r>
            <a:r>
              <a:rPr lang="ru-RU" dirty="0" err="1"/>
              <a:t>її</a:t>
            </a:r>
            <a:r>
              <a:rPr lang="ru-RU" dirty="0"/>
              <a:t> права на </a:t>
            </a:r>
            <a:r>
              <a:rPr lang="ru-RU" dirty="0" err="1"/>
              <a:t>щастя</a:t>
            </a:r>
            <a:r>
              <a:rPr lang="ru-RU" dirty="0"/>
              <a:t>, </a:t>
            </a:r>
            <a:r>
              <a:rPr lang="ru-RU" dirty="0" err="1"/>
              <a:t>вільний</a:t>
            </a:r>
            <a:r>
              <a:rPr lang="ru-RU" dirty="0"/>
              <a:t> </a:t>
            </a:r>
            <a:r>
              <a:rPr lang="ru-RU" dirty="0" err="1"/>
              <a:t>вияв</a:t>
            </a:r>
            <a:r>
              <a:rPr lang="ru-RU" dirty="0"/>
              <a:t> </a:t>
            </a:r>
            <a:r>
              <a:rPr lang="ru-RU" dirty="0" err="1"/>
              <a:t>природних</a:t>
            </a:r>
            <a:r>
              <a:rPr lang="ru-RU" dirty="0"/>
              <a:t> </a:t>
            </a:r>
            <a:r>
              <a:rPr lang="ru-RU" dirty="0" err="1"/>
              <a:t>людських</a:t>
            </a:r>
            <a:r>
              <a:rPr lang="ru-RU" dirty="0"/>
              <a:t> </a:t>
            </a:r>
            <a:r>
              <a:rPr lang="ru-RU" dirty="0" err="1"/>
              <a:t>почуттів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здібностей</a:t>
            </a:r>
            <a:r>
              <a:rPr lang="ru-RU" dirty="0"/>
              <a:t>.</a:t>
            </a:r>
          </a:p>
          <a:p>
            <a:pPr algn="just">
              <a:buNone/>
            </a:pPr>
            <a:r>
              <a:rPr lang="ru-RU" dirty="0">
                <a:hlinkClick r:id="rId5" tooltip="Пантеїзм"/>
              </a:rPr>
              <a:t>3. </a:t>
            </a:r>
            <a:r>
              <a:rPr lang="ru-RU" dirty="0" err="1">
                <a:hlinkClick r:id="rId5" tooltip="Пантеїзм"/>
              </a:rPr>
              <a:t>Пантеїзм</a:t>
            </a:r>
            <a:r>
              <a:rPr lang="ru-RU" dirty="0"/>
              <a:t> — </a:t>
            </a:r>
            <a:r>
              <a:rPr lang="ru-RU" dirty="0" err="1"/>
              <a:t>філософська</a:t>
            </a:r>
            <a:r>
              <a:rPr lang="ru-RU" dirty="0"/>
              <a:t> </a:t>
            </a:r>
            <a:r>
              <a:rPr lang="ru-RU" dirty="0" err="1"/>
              <a:t>позиція</a:t>
            </a:r>
            <a:r>
              <a:rPr lang="ru-RU" dirty="0"/>
              <a:t> </a:t>
            </a:r>
            <a:r>
              <a:rPr lang="ru-RU" dirty="0" smtClean="0"/>
              <a:t>(</a:t>
            </a:r>
            <a:r>
              <a:rPr lang="ru-RU" dirty="0" err="1" smtClean="0"/>
              <a:t>світогляд</a:t>
            </a:r>
            <a:r>
              <a:rPr lang="ru-RU" dirty="0" smtClean="0"/>
              <a:t>), </a:t>
            </a:r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 smtClean="0"/>
              <a:t>яким</a:t>
            </a:r>
            <a:r>
              <a:rPr lang="ru-RU" dirty="0" smtClean="0"/>
              <a:t> Бог</a:t>
            </a:r>
            <a:r>
              <a:rPr lang="ru-RU" dirty="0"/>
              <a:t> 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світ</a:t>
            </a:r>
            <a:r>
              <a:rPr lang="ru-RU" dirty="0"/>
              <a:t> </a:t>
            </a:r>
            <a:r>
              <a:rPr lang="ru-RU" dirty="0" err="1"/>
              <a:t>перебувають</a:t>
            </a:r>
            <a:r>
              <a:rPr lang="ru-RU" dirty="0"/>
              <a:t> у </a:t>
            </a:r>
            <a:r>
              <a:rPr lang="ru-RU" dirty="0" err="1"/>
              <a:t>нерозривній</a:t>
            </a:r>
            <a:r>
              <a:rPr lang="ru-RU" dirty="0"/>
              <a:t> </a:t>
            </a:r>
            <a:r>
              <a:rPr lang="ru-RU" dirty="0" err="1"/>
              <a:t>єдності</a:t>
            </a:r>
            <a:r>
              <a:rPr lang="ru-RU" dirty="0"/>
              <a:t>.</a:t>
            </a:r>
          </a:p>
          <a:p>
            <a:pPr algn="just">
              <a:buNone/>
            </a:pPr>
            <a:r>
              <a:rPr lang="ru-RU" dirty="0"/>
              <a:t>4. </a:t>
            </a:r>
            <a:r>
              <a:rPr lang="ru-RU" dirty="0" err="1"/>
              <a:t>Філософія</a:t>
            </a:r>
            <a:r>
              <a:rPr lang="ru-RU" dirty="0"/>
              <a:t> </a:t>
            </a:r>
            <a:r>
              <a:rPr lang="ru-RU" dirty="0" err="1"/>
              <a:t>Відродження</a:t>
            </a:r>
            <a:r>
              <a:rPr lang="ru-RU" dirty="0"/>
              <a:t> </a:t>
            </a:r>
            <a:r>
              <a:rPr lang="ru-RU" dirty="0" err="1"/>
              <a:t>характеризується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появою</a:t>
            </a:r>
            <a:r>
              <a:rPr lang="ru-RU" dirty="0"/>
              <a:t> </a:t>
            </a:r>
            <a:r>
              <a:rPr lang="ru-RU" dirty="0" err="1"/>
              <a:t>нової</a:t>
            </a:r>
            <a:r>
              <a:rPr lang="ru-RU" dirty="0"/>
              <a:t> </a:t>
            </a:r>
            <a:r>
              <a:rPr lang="ru-RU" dirty="0" err="1" smtClean="0">
                <a:hlinkClick r:id="rId6" tooltip="Натурфілософія"/>
              </a:rPr>
              <a:t>натурфілософії</a:t>
            </a:r>
            <a:r>
              <a:rPr lang="ru-RU" dirty="0" smtClean="0"/>
              <a:t>, </a:t>
            </a:r>
            <a:r>
              <a:rPr lang="ru-RU" dirty="0" err="1"/>
              <a:t>інтересом</a:t>
            </a:r>
            <a:r>
              <a:rPr lang="ru-RU" dirty="0"/>
              <a:t> до </a:t>
            </a:r>
            <a:r>
              <a:rPr lang="ru-RU" dirty="0" err="1">
                <a:hlinkClick r:id="rId7" tooltip="Держава"/>
              </a:rPr>
              <a:t>держави</a:t>
            </a:r>
            <a:r>
              <a:rPr lang="ru-RU" dirty="0"/>
              <a:t>, </a:t>
            </a:r>
            <a:r>
              <a:rPr lang="ru-RU" dirty="0" err="1" smtClean="0"/>
              <a:t>індивідуалізму</a:t>
            </a:r>
            <a:r>
              <a:rPr lang="ru-RU" dirty="0" smtClean="0"/>
              <a:t>, </a:t>
            </a:r>
            <a:r>
              <a:rPr lang="ru-RU" dirty="0" err="1"/>
              <a:t>формуванням</a:t>
            </a:r>
            <a:r>
              <a:rPr lang="ru-RU" dirty="0"/>
              <a:t> </a:t>
            </a:r>
            <a:r>
              <a:rPr lang="ru-RU" dirty="0" err="1"/>
              <a:t>ідеї</a:t>
            </a:r>
            <a:r>
              <a:rPr lang="ru-RU" dirty="0"/>
              <a:t> </a:t>
            </a:r>
            <a:r>
              <a:rPr lang="ru-RU" dirty="0" err="1">
                <a:hlinkClick r:id="rId8" tooltip="Соціальна рівність"/>
              </a:rPr>
              <a:t>соціальної</a:t>
            </a:r>
            <a:r>
              <a:rPr lang="ru-RU" dirty="0">
                <a:hlinkClick r:id="rId8" tooltip="Соціальна рівність"/>
              </a:rPr>
              <a:t> </a:t>
            </a:r>
            <a:r>
              <a:rPr lang="ru-RU" dirty="0" err="1">
                <a:hlinkClick r:id="rId8" tooltip="Соціальна рівність"/>
              </a:rPr>
              <a:t>рівності</a:t>
            </a:r>
            <a:r>
              <a:rPr lang="ru-RU" dirty="0"/>
              <a:t> та </a:t>
            </a:r>
            <a:r>
              <a:rPr lang="ru-RU" dirty="0" err="1"/>
              <a:t>опозиційністю</a:t>
            </a:r>
            <a:r>
              <a:rPr lang="ru-RU" dirty="0"/>
              <a:t> до </a:t>
            </a:r>
            <a:r>
              <a:rPr lang="ru-RU" dirty="0">
                <a:hlinkClick r:id="rId9" tooltip="Церква"/>
              </a:rPr>
              <a:t>церкви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08912" cy="612000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/>
              <a:t>ГОЛОВНІ НАПРЯМИ ТА ПРЕДСТАВНИКИ ФВ</a:t>
            </a:r>
            <a:br>
              <a:rPr lang="ru-RU" sz="3600" b="1" dirty="0" smtClean="0"/>
            </a:b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764704"/>
            <a:ext cx="9143520" cy="6048008"/>
          </a:xfrm>
        </p:spPr>
        <p:txBody>
          <a:bodyPr/>
          <a:lstStyle/>
          <a:p>
            <a:pPr marL="182563" indent="-182563">
              <a:buAutoNum type="arabicPeriod"/>
            </a:pPr>
            <a:r>
              <a:rPr lang="ru-RU" sz="2800" b="1" u="sng" dirty="0" err="1" smtClean="0"/>
              <a:t>Г</a:t>
            </a:r>
            <a:r>
              <a:rPr lang="ru-RU" sz="2800" b="1" i="1" u="sng" dirty="0" err="1" smtClean="0"/>
              <a:t>уманістичний</a:t>
            </a:r>
            <a:r>
              <a:rPr lang="ru-RU" sz="2800" b="1" dirty="0" smtClean="0"/>
              <a:t> </a:t>
            </a:r>
            <a:r>
              <a:rPr lang="ru-RU" b="1" dirty="0" smtClean="0"/>
              <a:t>- </a:t>
            </a:r>
            <a:r>
              <a:rPr lang="ru-RU" sz="2400" dirty="0">
                <a:hlinkClick r:id="rId2" tooltip="Данте Аліг'єрі"/>
              </a:rPr>
              <a:t>Данте </a:t>
            </a:r>
            <a:r>
              <a:rPr lang="ru-RU" sz="2400" dirty="0" err="1" smtClean="0">
                <a:hlinkClick r:id="rId2" tooltip="Данте Аліг'єрі"/>
              </a:rPr>
              <a:t>Аліг'єрі</a:t>
            </a:r>
            <a:r>
              <a:rPr lang="ru-RU" sz="2400" dirty="0" smtClean="0"/>
              <a:t> (</a:t>
            </a:r>
            <a:r>
              <a:rPr lang="ru-RU" sz="2400" dirty="0"/>
              <a:t>1265 — 1321 </a:t>
            </a:r>
            <a:r>
              <a:rPr lang="ru-RU" sz="2400" dirty="0" err="1"/>
              <a:t>рр</a:t>
            </a:r>
            <a:r>
              <a:rPr lang="ru-RU" sz="2400" dirty="0" smtClean="0"/>
              <a:t>.; </a:t>
            </a:r>
            <a:r>
              <a:rPr lang="ru-RU" sz="2400" dirty="0" err="1">
                <a:hlinkClick r:id="rId3" tooltip="Франческо Петрарка"/>
              </a:rPr>
              <a:t>Франческо</a:t>
            </a:r>
            <a:r>
              <a:rPr lang="ru-RU" sz="2400" dirty="0">
                <a:hlinkClick r:id="rId3" tooltip="Франческо Петрарка"/>
              </a:rPr>
              <a:t> Петрарка (1304 — 1374 </a:t>
            </a:r>
            <a:r>
              <a:rPr lang="ru-RU" sz="2400" dirty="0" err="1">
                <a:hlinkClick r:id="rId3" tooltip="Франческо Петрарка"/>
              </a:rPr>
              <a:t>рр</a:t>
            </a:r>
            <a:r>
              <a:rPr lang="ru-RU" sz="2400" dirty="0">
                <a:hlinkClick r:id="rId3" tooltip="Франческо Петрарка"/>
              </a:rPr>
              <a:t>.); </a:t>
            </a:r>
            <a:r>
              <a:rPr lang="ru-RU" sz="2400" dirty="0" smtClean="0"/>
              <a:t> </a:t>
            </a:r>
            <a:r>
              <a:rPr lang="ru-RU" sz="2400" dirty="0" smtClean="0">
                <a:hlinkClick r:id="rId4" tooltip="Лоренцо Валла"/>
              </a:rPr>
              <a:t>Лоренцо </a:t>
            </a:r>
            <a:r>
              <a:rPr lang="ru-RU" sz="2400" dirty="0" err="1" smtClean="0">
                <a:hlinkClick r:id="rId4" tooltip="Лоренцо Валла"/>
              </a:rPr>
              <a:t>Валла</a:t>
            </a:r>
            <a:r>
              <a:rPr lang="ru-RU" sz="2400" dirty="0" smtClean="0"/>
              <a:t> </a:t>
            </a:r>
            <a:r>
              <a:rPr lang="ru-RU" sz="2400" dirty="0" smtClean="0">
                <a:hlinkClick r:id="rId3" tooltip="Франческо Петрарка"/>
              </a:rPr>
              <a:t>(</a:t>
            </a:r>
            <a:r>
              <a:rPr lang="ru-RU" sz="2400" dirty="0">
                <a:hlinkClick r:id="rId3" tooltip="Франческо Петрарка"/>
              </a:rPr>
              <a:t>1407 — 1457 </a:t>
            </a:r>
            <a:r>
              <a:rPr lang="ru-RU" sz="2400" dirty="0" err="1">
                <a:hlinkClick r:id="rId3" tooltip="Франческо Петрарка"/>
              </a:rPr>
              <a:t>рр</a:t>
            </a:r>
            <a:r>
              <a:rPr lang="ru-RU" sz="2400" dirty="0">
                <a:hlinkClick r:id="rId3" tooltip="Франческо Петрарка"/>
              </a:rPr>
              <a:t>.); </a:t>
            </a:r>
            <a:r>
              <a:rPr lang="uk-UA" sz="2400" dirty="0" err="1">
                <a:hlinkClick r:id="rId3" tooltip="Франческо Петрарка"/>
              </a:rPr>
              <a:t>Джованні</a:t>
            </a:r>
            <a:r>
              <a:rPr lang="uk-UA" sz="2400" dirty="0">
                <a:hlinkClick r:id="rId3" tooltip="Франческо Петрарка"/>
              </a:rPr>
              <a:t> </a:t>
            </a:r>
            <a:r>
              <a:rPr lang="uk-UA" sz="2400" dirty="0" err="1">
                <a:hlinkClick r:id="rId3" tooltip="Франческо Петрарка"/>
              </a:rPr>
              <a:t>Бокаччо</a:t>
            </a:r>
            <a:r>
              <a:rPr lang="uk-UA" sz="2400" dirty="0">
                <a:hlinkClick r:id="rId3" tooltip="Франческо Петрарка"/>
              </a:rPr>
              <a:t> (1313-1373</a:t>
            </a:r>
            <a:r>
              <a:rPr lang="uk-UA" sz="2400" dirty="0" smtClean="0"/>
              <a:t>) </a:t>
            </a:r>
            <a:r>
              <a:rPr lang="ru-RU" sz="2400" dirty="0" smtClean="0"/>
              <a:t>та </a:t>
            </a:r>
            <a:r>
              <a:rPr lang="ru-RU" sz="2400" dirty="0" err="1" smtClean="0"/>
              <a:t>інші</a:t>
            </a:r>
            <a:r>
              <a:rPr lang="ru-RU" sz="2400" dirty="0" smtClean="0"/>
              <a:t>.</a:t>
            </a:r>
            <a:endParaRPr lang="uk-UA" sz="2400" dirty="0" smtClean="0"/>
          </a:p>
          <a:p>
            <a:pPr marL="0" indent="0">
              <a:buNone/>
            </a:pPr>
            <a:r>
              <a:rPr lang="uk-UA" sz="2400" b="1" dirty="0" smtClean="0"/>
              <a:t>2</a:t>
            </a:r>
            <a:r>
              <a:rPr lang="uk-UA" sz="2400" dirty="0" smtClean="0"/>
              <a:t>. </a:t>
            </a:r>
            <a:r>
              <a:rPr lang="ru-RU" sz="2800" b="1" i="1" u="sng" dirty="0" err="1" smtClean="0"/>
              <a:t>Натурфілософськи</a:t>
            </a:r>
            <a:r>
              <a:rPr lang="ru-RU" sz="2800" b="1" u="sng" dirty="0" err="1" smtClean="0"/>
              <a:t>й</a:t>
            </a:r>
            <a:r>
              <a:rPr lang="ru-RU" sz="2800" b="1" u="sng" dirty="0" smtClean="0"/>
              <a:t> </a:t>
            </a:r>
            <a:r>
              <a:rPr lang="ru-RU" sz="2800" b="1" dirty="0" smtClean="0"/>
              <a:t>- </a:t>
            </a:r>
            <a:r>
              <a:rPr lang="ru-RU" sz="2400" u="sng" dirty="0">
                <a:hlinkClick r:id="rId5" tooltip="Леонардо да Вінчі"/>
              </a:rPr>
              <a:t>Леонардо да </a:t>
            </a:r>
            <a:r>
              <a:rPr lang="ru-RU" sz="2400" u="sng" dirty="0" err="1" smtClean="0">
                <a:hlinkClick r:id="rId5" tooltip="Леонардо да Вінчі"/>
              </a:rPr>
              <a:t>Вінчі</a:t>
            </a:r>
            <a:r>
              <a:rPr lang="ru-RU" sz="2400" u="sng" dirty="0" smtClean="0"/>
              <a:t> </a:t>
            </a:r>
            <a:r>
              <a:rPr lang="ru-RU" sz="2400" dirty="0" smtClean="0"/>
              <a:t>(</a:t>
            </a:r>
            <a:r>
              <a:rPr lang="ru-RU" sz="2400" dirty="0"/>
              <a:t>1452 </a:t>
            </a:r>
            <a:r>
              <a:rPr lang="ru-RU" sz="2400" dirty="0" smtClean="0"/>
              <a:t>— 1519</a:t>
            </a:r>
            <a:r>
              <a:rPr lang="ru-RU" sz="2400" dirty="0"/>
              <a:t> </a:t>
            </a:r>
            <a:r>
              <a:rPr lang="ru-RU" sz="2400" dirty="0" err="1"/>
              <a:t>рр</a:t>
            </a:r>
            <a:r>
              <a:rPr lang="ru-RU" sz="2400" dirty="0" smtClean="0"/>
              <a:t>.); -  </a:t>
            </a:r>
            <a:r>
              <a:rPr lang="ru-RU" sz="2400" u="sng" dirty="0" err="1">
                <a:hlinkClick r:id="rId6" tooltip="Ніколай Копернік"/>
              </a:rPr>
              <a:t>Ніколай</a:t>
            </a:r>
            <a:r>
              <a:rPr lang="ru-RU" sz="2400" u="sng" dirty="0">
                <a:hlinkClick r:id="rId6" tooltip="Ніколай Копернік"/>
              </a:rPr>
              <a:t> </a:t>
            </a:r>
            <a:r>
              <a:rPr lang="ru-RU" sz="2400" u="sng" dirty="0" err="1" smtClean="0">
                <a:hlinkClick r:id="rId6" tooltip="Ніколай Копернік"/>
              </a:rPr>
              <a:t>Копернік</a:t>
            </a:r>
            <a:r>
              <a:rPr lang="ru-RU" sz="2400" dirty="0" smtClean="0"/>
              <a:t>(1473-1543</a:t>
            </a:r>
            <a:r>
              <a:rPr lang="ru-RU" sz="2400" dirty="0"/>
              <a:t> </a:t>
            </a:r>
            <a:r>
              <a:rPr lang="ru-RU" sz="2400" dirty="0" err="1"/>
              <a:t>рр</a:t>
            </a:r>
            <a:r>
              <a:rPr lang="ru-RU" sz="2400" dirty="0" smtClean="0"/>
              <a:t>.), </a:t>
            </a:r>
            <a:r>
              <a:rPr lang="ru-RU" sz="2400" dirty="0" smtClean="0">
                <a:hlinkClick r:id="rId7" tooltip="Джордано Бруно"/>
              </a:rPr>
              <a:t>Джордано Бруно</a:t>
            </a:r>
            <a:r>
              <a:rPr lang="ru-RU" sz="2400" dirty="0" smtClean="0"/>
              <a:t> (1548-1600</a:t>
            </a:r>
            <a:r>
              <a:rPr lang="ru-RU" sz="2400" dirty="0"/>
              <a:t> </a:t>
            </a:r>
            <a:r>
              <a:rPr lang="ru-RU" sz="2400" dirty="0" err="1"/>
              <a:t>рр</a:t>
            </a:r>
            <a:r>
              <a:rPr lang="ru-RU" sz="2400" dirty="0" smtClean="0"/>
              <a:t>.); </a:t>
            </a:r>
            <a:r>
              <a:rPr lang="ru-RU" sz="2400" dirty="0" err="1" smtClean="0">
                <a:hlinkClick r:id="rId8" tooltip="Галілео Галілей"/>
              </a:rPr>
              <a:t>Галілео</a:t>
            </a:r>
            <a:r>
              <a:rPr lang="ru-RU" sz="2400" dirty="0">
                <a:hlinkClick r:id="rId8" tooltip="Галілео Галілей"/>
              </a:rPr>
              <a:t> </a:t>
            </a:r>
            <a:r>
              <a:rPr lang="ru-RU" sz="2400" dirty="0" err="1" smtClean="0">
                <a:hlinkClick r:id="rId8" tooltip="Галілео Галілей"/>
              </a:rPr>
              <a:t>Галілей</a:t>
            </a:r>
            <a:r>
              <a:rPr lang="ru-RU" sz="2400" dirty="0" smtClean="0"/>
              <a:t>(1564</a:t>
            </a:r>
            <a:r>
              <a:rPr lang="ru-RU" sz="2400" dirty="0"/>
              <a:t> — 1642 </a:t>
            </a:r>
            <a:r>
              <a:rPr lang="ru-RU" sz="2400" dirty="0" err="1"/>
              <a:t>рр</a:t>
            </a:r>
            <a:r>
              <a:rPr lang="ru-RU" sz="2400" dirty="0"/>
              <a:t>.) </a:t>
            </a:r>
            <a:r>
              <a:rPr lang="ru-RU" sz="2400" dirty="0" smtClean="0"/>
              <a:t>, </a:t>
            </a:r>
            <a:r>
              <a:rPr lang="uk-UA" sz="2400" b="1" dirty="0" err="1"/>
              <a:t>Бернардіно</a:t>
            </a:r>
            <a:r>
              <a:rPr lang="uk-UA" sz="2400" b="1" dirty="0"/>
              <a:t> </a:t>
            </a:r>
            <a:r>
              <a:rPr lang="uk-UA" sz="2400" b="1" dirty="0" err="1"/>
              <a:t>Телезіо</a:t>
            </a:r>
            <a:r>
              <a:rPr lang="uk-UA" sz="2400" b="1" dirty="0"/>
              <a:t> </a:t>
            </a:r>
            <a:r>
              <a:rPr lang="uk-UA" sz="2400" dirty="0"/>
              <a:t>(1509-1688), </a:t>
            </a:r>
            <a:r>
              <a:rPr lang="ru-RU" sz="2400" dirty="0" smtClean="0"/>
              <a:t>та </a:t>
            </a:r>
            <a:r>
              <a:rPr lang="ru-RU" sz="2400" dirty="0" err="1" smtClean="0"/>
              <a:t>інші</a:t>
            </a:r>
            <a:endParaRPr lang="ru-RU" sz="2400" dirty="0" smtClean="0"/>
          </a:p>
          <a:p>
            <a:pPr marL="0" indent="0">
              <a:buNone/>
            </a:pPr>
            <a:r>
              <a:rPr lang="uk-UA" sz="2400" b="1" dirty="0" smtClean="0"/>
              <a:t>3</a:t>
            </a:r>
            <a:r>
              <a:rPr lang="uk-UA" sz="2800" i="1" dirty="0" smtClean="0"/>
              <a:t>. </a:t>
            </a:r>
            <a:r>
              <a:rPr lang="ru-RU" sz="2800" b="1" i="1" u="sng" dirty="0" err="1" smtClean="0"/>
              <a:t>Реформаційний</a:t>
            </a:r>
            <a:r>
              <a:rPr lang="ru-RU" sz="2800" b="1" i="1" dirty="0" smtClean="0"/>
              <a:t> </a:t>
            </a:r>
            <a:r>
              <a:rPr lang="ru-RU" sz="2400" b="1" dirty="0" smtClean="0"/>
              <a:t>- </a:t>
            </a:r>
            <a:r>
              <a:rPr lang="ru-RU" sz="2400" u="sng" dirty="0" err="1">
                <a:hlinkClick r:id="rId9" tooltip="Мартін Лютер"/>
              </a:rPr>
              <a:t>Мартін</a:t>
            </a:r>
            <a:r>
              <a:rPr lang="ru-RU" sz="2400" u="sng" dirty="0">
                <a:hlinkClick r:id="rId9" tooltip="Мартін Лютер"/>
              </a:rPr>
              <a:t> Лютер</a:t>
            </a:r>
            <a:r>
              <a:rPr lang="ru-RU" sz="2400" dirty="0"/>
              <a:t>(1483 — 1527 </a:t>
            </a:r>
            <a:r>
              <a:rPr lang="ru-RU" sz="2400" dirty="0" err="1"/>
              <a:t>рр</a:t>
            </a:r>
            <a:r>
              <a:rPr lang="ru-RU" sz="2400" dirty="0" smtClean="0"/>
              <a:t>.); - </a:t>
            </a:r>
            <a:r>
              <a:rPr lang="ru-RU" sz="2400" u="sng" dirty="0">
                <a:hlinkClick r:id="rId10" tooltip="Томас Мюнцер"/>
              </a:rPr>
              <a:t>Томас </a:t>
            </a:r>
            <a:r>
              <a:rPr lang="ru-RU" sz="2400" u="sng" dirty="0" smtClean="0">
                <a:hlinkClick r:id="rId10" tooltip="Томас Мюнцер"/>
              </a:rPr>
              <a:t>Мюнцер</a:t>
            </a:r>
            <a:r>
              <a:rPr lang="ru-RU" sz="2400" u="sng" dirty="0" smtClean="0"/>
              <a:t> </a:t>
            </a:r>
            <a:r>
              <a:rPr lang="ru-RU" sz="2400" dirty="0" smtClean="0"/>
              <a:t>(</a:t>
            </a:r>
            <a:r>
              <a:rPr lang="ru-RU" sz="2400" dirty="0"/>
              <a:t>1490 — 1525 </a:t>
            </a:r>
            <a:r>
              <a:rPr lang="ru-RU" sz="2400" dirty="0" err="1"/>
              <a:t>рр</a:t>
            </a:r>
            <a:r>
              <a:rPr lang="ru-RU" sz="2400" dirty="0" smtClean="0"/>
              <a:t>.); </a:t>
            </a:r>
            <a:r>
              <a:rPr lang="ru-RU" sz="2400" dirty="0" err="1">
                <a:hlinkClick r:id="rId11" tooltip="Еразм Роттердамський"/>
              </a:rPr>
              <a:t>Еразм</a:t>
            </a:r>
            <a:r>
              <a:rPr lang="ru-RU" sz="2400" dirty="0">
                <a:hlinkClick r:id="rId11" tooltip="Еразм Роттердамський"/>
              </a:rPr>
              <a:t> </a:t>
            </a:r>
            <a:r>
              <a:rPr lang="ru-RU" sz="2400" dirty="0" err="1" smtClean="0">
                <a:hlinkClick r:id="rId11" tooltip="Еразм Роттердамський"/>
              </a:rPr>
              <a:t>Роттердамський</a:t>
            </a:r>
            <a:r>
              <a:rPr lang="ru-RU" sz="2400" dirty="0" smtClean="0"/>
              <a:t>(1469</a:t>
            </a:r>
            <a:r>
              <a:rPr lang="ru-RU" sz="2400" dirty="0"/>
              <a:t> — 1536 </a:t>
            </a:r>
            <a:r>
              <a:rPr lang="ru-RU" sz="2400" dirty="0" err="1"/>
              <a:t>рр</a:t>
            </a:r>
            <a:r>
              <a:rPr lang="ru-RU" sz="2400" dirty="0"/>
              <a:t>.) та </a:t>
            </a:r>
            <a:r>
              <a:rPr lang="ru-RU" sz="2400" dirty="0" err="1" smtClean="0"/>
              <a:t>інші</a:t>
            </a:r>
            <a:r>
              <a:rPr lang="ru-RU" sz="2400" dirty="0" smtClean="0"/>
              <a:t>.</a:t>
            </a:r>
            <a:endParaRPr lang="ru-RU" sz="2400" b="1" dirty="0" smtClean="0"/>
          </a:p>
          <a:p>
            <a:pPr marL="0" indent="0">
              <a:buNone/>
            </a:pPr>
            <a:r>
              <a:rPr lang="uk-UA" sz="2400" b="1" dirty="0" smtClean="0"/>
              <a:t>4. </a:t>
            </a:r>
            <a:r>
              <a:rPr lang="uk-UA" sz="2800" b="1" i="1" u="sng" dirty="0" smtClean="0"/>
              <a:t>Політичний</a:t>
            </a:r>
            <a:r>
              <a:rPr lang="uk-UA" sz="2800" b="1" i="1" dirty="0" smtClean="0"/>
              <a:t> </a:t>
            </a:r>
            <a:r>
              <a:rPr lang="uk-UA" sz="2400" b="1" dirty="0" smtClean="0"/>
              <a:t>-  </a:t>
            </a:r>
            <a:r>
              <a:rPr lang="ru-RU" sz="2400" u="sng" dirty="0" err="1">
                <a:hlinkClick r:id="rId12" tooltip="Нікколо Макіавеллі"/>
              </a:rPr>
              <a:t>Нікколо</a:t>
            </a:r>
            <a:r>
              <a:rPr lang="ru-RU" sz="2400" u="sng" dirty="0">
                <a:hlinkClick r:id="rId12" tooltip="Нікколо Макіавеллі"/>
              </a:rPr>
              <a:t> </a:t>
            </a:r>
            <a:r>
              <a:rPr lang="ru-RU" sz="2400" u="sng" dirty="0" err="1">
                <a:hlinkClick r:id="rId12" tooltip="Нікколо Макіавеллі"/>
              </a:rPr>
              <a:t>Макіавеллі</a:t>
            </a:r>
            <a:r>
              <a:rPr lang="ru-RU" sz="2400" dirty="0"/>
              <a:t>(1469 — 1527 </a:t>
            </a:r>
            <a:r>
              <a:rPr lang="ru-RU" sz="2400" dirty="0" err="1"/>
              <a:t>рр</a:t>
            </a:r>
            <a:r>
              <a:rPr lang="ru-RU" sz="2400" dirty="0"/>
              <a:t>.)</a:t>
            </a:r>
            <a:endParaRPr lang="uk-UA" sz="2400" b="1" dirty="0" smtClean="0"/>
          </a:p>
          <a:p>
            <a:pPr marL="0" indent="0">
              <a:buNone/>
            </a:pPr>
            <a:r>
              <a:rPr lang="uk-UA" sz="2400" b="1" dirty="0" smtClean="0"/>
              <a:t>5.</a:t>
            </a:r>
            <a:r>
              <a:rPr lang="uk-UA" sz="2400" b="1" i="1" dirty="0" smtClean="0"/>
              <a:t> </a:t>
            </a:r>
            <a:r>
              <a:rPr lang="uk-UA" sz="2400" b="1" i="1" u="sng" dirty="0" smtClean="0"/>
              <a:t>Соціально-утопічний</a:t>
            </a:r>
            <a:r>
              <a:rPr lang="uk-UA" sz="2400" b="1" i="1" dirty="0" smtClean="0"/>
              <a:t> </a:t>
            </a:r>
            <a:r>
              <a:rPr lang="uk-UA" sz="2400" b="1" dirty="0" smtClean="0"/>
              <a:t>- </a:t>
            </a:r>
            <a:r>
              <a:rPr lang="ru-RU" sz="2400" u="sng" dirty="0">
                <a:hlinkClick r:id="rId13" tooltip="Томас Мор"/>
              </a:rPr>
              <a:t>Томас Мор</a:t>
            </a:r>
            <a:r>
              <a:rPr lang="ru-RU" sz="2400" dirty="0"/>
              <a:t>(1478 — 1535 </a:t>
            </a:r>
            <a:r>
              <a:rPr lang="ru-RU" sz="2400" dirty="0" err="1"/>
              <a:t>рр</a:t>
            </a:r>
            <a:r>
              <a:rPr lang="ru-RU" sz="2400" dirty="0" smtClean="0"/>
              <a:t>.), </a:t>
            </a:r>
            <a:r>
              <a:rPr lang="ru-RU" sz="2400" dirty="0" err="1">
                <a:hlinkClick r:id="rId14" tooltip="Томаззо Кампанелла"/>
              </a:rPr>
              <a:t>Томаззо</a:t>
            </a:r>
            <a:r>
              <a:rPr lang="ru-RU" sz="2400" dirty="0">
                <a:hlinkClick r:id="rId14" tooltip="Томаззо Кампанелла"/>
              </a:rPr>
              <a:t> Кампанелла</a:t>
            </a:r>
            <a:r>
              <a:rPr lang="ru-RU" sz="2400" dirty="0"/>
              <a:t>(1568 — 1639 </a:t>
            </a:r>
            <a:r>
              <a:rPr lang="ru-RU" sz="2400" dirty="0" err="1"/>
              <a:t>рр</a:t>
            </a:r>
            <a:r>
              <a:rPr lang="ru-RU" sz="2400" dirty="0"/>
              <a:t>.)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lvl="0"/>
            <a:r>
              <a:rPr lang="uk-UA" sz="3600" dirty="0" smtClean="0"/>
              <a:t>(2) Гуманізм </a:t>
            </a:r>
            <a:r>
              <a:rPr lang="uk-UA" sz="3600" dirty="0"/>
              <a:t>епохи Відродження: представники, основні ідеї.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199"/>
            <a:ext cx="8532000" cy="5148000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2500" lnSpcReduction="20000"/>
          </a:bodyPr>
          <a:lstStyle/>
          <a:p>
            <a:pPr marL="0" lvl="1" indent="400050"/>
            <a:r>
              <a:rPr lang="uk-UA" b="1" i="1" dirty="0" smtClean="0"/>
              <a:t>Гуманізм </a:t>
            </a:r>
            <a:r>
              <a:rPr lang="uk-UA" b="1" i="1" dirty="0"/>
              <a:t>-</a:t>
            </a:r>
            <a:r>
              <a:rPr lang="uk-UA" dirty="0"/>
              <a:t> </a:t>
            </a:r>
            <a:r>
              <a:rPr lang="uk-UA" i="1" u="sng" dirty="0" smtClean="0"/>
              <a:t>у </a:t>
            </a:r>
            <a:r>
              <a:rPr lang="uk-UA" i="1" u="sng" dirty="0"/>
              <a:t>широкому розумінні </a:t>
            </a:r>
            <a:r>
              <a:rPr lang="uk-UA" dirty="0"/>
              <a:t>представляє собою систему поглядів, відповідно до якої:</a:t>
            </a:r>
            <a:endParaRPr lang="ru-RU" dirty="0"/>
          </a:p>
          <a:p>
            <a:pPr marL="0" indent="0"/>
            <a:r>
              <a:rPr lang="uk-UA" dirty="0"/>
              <a:t>1) людина, її права і свободи - найвища цінність;</a:t>
            </a:r>
            <a:endParaRPr lang="ru-RU" dirty="0"/>
          </a:p>
          <a:p>
            <a:pPr marL="0" indent="0"/>
            <a:r>
              <a:rPr lang="uk-UA" dirty="0"/>
              <a:t>2) необхідно створювати належні умови життя для людини;</a:t>
            </a:r>
            <a:endParaRPr lang="ru-RU" dirty="0"/>
          </a:p>
          <a:p>
            <a:pPr marL="0" indent="0"/>
            <a:r>
              <a:rPr lang="uk-UA" dirty="0"/>
              <a:t>3) доброта, милосердя, рівність - принципи </a:t>
            </a:r>
            <a:r>
              <a:rPr lang="uk-UA" dirty="0" smtClean="0"/>
              <a:t>взаємин </a:t>
            </a:r>
            <a:r>
              <a:rPr lang="uk-UA" dirty="0"/>
              <a:t>між людьми;</a:t>
            </a:r>
            <a:endParaRPr lang="ru-RU" dirty="0"/>
          </a:p>
          <a:p>
            <a:pPr marL="0" indent="0"/>
            <a:r>
              <a:rPr lang="uk-UA" dirty="0"/>
              <a:t>4) все в ім'я людини, все для її блага.</a:t>
            </a:r>
            <a:endParaRPr lang="ru-RU" dirty="0"/>
          </a:p>
          <a:p>
            <a:pPr marL="0" indent="0"/>
            <a:r>
              <a:rPr lang="uk-UA" b="1" dirty="0"/>
              <a:t>Гуманізм</a:t>
            </a:r>
            <a:r>
              <a:rPr lang="uk-UA" i="1" dirty="0"/>
              <a:t> </a:t>
            </a:r>
            <a:r>
              <a:rPr lang="uk-UA" i="1" u="sng" dirty="0"/>
              <a:t>у вузькому розумінні </a:t>
            </a:r>
            <a:r>
              <a:rPr lang="uk-UA" dirty="0"/>
              <a:t>становить собою культурно-ідейний напрям в Італії у XIV-XVI ст., спрямований на вивчення та розповсюдження античної культури.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blipFill>
            <a:blip r:embed="rId2" cstate="print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uk-UA" sz="3600" dirty="0" smtClean="0"/>
              <a:t>Представники:</a:t>
            </a:r>
            <a:br>
              <a:rPr lang="uk-UA" sz="3600" dirty="0" smtClean="0"/>
            </a:br>
            <a:r>
              <a:rPr lang="uk-UA" sz="3600" b="1" dirty="0" smtClean="0"/>
              <a:t>Данте Аліґ'єрі (13.07.1265-13.09.1321)</a:t>
            </a:r>
            <a:endParaRPr lang="uk-UA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12775"/>
            <a:ext cx="8856000" cy="507600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2500"/>
          </a:bodyPr>
          <a:lstStyle/>
          <a:p>
            <a:r>
              <a:rPr lang="vi-VN" dirty="0"/>
              <a:t> — видатний італійський поет </a:t>
            </a:r>
            <a:r>
              <a:rPr lang="vi-VN" dirty="0" smtClean="0"/>
              <a:t>доби</a:t>
            </a:r>
            <a:r>
              <a:rPr lang="uk-UA" dirty="0"/>
              <a:t> </a:t>
            </a:r>
            <a:r>
              <a:rPr lang="uk-UA" dirty="0" smtClean="0"/>
              <a:t>Відродження</a:t>
            </a:r>
            <a:r>
              <a:rPr lang="vi-VN" dirty="0" smtClean="0"/>
              <a:t>, </a:t>
            </a:r>
            <a:r>
              <a:rPr lang="vi-VN" dirty="0"/>
              <a:t>письменник і політик, «Батько італійської літератури». Першим став писати літературні твори народною (тобто </a:t>
            </a:r>
            <a:endParaRPr lang="uk-UA" dirty="0" smtClean="0"/>
          </a:p>
          <a:p>
            <a:r>
              <a:rPr lang="vi-VN" dirty="0" smtClean="0">
                <a:hlinkClick r:id="rId3" tooltip="Італійська мова"/>
              </a:rPr>
              <a:t>італійською</a:t>
            </a:r>
            <a:r>
              <a:rPr lang="vi-VN" dirty="0" smtClean="0"/>
              <a:t>) мовою, а не </a:t>
            </a:r>
            <a:r>
              <a:rPr lang="vi-VN" dirty="0" smtClean="0">
                <a:hlinkClick r:id="rId4" tooltip="Латина"/>
              </a:rPr>
              <a:t>латиною</a:t>
            </a:r>
            <a:r>
              <a:rPr lang="vi-VN" dirty="0" smtClean="0"/>
              <a:t>. Його головний художній твір, поема </a:t>
            </a:r>
            <a:r>
              <a:rPr lang="vi-VN" dirty="0" smtClean="0">
                <a:hlinkClick r:id="rId5" tooltip="Божественна Комедія"/>
              </a:rPr>
              <a:t>«Божественна Комедія»</a:t>
            </a:r>
            <a:r>
              <a:rPr lang="vi-VN" dirty="0" smtClean="0"/>
              <a:t> (</a:t>
            </a:r>
            <a:r>
              <a:rPr lang="vi-VN" dirty="0" smtClean="0">
                <a:hlinkClick r:id="rId3" tooltip="Італійська мова"/>
              </a:rPr>
              <a:t>іт</a:t>
            </a:r>
            <a:r>
              <a:rPr lang="vi-VN" dirty="0" smtClean="0"/>
              <a:t>. </a:t>
            </a:r>
            <a:r>
              <a:rPr lang="en-US" dirty="0" smtClean="0"/>
              <a:t>la Divina Commedia), </a:t>
            </a:r>
            <a:r>
              <a:rPr lang="vi-VN" dirty="0" smtClean="0"/>
              <a:t>вважається шедевром світової літератури</a:t>
            </a:r>
            <a:r>
              <a:rPr lang="uk-UA" dirty="0" smtClean="0"/>
              <a:t> -</a:t>
            </a:r>
          </a:p>
          <a:p>
            <a:pPr>
              <a:buNone/>
            </a:pPr>
            <a:r>
              <a:rPr lang="vi-VN" dirty="0" smtClean="0"/>
              <a:t>http://ae-lib.org.ua/texts/dante__divina_comedia__ua.htm.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147248" cy="1417638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Данте Аліґ'єрі (13.07.1265-13.09.132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52735"/>
            <a:ext cx="8820000" cy="5868000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pPr>
              <a:buNone/>
            </a:pPr>
            <a:r>
              <a:rPr lang="uk-UA" dirty="0" smtClean="0"/>
              <a:t>-  відстоював ідеї </a:t>
            </a:r>
          </a:p>
          <a:p>
            <a:pPr>
              <a:buNone/>
            </a:pPr>
            <a:r>
              <a:rPr lang="uk-UA" dirty="0" smtClean="0"/>
              <a:t>цінності </a:t>
            </a:r>
            <a:r>
              <a:rPr lang="uk-UA" dirty="0"/>
              <a:t>земного </a:t>
            </a:r>
            <a:r>
              <a:rPr lang="uk-UA" dirty="0" smtClean="0"/>
              <a:t>життя,</a:t>
            </a:r>
          </a:p>
          <a:p>
            <a:pPr>
              <a:buNone/>
            </a:pPr>
            <a:r>
              <a:rPr lang="uk-UA" dirty="0" smtClean="0"/>
              <a:t> критичного </a:t>
            </a:r>
            <a:r>
              <a:rPr lang="uk-UA" dirty="0"/>
              <a:t>ставлення до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офіціальної </a:t>
            </a:r>
            <a:r>
              <a:rPr lang="uk-UA" dirty="0"/>
              <a:t>релігії та її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представників</a:t>
            </a:r>
            <a:r>
              <a:rPr lang="uk-UA" dirty="0"/>
              <a:t>, а також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відстоював  нове ставлення</a:t>
            </a:r>
          </a:p>
          <a:p>
            <a:pPr>
              <a:buNone/>
            </a:pPr>
            <a:r>
              <a:rPr lang="uk-UA" dirty="0" smtClean="0"/>
              <a:t> </a:t>
            </a:r>
            <a:r>
              <a:rPr lang="uk-UA" dirty="0"/>
              <a:t>до людини, </a:t>
            </a:r>
            <a:r>
              <a:rPr lang="uk-UA" dirty="0" smtClean="0"/>
              <a:t>її </a:t>
            </a:r>
            <a:r>
              <a:rPr lang="uk-UA" dirty="0"/>
              <a:t>почуттів </a:t>
            </a:r>
            <a:r>
              <a:rPr lang="uk-UA" dirty="0" smtClean="0"/>
              <a:t>та</a:t>
            </a:r>
          </a:p>
          <a:p>
            <a:pPr>
              <a:buNone/>
            </a:pPr>
            <a:r>
              <a:rPr lang="uk-UA" dirty="0" smtClean="0"/>
              <a:t> </a:t>
            </a:r>
            <a:r>
              <a:rPr lang="uk-UA" dirty="0"/>
              <a:t>місця </a:t>
            </a:r>
            <a:r>
              <a:rPr lang="uk-UA" dirty="0" smtClean="0"/>
              <a:t>людини  </a:t>
            </a:r>
            <a:r>
              <a:rPr lang="uk-UA" dirty="0"/>
              <a:t>у світі. </a:t>
            </a:r>
            <a:endParaRPr lang="ru-RU" dirty="0"/>
          </a:p>
          <a:p>
            <a:endParaRPr lang="ru-RU" dirty="0"/>
          </a:p>
        </p:txBody>
      </p:sp>
      <p:pic>
        <p:nvPicPr>
          <p:cNvPr id="1026" name="Picture 2" descr="Dante-alighier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1045" y="1124744"/>
            <a:ext cx="4272955" cy="541095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l"/>
            <a:r>
              <a:rPr lang="vi-VN" b="1" dirty="0" smtClean="0"/>
              <a:t>Франче́ско Петра́рка</a:t>
            </a:r>
            <a:r>
              <a:rPr lang="uk-UA" b="1" dirty="0" smtClean="0"/>
              <a:t> (20.07.1304-18.07.1374)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340767"/>
            <a:ext cx="8964488" cy="52199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 smtClean="0"/>
              <a:t> - Італійський поет</a:t>
            </a:r>
            <a:r>
              <a:rPr lang="vi-VN" dirty="0" smtClean="0"/>
              <a:t>. Один </a:t>
            </a:r>
            <a:r>
              <a:rPr lang="vi-VN" dirty="0"/>
              <a:t>із </a:t>
            </a:r>
            <a:r>
              <a:rPr lang="vi-VN" dirty="0" smtClean="0"/>
              <a:t>засновників</a:t>
            </a:r>
            <a:r>
              <a:rPr lang="uk-UA" dirty="0" smtClean="0"/>
              <a:t> </a:t>
            </a:r>
            <a:r>
              <a:rPr lang="vi-VN" dirty="0" smtClean="0">
                <a:hlinkClick r:id="rId2" tooltip="Гуманізм"/>
              </a:rPr>
              <a:t>гуманізму</a:t>
            </a:r>
            <a:r>
              <a:rPr lang="vi-VN" dirty="0"/>
              <a:t>, </a:t>
            </a:r>
            <a:r>
              <a:rPr lang="vi-VN" dirty="0" smtClean="0"/>
              <a:t>його</a:t>
            </a:r>
            <a:r>
              <a:rPr lang="uk-UA" dirty="0" smtClean="0"/>
              <a:t> </a:t>
            </a:r>
            <a:r>
              <a:rPr lang="vi-VN" dirty="0" smtClean="0"/>
              <a:t> </a:t>
            </a:r>
            <a:r>
              <a:rPr lang="vi-VN" dirty="0"/>
              <a:t>називають «</a:t>
            </a:r>
            <a:r>
              <a:rPr lang="vi-VN" u="sng" dirty="0"/>
              <a:t>батьком гуманізму».</a:t>
            </a:r>
          </a:p>
          <a:p>
            <a:pPr marL="0" indent="0">
              <a:buNone/>
            </a:pPr>
            <a:r>
              <a:rPr lang="uk-UA" dirty="0" smtClean="0"/>
              <a:t>	</a:t>
            </a:r>
            <a:r>
              <a:rPr lang="vi-VN" dirty="0" smtClean="0"/>
              <a:t>Особливо </a:t>
            </a:r>
            <a:r>
              <a:rPr lang="vi-VN" dirty="0"/>
              <a:t>відомі </a:t>
            </a:r>
            <a:r>
              <a:rPr lang="vi-VN" dirty="0">
                <a:hlinkClick r:id="rId3" tooltip="Сонет"/>
              </a:rPr>
              <a:t>сонети</a:t>
            </a:r>
            <a:r>
              <a:rPr lang="vi-VN" dirty="0"/>
              <a:t> Петрарки, </a:t>
            </a:r>
            <a:r>
              <a:rPr lang="vi-VN" dirty="0" smtClean="0"/>
              <a:t>котрі</a:t>
            </a:r>
            <a:r>
              <a:rPr lang="uk-UA" dirty="0" smtClean="0"/>
              <a:t> </a:t>
            </a:r>
            <a:r>
              <a:rPr lang="vi-VN" dirty="0" smtClean="0"/>
              <a:t>вважаються </a:t>
            </a:r>
            <a:r>
              <a:rPr lang="vi-VN" dirty="0"/>
              <a:t>зразком жанру. Мова творів </a:t>
            </a:r>
            <a:r>
              <a:rPr lang="vi-VN" dirty="0" smtClean="0"/>
              <a:t>Петрарки</a:t>
            </a:r>
            <a:r>
              <a:rPr lang="uk-UA" dirty="0" smtClean="0"/>
              <a:t> </a:t>
            </a:r>
            <a:r>
              <a:rPr lang="vi-VN" dirty="0" smtClean="0"/>
              <a:t>заклала </a:t>
            </a:r>
            <a:r>
              <a:rPr lang="vi-VN" dirty="0"/>
              <a:t>основу </a:t>
            </a:r>
            <a:r>
              <a:rPr lang="uk-UA" dirty="0" smtClean="0"/>
              <a:t>с</a:t>
            </a:r>
            <a:r>
              <a:rPr lang="vi-VN" dirty="0" smtClean="0"/>
              <a:t>учасної</a:t>
            </a:r>
            <a:r>
              <a:rPr lang="vi-VN" dirty="0"/>
              <a:t> </a:t>
            </a:r>
            <a:r>
              <a:rPr lang="uk-UA" dirty="0" smtClean="0"/>
              <a:t>італійської мови.</a:t>
            </a:r>
            <a:endParaRPr lang="vi-VN" dirty="0"/>
          </a:p>
          <a:p>
            <a:pPr>
              <a:buNone/>
            </a:pPr>
            <a:r>
              <a:rPr lang="uk-UA" dirty="0" smtClean="0"/>
              <a:t>                                        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479</TotalTime>
  <Words>2487</Words>
  <Application>Microsoft Office PowerPoint</Application>
  <PresentationFormat>Экран (4:3)</PresentationFormat>
  <Paragraphs>130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8" baseType="lpstr">
      <vt:lpstr>Arial</vt:lpstr>
      <vt:lpstr>Arial Black</vt:lpstr>
      <vt:lpstr>Calibri</vt:lpstr>
      <vt:lpstr>Times New Roman</vt:lpstr>
      <vt:lpstr>Wingdings</vt:lpstr>
      <vt:lpstr>Тема Office</vt:lpstr>
      <vt:lpstr>Лекція 5.  ФІЛОСОФІЯ ВІДРОДЖЕННЯ</vt:lpstr>
      <vt:lpstr>Література </vt:lpstr>
      <vt:lpstr>(1.) Загальна характеристика  філософії Відродження (ФВ)</vt:lpstr>
      <vt:lpstr> Характерні риси філософії Відродження </vt:lpstr>
      <vt:lpstr> ГОЛОВНІ НАПРЯМИ ТА ПРЕДСТАВНИКИ ФВ </vt:lpstr>
      <vt:lpstr>(2) Гуманізм епохи Відродження: представники, основні ідеї.</vt:lpstr>
      <vt:lpstr>Представники: Данте Аліґ'єрі (13.07.1265-13.09.1321)</vt:lpstr>
      <vt:lpstr>Данте Аліґ'єрі (13.07.1265-13.09.132</vt:lpstr>
      <vt:lpstr>Франче́ско Петра́рка (20.07.1304-18.07.1374)</vt:lpstr>
      <vt:lpstr>Франче́ско Петра́рка</vt:lpstr>
      <vt:lpstr>Джованні  Боккаччо  (1313-1373) </vt:lpstr>
      <vt:lpstr>Лоренцо Валла (1407-1457 ) - італійський критик, викладач, гуманіст, перекладач, філософ</vt:lpstr>
      <vt:lpstr>Основні ідеї Лоренцо Валла  </vt:lpstr>
      <vt:lpstr>(3). Натурфілософія епохи Відродження: представники, основні ідеї. </vt:lpstr>
      <vt:lpstr>Характерні риси натурфілософії Відродження</vt:lpstr>
      <vt:lpstr> Нові тенденції в природознавчій науці Вони були пов'язані з творчістю Леонардо да Вінчі, Миколи Коперніка, Галілео Галілея </vt:lpstr>
      <vt:lpstr>Микола Коперник (1473-1543)</vt:lpstr>
      <vt:lpstr>Галілео Галілея (1564-1642)</vt:lpstr>
      <vt:lpstr>(4). Соціальні теорії  епохи Відродження: представники, основні ідеї.  Томас Мор  „Утопія".</vt:lpstr>
      <vt:lpstr>Томазо Кампанелла "Місто Сонця"</vt:lpstr>
      <vt:lpstr>Н. Макіавеллі "Государ". </vt:lpstr>
      <vt:lpstr>3). Про політику: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4.  ФІЛОСОФІЯ ВІДРОДЖЕННЯ</dc:title>
  <dc:creator>Admin</dc:creator>
  <cp:lastModifiedBy>Пользователь Windows</cp:lastModifiedBy>
  <cp:revision>50</cp:revision>
  <dcterms:created xsi:type="dcterms:W3CDTF">2014-03-13T20:18:06Z</dcterms:created>
  <dcterms:modified xsi:type="dcterms:W3CDTF">2020-02-04T23:40:14Z</dcterms:modified>
</cp:coreProperties>
</file>