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Arim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Barlow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L/uhVELzoOaRfnX/WouCNg5Ma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Barlow-bold.fntdata"/><Relationship Id="rId21" Type="http://schemas.openxmlformats.org/officeDocument/2006/relationships/font" Target="fonts/Barlow-regular.fntdata"/><Relationship Id="rId24" Type="http://schemas.openxmlformats.org/officeDocument/2006/relationships/font" Target="fonts/Barlow-boldItalic.fntdata"/><Relationship Id="rId23" Type="http://schemas.openxmlformats.org/officeDocument/2006/relationships/font" Target="fonts/Barlow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rimo-regular.fntdata"/><Relationship Id="rId12" Type="http://schemas.openxmlformats.org/officeDocument/2006/relationships/slide" Target="slides/slide8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Arimo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" name="Google Shape;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604250" y="849800"/>
            <a:ext cx="7477500" cy="26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5249"/>
              <a:buFont typeface="Barlow"/>
              <a:buNone/>
            </a:pPr>
            <a:r>
              <a:rPr b="1" i="0" lang="en-US" sz="6149" u="none" cap="none" strike="noStrike">
                <a:solidFill>
                  <a:srgbClr val="396AF1"/>
                </a:solidFill>
                <a:latin typeface="Arimo"/>
                <a:ea typeface="Arimo"/>
                <a:cs typeface="Arimo"/>
                <a:sym typeface="Arimo"/>
              </a:rPr>
              <a:t>Екологічне Інспектування</a:t>
            </a:r>
            <a:endParaRPr b="1" i="0" sz="6149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33200" y="4262076"/>
            <a:ext cx="7477500" cy="23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i="0" lang="en-US" sz="2400" u="none" cap="none" strike="noStrike">
                <a:solidFill>
                  <a:srgbClr val="272525"/>
                </a:solidFill>
                <a:latin typeface="Arimo"/>
                <a:ea typeface="Arimo"/>
                <a:cs typeface="Arimo"/>
                <a:sym typeface="Arimo"/>
              </a:rPr>
              <a:t>Екологічне інспектування - це процес оцінки впливу діяльності на навколишнє середовище та забезпечення відповідності законодавчим вимогам у сфері охорони довкілля.</a:t>
            </a:r>
            <a:endParaRPr i="0" sz="24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33199" y="5594866"/>
            <a:ext cx="355402" cy="355402"/>
          </a:xfrm>
          <a:prstGeom prst="roundRect">
            <a:avLst>
              <a:gd fmla="val 25726039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" name="Google Shape;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>
              <a:alpha val="8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18445" y="2661322"/>
            <a:ext cx="111099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Призначення екологічного інспектування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483150" y="3458725"/>
            <a:ext cx="8596200" cy="3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i="0" lang="en-US" sz="1800" u="none" cap="none" strike="noStrike">
                <a:solidFill>
                  <a:srgbClr val="272525"/>
                </a:solidFill>
                <a:latin typeface="Arimo"/>
                <a:ea typeface="Arimo"/>
                <a:cs typeface="Arimo"/>
                <a:sym typeface="Arimo"/>
              </a:rPr>
              <a:t>Екологічне інспектування служить для виявлення, вимірювання та контролю впливу діяльності підприємств на довкілля з метою забезпечення екологічної безпеки та дотримання встановлених норм.</a:t>
            </a:r>
            <a:endParaRPr i="0" sz="18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" name="Google Shape;33;p2"/>
          <p:cNvSpPr txBox="1"/>
          <p:nvPr/>
        </p:nvSpPr>
        <p:spPr>
          <a:xfrm>
            <a:off x="581425" y="335425"/>
            <a:ext cx="13664100" cy="23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309880" lvl="0" marL="147320" marR="6477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Курс має на </a:t>
            </a: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меті </a:t>
            </a: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підготувати фахівців профільної галузі для проведення контрольних перевірок довкілля на території підприємств різного типу власності. Зокрема вивчення законодавчої бази проведення екологічних перевірок, послідовності їх проведення, а також вивчення методів та методик їх проведення. Вивчення особливостей державного контролю за станом довкілля, базових законів та підзаконних актів.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309880" lvl="0" marL="147320" marR="6794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Дисципліна сприятиме оволодінню знаннями базових законів контролю екології довкілля, та науково-методичною базою щодо вимірювання параметрів і визначення показників стану довкілля; засвоєнню методів розрахунку збитків заподіяних навколишньому середовищу при забрудненні довкілля; вивченню методів екологічного інспектування.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309880" lvl="0" marL="147320" marR="6540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Виконання лабораторних завдань сприяє розвитку навичок самостійної роботи, організаційних та лідерських якостей.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4" name="Google Shape;34;p2"/>
          <p:cNvPicPr preferRelativeResize="0"/>
          <p:nvPr/>
        </p:nvPicPr>
        <p:blipFill rotWithShape="1">
          <a:blip r:embed="rId5">
            <a:alphaModFix/>
          </a:blip>
          <a:srcRect b="11339" l="0" r="0" t="0"/>
          <a:stretch/>
        </p:blipFill>
        <p:spPr>
          <a:xfrm>
            <a:off x="7346600" y="4296025"/>
            <a:ext cx="6500301" cy="30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2825" y="4572000"/>
            <a:ext cx="4473025" cy="31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1" name="Google Shape;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3" name="Google Shape;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280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833199" y="914162"/>
            <a:ext cx="9306401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Методи та засоби проведення інспектування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833199" y="2809756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025962" y="2851428"/>
            <a:ext cx="11430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1555313" y="2886075"/>
            <a:ext cx="227838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Спостереження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555313" y="3455432"/>
            <a:ext cx="8584287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Безпосереднє спостереження за діяльністю підприємств та їх впливом на довкілля.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833199" y="4561999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991672" y="4603671"/>
            <a:ext cx="18288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1555313" y="4638318"/>
            <a:ext cx="323850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Перевірка документів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1555313" y="5207675"/>
            <a:ext cx="8584287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Аналіз документації та відповідність встановленим нормам.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833199" y="5958840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991672" y="6000512"/>
            <a:ext cx="18288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555313" y="6035159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Вимірювання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555313" y="6604516"/>
            <a:ext cx="8584287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Використання спеціальних приладів для вимірювання рівня шкідливих речовин та інших показників.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2" name="Google Shape;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760220" y="1362670"/>
            <a:ext cx="11109960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Області застосування екологічного інспектування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760220" y="3195757"/>
            <a:ext cx="5443895" cy="1724501"/>
          </a:xfrm>
          <a:prstGeom prst="roundRect">
            <a:avLst>
              <a:gd fmla="val 7731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982391" y="3417927"/>
            <a:ext cx="383286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Промислові підприємства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982391" y="3987284"/>
            <a:ext cx="4999553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Контроль за викидами та забрудненням, вплив на навколишнє середовище.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7426285" y="3195757"/>
            <a:ext cx="5443895" cy="1724501"/>
          </a:xfrm>
          <a:prstGeom prst="roundRect">
            <a:avLst>
              <a:gd fmla="val 7731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7648456" y="3417927"/>
            <a:ext cx="413004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Сільськогосподарські угіддя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7648456" y="3987284"/>
            <a:ext cx="4999553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Використання пестицидів та добрив, захист ґрунтів та водних ресурсів.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1760220" y="5142428"/>
            <a:ext cx="5443895" cy="1724501"/>
          </a:xfrm>
          <a:prstGeom prst="roundRect">
            <a:avLst>
              <a:gd fmla="val 7731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982391" y="5364599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Будівництво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982391" y="5933956"/>
            <a:ext cx="4999553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Дотримання екологічних стандартів при будівництві та демонтажі споруд.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7426285" y="5142428"/>
            <a:ext cx="5443895" cy="1724501"/>
          </a:xfrm>
          <a:prstGeom prst="roundRect">
            <a:avLst>
              <a:gd fmla="val 7731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7648456" y="5364599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Транспорт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7648456" y="5933956"/>
            <a:ext cx="4999553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Вплив автомобільного, повітряного та водного транспорту на довкілля.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4" name="Google Shape;8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280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/>
          <p:nvPr/>
        </p:nvSpPr>
        <p:spPr>
          <a:xfrm>
            <a:off x="833199" y="1091922"/>
            <a:ext cx="9306401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Вимоги до інспекторів та процедура атестації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833199" y="2987516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1025962" y="3029188"/>
            <a:ext cx="11430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1555313" y="3063835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Кваліфікація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1555313" y="3633192"/>
            <a:ext cx="8584287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Наявність вищої освіти з екології або близькими спеціальностями.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833199" y="4384358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991672" y="4426029"/>
            <a:ext cx="18288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1555313" y="4460677"/>
            <a:ext cx="283464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Практичний досвід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1555313" y="5030033"/>
            <a:ext cx="8584287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Мінімум 3 роки роботи в галузі екології та підтвердження навичок.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833199" y="5781199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991672" y="5822871"/>
            <a:ext cx="18288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555313" y="5857518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Атестація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1555313" y="6426875"/>
            <a:ext cx="8584287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Проходження спеціальної процедури для отримання сертифікату інспектора.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5" name="Google Shape;1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/>
          <p:nvPr/>
        </p:nvSpPr>
        <p:spPr>
          <a:xfrm>
            <a:off x="4444127" y="902970"/>
            <a:ext cx="9121140" cy="65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129"/>
              <a:buFont typeface="Barlow"/>
              <a:buNone/>
            </a:pPr>
            <a:r>
              <a:rPr b="1" i="0" lang="en-US" sz="4129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Огляд результатів інспектування</a:t>
            </a:r>
            <a:endParaRPr b="0" i="0" sz="412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4711541" y="1873091"/>
            <a:ext cx="94298" cy="5453539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4994672" y="2225754"/>
            <a:ext cx="734139" cy="94298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4522708" y="2036921"/>
            <a:ext cx="471964" cy="471964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4701540" y="2076212"/>
            <a:ext cx="114300" cy="393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9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478"/>
              <a:buFont typeface="Barlow"/>
              <a:buNone/>
            </a:pPr>
            <a:r>
              <a:rPr b="1" i="0" lang="en-US" sz="2478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47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5912406" y="2082760"/>
            <a:ext cx="2788920" cy="32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7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065"/>
              <a:buFont typeface="Barlow"/>
              <a:buNone/>
            </a:pPr>
            <a:r>
              <a:rPr b="1" i="0" lang="en-US" sz="2065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Збір та аналіз даних</a:t>
            </a:r>
            <a:endParaRPr b="0" i="0" sz="206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5912406" y="2620089"/>
            <a:ext cx="7931468" cy="33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8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52"/>
              <a:buFont typeface="Montserrat"/>
              <a:buNone/>
            </a:pPr>
            <a:r>
              <a:rPr b="0" i="0" lang="en-US" sz="1652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Оцінка результатів інспектування та звернення до доказів.</a:t>
            </a:r>
            <a:endParaRPr b="0" i="0" sz="165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4994672" y="4113490"/>
            <a:ext cx="734139" cy="94298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4522708" y="3924657"/>
            <a:ext cx="471964" cy="471964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4671060" y="3963948"/>
            <a:ext cx="175260" cy="393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9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478"/>
              <a:buFont typeface="Barlow"/>
              <a:buNone/>
            </a:pPr>
            <a:r>
              <a:rPr b="1" i="0" lang="en-US" sz="2478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47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5912406" y="3970496"/>
            <a:ext cx="3611880" cy="32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7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065"/>
              <a:buFont typeface="Barlow"/>
              <a:buNone/>
            </a:pPr>
            <a:r>
              <a:rPr b="1" i="0" lang="en-US" sz="2065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Формулювання висновків</a:t>
            </a:r>
            <a:endParaRPr b="0" i="0" sz="206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5912406" y="4507825"/>
            <a:ext cx="7931468" cy="33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8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52"/>
              <a:buFont typeface="Montserrat"/>
              <a:buNone/>
            </a:pPr>
            <a:r>
              <a:rPr b="0" i="0" lang="en-US" sz="1652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Підготовка звіту з вказанням виявлених проблем та порушень.</a:t>
            </a:r>
            <a:endParaRPr b="0" i="0" sz="165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4994672" y="6001226"/>
            <a:ext cx="734139" cy="94298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4522708" y="5812393"/>
            <a:ext cx="471964" cy="471964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4674870" y="5851684"/>
            <a:ext cx="167640" cy="393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9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478"/>
              <a:buFont typeface="Barlow"/>
              <a:buNone/>
            </a:pPr>
            <a:r>
              <a:rPr b="1" i="0" lang="en-US" sz="2478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47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912406" y="5858232"/>
            <a:ext cx="3307080" cy="32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7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065"/>
              <a:buFont typeface="Barlow"/>
              <a:buNone/>
            </a:pPr>
            <a:r>
              <a:rPr b="1" i="0" lang="en-US" sz="2065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Розробка рекомендацій</a:t>
            </a:r>
            <a:endParaRPr b="0" i="0" sz="206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5912406" y="6395561"/>
            <a:ext cx="7931468" cy="671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8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52"/>
              <a:buFont typeface="Montserrat"/>
              <a:buNone/>
            </a:pPr>
            <a:r>
              <a:rPr b="0" i="0" lang="en-US" sz="1652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Визначення пріоритетів та запропонування заходів для вирішення проблем.</a:t>
            </a:r>
            <a:endParaRPr b="0" i="0" sz="165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1760220" y="992267"/>
            <a:ext cx="11109960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Запобігання порушенням та вжиття заходів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0220" y="2825353"/>
            <a:ext cx="3481149" cy="21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1760220" y="5254466"/>
            <a:ext cx="3481149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lang="en-US" sz="2187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Е</a:t>
            </a: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кологічні норми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760220" y="6171009"/>
            <a:ext cx="3481149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Встановлення чітких правил та вимог до дотримання екологічних стандартів.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4" name="Google Shape;13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4625" y="2825353"/>
            <a:ext cx="3481149" cy="21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/>
          <p:nvPr/>
        </p:nvSpPr>
        <p:spPr>
          <a:xfrm>
            <a:off x="5574625" y="5254466"/>
            <a:ext cx="3481149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Використання зелених технологій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5574625" y="6171009"/>
            <a:ext cx="3481149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Впровадження екологічно чистих технологій та матеріалів.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7" name="Google Shape;13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89031" y="2825353"/>
            <a:ext cx="3481149" cy="21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/>
          <p:nvPr/>
        </p:nvSpPr>
        <p:spPr>
          <a:xfrm>
            <a:off x="9389031" y="5254466"/>
            <a:ext cx="3481149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Освіта та підвищення свідомості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9389031" y="6171009"/>
            <a:ext cx="3481149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Навчання спеціалістів та громадськості щодо екологічних питань.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1760220" y="1362670"/>
            <a:ext cx="11109960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Система екологічного інспектування в Україні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1760220" y="3195757"/>
            <a:ext cx="5443895" cy="1724501"/>
          </a:xfrm>
          <a:prstGeom prst="roundRect">
            <a:avLst>
              <a:gd fmla="val 7731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1982391" y="3417927"/>
            <a:ext cx="248412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Державні органи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1982391" y="3987284"/>
            <a:ext cx="4999553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Управління та контроль над дотриманням екологічних норм та законодавства.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7426285" y="3195757"/>
            <a:ext cx="5443895" cy="1724501"/>
          </a:xfrm>
          <a:prstGeom prst="roundRect">
            <a:avLst>
              <a:gd fmla="val 7731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>
            <a:off x="7648456" y="3417927"/>
            <a:ext cx="367284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Неприбуткові організації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7648456" y="3987284"/>
            <a:ext cx="4999553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Спостереження та взаємодія з владними структурами для захисту довкілля.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1760220" y="5142428"/>
            <a:ext cx="5443895" cy="1724501"/>
          </a:xfrm>
          <a:prstGeom prst="roundRect">
            <a:avLst>
              <a:gd fmla="val 7731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1982391" y="5364599"/>
            <a:ext cx="314706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Громадські активісти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982391" y="5933956"/>
            <a:ext cx="4999553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Моніторинг та виявлення порушень екологічного законодавства.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7426285" y="5142428"/>
            <a:ext cx="5443895" cy="1724501"/>
          </a:xfrm>
          <a:prstGeom prst="roundRect">
            <a:avLst>
              <a:gd fmla="val 7731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>
            <a:off x="7648456" y="5364599"/>
            <a:ext cx="338328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Міжнародні організації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7648456" y="5933956"/>
            <a:ext cx="4999553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Підтримка та фінансування проектів з охорони навколишнього середовища.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2023-11-07T20:34:58Z</dcterms:created>
  <dc:creator>PptxGenJS</dc:creator>
</cp:coreProperties>
</file>