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7" r:id="rId3"/>
    <p:sldId id="316" r:id="rId4"/>
    <p:sldId id="306" r:id="rId5"/>
    <p:sldId id="298" r:id="rId6"/>
    <p:sldId id="299" r:id="rId7"/>
    <p:sldId id="300" r:id="rId8"/>
    <p:sldId id="307" r:id="rId9"/>
    <p:sldId id="301" r:id="rId10"/>
    <p:sldId id="302" r:id="rId11"/>
    <p:sldId id="303" r:id="rId12"/>
    <p:sldId id="304" r:id="rId13"/>
    <p:sldId id="305" r:id="rId14"/>
    <p:sldId id="308" r:id="rId15"/>
    <p:sldId id="309" r:id="rId16"/>
    <p:sldId id="313" r:id="rId17"/>
    <p:sldId id="314" r:id="rId18"/>
    <p:sldId id="274" r:id="rId19"/>
    <p:sldId id="291" r:id="rId20"/>
    <p:sldId id="275" r:id="rId21"/>
    <p:sldId id="292" r:id="rId22"/>
    <p:sldId id="272" r:id="rId23"/>
    <p:sldId id="295" r:id="rId24"/>
    <p:sldId id="273" r:id="rId25"/>
    <p:sldId id="276" r:id="rId26"/>
    <p:sldId id="268" r:id="rId27"/>
    <p:sldId id="269" r:id="rId28"/>
    <p:sldId id="270" r:id="rId29"/>
    <p:sldId id="280" r:id="rId30"/>
    <p:sldId id="281" r:id="rId31"/>
    <p:sldId id="290" r:id="rId32"/>
    <p:sldId id="285" r:id="rId33"/>
    <p:sldId id="283" r:id="rId34"/>
    <p:sldId id="284" r:id="rId35"/>
    <p:sldId id="286" r:id="rId36"/>
    <p:sldId id="287" r:id="rId37"/>
    <p:sldId id="288" r:id="rId38"/>
    <p:sldId id="31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FF00"/>
    <a:srgbClr val="FF0000"/>
    <a:srgbClr val="808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305B75-8120-4252-A82A-77BE72BD7102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0720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СИНЕРГЕТИКА</a:t>
            </a:r>
          </a:p>
          <a:p>
            <a:pPr algn="ctr">
              <a:buNone/>
            </a:pPr>
            <a:r>
              <a:rPr lang="uk-UA" sz="7200" b="1" dirty="0" smtClean="0"/>
              <a:t>  </a:t>
            </a:r>
            <a:r>
              <a:rPr lang="uk-UA" sz="7200" b="1" dirty="0" smtClean="0">
                <a:solidFill>
                  <a:srgbClr val="FFFF00"/>
                </a:solidFill>
              </a:rPr>
              <a:t>У </a:t>
            </a:r>
            <a:r>
              <a:rPr lang="uk-UA" sz="7200" b="1" dirty="0" smtClean="0">
                <a:solidFill>
                  <a:srgbClr val="FFC000"/>
                </a:solidFill>
              </a:rPr>
              <a:t>ФІЛОЛОГІЧНИХ ДОСЛІДЖЕННЯХ</a:t>
            </a:r>
            <a:endParaRPr lang="ru-RU" sz="7200" dirty="0" smtClean="0">
              <a:solidFill>
                <a:srgbClr val="FFC000"/>
              </a:solidFill>
            </a:endParaRPr>
          </a:p>
          <a:p>
            <a:pPr algn="ctr"/>
            <a:r>
              <a:rPr lang="uk-UA" sz="3200" b="1" dirty="0" smtClean="0"/>
              <a:t> 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36712"/>
            <a:ext cx="777686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8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764704"/>
            <a:ext cx="7632848" cy="5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81439"/>
            <a:ext cx="8229600" cy="1146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70485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6712"/>
            <a:ext cx="8229599" cy="54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3"/>
            <a:ext cx="8229600" cy="3330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76672"/>
            <a:ext cx="619268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548680"/>
            <a:ext cx="676875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08" y="116632"/>
            <a:ext cx="8980415" cy="661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3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30313" cy="11461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268760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fragile → fragility </a:t>
            </a:r>
          </a:p>
          <a:p>
            <a:r>
              <a:rPr lang="en-US" sz="3600" dirty="0"/>
              <a:t>library → librarian</a:t>
            </a:r>
          </a:p>
          <a:p>
            <a:r>
              <a:rPr lang="en-US" sz="3600" dirty="0"/>
              <a:t>order → </a:t>
            </a:r>
            <a:r>
              <a:rPr lang="en-US" sz="3600" dirty="0" smtClean="0"/>
              <a:t>disorder</a:t>
            </a:r>
            <a:endParaRPr lang="ru-RU" sz="3600" dirty="0" smtClean="0"/>
          </a:p>
          <a:p>
            <a:endParaRPr lang="en-US" sz="3600" dirty="0"/>
          </a:p>
          <a:p>
            <a:r>
              <a:rPr lang="ru-RU" sz="36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Фраклали</a:t>
            </a:r>
            <a:r>
              <a:rPr lang="ru-RU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словотвірних</a:t>
            </a:r>
            <a:r>
              <a:rPr lang="ru-RU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ланцюжків</a:t>
            </a:r>
            <a:r>
              <a:rPr lang="ru-RU" sz="3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/>
              <a:t>glamour → glamourous → </a:t>
            </a:r>
            <a:r>
              <a:rPr lang="en-US" sz="3200" dirty="0" err="1"/>
              <a:t>glamourously</a:t>
            </a:r>
            <a:r>
              <a:rPr lang="en-US" sz="3200" dirty="0"/>
              <a:t> </a:t>
            </a:r>
          </a:p>
          <a:p>
            <a:r>
              <a:rPr lang="en-US" sz="3200" dirty="0"/>
              <a:t>courage → courageous → courageously</a:t>
            </a:r>
          </a:p>
        </p:txBody>
      </p:sp>
    </p:spTree>
    <p:extLst>
      <p:ext uri="{BB962C8B-B14F-4D97-AF65-F5344CB8AC3E}">
        <p14:creationId xmlns:p14="http://schemas.microsoft.com/office/powerpoint/2010/main" val="3544752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14290"/>
            <a:ext cx="6456780" cy="10001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36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Фрактал</a:t>
            </a:r>
            <a:r>
              <a:rPr lang="uk-UA" sz="36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 словотвірного ряду 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</a:endParaRPr>
          </a:p>
          <a:p>
            <a:endParaRPr lang="ru-RU" sz="800" dirty="0"/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1571604" y="2357430"/>
            <a:ext cx="1500198" cy="6429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global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4357686" y="2643182"/>
            <a:ext cx="71437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4929190" y="2500306"/>
            <a:ext cx="71437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3643306" y="3000372"/>
            <a:ext cx="2286016" cy="121444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 -</a:t>
            </a:r>
            <a:r>
              <a:rPr kumimoji="0" lang="en-US" sz="4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123" name="AutoShape 51"/>
          <p:cNvSpPr>
            <a:spLocks noChangeShapeType="1"/>
          </p:cNvSpPr>
          <p:nvPr/>
        </p:nvSpPr>
        <p:spPr bwMode="auto">
          <a:xfrm>
            <a:off x="5929322" y="3643314"/>
            <a:ext cx="412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2" name="AutoShape 50"/>
          <p:cNvSpPr>
            <a:spLocks noChangeShapeType="1"/>
          </p:cNvSpPr>
          <p:nvPr/>
        </p:nvSpPr>
        <p:spPr bwMode="auto">
          <a:xfrm flipV="1">
            <a:off x="5786446" y="3071810"/>
            <a:ext cx="34925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1" name="AutoShape 49"/>
          <p:cNvSpPr>
            <a:spLocks noChangeShapeType="1"/>
          </p:cNvSpPr>
          <p:nvPr/>
        </p:nvSpPr>
        <p:spPr bwMode="auto">
          <a:xfrm flipV="1">
            <a:off x="5286380" y="2714620"/>
            <a:ext cx="342900" cy="35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0" name="AutoShape 48"/>
          <p:cNvSpPr>
            <a:spLocks noChangeShapeType="1"/>
          </p:cNvSpPr>
          <p:nvPr/>
        </p:nvSpPr>
        <p:spPr bwMode="auto">
          <a:xfrm flipV="1">
            <a:off x="4786314" y="2571744"/>
            <a:ext cx="171450" cy="425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9" name="AutoShape 47"/>
          <p:cNvSpPr>
            <a:spLocks noChangeShapeType="1"/>
          </p:cNvSpPr>
          <p:nvPr/>
        </p:nvSpPr>
        <p:spPr bwMode="auto">
          <a:xfrm flipV="1">
            <a:off x="4286248" y="2643182"/>
            <a:ext cx="4445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8" name="AutoShape 46"/>
          <p:cNvSpPr>
            <a:spLocks noChangeShapeType="1"/>
          </p:cNvSpPr>
          <p:nvPr/>
        </p:nvSpPr>
        <p:spPr bwMode="auto">
          <a:xfrm>
            <a:off x="5715008" y="3929066"/>
            <a:ext cx="349250" cy="127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7" name="AutoShape 45"/>
          <p:cNvSpPr>
            <a:spLocks noChangeShapeType="1"/>
          </p:cNvSpPr>
          <p:nvPr/>
        </p:nvSpPr>
        <p:spPr bwMode="auto">
          <a:xfrm>
            <a:off x="5643570" y="4000504"/>
            <a:ext cx="292100" cy="222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6" name="AutoShape 44"/>
          <p:cNvSpPr>
            <a:spLocks noChangeShapeType="1"/>
          </p:cNvSpPr>
          <p:nvPr/>
        </p:nvSpPr>
        <p:spPr bwMode="auto">
          <a:xfrm flipV="1">
            <a:off x="5929322" y="3357562"/>
            <a:ext cx="412750" cy="127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5" name="AutoShape 43"/>
          <p:cNvSpPr>
            <a:spLocks noChangeShapeType="1"/>
          </p:cNvSpPr>
          <p:nvPr/>
        </p:nvSpPr>
        <p:spPr bwMode="auto">
          <a:xfrm flipV="1">
            <a:off x="4572000" y="2571744"/>
            <a:ext cx="11430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4" name="AutoShape 42"/>
          <p:cNvSpPr>
            <a:spLocks noChangeShapeType="1"/>
          </p:cNvSpPr>
          <p:nvPr/>
        </p:nvSpPr>
        <p:spPr bwMode="auto">
          <a:xfrm flipV="1">
            <a:off x="5643570" y="2857496"/>
            <a:ext cx="349250" cy="292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3" name="AutoShape 41"/>
          <p:cNvSpPr>
            <a:spLocks noChangeShapeType="1"/>
          </p:cNvSpPr>
          <p:nvPr/>
        </p:nvSpPr>
        <p:spPr bwMode="auto">
          <a:xfrm flipV="1">
            <a:off x="5072066" y="2643182"/>
            <a:ext cx="21590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2" name="AutoShape 40"/>
          <p:cNvSpPr>
            <a:spLocks noChangeShapeType="1"/>
          </p:cNvSpPr>
          <p:nvPr/>
        </p:nvSpPr>
        <p:spPr bwMode="auto">
          <a:xfrm>
            <a:off x="5572132" y="4071942"/>
            <a:ext cx="203200" cy="298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1" name="AutoShape 39"/>
          <p:cNvSpPr>
            <a:spLocks noChangeShapeType="1"/>
          </p:cNvSpPr>
          <p:nvPr/>
        </p:nvSpPr>
        <p:spPr bwMode="auto">
          <a:xfrm>
            <a:off x="5214942" y="4214818"/>
            <a:ext cx="12065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10" name="AutoShape 38"/>
          <p:cNvSpPr>
            <a:spLocks noChangeShapeType="1"/>
          </p:cNvSpPr>
          <p:nvPr/>
        </p:nvSpPr>
        <p:spPr bwMode="auto">
          <a:xfrm>
            <a:off x="5429256" y="4143380"/>
            <a:ext cx="15240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9" name="AutoShape 37"/>
          <p:cNvSpPr>
            <a:spLocks noChangeShapeType="1"/>
          </p:cNvSpPr>
          <p:nvPr/>
        </p:nvSpPr>
        <p:spPr bwMode="auto">
          <a:xfrm>
            <a:off x="5000628" y="4214818"/>
            <a:ext cx="4445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8" name="AutoShape 36"/>
          <p:cNvSpPr>
            <a:spLocks noChangeShapeType="1"/>
          </p:cNvSpPr>
          <p:nvPr/>
        </p:nvSpPr>
        <p:spPr bwMode="auto">
          <a:xfrm>
            <a:off x="5786446" y="3857628"/>
            <a:ext cx="317500" cy="57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7" name="AutoShape 35"/>
          <p:cNvSpPr>
            <a:spLocks noChangeShapeType="1"/>
          </p:cNvSpPr>
          <p:nvPr/>
        </p:nvSpPr>
        <p:spPr bwMode="auto">
          <a:xfrm>
            <a:off x="4857752" y="4214818"/>
            <a:ext cx="0" cy="311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6" name="AutoShape 34"/>
          <p:cNvSpPr>
            <a:spLocks noChangeShapeType="1"/>
          </p:cNvSpPr>
          <p:nvPr/>
        </p:nvSpPr>
        <p:spPr bwMode="auto">
          <a:xfrm flipH="1">
            <a:off x="4643438" y="4214818"/>
            <a:ext cx="50800" cy="349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5" name="AutoShape 33"/>
          <p:cNvSpPr>
            <a:spLocks noChangeShapeType="1"/>
          </p:cNvSpPr>
          <p:nvPr/>
        </p:nvSpPr>
        <p:spPr bwMode="auto">
          <a:xfrm flipH="1">
            <a:off x="4429124" y="4214818"/>
            <a:ext cx="107950" cy="311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4" name="AutoShape 32"/>
          <p:cNvSpPr>
            <a:spLocks noChangeShapeType="1"/>
          </p:cNvSpPr>
          <p:nvPr/>
        </p:nvSpPr>
        <p:spPr bwMode="auto">
          <a:xfrm flipH="1" flipV="1">
            <a:off x="2786050" y="3429000"/>
            <a:ext cx="874714" cy="2111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3" name="AutoShape 31"/>
          <p:cNvSpPr>
            <a:spLocks noChangeShapeType="1"/>
          </p:cNvSpPr>
          <p:nvPr/>
        </p:nvSpPr>
        <p:spPr bwMode="auto">
          <a:xfrm flipH="1" flipV="1">
            <a:off x="4071934" y="2571744"/>
            <a:ext cx="71438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2" name="AutoShape 30"/>
          <p:cNvSpPr>
            <a:spLocks noChangeShapeType="1"/>
          </p:cNvSpPr>
          <p:nvPr/>
        </p:nvSpPr>
        <p:spPr bwMode="auto">
          <a:xfrm flipH="1" flipV="1">
            <a:off x="3857620" y="2786058"/>
            <a:ext cx="95250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1" name="AutoShape 29"/>
          <p:cNvSpPr>
            <a:spLocks noChangeShapeType="1"/>
          </p:cNvSpPr>
          <p:nvPr/>
        </p:nvSpPr>
        <p:spPr bwMode="auto">
          <a:xfrm flipH="1">
            <a:off x="4214810" y="4143380"/>
            <a:ext cx="146050" cy="298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0" name="AutoShape 28"/>
          <p:cNvSpPr>
            <a:spLocks noChangeShapeType="1"/>
          </p:cNvSpPr>
          <p:nvPr/>
        </p:nvSpPr>
        <p:spPr bwMode="auto">
          <a:xfrm flipH="1" flipV="1">
            <a:off x="3714744" y="2786058"/>
            <a:ext cx="138112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3643306" y="278605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3857620" y="2714620"/>
            <a:ext cx="45719" cy="45719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4643438" y="2571744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5857884" y="2857496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5715008" y="4357694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1285852" y="3929066"/>
            <a:ext cx="1857388" cy="71438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computer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1285852" y="3143248"/>
            <a:ext cx="1500198" cy="6429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virtual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92" name="AutoShape 20"/>
          <p:cNvSpPr>
            <a:spLocks noChangeShapeType="1"/>
          </p:cNvSpPr>
          <p:nvPr/>
        </p:nvSpPr>
        <p:spPr bwMode="auto">
          <a:xfrm flipH="1">
            <a:off x="3143240" y="3857628"/>
            <a:ext cx="590550" cy="3571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571736" y="4714884"/>
            <a:ext cx="1643074" cy="57150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digit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ize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90" name="AutoShape 18"/>
          <p:cNvSpPr>
            <a:spLocks noChangeShapeType="1"/>
          </p:cNvSpPr>
          <p:nvPr/>
        </p:nvSpPr>
        <p:spPr bwMode="auto">
          <a:xfrm flipH="1">
            <a:off x="3643306" y="4000504"/>
            <a:ext cx="371474" cy="7143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5572132" y="4429132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4214810" y="4357694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4429124" y="4429132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4572000" y="457200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5072066" y="457200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4857752" y="457200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5357818" y="4500570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 flipV="1">
            <a:off x="6072198" y="4071942"/>
            <a:ext cx="45719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6072198" y="3857628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6357950" y="3714752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357950" y="3286124"/>
            <a:ext cx="71437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6143636" y="3071810"/>
            <a:ext cx="71438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5643570" y="2714620"/>
            <a:ext cx="71438" cy="714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5286380" y="2571744"/>
            <a:ext cx="71437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4000496" y="2500306"/>
            <a:ext cx="71437" cy="714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AutoShape 1"/>
          <p:cNvSpPr>
            <a:spLocks noChangeShapeType="1"/>
          </p:cNvSpPr>
          <p:nvPr/>
        </p:nvSpPr>
        <p:spPr bwMode="auto">
          <a:xfrm flipH="1" flipV="1">
            <a:off x="3071802" y="2786058"/>
            <a:ext cx="588962" cy="6191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0" y="72480"/>
            <a:ext cx="6386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954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ирода 2\1047982_942a2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296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err="1" smtClean="0">
                <a:solidFill>
                  <a:srgbClr val="00FF00"/>
                </a:solidFill>
              </a:rPr>
              <a:t>Синергетика</a:t>
            </a:r>
            <a:r>
              <a:rPr lang="uk-UA" sz="4000" dirty="0" smtClean="0"/>
              <a:t>  </a:t>
            </a:r>
            <a:r>
              <a:rPr lang="uk-UA" sz="4000" i="1" dirty="0" smtClean="0"/>
              <a:t>- нова наукова парадигма, що вивчає процеси самоорганізації та </a:t>
            </a:r>
            <a:r>
              <a:rPr lang="uk-UA" sz="4000" i="1" dirty="0" err="1" smtClean="0"/>
              <a:t>самодезорганізації</a:t>
            </a:r>
            <a:r>
              <a:rPr lang="uk-UA" sz="4000" i="1" dirty="0" smtClean="0"/>
              <a:t> (переходу від </a:t>
            </a:r>
            <a:r>
              <a:rPr lang="uk-UA" sz="4000" i="1" dirty="0" err="1" smtClean="0"/>
              <a:t>хаоса</a:t>
            </a:r>
            <a:r>
              <a:rPr lang="uk-UA" sz="4000" i="1" dirty="0" smtClean="0"/>
              <a:t> до порядку і навпаки) у складних відкритих </a:t>
            </a:r>
            <a:r>
              <a:rPr lang="uk-UA" sz="4000" i="1" dirty="0" err="1" smtClean="0"/>
              <a:t>нерівноважних</a:t>
            </a:r>
            <a:r>
              <a:rPr lang="uk-UA" sz="4000" i="1" dirty="0" smtClean="0"/>
              <a:t> нелінійних системах різної природи.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7715304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             </a:t>
            </a:r>
            <a:r>
              <a:rPr lang="uk-UA" sz="3200" dirty="0" err="1" smtClean="0"/>
              <a:t>Фрактал</a:t>
            </a:r>
            <a:r>
              <a:rPr lang="uk-UA" sz="3200" dirty="0" smtClean="0"/>
              <a:t> словотвірного гнізда</a:t>
            </a:r>
            <a:r>
              <a:rPr lang="uk-UA" sz="3200" b="1" dirty="0" smtClean="0"/>
              <a:t> </a:t>
            </a:r>
            <a:endParaRPr lang="ru-RU" sz="3200" dirty="0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214282" y="3929066"/>
            <a:ext cx="1928826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material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(n)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071670" y="2571744"/>
            <a:ext cx="178595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adj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3357554" y="1142984"/>
            <a:ext cx="1500198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071934" y="3500438"/>
            <a:ext cx="1643074" cy="6048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materialism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071934" y="4357694"/>
            <a:ext cx="1643074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6215074" y="4786322"/>
            <a:ext cx="1714512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materialistic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000232" y="5000636"/>
            <a:ext cx="1643074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materialize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929454" y="6143644"/>
            <a:ext cx="2028829" cy="4810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materialistically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65" name="AutoShape 17"/>
          <p:cNvSpPr>
            <a:spLocks noChangeShapeType="1"/>
          </p:cNvSpPr>
          <p:nvPr/>
        </p:nvSpPr>
        <p:spPr bwMode="auto">
          <a:xfrm flipV="1">
            <a:off x="1142976" y="2857496"/>
            <a:ext cx="928694" cy="107156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/>
          <p:cNvSpPr>
            <a:spLocks noChangeShapeType="1"/>
          </p:cNvSpPr>
          <p:nvPr/>
        </p:nvSpPr>
        <p:spPr bwMode="auto">
          <a:xfrm flipV="1">
            <a:off x="3143240" y="1714487"/>
            <a:ext cx="1000132" cy="833441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3" name="AutoShape 15"/>
          <p:cNvSpPr>
            <a:spLocks noChangeShapeType="1"/>
          </p:cNvSpPr>
          <p:nvPr/>
        </p:nvSpPr>
        <p:spPr bwMode="auto">
          <a:xfrm>
            <a:off x="1214414" y="4572008"/>
            <a:ext cx="1643074" cy="42862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/>
          <p:cNvSpPr>
            <a:spLocks noChangeShapeType="1"/>
          </p:cNvSpPr>
          <p:nvPr/>
        </p:nvSpPr>
        <p:spPr bwMode="auto">
          <a:xfrm flipV="1">
            <a:off x="2143108" y="3786190"/>
            <a:ext cx="1928826" cy="48577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>
            <a:off x="2143108" y="4286256"/>
            <a:ext cx="1928826" cy="35719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/>
          <p:cNvSpPr>
            <a:spLocks noChangeShapeType="1"/>
          </p:cNvSpPr>
          <p:nvPr/>
        </p:nvSpPr>
        <p:spPr bwMode="auto">
          <a:xfrm>
            <a:off x="5715008" y="4643446"/>
            <a:ext cx="500066" cy="42862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/>
          <p:cNvSpPr>
            <a:spLocks noChangeShapeType="1"/>
          </p:cNvSpPr>
          <p:nvPr/>
        </p:nvSpPr>
        <p:spPr bwMode="auto">
          <a:xfrm>
            <a:off x="7929586" y="5072074"/>
            <a:ext cx="571504" cy="1000132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929190" y="2571744"/>
            <a:ext cx="1857388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non-material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7" name="AutoShape 9"/>
          <p:cNvSpPr>
            <a:spLocks noChangeShapeType="1"/>
          </p:cNvSpPr>
          <p:nvPr/>
        </p:nvSpPr>
        <p:spPr bwMode="auto">
          <a:xfrm flipV="1">
            <a:off x="3857620" y="2786058"/>
            <a:ext cx="1071570" cy="71437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286380" y="1428736"/>
            <a:ext cx="214314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non-materially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143372" y="5572140"/>
            <a:ext cx="1857388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materialization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AutoShape 6"/>
          <p:cNvSpPr>
            <a:spLocks noChangeShapeType="1"/>
          </p:cNvSpPr>
          <p:nvPr/>
        </p:nvSpPr>
        <p:spPr bwMode="auto">
          <a:xfrm>
            <a:off x="3643306" y="5286388"/>
            <a:ext cx="500066" cy="500066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14414" y="1142984"/>
            <a:ext cx="1714512" cy="57150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materiality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 flipH="1" flipV="1">
            <a:off x="2143108" y="1785925"/>
            <a:ext cx="941394" cy="757241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857356" y="5929330"/>
            <a:ext cx="1857388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dematerialize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AutoShape 2"/>
          <p:cNvSpPr>
            <a:spLocks noChangeShapeType="1"/>
          </p:cNvSpPr>
          <p:nvPr/>
        </p:nvSpPr>
        <p:spPr bwMode="auto">
          <a:xfrm flipH="1">
            <a:off x="2786050" y="5500702"/>
            <a:ext cx="71437" cy="428628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 flipV="1">
            <a:off x="5786446" y="1928801"/>
            <a:ext cx="642942" cy="658815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ирода 2\47041514_1249229019_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166"/>
            <a:ext cx="518457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642942"/>
          </a:xfrm>
        </p:spPr>
        <p:txBody>
          <a:bodyPr>
            <a:normAutofit fontScale="90000"/>
          </a:bodyPr>
          <a:lstStyle/>
          <a:p>
            <a:pPr lvl="0" indent="227013" fontAlgn="base">
              <a:spcAft>
                <a:spcPct val="0"/>
              </a:spcAft>
            </a:pPr>
            <a:r>
              <a:rPr lang="ru-RU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lang="uk-UA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Словотвірне гніздо з вершиною</a:t>
            </a:r>
            <a:r>
              <a:rPr lang="uk-UA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36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Google</a:t>
            </a:r>
            <a:r>
              <a:rPr lang="uk-UA" sz="36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uk-UA" sz="36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uk-UA" sz="5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14282" y="2714620"/>
            <a:ext cx="1928826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000364" y="3857628"/>
            <a:ext cx="2214578" cy="6207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 (v)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143636" y="4143380"/>
            <a:ext cx="1785950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143636" y="3500438"/>
            <a:ext cx="1785950" cy="4889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3071802" y="2857496"/>
            <a:ext cx="2143140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Eurogoogle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143108" y="3113084"/>
            <a:ext cx="928694" cy="30164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143108" y="3143248"/>
            <a:ext cx="857256" cy="107157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5214942" y="3714751"/>
            <a:ext cx="928694" cy="520703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214942" y="4214819"/>
            <a:ext cx="928694" cy="142876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000364" y="5072074"/>
            <a:ext cx="2214578" cy="7143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googleable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286512" y="4786322"/>
            <a:ext cx="2286016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googleability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286512" y="5572140"/>
            <a:ext cx="2214578" cy="428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ungoogleable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7" name="AutoShape 7"/>
          <p:cNvSpPr>
            <a:spLocks noChangeShapeType="1"/>
          </p:cNvSpPr>
          <p:nvPr/>
        </p:nvSpPr>
        <p:spPr bwMode="auto">
          <a:xfrm>
            <a:off x="2143108" y="3143248"/>
            <a:ext cx="857256" cy="2357454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/>
          <p:cNvSpPr>
            <a:spLocks noChangeShapeType="1"/>
          </p:cNvSpPr>
          <p:nvPr/>
        </p:nvSpPr>
        <p:spPr bwMode="auto">
          <a:xfrm flipV="1">
            <a:off x="5286380" y="5000636"/>
            <a:ext cx="1000132" cy="35719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/>
          <p:cNvSpPr>
            <a:spLocks noChangeShapeType="1"/>
          </p:cNvSpPr>
          <p:nvPr/>
        </p:nvSpPr>
        <p:spPr bwMode="auto">
          <a:xfrm>
            <a:off x="5214942" y="5357826"/>
            <a:ext cx="1071570" cy="500066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858016" y="2285992"/>
            <a:ext cx="2143140" cy="5000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non-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AutoShape 3"/>
          <p:cNvSpPr>
            <a:spLocks noChangeShapeType="1"/>
          </p:cNvSpPr>
          <p:nvPr/>
        </p:nvSpPr>
        <p:spPr bwMode="auto">
          <a:xfrm flipV="1">
            <a:off x="7072330" y="2786058"/>
            <a:ext cx="928694" cy="71438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71802" y="1714488"/>
            <a:ext cx="2214578" cy="7143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Googlephobia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1" name="AutoShape 1"/>
          <p:cNvSpPr>
            <a:spLocks noChangeShapeType="1"/>
          </p:cNvSpPr>
          <p:nvPr/>
        </p:nvSpPr>
        <p:spPr bwMode="auto">
          <a:xfrm flipV="1">
            <a:off x="2143108" y="2071678"/>
            <a:ext cx="928694" cy="1049340"/>
          </a:xfrm>
          <a:prstGeom prst="straightConnector1">
            <a:avLst/>
          </a:prstGeom>
          <a:noFill/>
          <a:ln w="38100">
            <a:solidFill>
              <a:schemeClr val="accent6"/>
            </a:solidFill>
            <a:prstDash val="solid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0" y="210979"/>
            <a:ext cx="4142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Словотвірний ряд, створений за участю </a:t>
            </a:r>
            <a:r>
              <a:rPr lang="uk-UA" dirty="0" err="1" smtClean="0"/>
              <a:t>афіксоїда</a:t>
            </a:r>
            <a:r>
              <a:rPr lang="uk-UA" dirty="0" smtClean="0"/>
              <a:t> </a:t>
            </a:r>
            <a:r>
              <a:rPr lang="en-US" sz="4400" dirty="0" smtClean="0">
                <a:solidFill>
                  <a:srgbClr val="CC0099"/>
                </a:solidFill>
              </a:rPr>
              <a:t>cyber-</a:t>
            </a:r>
            <a:r>
              <a:rPr lang="ru-RU" sz="4400" dirty="0" smtClean="0">
                <a:solidFill>
                  <a:srgbClr val="CC0099"/>
                </a:solidFill>
              </a:rPr>
              <a:t/>
            </a:r>
            <a:br>
              <a:rPr lang="ru-RU" sz="4400" dirty="0" smtClean="0">
                <a:solidFill>
                  <a:srgbClr val="CC0099"/>
                </a:solidFill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857620" y="2928934"/>
            <a:ext cx="214314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C0099"/>
                </a:solidFill>
              </a:rPr>
              <a:t>cyber-</a:t>
            </a:r>
            <a:endParaRPr lang="ru-RU" sz="3600" dirty="0">
              <a:solidFill>
                <a:srgbClr val="CC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28992" y="1571612"/>
            <a:ext cx="228601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cybermedia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285984" y="2000240"/>
            <a:ext cx="22860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cyberpolitics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643042" y="2928934"/>
            <a:ext cx="221457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cyberphobia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28728" y="3929066"/>
            <a:ext cx="2071702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cyberclinic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857356" y="4929198"/>
            <a:ext cx="228601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cyberservant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14942" y="1928802"/>
            <a:ext cx="250033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cyberbusiness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143636" y="2928934"/>
            <a:ext cx="278608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cyber-revolution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7950" y="4071942"/>
            <a:ext cx="2428892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cyberspace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929058" y="4429132"/>
            <a:ext cx="250033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cyberstock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786446" y="5143512"/>
            <a:ext cx="235745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cyberthief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571868" y="5715016"/>
            <a:ext cx="307183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cyberdemocracy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4" idx="0"/>
          </p:cNvCxnSpPr>
          <p:nvPr/>
        </p:nvCxnSpPr>
        <p:spPr>
          <a:xfrm rot="16200000" flipV="1">
            <a:off x="4429124" y="2428868"/>
            <a:ext cx="857256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429256" y="2500306"/>
            <a:ext cx="500066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1" idx="2"/>
          </p:cNvCxnSpPr>
          <p:nvPr/>
        </p:nvCxnSpPr>
        <p:spPr>
          <a:xfrm flipV="1">
            <a:off x="5929322" y="3321843"/>
            <a:ext cx="214314" cy="3571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3857620" y="2643182"/>
            <a:ext cx="500066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1"/>
          </p:cNvCxnSpPr>
          <p:nvPr/>
        </p:nvCxnSpPr>
        <p:spPr>
          <a:xfrm rot="16200000" flipH="1" flipV="1">
            <a:off x="3924878" y="2896650"/>
            <a:ext cx="36463" cy="4567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8" idx="7"/>
          </p:cNvCxnSpPr>
          <p:nvPr/>
        </p:nvCxnSpPr>
        <p:spPr>
          <a:xfrm rot="10800000" flipV="1">
            <a:off x="3197036" y="3857627"/>
            <a:ext cx="874898" cy="16559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3"/>
          </p:cNvCxnSpPr>
          <p:nvPr/>
        </p:nvCxnSpPr>
        <p:spPr>
          <a:xfrm rot="5400000">
            <a:off x="3211243" y="3968964"/>
            <a:ext cx="963669" cy="95679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" idx="4"/>
          </p:cNvCxnSpPr>
          <p:nvPr/>
        </p:nvCxnSpPr>
        <p:spPr>
          <a:xfrm rot="5400000">
            <a:off x="4786314" y="428625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5143504" y="5429264"/>
            <a:ext cx="642942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5072066" y="4214818"/>
            <a:ext cx="357190" cy="7143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4" idx="6"/>
          </p:cNvCxnSpPr>
          <p:nvPr/>
        </p:nvCxnSpPr>
        <p:spPr>
          <a:xfrm flipV="1">
            <a:off x="6000760" y="3500438"/>
            <a:ext cx="428628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2" idx="1"/>
          </p:cNvCxnSpPr>
          <p:nvPr/>
        </p:nvCxnSpPr>
        <p:spPr>
          <a:xfrm>
            <a:off x="5786446" y="3857628"/>
            <a:ext cx="927207" cy="3189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6200000" flipH="1">
            <a:off x="6322231" y="4964917"/>
            <a:ext cx="214314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3" idx="7"/>
          </p:cNvCxnSpPr>
          <p:nvPr/>
        </p:nvCxnSpPr>
        <p:spPr>
          <a:xfrm rot="16200000" flipH="1">
            <a:off x="5551054" y="4021581"/>
            <a:ext cx="533246" cy="49109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4572000" y="4286256"/>
            <a:ext cx="357190" cy="7143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715272" cy="8572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sz="4400" dirty="0" err="1" smtClean="0">
                <a:latin typeface="Arial" pitchFamily="34" charset="0"/>
                <a:ea typeface="Times New Roman" pitchFamily="18" charset="0"/>
              </a:rPr>
              <a:t>Алігатура</a:t>
            </a:r>
            <a:r>
              <a:rPr lang="uk-UA" sz="4400" dirty="0" smtClean="0">
                <a:latin typeface="Arial" pitchFamily="34" charset="0"/>
                <a:ea typeface="Times New Roman" pitchFamily="18" charset="0"/>
              </a:rPr>
              <a:t> словотвірних гнізд</a:t>
            </a:r>
            <a:endParaRPr lang="uk-UA" sz="44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142844" y="4286256"/>
            <a:ext cx="928694" cy="500066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u</a:t>
            </a: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se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(v)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7786710" y="4429132"/>
            <a:ext cx="1143008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friend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1785918" y="3000372"/>
            <a:ext cx="1071570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 (n)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785918" y="3786190"/>
            <a:ext cx="107157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usable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785918" y="4643446"/>
            <a:ext cx="1071570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1785918" y="5286388"/>
            <a:ext cx="107157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2500298" y="1571612"/>
            <a:ext cx="1214446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useful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785918" y="6072206"/>
            <a:ext cx="1071570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usage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928662" y="1571612"/>
            <a:ext cx="1214446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useless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1571604" y="2071677"/>
            <a:ext cx="785818" cy="936629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2357422" y="2071677"/>
            <a:ext cx="857256" cy="936629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1071538" y="3143247"/>
            <a:ext cx="714380" cy="1381141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1071538" y="3929065"/>
            <a:ext cx="714380" cy="639763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1071538" y="4591058"/>
            <a:ext cx="714380" cy="195264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1071538" y="4572008"/>
            <a:ext cx="714380" cy="1000132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071538" y="4572008"/>
            <a:ext cx="714380" cy="1714512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5857884" y="3143248"/>
            <a:ext cx="1357322" cy="35719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friendless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572132" y="5429264"/>
            <a:ext cx="1643074" cy="4889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friendliness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929322" y="4572008"/>
            <a:ext cx="1428760" cy="50006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friendly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5857884" y="2285992"/>
            <a:ext cx="1357322" cy="42862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friendship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357554" y="4572008"/>
            <a:ext cx="1857388" cy="579439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Arial" pitchFamily="34" charset="0"/>
                <a:ea typeface="Times New Roman" pitchFamily="18" charset="0"/>
              </a:rPr>
              <a:t>user-friendly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429520" y="5429264"/>
            <a:ext cx="1428760" cy="48895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unfriendly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857488" y="4857760"/>
            <a:ext cx="4572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5214942" y="4786322"/>
            <a:ext cx="722314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7358081" y="4714884"/>
            <a:ext cx="436563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929322" y="6286520"/>
            <a:ext cx="2000264" cy="417514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unfriendliness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6357949" y="5072074"/>
            <a:ext cx="203199" cy="285752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572264" y="5072074"/>
            <a:ext cx="1571636" cy="35719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6357950" y="5929330"/>
            <a:ext cx="0" cy="325439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 flipH="1" flipV="1">
            <a:off x="7215205" y="2500305"/>
            <a:ext cx="560389" cy="2120911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097" name="Line 1"/>
          <p:cNvSpPr>
            <a:spLocks noChangeShapeType="1"/>
          </p:cNvSpPr>
          <p:nvPr/>
        </p:nvSpPr>
        <p:spPr bwMode="auto">
          <a:xfrm flipH="1" flipV="1">
            <a:off x="7215206" y="3286124"/>
            <a:ext cx="560388" cy="1363664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2294613" y="103257"/>
            <a:ext cx="45547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Алігатура</a:t>
            </a:r>
            <a:r>
              <a:rPr lang="uk-UA" dirty="0" smtClean="0"/>
              <a:t> словотвірних рядів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uk-UA" dirty="0" smtClean="0"/>
              <a:t> 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5720" y="2714620"/>
            <a:ext cx="1785950" cy="1214446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FF00"/>
                </a:solidFill>
              </a:rPr>
              <a:t>Euro-</a:t>
            </a:r>
            <a:endParaRPr lang="ru-RU" sz="3200" dirty="0" smtClean="0">
              <a:solidFill>
                <a:srgbClr val="00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72330" y="2643182"/>
            <a:ext cx="1857388" cy="1357322"/>
          </a:xfrm>
          <a:prstGeom prst="ellipse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FF00"/>
                </a:solidFill>
              </a:rPr>
              <a:t>-</a:t>
            </a:r>
            <a:r>
              <a:rPr lang="en-US" sz="4000" b="1" dirty="0" err="1" smtClean="0">
                <a:solidFill>
                  <a:srgbClr val="00FF00"/>
                </a:solidFill>
              </a:rPr>
              <a:t>er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8926" y="2857496"/>
            <a:ext cx="335758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FF00"/>
                </a:solidFill>
              </a:rPr>
              <a:t>Euro</a:t>
            </a:r>
            <a:r>
              <a:rPr lang="en-US" sz="3600" dirty="0" smtClean="0">
                <a:solidFill>
                  <a:srgbClr val="00FF00"/>
                </a:solidFill>
              </a:rPr>
              <a:t>-</a:t>
            </a:r>
            <a:r>
              <a:rPr lang="en-US" sz="3600" dirty="0" smtClean="0">
                <a:solidFill>
                  <a:schemeClr val="tx2"/>
                </a:solidFill>
              </a:rPr>
              <a:t>manag</a:t>
            </a:r>
            <a:r>
              <a:rPr lang="en-US" sz="3600" b="1" dirty="0" smtClean="0">
                <a:solidFill>
                  <a:srgbClr val="00FF00"/>
                </a:solidFill>
              </a:rPr>
              <a:t>er</a:t>
            </a:r>
            <a:endParaRPr lang="ru-RU" sz="3600" dirty="0" smtClean="0">
              <a:solidFill>
                <a:srgbClr val="00FF00"/>
              </a:solidFill>
            </a:endParaRPr>
          </a:p>
          <a:p>
            <a:endParaRPr lang="ru-RU" sz="3600" dirty="0">
              <a:solidFill>
                <a:srgbClr val="00FF00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4" idx="6"/>
            <a:endCxn id="6" idx="1"/>
          </p:cNvCxnSpPr>
          <p:nvPr/>
        </p:nvCxnSpPr>
        <p:spPr>
          <a:xfrm>
            <a:off x="2071670" y="3321843"/>
            <a:ext cx="857256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5" idx="2"/>
            <a:endCxn id="6" idx="3"/>
          </p:cNvCxnSpPr>
          <p:nvPr/>
        </p:nvCxnSpPr>
        <p:spPr>
          <a:xfrm rot="10800000" flipV="1">
            <a:off x="6286512" y="3321842"/>
            <a:ext cx="785818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7"/>
          </p:cNvCxnSpPr>
          <p:nvPr/>
        </p:nvCxnSpPr>
        <p:spPr>
          <a:xfrm rot="5400000" flipH="1" flipV="1">
            <a:off x="1780533" y="2387021"/>
            <a:ext cx="535041" cy="4758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0"/>
          </p:cNvCxnSpPr>
          <p:nvPr/>
        </p:nvCxnSpPr>
        <p:spPr>
          <a:xfrm rot="5400000" flipH="1" flipV="1">
            <a:off x="839364" y="2339571"/>
            <a:ext cx="714380" cy="357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1"/>
          </p:cNvCxnSpPr>
          <p:nvPr/>
        </p:nvCxnSpPr>
        <p:spPr>
          <a:xfrm rot="16200000" flipV="1">
            <a:off x="77536" y="2422739"/>
            <a:ext cx="677917" cy="2615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4"/>
          </p:cNvCxnSpPr>
          <p:nvPr/>
        </p:nvCxnSpPr>
        <p:spPr>
          <a:xfrm rot="5400000">
            <a:off x="660770" y="4339835"/>
            <a:ext cx="928694" cy="1071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5"/>
          </p:cNvCxnSpPr>
          <p:nvPr/>
        </p:nvCxnSpPr>
        <p:spPr>
          <a:xfrm rot="16200000" flipH="1">
            <a:off x="1744814" y="3816523"/>
            <a:ext cx="677917" cy="5472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1321571" y="2250273"/>
            <a:ext cx="642942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428596" y="2357430"/>
            <a:ext cx="714380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250001" y="4036223"/>
            <a:ext cx="714380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3"/>
          </p:cNvCxnSpPr>
          <p:nvPr/>
        </p:nvCxnSpPr>
        <p:spPr>
          <a:xfrm rot="5400000">
            <a:off x="148974" y="3745086"/>
            <a:ext cx="392165" cy="4044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6200000" flipH="1">
            <a:off x="1214414" y="4143380"/>
            <a:ext cx="928694" cy="3571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5" idx="0"/>
          </p:cNvCxnSpPr>
          <p:nvPr/>
        </p:nvCxnSpPr>
        <p:spPr>
          <a:xfrm rot="5400000" flipH="1" flipV="1">
            <a:off x="7608115" y="2250273"/>
            <a:ext cx="785818" cy="1588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" idx="1"/>
          </p:cNvCxnSpPr>
          <p:nvPr/>
        </p:nvCxnSpPr>
        <p:spPr>
          <a:xfrm rot="16200000" flipV="1">
            <a:off x="6787476" y="2285095"/>
            <a:ext cx="698841" cy="41488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3"/>
          </p:cNvCxnSpPr>
          <p:nvPr/>
        </p:nvCxnSpPr>
        <p:spPr>
          <a:xfrm rot="5400000">
            <a:off x="6894633" y="3836550"/>
            <a:ext cx="484527" cy="41488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5" idx="4"/>
          </p:cNvCxnSpPr>
          <p:nvPr/>
        </p:nvCxnSpPr>
        <p:spPr>
          <a:xfrm rot="5400000">
            <a:off x="7608115" y="4393413"/>
            <a:ext cx="785818" cy="1588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5" idx="5"/>
          </p:cNvCxnSpPr>
          <p:nvPr/>
        </p:nvCxnSpPr>
        <p:spPr>
          <a:xfrm rot="16200000" flipH="1">
            <a:off x="8372856" y="4086583"/>
            <a:ext cx="698841" cy="129132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5" idx="7"/>
          </p:cNvCxnSpPr>
          <p:nvPr/>
        </p:nvCxnSpPr>
        <p:spPr>
          <a:xfrm rot="5400000" flipH="1" flipV="1">
            <a:off x="8372856" y="2356533"/>
            <a:ext cx="770279" cy="200570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8072462" y="2285992"/>
            <a:ext cx="714380" cy="142876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V="1">
            <a:off x="7215206" y="2214554"/>
            <a:ext cx="642942" cy="21431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V="1">
            <a:off x="6643702" y="2500306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>
            <a:off x="7215206" y="4071942"/>
            <a:ext cx="571504" cy="285752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6200000" flipH="1">
            <a:off x="8036743" y="4250537"/>
            <a:ext cx="714380" cy="214314"/>
          </a:xfrm>
          <a:prstGeom prst="straightConnector1">
            <a:avLst/>
          </a:prstGeom>
          <a:ln w="38100"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4" idx="6"/>
            <a:endCxn id="6" idx="1"/>
          </p:cNvCxnSpPr>
          <p:nvPr/>
        </p:nvCxnSpPr>
        <p:spPr>
          <a:xfrm>
            <a:off x="2071670" y="3321843"/>
            <a:ext cx="857256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качки\ФРАКТАЛЫ\Копия fraktaly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закачки\ФРАКТАЛЫ\fraktaly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57256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качки\ФРАКТАЛЫ\Про-то,-как-одуванчик-постарел...(-c-yfl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акачки\ФРАКТАЛЫ\IMGP0012-fs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28"/>
            <a:ext cx="871543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204864"/>
            <a:ext cx="5760640" cy="187220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9500" dirty="0" err="1" smtClean="0">
                <a:solidFill>
                  <a:srgbClr val="FFFF00"/>
                </a:solidFill>
              </a:rPr>
              <a:t>Фрактали</a:t>
            </a:r>
            <a:endParaRPr lang="ru-RU" sz="9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8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акачки\ФРАКТАЛЫ\Счастливый цветочек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4290"/>
            <a:ext cx="518457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ирода 2\36066510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8604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акачки\ФРАКТАЛЫ\new_p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акачки\ФРАКТАЛЫ\fraktaly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9001156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закачки\ФРАКТАЛЫ\fraktaly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ирода 2\996412_6bc69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57166"/>
            <a:ext cx="8286808" cy="5951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Природа 2\1073107_4b8713b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21510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рирода 2\437087_d8988f5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9046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</a:p>
          <a:p>
            <a:pPr marL="13716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</a:p>
          <a:p>
            <a:pPr marL="13716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УВАГУ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9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92696"/>
            <a:ext cx="5472608" cy="54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488832" cy="45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764704"/>
            <a:ext cx="7992888" cy="5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692696"/>
            <a:ext cx="770485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2736"/>
            <a:ext cx="69847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2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806489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0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765</TotalTime>
  <Words>163</Words>
  <Application>Microsoft Office PowerPoint</Application>
  <PresentationFormat>Экран (4:3)</PresentationFormat>
  <Paragraphs>87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Словотвірне гніздо з вершиною Google.  </vt:lpstr>
      <vt:lpstr>Словотвірний ряд, створений за участю афіксоїда cyber- </vt:lpstr>
      <vt:lpstr>Презентация PowerPoint</vt:lpstr>
      <vt:lpstr>Алігатура словотвірних рядів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109</cp:revision>
  <dcterms:created xsi:type="dcterms:W3CDTF">2011-05-28T16:03:30Z</dcterms:created>
  <dcterms:modified xsi:type="dcterms:W3CDTF">2022-03-30T14:35:26Z</dcterms:modified>
</cp:coreProperties>
</file>