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86" r:id="rId14"/>
    <p:sldId id="268" r:id="rId15"/>
    <p:sldId id="269" r:id="rId16"/>
    <p:sldId id="270" r:id="rId17"/>
    <p:sldId id="282" r:id="rId18"/>
    <p:sldId id="285" r:id="rId19"/>
    <p:sldId id="283" r:id="rId20"/>
    <p:sldId id="287" r:id="rId21"/>
    <p:sldId id="284" r:id="rId22"/>
    <p:sldId id="272" r:id="rId23"/>
    <p:sldId id="273" r:id="rId24"/>
    <p:sldId id="274" r:id="rId25"/>
    <p:sldId id="275" r:id="rId26"/>
    <p:sldId id="276" r:id="rId27"/>
    <p:sldId id="277" r:id="rId28"/>
    <p:sldId id="290" r:id="rId29"/>
    <p:sldId id="289" r:id="rId30"/>
    <p:sldId id="292" r:id="rId31"/>
    <p:sldId id="293" r:id="rId32"/>
    <p:sldId id="288" r:id="rId33"/>
    <p:sldId id="278" r:id="rId3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BA20E58-3E34-4295-8BD6-BF49A4941EC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7ACF1742-4EE8-44F8-991D-A46750E790B2}">
      <dgm:prSet phldrT="[Текст]"/>
      <dgm:spPr/>
      <dgm:t>
        <a:bodyPr/>
        <a:lstStyle/>
        <a:p>
          <a:r>
            <a:rPr lang="uk-UA" dirty="0" smtClean="0"/>
            <a:t>Друга група містить права, які конкретизують категорії першої групи: право на недоторканність житла, право на свободу думки і віросповідання, право на таємницю листування і комунікацій, право на свободу пересування і поселення, а також кримінально-правові та процесуальні гарантії особистих прав і свобод </a:t>
          </a:r>
          <a:endParaRPr lang="uk-UA" dirty="0"/>
        </a:p>
      </dgm:t>
    </dgm:pt>
    <dgm:pt modelId="{BABD03B7-8333-4116-9BD1-36C2A2617559}" type="parTrans" cxnId="{635D2831-471F-4E22-BAE2-9E5A25032671}">
      <dgm:prSet/>
      <dgm:spPr/>
      <dgm:t>
        <a:bodyPr/>
        <a:lstStyle/>
        <a:p>
          <a:endParaRPr lang="uk-UA"/>
        </a:p>
      </dgm:t>
    </dgm:pt>
    <dgm:pt modelId="{575D0820-CBBA-4709-A642-AF985685CB67}" type="sibTrans" cxnId="{635D2831-471F-4E22-BAE2-9E5A25032671}">
      <dgm:prSet/>
      <dgm:spPr/>
      <dgm:t>
        <a:bodyPr/>
        <a:lstStyle/>
        <a:p>
          <a:endParaRPr lang="uk-UA"/>
        </a:p>
      </dgm:t>
    </dgm:pt>
    <dgm:pt modelId="{D4F5B6FB-FA35-4A7F-A827-6FB04459DC53}">
      <dgm:prSet phldrT="[Текст]"/>
      <dgm:spPr/>
      <dgm:t>
        <a:bodyPr/>
        <a:lstStyle/>
        <a:p>
          <a:r>
            <a:rPr lang="uk-UA" dirty="0" smtClean="0"/>
            <a:t>Перша охоплює загальні і більші права: право на життя, право на свободу особистості, право на фізичну цілісність, право на честь і гідність.</a:t>
          </a:r>
          <a:endParaRPr lang="uk-UA" dirty="0"/>
        </a:p>
      </dgm:t>
    </dgm:pt>
    <dgm:pt modelId="{99D1EEE3-0387-41BE-BD6D-2914770435C0}" type="sibTrans" cxnId="{963D16F4-3E49-4296-BBE5-5C04E24BDCA6}">
      <dgm:prSet/>
      <dgm:spPr/>
      <dgm:t>
        <a:bodyPr/>
        <a:lstStyle/>
        <a:p>
          <a:endParaRPr lang="uk-UA"/>
        </a:p>
      </dgm:t>
    </dgm:pt>
    <dgm:pt modelId="{89D81C7D-241A-4132-9112-81C71AB7D0B3}" type="parTrans" cxnId="{963D16F4-3E49-4296-BBE5-5C04E24BDCA6}">
      <dgm:prSet/>
      <dgm:spPr/>
      <dgm:t>
        <a:bodyPr/>
        <a:lstStyle/>
        <a:p>
          <a:endParaRPr lang="uk-UA"/>
        </a:p>
      </dgm:t>
    </dgm:pt>
    <dgm:pt modelId="{F6399EE4-B7BF-4B3D-9A23-F3E834DCEA54}" type="pres">
      <dgm:prSet presAssocID="{EBA20E58-3E34-4295-8BD6-BF49A4941EC6}" presName="linear" presStyleCnt="0">
        <dgm:presLayoutVars>
          <dgm:animLvl val="lvl"/>
          <dgm:resizeHandles val="exact"/>
        </dgm:presLayoutVars>
      </dgm:prSet>
      <dgm:spPr/>
    </dgm:pt>
    <dgm:pt modelId="{C523C656-1AF3-481D-94E6-A20DB857E84F}" type="pres">
      <dgm:prSet presAssocID="{D4F5B6FB-FA35-4A7F-A827-6FB04459DC53}" presName="parentText" presStyleLbl="node1" presStyleIdx="0" presStyleCnt="2" custLinFactY="15375" custLinFactNeighborX="1569" custLinFactNeighborY="100000">
        <dgm:presLayoutVars>
          <dgm:chMax val="0"/>
          <dgm:bulletEnabled val="1"/>
        </dgm:presLayoutVars>
      </dgm:prSet>
      <dgm:spPr/>
      <dgm:t>
        <a:bodyPr/>
        <a:lstStyle/>
        <a:p>
          <a:endParaRPr lang="uk-UA"/>
        </a:p>
      </dgm:t>
    </dgm:pt>
    <dgm:pt modelId="{EC1D0E79-4DB9-4664-82DD-0DCA81ED462D}" type="pres">
      <dgm:prSet presAssocID="{99D1EEE3-0387-41BE-BD6D-2914770435C0}" presName="spacer" presStyleCnt="0"/>
      <dgm:spPr/>
    </dgm:pt>
    <dgm:pt modelId="{67DD19D3-B8A0-40A8-88B0-BC8D01B9DCCD}" type="pres">
      <dgm:prSet presAssocID="{7ACF1742-4EE8-44F8-991D-A46750E790B2}" presName="parentText" presStyleLbl="node1" presStyleIdx="1" presStyleCnt="2" custLinFactY="19243" custLinFactNeighborX="11019" custLinFactNeighborY="100000">
        <dgm:presLayoutVars>
          <dgm:chMax val="0"/>
          <dgm:bulletEnabled val="1"/>
        </dgm:presLayoutVars>
      </dgm:prSet>
      <dgm:spPr/>
      <dgm:t>
        <a:bodyPr/>
        <a:lstStyle/>
        <a:p>
          <a:endParaRPr lang="uk-UA"/>
        </a:p>
      </dgm:t>
    </dgm:pt>
  </dgm:ptLst>
  <dgm:cxnLst>
    <dgm:cxn modelId="{963D16F4-3E49-4296-BBE5-5C04E24BDCA6}" srcId="{EBA20E58-3E34-4295-8BD6-BF49A4941EC6}" destId="{D4F5B6FB-FA35-4A7F-A827-6FB04459DC53}" srcOrd="0" destOrd="0" parTransId="{89D81C7D-241A-4132-9112-81C71AB7D0B3}" sibTransId="{99D1EEE3-0387-41BE-BD6D-2914770435C0}"/>
    <dgm:cxn modelId="{53AC487C-1B2C-443D-962A-A4C09266B98E}" type="presOf" srcId="{D4F5B6FB-FA35-4A7F-A827-6FB04459DC53}" destId="{C523C656-1AF3-481D-94E6-A20DB857E84F}" srcOrd="0" destOrd="0" presId="urn:microsoft.com/office/officeart/2005/8/layout/vList2"/>
    <dgm:cxn modelId="{635D2831-471F-4E22-BAE2-9E5A25032671}" srcId="{EBA20E58-3E34-4295-8BD6-BF49A4941EC6}" destId="{7ACF1742-4EE8-44F8-991D-A46750E790B2}" srcOrd="1" destOrd="0" parTransId="{BABD03B7-8333-4116-9BD1-36C2A2617559}" sibTransId="{575D0820-CBBA-4709-A642-AF985685CB67}"/>
    <dgm:cxn modelId="{A2D40163-B3F1-47CC-B305-FA5BD7162F27}" type="presOf" srcId="{7ACF1742-4EE8-44F8-991D-A46750E790B2}" destId="{67DD19D3-B8A0-40A8-88B0-BC8D01B9DCCD}" srcOrd="0" destOrd="0" presId="urn:microsoft.com/office/officeart/2005/8/layout/vList2"/>
    <dgm:cxn modelId="{5D16F60C-89A1-4638-A683-331E62C19610}" type="presOf" srcId="{EBA20E58-3E34-4295-8BD6-BF49A4941EC6}" destId="{F6399EE4-B7BF-4B3D-9A23-F3E834DCEA54}" srcOrd="0" destOrd="0" presId="urn:microsoft.com/office/officeart/2005/8/layout/vList2"/>
    <dgm:cxn modelId="{0E9320AB-D7AD-4566-8100-D4FFD15B291D}" type="presParOf" srcId="{F6399EE4-B7BF-4B3D-9A23-F3E834DCEA54}" destId="{C523C656-1AF3-481D-94E6-A20DB857E84F}" srcOrd="0" destOrd="0" presId="urn:microsoft.com/office/officeart/2005/8/layout/vList2"/>
    <dgm:cxn modelId="{5A41968D-B357-45E2-9735-EA70395FFA55}" type="presParOf" srcId="{F6399EE4-B7BF-4B3D-9A23-F3E834DCEA54}" destId="{EC1D0E79-4DB9-4664-82DD-0DCA81ED462D}" srcOrd="1" destOrd="0" presId="urn:microsoft.com/office/officeart/2005/8/layout/vList2"/>
    <dgm:cxn modelId="{AA7FA6DF-7AC1-436B-BDA0-07E7687F8BB6}" type="presParOf" srcId="{F6399EE4-B7BF-4B3D-9A23-F3E834DCEA54}" destId="{67DD19D3-B8A0-40A8-88B0-BC8D01B9DCCD}"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23C656-1AF3-481D-94E6-A20DB857E84F}">
      <dsp:nvSpPr>
        <dsp:cNvPr id="0" name=""/>
        <dsp:cNvSpPr/>
      </dsp:nvSpPr>
      <dsp:spPr>
        <a:xfrm>
          <a:off x="0" y="564944"/>
          <a:ext cx="8568952" cy="248076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a:lnSpc>
              <a:spcPct val="90000"/>
            </a:lnSpc>
            <a:spcBef>
              <a:spcPct val="0"/>
            </a:spcBef>
            <a:spcAft>
              <a:spcPct val="35000"/>
            </a:spcAft>
          </a:pPr>
          <a:r>
            <a:rPr lang="uk-UA" sz="2500" kern="1200" dirty="0" smtClean="0"/>
            <a:t>Перша охоплює загальні і більші права: право на життя, право на свободу особистості, право на фізичну цілісність, право на честь і гідність.</a:t>
          </a:r>
          <a:endParaRPr lang="uk-UA" sz="2500" kern="1200" dirty="0"/>
        </a:p>
      </dsp:txBody>
      <dsp:txXfrm>
        <a:off x="121101" y="686045"/>
        <a:ext cx="8326750" cy="2238563"/>
      </dsp:txXfrm>
    </dsp:sp>
    <dsp:sp modelId="{67DD19D3-B8A0-40A8-88B0-BC8D01B9DCCD}">
      <dsp:nvSpPr>
        <dsp:cNvPr id="0" name=""/>
        <dsp:cNvSpPr/>
      </dsp:nvSpPr>
      <dsp:spPr>
        <a:xfrm>
          <a:off x="0" y="2775818"/>
          <a:ext cx="8568952" cy="248076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a:lnSpc>
              <a:spcPct val="90000"/>
            </a:lnSpc>
            <a:spcBef>
              <a:spcPct val="0"/>
            </a:spcBef>
            <a:spcAft>
              <a:spcPct val="35000"/>
            </a:spcAft>
          </a:pPr>
          <a:r>
            <a:rPr lang="uk-UA" sz="2500" kern="1200" dirty="0" smtClean="0"/>
            <a:t>Друга група містить права, які конкретизують категорії першої групи: право на недоторканність житла, право на свободу думки і віросповідання, право на таємницю листування і комунікацій, право на свободу пересування і поселення, а також кримінально-правові та процесуальні гарантії особистих прав і свобод </a:t>
          </a:r>
          <a:endParaRPr lang="uk-UA" sz="2500" kern="1200" dirty="0"/>
        </a:p>
      </dsp:txBody>
      <dsp:txXfrm>
        <a:off x="121101" y="2896919"/>
        <a:ext cx="8326750" cy="2238563"/>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3">
        <a:schemeClr val="bg1"/>
      </p:bgRef>
    </p:bg>
    <p:spTree>
      <p:nvGrpSpPr>
        <p:cNvPr id="1" name=""/>
        <p:cNvGrpSpPr/>
        <p:nvPr/>
      </p:nvGrpSpPr>
      <p:grpSpPr>
        <a:xfrm>
          <a:off x="0" y="0"/>
          <a:ext cx="0" cy="0"/>
          <a:chOff x="0" y="0"/>
          <a:chExt cx="0" cy="0"/>
        </a:xfrm>
      </p:grpSpPr>
      <p:sp>
        <p:nvSpPr>
          <p:cNvPr id="12" name="Прямоугольник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Скругленный прямоугольник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Подзаголовок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p:txBody>
          <a:bodyPr/>
          <a:lstStyle/>
          <a:p>
            <a:fld id="{B4C71EC6-210F-42DE-9C53-41977AD35B3D}" type="datetimeFigureOut">
              <a:rPr lang="ru-RU" smtClean="0"/>
              <a:t>18.02.2019</a:t>
            </a:fld>
            <a:endParaRPr lang="ru-RU"/>
          </a:p>
        </p:txBody>
      </p:sp>
      <p:sp>
        <p:nvSpPr>
          <p:cNvPr id="17" name="Нижний колонтитул 16"/>
          <p:cNvSpPr>
            <a:spLocks noGrp="1"/>
          </p:cNvSpPr>
          <p:nvPr>
            <p:ph type="ftr" sz="quarter" idx="11"/>
          </p:nvPr>
        </p:nvSpPr>
        <p:spPr/>
        <p:txBody>
          <a:bodyPr/>
          <a:lstStyle/>
          <a:p>
            <a:endParaRPr lang="ru-RU"/>
          </a:p>
        </p:txBody>
      </p:sp>
      <p:sp>
        <p:nvSpPr>
          <p:cNvPr id="29" name="Номер слайда 28"/>
          <p:cNvSpPr>
            <a:spLocks noGrp="1"/>
          </p:cNvSpPr>
          <p:nvPr>
            <p:ph type="sldNum" sz="quarter" idx="12"/>
          </p:nvPr>
        </p:nvSpPr>
        <p:spPr/>
        <p:txBody>
          <a:bodyPr lIns="0" tIns="0" rIns="0" bIns="0">
            <a:noAutofit/>
          </a:bodyPr>
          <a:lstStyle>
            <a:lvl1pPr>
              <a:defRPr sz="1400">
                <a:solidFill>
                  <a:srgbClr val="FFFFFF"/>
                </a:solidFill>
              </a:defRPr>
            </a:lvl1pPr>
          </a:lstStyle>
          <a:p>
            <a:fld id="{B19B0651-EE4F-4900-A07F-96A6BFA9D0F0}" type="slidenum">
              <a:rPr lang="ru-RU" smtClean="0"/>
              <a:t>‹#›</a:t>
            </a:fld>
            <a:endParaRPr lang="ru-RU"/>
          </a:p>
        </p:txBody>
      </p:sp>
      <p:sp>
        <p:nvSpPr>
          <p:cNvPr id="7" name="Прямоугольник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18.02.2019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41"/>
            <a:ext cx="201168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914400" y="274640"/>
            <a:ext cx="55626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18.02.2019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18.02.2019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
        <p:nvSpPr>
          <p:cNvPr id="8" name="Объект 7"/>
          <p:cNvSpPr>
            <a:spLocks noGrp="1"/>
          </p:cNvSpPr>
          <p:nvPr>
            <p:ph sz="quarter" idx="1"/>
          </p:nvPr>
        </p:nvSpPr>
        <p:spPr>
          <a:xfrm>
            <a:off x="914400" y="1447800"/>
            <a:ext cx="777240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sp>
        <p:nvSpPr>
          <p:cNvPr id="11" name="Прямоугольник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Скругленный прямоугольник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722313" y="952500"/>
            <a:ext cx="7772400" cy="1362075"/>
          </a:xfrm>
        </p:spPr>
        <p:txBody>
          <a:bodyPr anchor="b" anchorCtr="0"/>
          <a:lstStyle>
            <a:lvl1pPr algn="l">
              <a:buNone/>
              <a:defRPr sz="4000" b="0" cap="none"/>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18.02.2019</a:t>
            </a:fld>
            <a:endParaRPr lang="ru-RU"/>
          </a:p>
        </p:txBody>
      </p:sp>
      <p:sp>
        <p:nvSpPr>
          <p:cNvPr id="5" name="Нижний колонтитул 4"/>
          <p:cNvSpPr>
            <a:spLocks noGrp="1"/>
          </p:cNvSpPr>
          <p:nvPr>
            <p:ph type="ftr" sz="quarter" idx="11"/>
          </p:nvPr>
        </p:nvSpPr>
        <p:spPr>
          <a:xfrm>
            <a:off x="800100" y="6172200"/>
            <a:ext cx="4000500" cy="457200"/>
          </a:xfrm>
        </p:spPr>
        <p:txBody>
          <a:bodyPr/>
          <a:lstStyle/>
          <a:p>
            <a:endParaRPr lang="ru-RU"/>
          </a:p>
        </p:txBody>
      </p:sp>
      <p:sp>
        <p:nvSpPr>
          <p:cNvPr id="7" name="Прямоугольник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146304" y="6208776"/>
            <a:ext cx="457200" cy="457200"/>
          </a:xfrm>
        </p:spPr>
        <p:txBody>
          <a:bodyPr/>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t>18.02.2019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
        <p:nvSpPr>
          <p:cNvPr id="9" name="Объект 8"/>
          <p:cNvSpPr>
            <a:spLocks noGrp="1"/>
          </p:cNvSpPr>
          <p:nvPr>
            <p:ph sz="quarter" idx="1"/>
          </p:nvPr>
        </p:nvSpPr>
        <p:spPr>
          <a:xfrm>
            <a:off x="914400" y="1447800"/>
            <a:ext cx="374904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Объект 10"/>
          <p:cNvSpPr>
            <a:spLocks noGrp="1"/>
          </p:cNvSpPr>
          <p:nvPr>
            <p:ph sz="quarter" idx="2"/>
          </p:nvPr>
        </p:nvSpPr>
        <p:spPr>
          <a:xfrm>
            <a:off x="4933950" y="1447800"/>
            <a:ext cx="374904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273050"/>
            <a:ext cx="7772400" cy="1143000"/>
          </a:xfrm>
        </p:spPr>
        <p:txBody>
          <a:bodyPr anchor="b" anchorCtr="0"/>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7" name="Дата 6"/>
          <p:cNvSpPr>
            <a:spLocks noGrp="1"/>
          </p:cNvSpPr>
          <p:nvPr>
            <p:ph type="dt" sz="half" idx="10"/>
          </p:nvPr>
        </p:nvSpPr>
        <p:spPr/>
        <p:txBody>
          <a:bodyPr/>
          <a:lstStyle/>
          <a:p>
            <a:fld id="{B4C71EC6-210F-42DE-9C53-41977AD35B3D}" type="datetimeFigureOut">
              <a:rPr lang="ru-RU" smtClean="0"/>
              <a:t>18.02.2019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
        <p:nvSpPr>
          <p:cNvPr id="11" name="Объект 10"/>
          <p:cNvSpPr>
            <a:spLocks noGrp="1"/>
          </p:cNvSpPr>
          <p:nvPr>
            <p:ph sz="half" idx="2"/>
          </p:nvPr>
        </p:nvSpPr>
        <p:spPr>
          <a:xfrm>
            <a:off x="914400" y="2247900"/>
            <a:ext cx="3733800" cy="38862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half" idx="4"/>
          </p:nvPr>
        </p:nvSpPr>
        <p:spPr>
          <a:xfrm>
            <a:off x="4953000" y="2247900"/>
            <a:ext cx="3733800" cy="38862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B4C71EC6-210F-42DE-9C53-41977AD35B3D}" type="datetimeFigureOut">
              <a:rPr lang="ru-RU" smtClean="0"/>
              <a:t>18.02.2019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18.02.2019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Прямоугольник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Скругленный прямоугольник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914400" y="273050"/>
            <a:ext cx="7772400" cy="1143000"/>
          </a:xfrm>
        </p:spPr>
        <p:txBody>
          <a:bodyPr anchor="b" anchorCtr="0"/>
          <a:lstStyle>
            <a:lvl1pPr algn="l">
              <a:buNone/>
              <a:defRPr sz="4000" b="0"/>
            </a:lvl1pPr>
          </a:lstStyle>
          <a:p>
            <a:r>
              <a:rPr kumimoji="0" lang="ru-RU" smtClean="0"/>
              <a:t>Образец заголовка</a:t>
            </a:r>
            <a:endParaRPr kumimoji="0" lang="en-US"/>
          </a:p>
        </p:txBody>
      </p:sp>
      <p:sp>
        <p:nvSpPr>
          <p:cNvPr id="3" name="Текст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18.02.2019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
        <p:nvSpPr>
          <p:cNvPr id="11" name="Объект 10"/>
          <p:cNvSpPr>
            <a:spLocks noGrp="1"/>
          </p:cNvSpPr>
          <p:nvPr>
            <p:ph sz="quarter" idx="1"/>
          </p:nvPr>
        </p:nvSpPr>
        <p:spPr>
          <a:xfrm>
            <a:off x="2971800" y="1600200"/>
            <a:ext cx="5715000" cy="44958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18.02.2019</a:t>
            </a:fld>
            <a:endParaRPr lang="ru-RU"/>
          </a:p>
        </p:txBody>
      </p:sp>
      <p:sp>
        <p:nvSpPr>
          <p:cNvPr id="6" name="Нижний колонтитул 5"/>
          <p:cNvSpPr>
            <a:spLocks noGrp="1"/>
          </p:cNvSpPr>
          <p:nvPr>
            <p:ph type="ftr" sz="quarter" idx="11"/>
          </p:nvPr>
        </p:nvSpPr>
        <p:spPr>
          <a:xfrm>
            <a:off x="914400" y="6172200"/>
            <a:ext cx="3886200" cy="457200"/>
          </a:xfrm>
        </p:spPr>
        <p:txBody>
          <a:bodyPr/>
          <a:lstStyle/>
          <a:p>
            <a:endParaRPr lang="ru-RU"/>
          </a:p>
        </p:txBody>
      </p:sp>
      <p:sp>
        <p:nvSpPr>
          <p:cNvPr id="7" name="Номер слайда 6"/>
          <p:cNvSpPr>
            <a:spLocks noGrp="1"/>
          </p:cNvSpPr>
          <p:nvPr>
            <p:ph type="sldNum" sz="quarter" idx="12"/>
          </p:nvPr>
        </p:nvSpPr>
        <p:spPr>
          <a:xfrm>
            <a:off x="146304" y="6208776"/>
            <a:ext cx="457200" cy="457200"/>
          </a:xfrm>
        </p:spPr>
        <p:txBody>
          <a:bodyPr/>
          <a:lstStyle/>
          <a:p>
            <a:fld id="{B19B0651-EE4F-4900-A07F-96A6BFA9D0F0}" type="slidenum">
              <a:rPr lang="ru-RU" smtClean="0"/>
              <a:t>‹#›</a:t>
            </a:fld>
            <a:endParaRPr lang="ru-RU"/>
          </a:p>
        </p:txBody>
      </p:sp>
      <p:sp>
        <p:nvSpPr>
          <p:cNvPr id="11" name="Прямоугольник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оугольник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Рисунок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ru-RU" smtClean="0"/>
              <a:t>Вставка рисунка</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Скругленный прямоугольник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Заголовок 21"/>
          <p:cNvSpPr>
            <a:spLocks noGrp="1"/>
          </p:cNvSpPr>
          <p:nvPr>
            <p:ph type="title"/>
          </p:nvPr>
        </p:nvSpPr>
        <p:spPr>
          <a:xfrm>
            <a:off x="914400" y="274638"/>
            <a:ext cx="7772400" cy="1143000"/>
          </a:xfrm>
          <a:prstGeom prst="rect">
            <a:avLst/>
          </a:prstGeom>
        </p:spPr>
        <p:txBody>
          <a:bodyPr bIns="91440" anchor="b" anchorCtr="0">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B4C71EC6-210F-42DE-9C53-41977AD35B3D}" type="datetimeFigureOut">
              <a:rPr lang="ru-RU" smtClean="0"/>
              <a:t>18.02.2019</a:t>
            </a:fld>
            <a:endParaRPr lang="ru-RU"/>
          </a:p>
        </p:txBody>
      </p:sp>
      <p:sp>
        <p:nvSpPr>
          <p:cNvPr id="3" name="Нижний колонтитул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ru-RU"/>
          </a:p>
        </p:txBody>
      </p:sp>
      <p:sp>
        <p:nvSpPr>
          <p:cNvPr id="23" name="Номер слайда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Autofit/>
          </a:bodyPr>
          <a:lstStyle/>
          <a:p>
            <a:r>
              <a:rPr lang="uk-UA" sz="5900" b="1" dirty="0" smtClean="0"/>
              <a:t>Особисті права людини </a:t>
            </a:r>
            <a:endParaRPr lang="uk-UA" sz="5900" b="1" dirty="0"/>
          </a:p>
        </p:txBody>
      </p:sp>
    </p:spTree>
    <p:extLst>
      <p:ext uri="{BB962C8B-B14F-4D97-AF65-F5344CB8AC3E}">
        <p14:creationId xmlns:p14="http://schemas.microsoft.com/office/powerpoint/2010/main" val="40384944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07504" y="260648"/>
            <a:ext cx="9036496" cy="6229672"/>
          </a:xfrm>
        </p:spPr>
        <p:txBody>
          <a:bodyPr>
            <a:normAutofit/>
          </a:bodyPr>
          <a:lstStyle/>
          <a:p>
            <a:pPr algn="just"/>
            <a:r>
              <a:rPr lang="uk-UA" dirty="0"/>
              <a:t>До громадянських (особистих) прав зазвичай належать можливості людини, необхідні для забезпечення її фізичної і морально-психологічної (духовної) індивідуальності. </a:t>
            </a:r>
            <a:endParaRPr lang="uk-UA" dirty="0" smtClean="0"/>
          </a:p>
          <a:p>
            <a:pPr algn="just"/>
            <a:r>
              <a:rPr lang="uk-UA" dirty="0" smtClean="0"/>
              <a:t>Відповідно</a:t>
            </a:r>
            <a:r>
              <a:rPr lang="uk-UA" dirty="0"/>
              <a:t>, особисті права поділяють на фізичні і </a:t>
            </a:r>
            <a:r>
              <a:rPr lang="uk-UA" dirty="0" smtClean="0"/>
              <a:t>духовні. </a:t>
            </a:r>
            <a:endParaRPr lang="uk-UA" dirty="0"/>
          </a:p>
          <a:p>
            <a:pPr algn="just"/>
            <a:r>
              <a:rPr lang="uk-UA" b="1" dirty="0">
                <a:solidFill>
                  <a:srgbClr val="FF0000"/>
                </a:solidFill>
              </a:rPr>
              <a:t>На думку І. </a:t>
            </a:r>
            <a:r>
              <a:rPr lang="uk-UA" b="1" dirty="0" err="1">
                <a:solidFill>
                  <a:srgbClr val="FF0000"/>
                </a:solidFill>
              </a:rPr>
              <a:t>Шумака</a:t>
            </a:r>
            <a:r>
              <a:rPr lang="uk-UA" b="1" dirty="0">
                <a:solidFill>
                  <a:srgbClr val="FF0000"/>
                </a:solidFill>
              </a:rPr>
              <a:t> та І. </a:t>
            </a:r>
            <a:r>
              <a:rPr lang="uk-UA" b="1" dirty="0" err="1">
                <a:solidFill>
                  <a:srgbClr val="FF0000"/>
                </a:solidFill>
              </a:rPr>
              <a:t>Магновського</a:t>
            </a:r>
            <a:r>
              <a:rPr lang="uk-UA" dirty="0"/>
              <a:t>, найбільш відповідним найменуванням цієї групи прав є термін «громадянські права</a:t>
            </a:r>
            <a:r>
              <a:rPr lang="uk-UA" dirty="0" smtClean="0"/>
              <a:t>». </a:t>
            </a:r>
            <a:r>
              <a:rPr lang="uk-UA" dirty="0"/>
              <a:t>Громадянські права покликані забезпечувати свободу й автономію індивіда як члена громадянського суспільства, його юридичну захищеність від будь-якого незаконного внутрішнього </a:t>
            </a:r>
            <a:r>
              <a:rPr lang="uk-UA" dirty="0" smtClean="0"/>
              <a:t>втручання. </a:t>
            </a:r>
            <a:endParaRPr lang="uk-UA" dirty="0"/>
          </a:p>
        </p:txBody>
      </p:sp>
    </p:spTree>
    <p:extLst>
      <p:ext uri="{BB962C8B-B14F-4D97-AF65-F5344CB8AC3E}">
        <p14:creationId xmlns:p14="http://schemas.microsoft.com/office/powerpoint/2010/main" val="29536888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0" y="260648"/>
            <a:ext cx="8686800" cy="5759152"/>
          </a:xfrm>
        </p:spPr>
        <p:txBody>
          <a:bodyPr>
            <a:normAutofit fontScale="92500" lnSpcReduction="10000"/>
          </a:bodyPr>
          <a:lstStyle/>
          <a:p>
            <a:pPr marL="0" indent="0" algn="just">
              <a:buNone/>
            </a:pPr>
            <a:r>
              <a:rPr lang="uk-UA" b="1" dirty="0">
                <a:solidFill>
                  <a:srgbClr val="FF0000"/>
                </a:solidFill>
              </a:rPr>
              <a:t>О</a:t>
            </a:r>
            <a:r>
              <a:rPr lang="uk-UA" b="1" dirty="0" smtClean="0">
                <a:solidFill>
                  <a:srgbClr val="FF0000"/>
                </a:solidFill>
              </a:rPr>
              <a:t>собисті </a:t>
            </a:r>
            <a:r>
              <a:rPr lang="uk-UA" b="1" dirty="0">
                <a:solidFill>
                  <a:srgbClr val="FF0000"/>
                </a:solidFill>
              </a:rPr>
              <a:t>права </a:t>
            </a:r>
            <a:r>
              <a:rPr lang="uk-UA" dirty="0"/>
              <a:t>– це невідчужувані та основоположні права людини, які належать їй від моменту народження, стосуються забезпечення її фізичної і </a:t>
            </a:r>
            <a:r>
              <a:rPr lang="uk-UA" dirty="0" smtClean="0"/>
              <a:t>морально-психологі</a:t>
            </a:r>
            <a:r>
              <a:rPr lang="uk-UA" dirty="0"/>
              <a:t>чної індивідуальності</a:t>
            </a:r>
            <a:endParaRPr lang="uk-UA" dirty="0" smtClean="0"/>
          </a:p>
          <a:p>
            <a:pPr algn="just"/>
            <a:endParaRPr lang="uk-UA" dirty="0" smtClean="0"/>
          </a:p>
          <a:p>
            <a:pPr marL="0" indent="0" algn="just">
              <a:buNone/>
            </a:pPr>
            <a:endParaRPr lang="uk-UA" dirty="0"/>
          </a:p>
          <a:p>
            <a:pPr algn="just"/>
            <a:r>
              <a:rPr lang="ru-RU" dirty="0" err="1"/>
              <a:t>Особисті</a:t>
            </a:r>
            <a:r>
              <a:rPr lang="ru-RU" dirty="0"/>
              <a:t> права </a:t>
            </a:r>
            <a:r>
              <a:rPr lang="ru-RU" dirty="0" err="1"/>
              <a:t>людини</a:t>
            </a:r>
            <a:r>
              <a:rPr lang="ru-RU" dirty="0"/>
              <a:t> </a:t>
            </a:r>
            <a:r>
              <a:rPr lang="ru-RU" dirty="0" err="1"/>
              <a:t>характеризуються</a:t>
            </a:r>
            <a:r>
              <a:rPr lang="ru-RU" dirty="0"/>
              <a:t> через </a:t>
            </a:r>
            <a:r>
              <a:rPr lang="ru-RU" dirty="0" err="1"/>
              <a:t>такий</a:t>
            </a:r>
            <a:r>
              <a:rPr lang="ru-RU" dirty="0"/>
              <a:t> </a:t>
            </a:r>
            <a:r>
              <a:rPr lang="ru-RU" dirty="0" err="1"/>
              <a:t>суб’єкт</a:t>
            </a:r>
            <a:r>
              <a:rPr lang="ru-RU" dirty="0"/>
              <a:t>, як </a:t>
            </a:r>
            <a:r>
              <a:rPr lang="ru-RU" sz="3000" b="1" dirty="0" err="1">
                <a:solidFill>
                  <a:srgbClr val="FF0000"/>
                </a:solidFill>
              </a:rPr>
              <a:t>людина</a:t>
            </a:r>
            <a:r>
              <a:rPr lang="ru-RU" sz="3000" b="1" dirty="0">
                <a:solidFill>
                  <a:srgbClr val="FF0000"/>
                </a:solidFill>
              </a:rPr>
              <a:t>,</a:t>
            </a:r>
            <a:r>
              <a:rPr lang="ru-RU" dirty="0"/>
              <a:t> </a:t>
            </a:r>
            <a:r>
              <a:rPr lang="ru-RU" dirty="0" err="1"/>
              <a:t>що</a:t>
            </a:r>
            <a:r>
              <a:rPr lang="ru-RU" dirty="0"/>
              <a:t> становить собою </a:t>
            </a:r>
            <a:r>
              <a:rPr lang="ru-RU" dirty="0" err="1"/>
              <a:t>єдність</a:t>
            </a:r>
            <a:r>
              <a:rPr lang="ru-RU" dirty="0"/>
              <a:t> </a:t>
            </a:r>
            <a:r>
              <a:rPr lang="ru-RU" dirty="0" err="1"/>
              <a:t>фізичного</a:t>
            </a:r>
            <a:r>
              <a:rPr lang="ru-RU" dirty="0"/>
              <a:t>, </a:t>
            </a:r>
            <a:r>
              <a:rPr lang="ru-RU" dirty="0" err="1"/>
              <a:t>біологічного</a:t>
            </a:r>
            <a:r>
              <a:rPr lang="ru-RU" dirty="0"/>
              <a:t>, духовного та </a:t>
            </a:r>
            <a:r>
              <a:rPr lang="ru-RU" dirty="0" err="1"/>
              <a:t>соціального</a:t>
            </a:r>
            <a:r>
              <a:rPr lang="ru-RU" dirty="0"/>
              <a:t>, та через </a:t>
            </a:r>
            <a:r>
              <a:rPr lang="ru-RU" dirty="0" err="1"/>
              <a:t>особисту</a:t>
            </a:r>
            <a:r>
              <a:rPr lang="ru-RU" dirty="0"/>
              <a:t> </a:t>
            </a:r>
            <a:r>
              <a:rPr lang="ru-RU" dirty="0" err="1"/>
              <a:t>належність</a:t>
            </a:r>
            <a:r>
              <a:rPr lang="ru-RU" dirty="0"/>
              <a:t> таких прав, </a:t>
            </a:r>
            <a:r>
              <a:rPr lang="ru-RU" dirty="0" err="1"/>
              <a:t>тобто</a:t>
            </a:r>
            <a:r>
              <a:rPr lang="ru-RU" dirty="0"/>
              <a:t> </a:t>
            </a:r>
            <a:r>
              <a:rPr lang="ru-RU" dirty="0" err="1"/>
              <a:t>згадувану</a:t>
            </a:r>
            <a:r>
              <a:rPr lang="ru-RU" dirty="0"/>
              <a:t> нами </a:t>
            </a:r>
            <a:r>
              <a:rPr lang="ru-RU" dirty="0" err="1"/>
              <a:t>вище</a:t>
            </a:r>
            <a:r>
              <a:rPr lang="ru-RU" dirty="0"/>
              <a:t> </a:t>
            </a:r>
            <a:r>
              <a:rPr lang="ru-RU" dirty="0" err="1"/>
              <a:t>ознаку</a:t>
            </a:r>
            <a:r>
              <a:rPr lang="ru-RU" dirty="0"/>
              <a:t> </a:t>
            </a:r>
            <a:r>
              <a:rPr lang="ru-RU" dirty="0" err="1"/>
              <a:t>невідчужуваності</a:t>
            </a:r>
            <a:r>
              <a:rPr lang="ru-RU" dirty="0"/>
              <a:t>. </a:t>
            </a:r>
          </a:p>
          <a:p>
            <a:pPr algn="just"/>
            <a:r>
              <a:rPr lang="uk-UA" dirty="0" smtClean="0"/>
              <a:t>Особисті </a:t>
            </a:r>
            <a:r>
              <a:rPr lang="uk-UA" dirty="0"/>
              <a:t>права і свободи людини – це основоположні, невідчужувані, невід’ємні та природні можливості, які належать кожній людині від народження та стосуються забезпечення її фізичної і морально-психологічної індивідуальності</a:t>
            </a:r>
            <a:r>
              <a:rPr lang="uk-UA" dirty="0" smtClean="0"/>
              <a:t>.</a:t>
            </a:r>
            <a:endParaRPr lang="uk-UA" dirty="0"/>
          </a:p>
        </p:txBody>
      </p:sp>
    </p:spTree>
    <p:extLst>
      <p:ext uri="{BB962C8B-B14F-4D97-AF65-F5344CB8AC3E}">
        <p14:creationId xmlns:p14="http://schemas.microsoft.com/office/powerpoint/2010/main" val="22173284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8686800" cy="1143000"/>
          </a:xfrm>
        </p:spPr>
        <p:txBody>
          <a:bodyPr>
            <a:normAutofit fontScale="90000"/>
          </a:bodyPr>
          <a:lstStyle/>
          <a:p>
            <a:r>
              <a:rPr lang="uk-UA" dirty="0">
                <a:solidFill>
                  <a:srgbClr val="FF0000"/>
                </a:solidFill>
              </a:rPr>
              <a:t>Б. </a:t>
            </a:r>
            <a:r>
              <a:rPr lang="uk-UA" dirty="0" err="1" smtClean="0">
                <a:solidFill>
                  <a:srgbClr val="FF0000"/>
                </a:solidFill>
              </a:rPr>
              <a:t>Іслаїмовий</a:t>
            </a:r>
            <a:r>
              <a:rPr lang="uk-UA" dirty="0" smtClean="0">
                <a:solidFill>
                  <a:srgbClr val="FF0000"/>
                </a:solidFill>
              </a:rPr>
              <a:t> </a:t>
            </a:r>
            <a:r>
              <a:rPr lang="uk-UA" dirty="0"/>
              <a:t>залежно від </a:t>
            </a:r>
            <a:r>
              <a:rPr lang="uk-UA" dirty="0">
                <a:solidFill>
                  <a:srgbClr val="FF0000"/>
                </a:solidFill>
              </a:rPr>
              <a:t>сфери застосування </a:t>
            </a:r>
            <a:endParaRPr lang="uk-UA" dirty="0">
              <a:solidFill>
                <a:srgbClr val="FF0000"/>
              </a:solidFill>
            </a:endParaRPr>
          </a:p>
        </p:txBody>
      </p:sp>
      <p:graphicFrame>
        <p:nvGraphicFramePr>
          <p:cNvPr id="4" name="Схема 3"/>
          <p:cNvGraphicFramePr/>
          <p:nvPr>
            <p:extLst>
              <p:ext uri="{D42A27DB-BD31-4B8C-83A1-F6EECF244321}">
                <p14:modId xmlns:p14="http://schemas.microsoft.com/office/powerpoint/2010/main" val="616217496"/>
              </p:ext>
            </p:extLst>
          </p:nvPr>
        </p:nvGraphicFramePr>
        <p:xfrm>
          <a:off x="179512" y="1412776"/>
          <a:ext cx="8568952" cy="5256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108556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764704"/>
            <a:ext cx="8640960" cy="5255096"/>
          </a:xfrm>
        </p:spPr>
        <p:txBody>
          <a:bodyPr/>
          <a:lstStyle/>
          <a:p>
            <a:pPr marL="0" indent="0" algn="just">
              <a:buNone/>
            </a:pPr>
            <a:r>
              <a:rPr lang="uk-UA" sz="2800" b="1" dirty="0"/>
              <a:t>Стаття 27.</a:t>
            </a:r>
            <a:r>
              <a:rPr lang="uk-UA" sz="2800" dirty="0"/>
              <a:t> Кожна людина має невід'ємне право на життя.</a:t>
            </a:r>
          </a:p>
          <a:p>
            <a:pPr algn="just"/>
            <a:r>
              <a:rPr lang="uk-UA" sz="2800" dirty="0"/>
              <a:t>Ніхто не може бути свавільно позбавлений життя. Обов'язок держави - захищати життя людини.</a:t>
            </a:r>
          </a:p>
          <a:p>
            <a:pPr algn="just"/>
            <a:r>
              <a:rPr lang="uk-UA" sz="2800" dirty="0"/>
              <a:t>Кожен має право захищати своє життя і здоров'я, життя і здоров'я інших людей від протиправних посягань</a:t>
            </a:r>
            <a:r>
              <a:rPr lang="uk-UA" dirty="0"/>
              <a:t>.</a:t>
            </a:r>
          </a:p>
          <a:p>
            <a:endParaRPr lang="uk-UA" dirty="0"/>
          </a:p>
        </p:txBody>
      </p:sp>
    </p:spTree>
    <p:extLst>
      <p:ext uri="{BB962C8B-B14F-4D97-AF65-F5344CB8AC3E}">
        <p14:creationId xmlns:p14="http://schemas.microsoft.com/office/powerpoint/2010/main" val="36524881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1447800"/>
            <a:ext cx="8507288" cy="4572000"/>
          </a:xfrm>
        </p:spPr>
        <p:txBody>
          <a:bodyPr>
            <a:normAutofit/>
          </a:bodyPr>
          <a:lstStyle/>
          <a:p>
            <a:pPr marL="0" indent="0" algn="just">
              <a:buNone/>
            </a:pPr>
            <a:r>
              <a:rPr lang="ru-RU" b="1" dirty="0" smtClean="0"/>
              <a:t>«</a:t>
            </a:r>
            <a:r>
              <a:rPr lang="ru-RU" b="1" dirty="0"/>
              <a:t>Право на </a:t>
            </a:r>
            <a:r>
              <a:rPr lang="ru-RU" b="1" dirty="0" err="1"/>
              <a:t>життя</a:t>
            </a:r>
            <a:r>
              <a:rPr lang="ru-RU" b="1" dirty="0"/>
              <a:t> – </a:t>
            </a:r>
            <a:r>
              <a:rPr lang="ru-RU" b="1" dirty="0" err="1"/>
              <a:t>це</a:t>
            </a:r>
            <a:r>
              <a:rPr lang="ru-RU" b="1" dirty="0"/>
              <a:t> </a:t>
            </a:r>
            <a:r>
              <a:rPr lang="ru-RU" b="1" dirty="0" err="1"/>
              <a:t>невід'ємне</a:t>
            </a:r>
            <a:r>
              <a:rPr lang="ru-RU" b="1" dirty="0"/>
              <a:t> право </a:t>
            </a:r>
            <a:r>
              <a:rPr lang="ru-RU" b="1" dirty="0" err="1"/>
              <a:t>кожної</a:t>
            </a:r>
            <a:r>
              <a:rPr lang="ru-RU" b="1" dirty="0"/>
              <a:t> </a:t>
            </a:r>
            <a:r>
              <a:rPr lang="ru-RU" b="1" dirty="0" err="1"/>
              <a:t>людини</a:t>
            </a:r>
            <a:r>
              <a:rPr lang="ru-RU" b="1" dirty="0"/>
              <a:t>. </a:t>
            </a:r>
            <a:r>
              <a:rPr lang="ru-RU" b="1" dirty="0" err="1"/>
              <a:t>Це</a:t>
            </a:r>
            <a:r>
              <a:rPr lang="ru-RU" b="1" dirty="0"/>
              <a:t> право </a:t>
            </a:r>
            <a:r>
              <a:rPr lang="ru-RU" b="1" dirty="0" err="1"/>
              <a:t>охороняється</a:t>
            </a:r>
            <a:r>
              <a:rPr lang="ru-RU" b="1" dirty="0"/>
              <a:t> законом. </a:t>
            </a:r>
            <a:r>
              <a:rPr lang="ru-RU" b="1" dirty="0" err="1"/>
              <a:t>Ніхто</a:t>
            </a:r>
            <a:r>
              <a:rPr lang="ru-RU" b="1" dirty="0"/>
              <a:t> не </a:t>
            </a:r>
            <a:r>
              <a:rPr lang="ru-RU" b="1" dirty="0" err="1"/>
              <a:t>може</a:t>
            </a:r>
            <a:r>
              <a:rPr lang="ru-RU" b="1" dirty="0"/>
              <a:t> бути </a:t>
            </a:r>
            <a:r>
              <a:rPr lang="ru-RU" b="1" dirty="0" err="1"/>
              <a:t>свавільно</a:t>
            </a:r>
            <a:r>
              <a:rPr lang="ru-RU" b="1" dirty="0"/>
              <a:t> </a:t>
            </a:r>
            <a:r>
              <a:rPr lang="ru-RU" b="1" dirty="0" err="1"/>
              <a:t>позбавлений</a:t>
            </a:r>
            <a:r>
              <a:rPr lang="ru-RU" b="1" dirty="0"/>
              <a:t> </a:t>
            </a:r>
            <a:r>
              <a:rPr lang="ru-RU" b="1" dirty="0" err="1"/>
              <a:t>життя</a:t>
            </a:r>
            <a:r>
              <a:rPr lang="ru-RU" b="1" dirty="0"/>
              <a:t>» </a:t>
            </a:r>
            <a:r>
              <a:rPr lang="ru-RU" b="1" i="1" dirty="0"/>
              <a:t>(ст.6 </a:t>
            </a:r>
            <a:r>
              <a:rPr lang="ru-RU" b="1" i="1" dirty="0" err="1"/>
              <a:t>Міжнародного</a:t>
            </a:r>
            <a:r>
              <a:rPr lang="ru-RU" b="1" i="1" dirty="0"/>
              <a:t> пакту про </a:t>
            </a:r>
            <a:r>
              <a:rPr lang="ru-RU" b="1" i="1" dirty="0" err="1"/>
              <a:t>громадянські</a:t>
            </a:r>
            <a:r>
              <a:rPr lang="ru-RU" b="1" i="1" dirty="0"/>
              <a:t> та </a:t>
            </a:r>
            <a:r>
              <a:rPr lang="ru-RU" b="1" i="1" dirty="0" err="1"/>
              <a:t>політичні</a:t>
            </a:r>
            <a:r>
              <a:rPr lang="ru-RU" b="1" i="1" dirty="0"/>
              <a:t> права).</a:t>
            </a:r>
            <a:endParaRPr lang="uk-UA" dirty="0"/>
          </a:p>
          <a:p>
            <a:endParaRPr lang="uk-UA" dirty="0"/>
          </a:p>
        </p:txBody>
      </p:sp>
    </p:spTree>
    <p:extLst>
      <p:ext uri="{BB962C8B-B14F-4D97-AF65-F5344CB8AC3E}">
        <p14:creationId xmlns:p14="http://schemas.microsoft.com/office/powerpoint/2010/main" val="12094538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260648"/>
            <a:ext cx="8784976" cy="6480720"/>
          </a:xfrm>
        </p:spPr>
        <p:txBody>
          <a:bodyPr>
            <a:normAutofit lnSpcReduction="10000"/>
          </a:bodyPr>
          <a:lstStyle/>
          <a:p>
            <a:pPr algn="just"/>
            <a:r>
              <a:rPr lang="uk-UA" sz="2800" dirty="0"/>
              <a:t>Право на життя є </a:t>
            </a:r>
            <a:r>
              <a:rPr lang="uk-UA" sz="2800" b="1" dirty="0">
                <a:solidFill>
                  <a:srgbClr val="FF0000"/>
                </a:solidFill>
              </a:rPr>
              <a:t>найголовнішим, невід’ємним </a:t>
            </a:r>
            <a:r>
              <a:rPr lang="uk-UA" sz="2800" dirty="0"/>
              <a:t>правом кожної людини. Воно є визначальним, оскільки життя людини – це найвища цінність, всі інші права втрачають свій сенс і значення у випадку смерті людини. </a:t>
            </a:r>
            <a:endParaRPr lang="uk-UA" sz="2800" dirty="0" smtClean="0"/>
          </a:p>
          <a:p>
            <a:pPr algn="just"/>
            <a:r>
              <a:rPr lang="uk-UA" sz="2800" dirty="0" smtClean="0"/>
              <a:t>Це </a:t>
            </a:r>
            <a:r>
              <a:rPr lang="uk-UA" sz="2800" dirty="0"/>
              <a:t>фундаментальне право можна розглядати у двох аспектах: </a:t>
            </a:r>
            <a:r>
              <a:rPr lang="uk-UA" sz="2800" dirty="0">
                <a:solidFill>
                  <a:srgbClr val="FF0000"/>
                </a:solidFill>
              </a:rPr>
              <a:t>по-перше,</a:t>
            </a:r>
            <a:r>
              <a:rPr lang="uk-UA" sz="2800" dirty="0"/>
              <a:t> як право особи на свободу від будь-яких незаконних посягань на її життя з боку держави, її представників чи приватних осіб; </a:t>
            </a:r>
            <a:r>
              <a:rPr lang="uk-UA" sz="2800" dirty="0">
                <a:solidFill>
                  <a:srgbClr val="FF0000"/>
                </a:solidFill>
              </a:rPr>
              <a:t>по-друге,</a:t>
            </a:r>
            <a:r>
              <a:rPr lang="uk-UA" sz="2800" dirty="0"/>
              <a:t> як право особи вільно розпоряджатися своїм життям, звичайно якщо це не завдаватиме шкоди інтересам інших людей, держави.</a:t>
            </a:r>
          </a:p>
          <a:p>
            <a:pPr algn="just"/>
            <a:r>
              <a:rPr lang="uk-UA" sz="2800" b="1" dirty="0">
                <a:solidFill>
                  <a:srgbClr val="FF0000"/>
                </a:solidFill>
              </a:rPr>
              <a:t>По суті всі інші права так або інакше об’єднуються навколо цього стрижневого права.</a:t>
            </a:r>
          </a:p>
          <a:p>
            <a:endParaRPr lang="uk-UA" dirty="0"/>
          </a:p>
        </p:txBody>
      </p:sp>
    </p:spTree>
    <p:extLst>
      <p:ext uri="{BB962C8B-B14F-4D97-AF65-F5344CB8AC3E}">
        <p14:creationId xmlns:p14="http://schemas.microsoft.com/office/powerpoint/2010/main" val="32839572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67544" y="332656"/>
            <a:ext cx="8507288" cy="6192688"/>
          </a:xfrm>
        </p:spPr>
        <p:txBody>
          <a:bodyPr>
            <a:normAutofit/>
          </a:bodyPr>
          <a:lstStyle/>
          <a:p>
            <a:pPr marL="0" indent="0" algn="just">
              <a:buNone/>
            </a:pPr>
            <a:r>
              <a:rPr lang="ru-RU" dirty="0" err="1"/>
              <a:t>Після</a:t>
            </a:r>
            <a:r>
              <a:rPr lang="ru-RU" dirty="0"/>
              <a:t> </a:t>
            </a:r>
            <a:r>
              <a:rPr lang="ru-RU" dirty="0" err="1"/>
              <a:t>вступу</a:t>
            </a:r>
            <a:r>
              <a:rPr lang="ru-RU" dirty="0"/>
              <a:t> </a:t>
            </a:r>
            <a:r>
              <a:rPr lang="ru-RU" dirty="0" err="1"/>
              <a:t>України</a:t>
            </a:r>
            <a:r>
              <a:rPr lang="ru-RU" dirty="0"/>
              <a:t> в 1995 р. до Ради </a:t>
            </a:r>
            <a:r>
              <a:rPr lang="ru-RU" dirty="0" err="1"/>
              <a:t>Європи</a:t>
            </a:r>
            <a:r>
              <a:rPr lang="ru-RU" dirty="0"/>
              <a:t> в </a:t>
            </a:r>
            <a:r>
              <a:rPr lang="ru-RU" dirty="0" err="1"/>
              <a:t>нашій</a:t>
            </a:r>
            <a:r>
              <a:rPr lang="ru-RU" dirty="0"/>
              <a:t> </a:t>
            </a:r>
            <a:r>
              <a:rPr lang="ru-RU" dirty="0" err="1"/>
              <a:t>державі</a:t>
            </a:r>
            <a:r>
              <a:rPr lang="ru-RU" dirty="0"/>
              <a:t> </a:t>
            </a:r>
            <a:r>
              <a:rPr lang="ru-RU" b="1" dirty="0" err="1">
                <a:solidFill>
                  <a:srgbClr val="FF0000"/>
                </a:solidFill>
              </a:rPr>
              <a:t>був</a:t>
            </a:r>
            <a:r>
              <a:rPr lang="ru-RU" b="1" dirty="0">
                <a:solidFill>
                  <a:srgbClr val="FF0000"/>
                </a:solidFill>
              </a:rPr>
              <a:t> </a:t>
            </a:r>
            <a:r>
              <a:rPr lang="ru-RU" b="1" dirty="0" err="1">
                <a:solidFill>
                  <a:srgbClr val="FF0000"/>
                </a:solidFill>
              </a:rPr>
              <a:t>накладений</a:t>
            </a:r>
            <a:r>
              <a:rPr lang="ru-RU" b="1" dirty="0">
                <a:solidFill>
                  <a:srgbClr val="FF0000"/>
                </a:solidFill>
              </a:rPr>
              <a:t> </a:t>
            </a:r>
            <a:r>
              <a:rPr lang="ru-RU" b="1" dirty="0" err="1">
                <a:solidFill>
                  <a:srgbClr val="FF0000"/>
                </a:solidFill>
              </a:rPr>
              <a:t>мораторій</a:t>
            </a:r>
            <a:r>
              <a:rPr lang="ru-RU" b="1" dirty="0">
                <a:solidFill>
                  <a:srgbClr val="FF0000"/>
                </a:solidFill>
              </a:rPr>
              <a:t> </a:t>
            </a:r>
            <a:r>
              <a:rPr lang="ru-RU" dirty="0"/>
              <a:t>на </a:t>
            </a:r>
            <a:r>
              <a:rPr lang="ru-RU" dirty="0" err="1"/>
              <a:t>застосування</a:t>
            </a:r>
            <a:r>
              <a:rPr lang="ru-RU" dirty="0"/>
              <a:t> </a:t>
            </a:r>
            <a:r>
              <a:rPr lang="ru-RU" dirty="0" err="1"/>
              <a:t>смертної</a:t>
            </a:r>
            <a:r>
              <a:rPr lang="ru-RU" dirty="0"/>
              <a:t> кари. </a:t>
            </a:r>
            <a:r>
              <a:rPr lang="ru-RU" dirty="0" err="1"/>
              <a:t>Кримінальний</a:t>
            </a:r>
            <a:r>
              <a:rPr lang="ru-RU" dirty="0"/>
              <a:t> Кодекс </a:t>
            </a:r>
            <a:r>
              <a:rPr lang="ru-RU" dirty="0" err="1"/>
              <a:t>України</a:t>
            </a:r>
            <a:r>
              <a:rPr lang="ru-RU" dirty="0"/>
              <a:t> 2001 р. уже не </a:t>
            </a:r>
            <a:r>
              <a:rPr lang="ru-RU" dirty="0" err="1"/>
              <a:t>передбачає</a:t>
            </a:r>
            <a:r>
              <a:rPr lang="ru-RU" dirty="0"/>
              <a:t> такого виду </a:t>
            </a:r>
            <a:r>
              <a:rPr lang="ru-RU" dirty="0" err="1"/>
              <a:t>покарання</a:t>
            </a:r>
            <a:r>
              <a:rPr lang="ru-RU" dirty="0"/>
              <a:t> як смертна кара. </a:t>
            </a:r>
            <a:endParaRPr lang="ru-RU" dirty="0" smtClean="0"/>
          </a:p>
          <a:p>
            <a:pPr marL="0" indent="0" algn="just">
              <a:buNone/>
            </a:pPr>
            <a:endParaRPr lang="ru-RU" dirty="0"/>
          </a:p>
          <a:p>
            <a:pPr marL="0" indent="0" algn="just">
              <a:buNone/>
            </a:pPr>
            <a:r>
              <a:rPr lang="ru-RU" dirty="0" err="1" smtClean="0"/>
              <a:t>Адже</a:t>
            </a:r>
            <a:r>
              <a:rPr lang="ru-RU" dirty="0"/>
              <a:t>, як </a:t>
            </a:r>
            <a:r>
              <a:rPr lang="ru-RU" dirty="0" err="1"/>
              <a:t>зазначається</a:t>
            </a:r>
            <a:r>
              <a:rPr lang="ru-RU" dirty="0"/>
              <a:t> в </a:t>
            </a:r>
            <a:r>
              <a:rPr lang="ru-RU" dirty="0" err="1"/>
              <a:t>Рішенні</a:t>
            </a:r>
            <a:r>
              <a:rPr lang="ru-RU" dirty="0"/>
              <a:t> </a:t>
            </a:r>
            <a:r>
              <a:rPr lang="ru-RU" dirty="0" err="1"/>
              <a:t>Конституційного</a:t>
            </a:r>
            <a:r>
              <a:rPr lang="ru-RU" dirty="0"/>
              <a:t> Суду </a:t>
            </a:r>
            <a:r>
              <a:rPr lang="ru-RU" dirty="0" err="1"/>
              <a:t>України</a:t>
            </a:r>
            <a:r>
              <a:rPr lang="ru-RU" dirty="0"/>
              <a:t> </a:t>
            </a:r>
            <a:r>
              <a:rPr lang="ru-RU" dirty="0" err="1"/>
              <a:t>від</a:t>
            </a:r>
            <a:r>
              <a:rPr lang="ru-RU" dirty="0"/>
              <a:t> 29 </a:t>
            </a:r>
            <a:r>
              <a:rPr lang="ru-RU" dirty="0" err="1"/>
              <a:t>грудня</a:t>
            </a:r>
            <a:r>
              <a:rPr lang="ru-RU" dirty="0"/>
              <a:t> 1999 р. (справа про </a:t>
            </a:r>
            <a:r>
              <a:rPr lang="ru-RU" dirty="0" err="1"/>
              <a:t>смертну</a:t>
            </a:r>
            <a:r>
              <a:rPr lang="ru-RU" dirty="0"/>
              <a:t> кару), право на </a:t>
            </a:r>
            <a:r>
              <a:rPr lang="ru-RU" dirty="0" err="1"/>
              <a:t>життя</a:t>
            </a:r>
            <a:r>
              <a:rPr lang="ru-RU" dirty="0"/>
              <a:t> </a:t>
            </a:r>
            <a:r>
              <a:rPr lang="ru-RU" dirty="0" err="1"/>
              <a:t>належить</a:t>
            </a:r>
            <a:r>
              <a:rPr lang="ru-RU" dirty="0"/>
              <a:t> </a:t>
            </a:r>
            <a:r>
              <a:rPr lang="ru-RU" dirty="0" err="1"/>
              <a:t>людині</a:t>
            </a:r>
            <a:r>
              <a:rPr lang="ru-RU" dirty="0"/>
              <a:t> </a:t>
            </a:r>
            <a:r>
              <a:rPr lang="ru-RU" dirty="0" err="1"/>
              <a:t>від</a:t>
            </a:r>
            <a:r>
              <a:rPr lang="ru-RU" dirty="0"/>
              <a:t> </a:t>
            </a:r>
            <a:r>
              <a:rPr lang="ru-RU" dirty="0" err="1"/>
              <a:t>народження</a:t>
            </a:r>
            <a:r>
              <a:rPr lang="ru-RU" dirty="0"/>
              <a:t>, а </a:t>
            </a:r>
            <a:r>
              <a:rPr lang="ru-RU" dirty="0" err="1"/>
              <a:t>позбавлення</a:t>
            </a:r>
            <a:r>
              <a:rPr lang="ru-RU" dirty="0"/>
              <a:t> </a:t>
            </a:r>
            <a:r>
              <a:rPr lang="ru-RU" dirty="0" err="1"/>
              <a:t>людини</a:t>
            </a:r>
            <a:r>
              <a:rPr lang="ru-RU" dirty="0"/>
              <a:t> </a:t>
            </a:r>
            <a:r>
              <a:rPr lang="ru-RU" dirty="0" err="1"/>
              <a:t>життя</a:t>
            </a:r>
            <a:r>
              <a:rPr lang="ru-RU" dirty="0"/>
              <a:t> державою </a:t>
            </a:r>
            <a:r>
              <a:rPr lang="ru-RU" dirty="0" err="1"/>
              <a:t>внаслідок</a:t>
            </a:r>
            <a:r>
              <a:rPr lang="ru-RU" dirty="0"/>
              <a:t> </a:t>
            </a:r>
            <a:r>
              <a:rPr lang="ru-RU" dirty="0" err="1"/>
              <a:t>застосування</a:t>
            </a:r>
            <a:r>
              <a:rPr lang="ru-RU" dirty="0"/>
              <a:t> </a:t>
            </a:r>
            <a:r>
              <a:rPr lang="ru-RU" dirty="0" err="1"/>
              <a:t>смертної</a:t>
            </a:r>
            <a:r>
              <a:rPr lang="ru-RU" dirty="0"/>
              <a:t> кари як виду </a:t>
            </a:r>
            <a:r>
              <a:rPr lang="ru-RU" dirty="0" err="1"/>
              <a:t>покарання</a:t>
            </a:r>
            <a:r>
              <a:rPr lang="ru-RU" dirty="0"/>
              <a:t> є </a:t>
            </a:r>
            <a:r>
              <a:rPr lang="ru-RU" dirty="0" err="1"/>
              <a:t>скасуванням</a:t>
            </a:r>
            <a:r>
              <a:rPr lang="ru-RU" dirty="0"/>
              <a:t> </a:t>
            </a:r>
            <a:r>
              <a:rPr lang="ru-RU" dirty="0" err="1"/>
              <a:t>невід’ємного</a:t>
            </a:r>
            <a:r>
              <a:rPr lang="ru-RU" dirty="0"/>
              <a:t> права </a:t>
            </a:r>
            <a:r>
              <a:rPr lang="ru-RU" dirty="0" err="1"/>
              <a:t>людини</a:t>
            </a:r>
            <a:r>
              <a:rPr lang="ru-RU" dirty="0"/>
              <a:t> на </a:t>
            </a:r>
            <a:r>
              <a:rPr lang="ru-RU" dirty="0" err="1"/>
              <a:t>життя</a:t>
            </a:r>
            <a:r>
              <a:rPr lang="ru-RU" dirty="0"/>
              <a:t>, </a:t>
            </a:r>
            <a:r>
              <a:rPr lang="ru-RU" dirty="0" err="1"/>
              <a:t>що</a:t>
            </a:r>
            <a:r>
              <a:rPr lang="ru-RU" dirty="0"/>
              <a:t> не </a:t>
            </a:r>
            <a:r>
              <a:rPr lang="ru-RU" dirty="0" err="1"/>
              <a:t>відповідає</a:t>
            </a:r>
            <a:r>
              <a:rPr lang="ru-RU" dirty="0"/>
              <a:t> </a:t>
            </a:r>
            <a:r>
              <a:rPr lang="ru-RU" dirty="0" err="1"/>
              <a:t>Конституції</a:t>
            </a:r>
            <a:r>
              <a:rPr lang="ru-RU" dirty="0"/>
              <a:t> </a:t>
            </a:r>
            <a:r>
              <a:rPr lang="ru-RU" dirty="0" err="1"/>
              <a:t>України</a:t>
            </a:r>
            <a:r>
              <a:rPr lang="ru-RU" dirty="0"/>
              <a:t>.</a:t>
            </a:r>
            <a:endParaRPr lang="uk-UA" dirty="0"/>
          </a:p>
        </p:txBody>
      </p:sp>
    </p:spTree>
    <p:extLst>
      <p:ext uri="{BB962C8B-B14F-4D97-AF65-F5344CB8AC3E}">
        <p14:creationId xmlns:p14="http://schemas.microsoft.com/office/powerpoint/2010/main" val="38896611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dirty="0"/>
              <a:t>Важливі питання:</a:t>
            </a:r>
            <a:br>
              <a:rPr lang="uk-UA" dirty="0"/>
            </a:br>
            <a:endParaRPr lang="uk-UA" dirty="0"/>
          </a:p>
        </p:txBody>
      </p:sp>
      <p:sp>
        <p:nvSpPr>
          <p:cNvPr id="3" name="Объект 2"/>
          <p:cNvSpPr>
            <a:spLocks noGrp="1"/>
          </p:cNvSpPr>
          <p:nvPr>
            <p:ph sz="quarter" idx="1"/>
          </p:nvPr>
        </p:nvSpPr>
        <p:spPr/>
        <p:txBody>
          <a:bodyPr/>
          <a:lstStyle/>
          <a:p>
            <a:pPr marL="514350" indent="-514350" algn="just">
              <a:buAutoNum type="arabicPeriod"/>
            </a:pPr>
            <a:r>
              <a:rPr lang="uk-UA" dirty="0" smtClean="0"/>
              <a:t>Коли починається та закінчується життя?</a:t>
            </a:r>
          </a:p>
          <a:p>
            <a:pPr marL="514350" indent="-514350" algn="just">
              <a:buAutoNum type="arabicPeriod"/>
            </a:pPr>
            <a:r>
              <a:rPr lang="uk-UA" dirty="0" smtClean="0"/>
              <a:t>Які </a:t>
            </a:r>
            <a:r>
              <a:rPr lang="uk-UA" dirty="0" err="1" smtClean="0"/>
              <a:t>нпа</a:t>
            </a:r>
            <a:r>
              <a:rPr lang="uk-UA" dirty="0" smtClean="0"/>
              <a:t> ще закріплюють право на життя?</a:t>
            </a:r>
          </a:p>
          <a:p>
            <a:pPr marL="514350" indent="-514350" algn="just">
              <a:buAutoNum type="arabicPeriod"/>
            </a:pPr>
            <a:r>
              <a:rPr lang="uk-UA" dirty="0" smtClean="0"/>
              <a:t>Чи може особа вільно розпоряджатися своїм життям?</a:t>
            </a:r>
          </a:p>
          <a:p>
            <a:pPr marL="514350" indent="-514350" algn="just">
              <a:buAutoNum type="arabicPeriod"/>
            </a:pPr>
            <a:r>
              <a:rPr lang="uk-UA" dirty="0" smtClean="0"/>
              <a:t>Смертна кара: за чи проти?</a:t>
            </a:r>
          </a:p>
          <a:p>
            <a:pPr marL="514350" indent="-514350" algn="just">
              <a:buAutoNum type="arabicPeriod"/>
            </a:pPr>
            <a:r>
              <a:rPr lang="uk-UA" dirty="0" smtClean="0"/>
              <a:t>Законні порушення права на життя</a:t>
            </a:r>
          </a:p>
          <a:p>
            <a:endParaRPr lang="uk-UA" dirty="0"/>
          </a:p>
        </p:txBody>
      </p:sp>
    </p:spTree>
    <p:extLst>
      <p:ext uri="{BB962C8B-B14F-4D97-AF65-F5344CB8AC3E}">
        <p14:creationId xmlns:p14="http://schemas.microsoft.com/office/powerpoint/2010/main" val="42043121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67544" y="476672"/>
            <a:ext cx="8219256" cy="5543128"/>
          </a:xfrm>
        </p:spPr>
        <p:txBody>
          <a:bodyPr>
            <a:normAutofit/>
          </a:bodyPr>
          <a:lstStyle/>
          <a:p>
            <a:pPr marL="0" indent="0" algn="just">
              <a:buNone/>
            </a:pPr>
            <a:r>
              <a:rPr lang="uk-UA" b="1" dirty="0"/>
              <a:t>С</a:t>
            </a:r>
            <a:r>
              <a:rPr lang="uk-UA" b="1" dirty="0" smtClean="0"/>
              <a:t>таття </a:t>
            </a:r>
            <a:r>
              <a:rPr lang="uk-UA" b="1" dirty="0"/>
              <a:t>28.</a:t>
            </a:r>
            <a:r>
              <a:rPr lang="uk-UA" dirty="0"/>
              <a:t> Кожен має право на повагу до його гідності.</a:t>
            </a:r>
          </a:p>
          <a:p>
            <a:pPr algn="just"/>
            <a:r>
              <a:rPr lang="uk-UA" dirty="0"/>
              <a:t>Ніхто не може бути підданий катуванню, жорстокому, нелюдському або такому, що принижує його гідність, поводженню чи покаранню.</a:t>
            </a:r>
          </a:p>
          <a:p>
            <a:pPr algn="just"/>
            <a:r>
              <a:rPr lang="uk-UA" dirty="0"/>
              <a:t>Жодна людина без її вільної згоди не може бути піддана медичним, науковим чи іншим дослідам.</a:t>
            </a:r>
          </a:p>
          <a:p>
            <a:endParaRPr lang="uk-UA" dirty="0"/>
          </a:p>
        </p:txBody>
      </p:sp>
    </p:spTree>
    <p:extLst>
      <p:ext uri="{BB962C8B-B14F-4D97-AF65-F5344CB8AC3E}">
        <p14:creationId xmlns:p14="http://schemas.microsoft.com/office/powerpoint/2010/main" val="32998459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07504" y="0"/>
            <a:ext cx="9036496" cy="6741368"/>
          </a:xfrm>
        </p:spPr>
        <p:txBody>
          <a:bodyPr>
            <a:normAutofit fontScale="70000" lnSpcReduction="20000"/>
          </a:bodyPr>
          <a:lstStyle/>
          <a:p>
            <a:endParaRPr lang="uk-UA" dirty="0"/>
          </a:p>
          <a:p>
            <a:pPr algn="just"/>
            <a:r>
              <a:rPr lang="uk-UA" dirty="0"/>
              <a:t>Право на гідність є </a:t>
            </a:r>
            <a:r>
              <a:rPr lang="uk-UA" dirty="0">
                <a:solidFill>
                  <a:srgbClr val="FF0000"/>
                </a:solidFill>
              </a:rPr>
              <a:t>природним</a:t>
            </a:r>
            <a:r>
              <a:rPr lang="uk-UA" dirty="0"/>
              <a:t>. Воно належить людині від народження. Проте, зважаючи на неповторність людського ембріона, який виступає потенційною особою, можна стверджувати і про належність права на гідність і ненародженій дитині. </a:t>
            </a:r>
          </a:p>
          <a:p>
            <a:pPr algn="just"/>
            <a:r>
              <a:rPr lang="ru-RU" dirty="0"/>
              <a:t>- </a:t>
            </a:r>
            <a:r>
              <a:rPr lang="ru-RU" dirty="0" err="1"/>
              <a:t>Можна</a:t>
            </a:r>
            <a:r>
              <a:rPr lang="ru-RU" dirty="0"/>
              <a:t> </a:t>
            </a:r>
            <a:r>
              <a:rPr lang="ru-RU" dirty="0" err="1"/>
              <a:t>говорити</a:t>
            </a:r>
            <a:r>
              <a:rPr lang="ru-RU" dirty="0"/>
              <a:t> про </a:t>
            </a:r>
            <a:r>
              <a:rPr lang="ru-RU" dirty="0" err="1"/>
              <a:t>належність</a:t>
            </a:r>
            <a:r>
              <a:rPr lang="ru-RU" dirty="0"/>
              <a:t> права на </a:t>
            </a:r>
            <a:r>
              <a:rPr lang="ru-RU" dirty="0" err="1"/>
              <a:t>гідність</a:t>
            </a:r>
            <a:r>
              <a:rPr lang="ru-RU" dirty="0"/>
              <a:t> і </a:t>
            </a:r>
            <a:r>
              <a:rPr lang="ru-RU" dirty="0" err="1">
                <a:solidFill>
                  <a:srgbClr val="FF0000"/>
                </a:solidFill>
              </a:rPr>
              <a:t>після</a:t>
            </a:r>
            <a:r>
              <a:rPr lang="ru-RU" dirty="0">
                <a:solidFill>
                  <a:srgbClr val="FF0000"/>
                </a:solidFill>
              </a:rPr>
              <a:t> </a:t>
            </a:r>
            <a:r>
              <a:rPr lang="ru-RU" dirty="0" err="1">
                <a:solidFill>
                  <a:srgbClr val="FF0000"/>
                </a:solidFill>
              </a:rPr>
              <a:t>смерті</a:t>
            </a:r>
            <a:r>
              <a:rPr lang="ru-RU" dirty="0"/>
              <a:t>, </a:t>
            </a:r>
            <a:r>
              <a:rPr lang="ru-RU" dirty="0" err="1"/>
              <a:t>захист</a:t>
            </a:r>
            <a:r>
              <a:rPr lang="ru-RU" dirty="0"/>
              <a:t> </a:t>
            </a:r>
            <a:r>
              <a:rPr lang="ru-RU" dirty="0" err="1"/>
              <a:t>якого</a:t>
            </a:r>
            <a:r>
              <a:rPr lang="ru-RU" dirty="0"/>
              <a:t> </a:t>
            </a:r>
            <a:r>
              <a:rPr lang="ru-RU" dirty="0" err="1"/>
              <a:t>покладається</a:t>
            </a:r>
            <a:r>
              <a:rPr lang="ru-RU" dirty="0"/>
              <a:t> на </a:t>
            </a:r>
            <a:r>
              <a:rPr lang="ru-RU" dirty="0" err="1"/>
              <a:t>родичів</a:t>
            </a:r>
            <a:r>
              <a:rPr lang="ru-RU" dirty="0"/>
              <a:t> </a:t>
            </a:r>
            <a:r>
              <a:rPr lang="ru-RU" dirty="0" err="1"/>
              <a:t>чи</a:t>
            </a:r>
            <a:r>
              <a:rPr lang="ru-RU" dirty="0"/>
              <a:t> державу. </a:t>
            </a:r>
          </a:p>
          <a:p>
            <a:pPr algn="just"/>
            <a:r>
              <a:rPr lang="ru-RU" dirty="0"/>
              <a:t>- Право на </a:t>
            </a:r>
            <a:r>
              <a:rPr lang="ru-RU" dirty="0" err="1"/>
              <a:t>гідність</a:t>
            </a:r>
            <a:r>
              <a:rPr lang="ru-RU" dirty="0"/>
              <a:t> є </a:t>
            </a:r>
            <a:r>
              <a:rPr lang="ru-RU" dirty="0" err="1">
                <a:solidFill>
                  <a:srgbClr val="FF0000"/>
                </a:solidFill>
              </a:rPr>
              <a:t>соціально</a:t>
            </a:r>
            <a:r>
              <a:rPr lang="ru-RU" dirty="0">
                <a:solidFill>
                  <a:srgbClr val="FF0000"/>
                </a:solidFill>
              </a:rPr>
              <a:t> </a:t>
            </a:r>
            <a:r>
              <a:rPr lang="ru-RU" dirty="0" err="1">
                <a:solidFill>
                  <a:srgbClr val="FF0000"/>
                </a:solidFill>
              </a:rPr>
              <a:t>визначеним</a:t>
            </a:r>
            <a:r>
              <a:rPr lang="ru-RU" dirty="0"/>
              <a:t>. </a:t>
            </a:r>
            <a:r>
              <a:rPr lang="ru-RU" dirty="0" err="1"/>
              <a:t>Його</a:t>
            </a:r>
            <a:r>
              <a:rPr lang="ru-RU" dirty="0"/>
              <a:t> </a:t>
            </a:r>
            <a:r>
              <a:rPr lang="ru-RU" dirty="0" err="1"/>
              <a:t>зміст</a:t>
            </a:r>
            <a:r>
              <a:rPr lang="ru-RU" dirty="0"/>
              <a:t> </a:t>
            </a:r>
            <a:r>
              <a:rPr lang="ru-RU" dirty="0" err="1"/>
              <a:t>залежить</a:t>
            </a:r>
            <a:r>
              <a:rPr lang="ru-RU" dirty="0"/>
              <a:t> </a:t>
            </a:r>
            <a:r>
              <a:rPr lang="ru-RU" dirty="0" err="1"/>
              <a:t>від</a:t>
            </a:r>
            <a:r>
              <a:rPr lang="ru-RU" dirty="0"/>
              <a:t> конкретно-</a:t>
            </a:r>
            <a:r>
              <a:rPr lang="ru-RU" dirty="0" err="1"/>
              <a:t>історичних</a:t>
            </a:r>
            <a:r>
              <a:rPr lang="ru-RU" dirty="0"/>
              <a:t> умов </a:t>
            </a:r>
            <a:r>
              <a:rPr lang="ru-RU" dirty="0" err="1"/>
              <a:t>розвитку</a:t>
            </a:r>
            <a:r>
              <a:rPr lang="ru-RU" dirty="0"/>
              <a:t> </a:t>
            </a:r>
            <a:r>
              <a:rPr lang="ru-RU" dirty="0" err="1"/>
              <a:t>суспільства</a:t>
            </a:r>
            <a:r>
              <a:rPr lang="ru-RU" dirty="0"/>
              <a:t>. </a:t>
            </a:r>
            <a:endParaRPr lang="uk-UA" dirty="0"/>
          </a:p>
          <a:p>
            <a:pPr algn="just"/>
            <a:r>
              <a:rPr lang="uk-UA" dirty="0"/>
              <a:t>- Право на гідність є невід’ємним та невідчужуваним. Невід’ємність права на гідність полягає в неможливості його позбавлення, а невідчужуваність – у неможливості його передачі. </a:t>
            </a:r>
          </a:p>
          <a:p>
            <a:pPr algn="just"/>
            <a:r>
              <a:rPr lang="ru-RU" dirty="0"/>
              <a:t>- Право на </a:t>
            </a:r>
            <a:r>
              <a:rPr lang="ru-RU" dirty="0" err="1"/>
              <a:t>гідність</a:t>
            </a:r>
            <a:r>
              <a:rPr lang="ru-RU" dirty="0"/>
              <a:t> є </a:t>
            </a:r>
            <a:r>
              <a:rPr lang="ru-RU" dirty="0" err="1">
                <a:solidFill>
                  <a:srgbClr val="FF0000"/>
                </a:solidFill>
              </a:rPr>
              <a:t>абсолютним</a:t>
            </a:r>
            <a:r>
              <a:rPr lang="ru-RU" dirty="0">
                <a:solidFill>
                  <a:srgbClr val="FF0000"/>
                </a:solidFill>
              </a:rPr>
              <a:t>. </a:t>
            </a:r>
            <a:r>
              <a:rPr lang="ru-RU" dirty="0" err="1"/>
              <a:t>Воно</a:t>
            </a:r>
            <a:r>
              <a:rPr lang="ru-RU" dirty="0"/>
              <a:t> не </a:t>
            </a:r>
            <a:r>
              <a:rPr lang="ru-RU" dirty="0" err="1"/>
              <a:t>передбачає</a:t>
            </a:r>
            <a:r>
              <a:rPr lang="ru-RU" dirty="0"/>
              <a:t> </a:t>
            </a:r>
            <a:r>
              <a:rPr lang="ru-RU" dirty="0" err="1"/>
              <a:t>винятків</a:t>
            </a:r>
            <a:r>
              <a:rPr lang="ru-RU" dirty="0"/>
              <a:t> і не </a:t>
            </a:r>
            <a:r>
              <a:rPr lang="ru-RU" dirty="0" err="1"/>
              <a:t>може</a:t>
            </a:r>
            <a:r>
              <a:rPr lang="ru-RU" dirty="0"/>
              <a:t> бути </a:t>
            </a:r>
            <a:r>
              <a:rPr lang="ru-RU" dirty="0" err="1"/>
              <a:t>обмежене</a:t>
            </a:r>
            <a:r>
              <a:rPr lang="ru-RU" dirty="0"/>
              <a:t>, </a:t>
            </a:r>
            <a:r>
              <a:rPr lang="ru-RU" dirty="0" err="1"/>
              <a:t>навіть</a:t>
            </a:r>
            <a:r>
              <a:rPr lang="ru-RU" dirty="0"/>
              <a:t> в </a:t>
            </a:r>
            <a:r>
              <a:rPr lang="ru-RU" dirty="0" err="1"/>
              <a:t>умовах</a:t>
            </a:r>
            <a:r>
              <a:rPr lang="ru-RU" dirty="0"/>
              <a:t> </a:t>
            </a:r>
            <a:r>
              <a:rPr lang="ru-RU" dirty="0" err="1"/>
              <a:t>воєнного</a:t>
            </a:r>
            <a:r>
              <a:rPr lang="ru-RU" dirty="0"/>
              <a:t> </a:t>
            </a:r>
            <a:r>
              <a:rPr lang="ru-RU" dirty="0" err="1"/>
              <a:t>чи</a:t>
            </a:r>
            <a:r>
              <a:rPr lang="ru-RU" dirty="0"/>
              <a:t> </a:t>
            </a:r>
            <a:r>
              <a:rPr lang="ru-RU" dirty="0" err="1"/>
              <a:t>надзвичайного</a:t>
            </a:r>
            <a:r>
              <a:rPr lang="ru-RU" dirty="0"/>
              <a:t> стану. </a:t>
            </a:r>
          </a:p>
          <a:p>
            <a:pPr algn="just"/>
            <a:r>
              <a:rPr lang="ru-RU" dirty="0"/>
              <a:t>- Право на </a:t>
            </a:r>
            <a:r>
              <a:rPr lang="ru-RU" dirty="0" err="1"/>
              <a:t>гідність</a:t>
            </a:r>
            <a:r>
              <a:rPr lang="ru-RU" dirty="0"/>
              <a:t> є </a:t>
            </a:r>
            <a:r>
              <a:rPr lang="ru-RU" dirty="0" err="1">
                <a:solidFill>
                  <a:srgbClr val="FF0000"/>
                </a:solidFill>
              </a:rPr>
              <a:t>загальним</a:t>
            </a:r>
            <a:r>
              <a:rPr lang="ru-RU" dirty="0"/>
              <a:t>, </a:t>
            </a:r>
            <a:r>
              <a:rPr lang="ru-RU" dirty="0" err="1"/>
              <a:t>тобто</a:t>
            </a:r>
            <a:r>
              <a:rPr lang="ru-RU" dirty="0"/>
              <a:t> </a:t>
            </a:r>
            <a:r>
              <a:rPr lang="ru-RU" dirty="0" err="1"/>
              <a:t>належить</a:t>
            </a:r>
            <a:r>
              <a:rPr lang="ru-RU" dirty="0"/>
              <a:t> </a:t>
            </a:r>
            <a:r>
              <a:rPr lang="ru-RU" dirty="0" err="1"/>
              <a:t>кожній</a:t>
            </a:r>
            <a:r>
              <a:rPr lang="ru-RU" dirty="0"/>
              <a:t> </a:t>
            </a:r>
            <a:r>
              <a:rPr lang="ru-RU" dirty="0" err="1"/>
              <a:t>особі</a:t>
            </a:r>
            <a:r>
              <a:rPr lang="ru-RU" dirty="0"/>
              <a:t> </a:t>
            </a:r>
            <a:r>
              <a:rPr lang="ru-RU" dirty="0" err="1"/>
              <a:t>людського</a:t>
            </a:r>
            <a:r>
              <a:rPr lang="ru-RU" dirty="0"/>
              <a:t> виду, </a:t>
            </a:r>
            <a:r>
              <a:rPr lang="ru-RU" dirty="0" err="1"/>
              <a:t>індивідууму</a:t>
            </a:r>
            <a:r>
              <a:rPr lang="ru-RU" dirty="0"/>
              <a:t>. </a:t>
            </a:r>
          </a:p>
          <a:p>
            <a:pPr algn="just"/>
            <a:r>
              <a:rPr lang="uk-UA" dirty="0"/>
              <a:t>- Гідність як об’єкт права на гідність є визнанням цінності кожної фізичної особи як унікальної </a:t>
            </a:r>
            <a:r>
              <a:rPr lang="uk-UA" dirty="0" err="1"/>
              <a:t>біопсихосоціальної</a:t>
            </a:r>
            <a:r>
              <a:rPr lang="uk-UA" dirty="0"/>
              <a:t> істоти. </a:t>
            </a:r>
          </a:p>
          <a:p>
            <a:pPr algn="just"/>
            <a:r>
              <a:rPr lang="ru-RU" dirty="0"/>
              <a:t>- </a:t>
            </a:r>
            <a:r>
              <a:rPr lang="ru-RU" dirty="0" err="1"/>
              <a:t>Гідність</a:t>
            </a:r>
            <a:r>
              <a:rPr lang="ru-RU" dirty="0"/>
              <a:t> </a:t>
            </a:r>
            <a:r>
              <a:rPr lang="ru-RU" dirty="0" err="1"/>
              <a:t>характеризується</a:t>
            </a:r>
            <a:r>
              <a:rPr lang="ru-RU" dirty="0"/>
              <a:t> </a:t>
            </a:r>
            <a:r>
              <a:rPr lang="ru-RU" dirty="0" err="1"/>
              <a:t>подвійною</a:t>
            </a:r>
            <a:r>
              <a:rPr lang="ru-RU" dirty="0"/>
              <a:t> природою, </a:t>
            </a:r>
            <a:r>
              <a:rPr lang="ru-RU" dirty="0" err="1"/>
              <a:t>виступаючи</a:t>
            </a:r>
            <a:r>
              <a:rPr lang="ru-RU" dirty="0"/>
              <a:t>, з одного боку, фактором </a:t>
            </a:r>
            <a:r>
              <a:rPr lang="ru-RU" dirty="0" err="1"/>
              <a:t>публічних</a:t>
            </a:r>
            <a:r>
              <a:rPr lang="ru-RU" dirty="0"/>
              <a:t> </a:t>
            </a:r>
            <a:r>
              <a:rPr lang="ru-RU" dirty="0" err="1"/>
              <a:t>взаємовідносин</a:t>
            </a:r>
            <a:r>
              <a:rPr lang="ru-RU" dirty="0"/>
              <a:t>, а з </a:t>
            </a:r>
            <a:r>
              <a:rPr lang="ru-RU" dirty="0" err="1"/>
              <a:t>іншого</a:t>
            </a:r>
            <a:r>
              <a:rPr lang="ru-RU" dirty="0"/>
              <a:t> – фактором </a:t>
            </a:r>
            <a:r>
              <a:rPr lang="ru-RU" dirty="0" err="1"/>
              <a:t>особистого</a:t>
            </a:r>
            <a:r>
              <a:rPr lang="ru-RU" dirty="0"/>
              <a:t> </a:t>
            </a:r>
            <a:r>
              <a:rPr lang="ru-RU" dirty="0" err="1"/>
              <a:t>життя</a:t>
            </a:r>
            <a:r>
              <a:rPr lang="ru-RU" dirty="0"/>
              <a:t> </a:t>
            </a:r>
            <a:r>
              <a:rPr lang="ru-RU" dirty="0" err="1"/>
              <a:t>людини</a:t>
            </a:r>
            <a:r>
              <a:rPr lang="ru-RU" dirty="0"/>
              <a:t>. </a:t>
            </a:r>
          </a:p>
          <a:p>
            <a:pPr algn="just"/>
            <a:r>
              <a:rPr lang="uk-UA" dirty="0" smtClean="0"/>
              <a:t>На </a:t>
            </a:r>
            <a:r>
              <a:rPr lang="uk-UA" dirty="0"/>
              <a:t>основі цього можемо визначити </a:t>
            </a:r>
            <a:r>
              <a:rPr lang="uk-UA" sz="3400" dirty="0">
                <a:solidFill>
                  <a:srgbClr val="FF0000"/>
                </a:solidFill>
              </a:rPr>
              <a:t>право на гідність </a:t>
            </a:r>
            <a:r>
              <a:rPr lang="uk-UA" dirty="0"/>
              <a:t>як природну, невід’ємну та невідчужувану можливість визнання цінності кожної людини як </a:t>
            </a:r>
            <a:r>
              <a:rPr lang="uk-UA" dirty="0" err="1"/>
              <a:t>біопсихосоціальної</a:t>
            </a:r>
            <a:r>
              <a:rPr lang="uk-UA" dirty="0"/>
              <a:t> істоти з боку інших людей, організацій, держави тощо та можливість усвідомлення людиною своєї цінності. </a:t>
            </a:r>
          </a:p>
        </p:txBody>
      </p:sp>
    </p:spTree>
    <p:extLst>
      <p:ext uri="{BB962C8B-B14F-4D97-AF65-F5344CB8AC3E}">
        <p14:creationId xmlns:p14="http://schemas.microsoft.com/office/powerpoint/2010/main" val="33223912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274638"/>
            <a:ext cx="7772400" cy="706090"/>
          </a:xfrm>
        </p:spPr>
        <p:txBody>
          <a:bodyPr>
            <a:noAutofit/>
          </a:bodyPr>
          <a:lstStyle/>
          <a:p>
            <a:pPr algn="ctr"/>
            <a:r>
              <a:rPr lang="uk-UA" sz="4800" b="1" dirty="0" smtClean="0"/>
              <a:t>План</a:t>
            </a:r>
            <a:endParaRPr lang="uk-UA" sz="4800" b="1" dirty="0"/>
          </a:p>
        </p:txBody>
      </p:sp>
      <p:sp>
        <p:nvSpPr>
          <p:cNvPr id="3" name="Объект 2"/>
          <p:cNvSpPr>
            <a:spLocks noGrp="1"/>
          </p:cNvSpPr>
          <p:nvPr>
            <p:ph sz="quarter" idx="1"/>
          </p:nvPr>
        </p:nvSpPr>
        <p:spPr>
          <a:xfrm>
            <a:off x="457200" y="1124744"/>
            <a:ext cx="8579296" cy="5616624"/>
          </a:xfrm>
        </p:spPr>
        <p:txBody>
          <a:bodyPr>
            <a:normAutofit/>
          </a:bodyPr>
          <a:lstStyle/>
          <a:p>
            <a:pPr marL="514350" indent="-514350" algn="just">
              <a:buAutoNum type="arabicPeriod"/>
            </a:pPr>
            <a:r>
              <a:rPr lang="uk-UA" sz="3200" dirty="0" smtClean="0"/>
              <a:t>Поняття особистих прав громадян. Їх відмінність від громадянських</a:t>
            </a:r>
          </a:p>
          <a:p>
            <a:pPr marL="514350" indent="-514350" algn="just">
              <a:buAutoNum type="arabicPeriod"/>
            </a:pPr>
            <a:r>
              <a:rPr lang="uk-UA" sz="3200" dirty="0" smtClean="0"/>
              <a:t>Право на життя</a:t>
            </a:r>
          </a:p>
          <a:p>
            <a:pPr marL="514350" indent="-514350" algn="just">
              <a:buAutoNum type="arabicPeriod"/>
            </a:pPr>
            <a:r>
              <a:rPr lang="uk-UA" sz="3200" dirty="0" smtClean="0"/>
              <a:t>Право на повагу до гідності</a:t>
            </a:r>
          </a:p>
          <a:p>
            <a:pPr marL="514350" indent="-514350" algn="just">
              <a:buAutoNum type="arabicPeriod"/>
            </a:pPr>
            <a:r>
              <a:rPr lang="uk-UA" sz="3200" dirty="0" smtClean="0"/>
              <a:t>Право на особисту недоторканість та свободу</a:t>
            </a:r>
          </a:p>
          <a:p>
            <a:pPr marL="514350" indent="-514350" algn="just">
              <a:buAutoNum type="arabicPeriod"/>
            </a:pPr>
            <a:r>
              <a:rPr lang="uk-UA" sz="3200" dirty="0" smtClean="0"/>
              <a:t>Право на недоторканість житла </a:t>
            </a:r>
          </a:p>
          <a:p>
            <a:pPr marL="514350" indent="-514350">
              <a:buAutoNum type="arabicPeriod"/>
            </a:pPr>
            <a:endParaRPr lang="uk-UA" dirty="0" smtClean="0"/>
          </a:p>
          <a:p>
            <a:pPr marL="514350" indent="-514350">
              <a:buAutoNum type="arabicPeriod"/>
            </a:pPr>
            <a:endParaRPr lang="uk-UA" dirty="0" smtClean="0"/>
          </a:p>
          <a:p>
            <a:pPr marL="0" indent="0">
              <a:buNone/>
            </a:pPr>
            <a:endParaRPr lang="uk-UA" dirty="0" smtClean="0"/>
          </a:p>
          <a:p>
            <a:pPr marL="514350" indent="-514350">
              <a:buAutoNum type="arabicPeriod"/>
            </a:pPr>
            <a:endParaRPr lang="uk-UA" dirty="0" smtClean="0"/>
          </a:p>
          <a:p>
            <a:pPr marL="514350" indent="-514350">
              <a:buAutoNum type="arabicPeriod"/>
            </a:pPr>
            <a:endParaRPr lang="uk-UA" dirty="0"/>
          </a:p>
        </p:txBody>
      </p:sp>
    </p:spTree>
    <p:extLst>
      <p:ext uri="{BB962C8B-B14F-4D97-AF65-F5344CB8AC3E}">
        <p14:creationId xmlns:p14="http://schemas.microsoft.com/office/powerpoint/2010/main" val="7129338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476672"/>
            <a:ext cx="8507288" cy="5543128"/>
          </a:xfrm>
        </p:spPr>
        <p:txBody>
          <a:bodyPr>
            <a:normAutofit/>
          </a:bodyPr>
          <a:lstStyle/>
          <a:p>
            <a:pPr algn="just"/>
            <a:r>
              <a:rPr lang="uk-UA" dirty="0"/>
              <a:t>Якщо звернутися до Кримінального кодексу України, то ст. 127 передбачена </a:t>
            </a:r>
            <a:r>
              <a:rPr lang="uk-UA" b="1" dirty="0">
                <a:solidFill>
                  <a:srgbClr val="FF0000"/>
                </a:solidFill>
              </a:rPr>
              <a:t>злочин «катування». </a:t>
            </a:r>
            <a:r>
              <a:rPr lang="uk-UA" dirty="0"/>
              <a:t>Відповідно до цієї статті катування – це умисне заподіяння сильного фізичного болю або фізичного чи морального страждання шляхом нанесення побоїв, мучення або інших насильницьких дій з метою примусити потерпілого чи іншу особу вчинити дії, що суперечать їх волі, у тому числі отримати від нього або іншої особи відомості чи визнання, або з метою покарати його чи іншу особу за дії, скоєні ним або іншою особою чи у скоєнні яких він або інша особа підозрюється, а також з метою залякування чи дискримінації його або інших осіб </a:t>
            </a:r>
          </a:p>
        </p:txBody>
      </p:sp>
    </p:spTree>
    <p:extLst>
      <p:ext uri="{BB962C8B-B14F-4D97-AF65-F5344CB8AC3E}">
        <p14:creationId xmlns:p14="http://schemas.microsoft.com/office/powerpoint/2010/main" val="3014112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404664"/>
            <a:ext cx="8856984" cy="6048672"/>
          </a:xfrm>
        </p:spPr>
        <p:txBody>
          <a:bodyPr>
            <a:normAutofit lnSpcReduction="10000"/>
          </a:bodyPr>
          <a:lstStyle/>
          <a:p>
            <a:pPr algn="just"/>
            <a:r>
              <a:rPr lang="uk-UA" dirty="0"/>
              <a:t>Катування потрібно відрізняти від інших видів нелюдського поводження</a:t>
            </a:r>
            <a:r>
              <a:rPr lang="uk-UA" dirty="0" smtClean="0"/>
              <a:t>.</a:t>
            </a:r>
          </a:p>
          <a:p>
            <a:pPr algn="just"/>
            <a:r>
              <a:rPr lang="uk-UA" dirty="0" smtClean="0"/>
              <a:t> </a:t>
            </a:r>
            <a:r>
              <a:rPr lang="uk-UA" dirty="0"/>
              <a:t>Основним розмежувальним </a:t>
            </a:r>
            <a:r>
              <a:rPr lang="uk-UA" b="1" dirty="0">
                <a:solidFill>
                  <a:srgbClr val="FF0000"/>
                </a:solidFill>
              </a:rPr>
              <a:t>критерієм</a:t>
            </a:r>
            <a:r>
              <a:rPr lang="uk-UA" dirty="0"/>
              <a:t> виступає нелюдське поводження, що викликає дуже сильні і болісні страждання. </a:t>
            </a:r>
            <a:endParaRPr lang="uk-UA" dirty="0" smtClean="0"/>
          </a:p>
          <a:p>
            <a:pPr algn="just"/>
            <a:r>
              <a:rPr lang="uk-UA" dirty="0" smtClean="0"/>
              <a:t>Стандарт </a:t>
            </a:r>
            <a:r>
              <a:rPr lang="uk-UA" dirty="0"/>
              <a:t>поняття «катування» був знижений у результаті розгляду справи </a:t>
            </a:r>
            <a:r>
              <a:rPr lang="en-US" b="1" dirty="0" err="1"/>
              <a:t>Sehnouni</a:t>
            </a:r>
            <a:r>
              <a:rPr lang="en-US" b="1" dirty="0"/>
              <a:t> v. France</a:t>
            </a:r>
            <a:r>
              <a:rPr lang="en-US" dirty="0"/>
              <a:t>, </a:t>
            </a:r>
            <a:r>
              <a:rPr lang="uk-UA" dirty="0"/>
              <a:t>в якому особу били протягом декількох днів бейсбольною битою, кулаками і ногами. Суд заявив, що це було катування і що деякі дії, які раніше кваліфікували як «жорстоке і нелюдське поводження», зараз кваліфікуються як «катування», оскільки високий стандарт, який зараз існує в галузі прав і свобод людини, вимагає більшої твердості в оцінці недоліків у забезпеченні основоположних цінностей демократичного суспільства </a:t>
            </a:r>
          </a:p>
        </p:txBody>
      </p:sp>
    </p:spTree>
    <p:extLst>
      <p:ext uri="{BB962C8B-B14F-4D97-AF65-F5344CB8AC3E}">
        <p14:creationId xmlns:p14="http://schemas.microsoft.com/office/powerpoint/2010/main" val="26332851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67544" y="476672"/>
            <a:ext cx="8219256" cy="5543128"/>
          </a:xfrm>
        </p:spPr>
        <p:txBody>
          <a:bodyPr>
            <a:normAutofit/>
          </a:bodyPr>
          <a:lstStyle/>
          <a:p>
            <a:pPr algn="just"/>
            <a:r>
              <a:rPr lang="uk-UA" dirty="0"/>
              <a:t>Досліджуючи практику Європейського суду з прав людини, можна зробити висновок про різноманітність форм катування. </a:t>
            </a:r>
            <a:endParaRPr lang="uk-UA" dirty="0" smtClean="0"/>
          </a:p>
          <a:p>
            <a:pPr algn="just"/>
            <a:r>
              <a:rPr lang="uk-UA" dirty="0" smtClean="0"/>
              <a:t>Наприклад</a:t>
            </a:r>
            <a:r>
              <a:rPr lang="uk-UA" dirty="0"/>
              <a:t>, як катування Суд визнав зґвалтування. У справі </a:t>
            </a:r>
            <a:r>
              <a:rPr lang="en-US" b="1" dirty="0" err="1"/>
              <a:t>Aydin</a:t>
            </a:r>
            <a:r>
              <a:rPr lang="en-US" b="1" dirty="0"/>
              <a:t> v. </a:t>
            </a:r>
            <a:r>
              <a:rPr lang="en-US" b="1" dirty="0" smtClean="0"/>
              <a:t>Turkey </a:t>
            </a:r>
            <a:r>
              <a:rPr lang="uk-UA" dirty="0"/>
              <a:t>жінка була заарештована разом з її батьком і невісткою. Вона піддалася побоям, була роздягнена догола, поміщена в шину, яка крутилася під поштовхами наповнюваної води. Потім вона була зґвалтована одним з працівників сил безпеки. Ці жахливі і принизливі дії й акти насильства, особливо акт зґвалтування, Суд кваліфікував як тортури. </a:t>
            </a:r>
          </a:p>
        </p:txBody>
      </p:sp>
    </p:spTree>
    <p:extLst>
      <p:ext uri="{BB962C8B-B14F-4D97-AF65-F5344CB8AC3E}">
        <p14:creationId xmlns:p14="http://schemas.microsoft.com/office/powerpoint/2010/main" val="5290538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404664"/>
            <a:ext cx="8712968" cy="6048672"/>
          </a:xfrm>
        </p:spPr>
        <p:txBody>
          <a:bodyPr/>
          <a:lstStyle/>
          <a:p>
            <a:pPr algn="just"/>
            <a:r>
              <a:rPr lang="uk-UA" dirty="0"/>
              <a:t>Катуванням Суд визнав і примусове годування. У справі </a:t>
            </a:r>
            <a:r>
              <a:rPr lang="en-US" b="1" dirty="0" err="1"/>
              <a:t>Nevmerzhitsky</a:t>
            </a:r>
            <a:r>
              <a:rPr lang="en-US" b="1" dirty="0"/>
              <a:t> v. Ukraine </a:t>
            </a:r>
            <a:r>
              <a:rPr lang="uk-UA" dirty="0" smtClean="0"/>
              <a:t>заявника</a:t>
            </a:r>
            <a:r>
              <a:rPr lang="uk-UA" dirty="0"/>
              <a:t>, який оголосив голодування, змусили ковтати гумову трубку в стравохід для примусового годування. В ході примусового годування, яке відбувалося 5 разів на тиждень, його часто приковували наручниками до стільця або батареї і змушували ковтати трубку, яка була приєднана до 12-літрової бадді зі спеціальною живильною сумішшю. Суд визнав, що таке поводження було рівноцінне катуванню. </a:t>
            </a:r>
          </a:p>
        </p:txBody>
      </p:sp>
    </p:spTree>
    <p:extLst>
      <p:ext uri="{BB962C8B-B14F-4D97-AF65-F5344CB8AC3E}">
        <p14:creationId xmlns:p14="http://schemas.microsoft.com/office/powerpoint/2010/main" val="34788868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404664"/>
            <a:ext cx="8435280" cy="5615136"/>
          </a:xfrm>
        </p:spPr>
        <p:txBody>
          <a:bodyPr>
            <a:normAutofit/>
          </a:bodyPr>
          <a:lstStyle/>
          <a:p>
            <a:pPr algn="just"/>
            <a:r>
              <a:rPr lang="uk-UA" dirty="0"/>
              <a:t>Як випливає з практики Європейського суду з прав людини, нелюдське поводження може проявлятися в різноманітних формах. Застосування нелюдського поводження має місце найчастіше стосовно осіб, які утримуються під вартою. У справі </a:t>
            </a:r>
            <a:r>
              <a:rPr lang="en-US" b="1" dirty="0" err="1"/>
              <a:t>Kucheruk</a:t>
            </a:r>
            <a:r>
              <a:rPr lang="en-US" b="1" dirty="0"/>
              <a:t> v Ukraine </a:t>
            </a:r>
            <a:r>
              <a:rPr lang="en-US" b="1" dirty="0" smtClean="0"/>
              <a:t> </a:t>
            </a:r>
            <a:r>
              <a:rPr lang="en-US" dirty="0"/>
              <a:t>(2007) </a:t>
            </a:r>
            <a:r>
              <a:rPr lang="uk-UA" dirty="0"/>
              <a:t>заявник, у якого хронічна шизофренія, утримувався під вартою в медчастині СІЗО. Коли він прийшов в особливо збуджений стан, медперсонал викликав трьох тюремних охоронців, які наказали йому закласти руки за спину і стати обличчям до стіни. Він не послухався, й охоронці почали бити його палицями, повалили його на підлогу і скували наручниками </a:t>
            </a:r>
          </a:p>
        </p:txBody>
      </p:sp>
    </p:spTree>
    <p:extLst>
      <p:ext uri="{BB962C8B-B14F-4D97-AF65-F5344CB8AC3E}">
        <p14:creationId xmlns:p14="http://schemas.microsoft.com/office/powerpoint/2010/main" val="34852211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395536" y="476672"/>
            <a:ext cx="8204448" cy="6048672"/>
          </a:xfrm>
        </p:spPr>
        <p:txBody>
          <a:bodyPr/>
          <a:lstStyle/>
          <a:p>
            <a:pPr algn="just"/>
            <a:r>
              <a:rPr lang="uk-UA" dirty="0"/>
              <a:t>Тепер потрібно визначити зміст такого, що принижує гідність людини, поводження чи покарання. </a:t>
            </a:r>
            <a:endParaRPr lang="uk-UA" dirty="0" smtClean="0"/>
          </a:p>
          <a:p>
            <a:pPr algn="just"/>
            <a:r>
              <a:rPr lang="uk-UA" dirty="0" smtClean="0"/>
              <a:t>Вирішуючи </a:t>
            </a:r>
            <a:r>
              <a:rPr lang="uk-UA" dirty="0"/>
              <a:t>справу </a:t>
            </a:r>
            <a:r>
              <a:rPr lang="en-US" b="1" dirty="0"/>
              <a:t>Ireland v United Kingdom </a:t>
            </a:r>
            <a:r>
              <a:rPr lang="en-US" dirty="0"/>
              <a:t>(1978), </a:t>
            </a:r>
            <a:r>
              <a:rPr lang="uk-UA" dirty="0"/>
              <a:t>Суд визначив, що як таке, що принижує гідність, поводження може розцінюватися, «якщо воно викликає в потерпілих почуття страху, пригніченості і неповноцінності, здатне образити й принизити їх, зламати їх фізичний чи моральний опір», або «спонукати їх діяти проти своєї волі і совісті» </a:t>
            </a:r>
          </a:p>
        </p:txBody>
      </p:sp>
    </p:spTree>
    <p:extLst>
      <p:ext uri="{BB962C8B-B14F-4D97-AF65-F5344CB8AC3E}">
        <p14:creationId xmlns:p14="http://schemas.microsoft.com/office/powerpoint/2010/main" val="8742923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err="1"/>
              <a:t>Стаття</a:t>
            </a:r>
            <a:r>
              <a:rPr lang="ru-RU" b="1" dirty="0"/>
              <a:t> 29.</a:t>
            </a:r>
            <a:r>
              <a:rPr lang="ru-RU" dirty="0"/>
              <a:t> </a:t>
            </a:r>
            <a:r>
              <a:rPr lang="ru-RU" dirty="0" err="1"/>
              <a:t>Кожна</a:t>
            </a:r>
            <a:r>
              <a:rPr lang="ru-RU" dirty="0"/>
              <a:t> </a:t>
            </a:r>
            <a:r>
              <a:rPr lang="ru-RU" dirty="0" err="1"/>
              <a:t>людина</a:t>
            </a:r>
            <a:r>
              <a:rPr lang="ru-RU" dirty="0"/>
              <a:t> </a:t>
            </a:r>
            <a:r>
              <a:rPr lang="ru-RU" dirty="0" err="1"/>
              <a:t>має</a:t>
            </a:r>
            <a:r>
              <a:rPr lang="ru-RU" dirty="0"/>
              <a:t> право на свободу та </a:t>
            </a:r>
            <a:r>
              <a:rPr lang="ru-RU" dirty="0" err="1"/>
              <a:t>особисту</a:t>
            </a:r>
            <a:r>
              <a:rPr lang="ru-RU" dirty="0"/>
              <a:t> </a:t>
            </a:r>
            <a:r>
              <a:rPr lang="ru-RU" dirty="0" err="1"/>
              <a:t>недоторканність</a:t>
            </a:r>
            <a:r>
              <a:rPr lang="ru-RU" dirty="0" smtClean="0"/>
              <a:t>.</a:t>
            </a:r>
            <a:endParaRPr lang="uk-UA" dirty="0"/>
          </a:p>
        </p:txBody>
      </p:sp>
      <p:sp>
        <p:nvSpPr>
          <p:cNvPr id="3" name="Объект 2"/>
          <p:cNvSpPr>
            <a:spLocks noGrp="1"/>
          </p:cNvSpPr>
          <p:nvPr>
            <p:ph sz="quarter" idx="1"/>
          </p:nvPr>
        </p:nvSpPr>
        <p:spPr>
          <a:xfrm>
            <a:off x="251520" y="1447800"/>
            <a:ext cx="8892480" cy="5149552"/>
          </a:xfrm>
        </p:spPr>
        <p:txBody>
          <a:bodyPr>
            <a:normAutofit fontScale="62500" lnSpcReduction="20000"/>
          </a:bodyPr>
          <a:lstStyle/>
          <a:p>
            <a:pPr marL="0" indent="0" algn="just">
              <a:buNone/>
            </a:pPr>
            <a:r>
              <a:rPr lang="ru-RU" sz="3200" dirty="0" err="1" smtClean="0"/>
              <a:t>Ніхто</a:t>
            </a:r>
            <a:r>
              <a:rPr lang="ru-RU" sz="3200" dirty="0" smtClean="0"/>
              <a:t> </a:t>
            </a:r>
            <a:r>
              <a:rPr lang="ru-RU" sz="3200" dirty="0"/>
              <a:t>не </a:t>
            </a:r>
            <a:r>
              <a:rPr lang="ru-RU" sz="3200" dirty="0" err="1"/>
              <a:t>може</a:t>
            </a:r>
            <a:r>
              <a:rPr lang="ru-RU" sz="3200" dirty="0"/>
              <a:t> бути </a:t>
            </a:r>
            <a:r>
              <a:rPr lang="ru-RU" sz="3200" dirty="0" err="1"/>
              <a:t>заарештований</a:t>
            </a:r>
            <a:r>
              <a:rPr lang="ru-RU" sz="3200" dirty="0"/>
              <a:t> </a:t>
            </a:r>
            <a:r>
              <a:rPr lang="ru-RU" sz="3200" dirty="0" err="1"/>
              <a:t>або</a:t>
            </a:r>
            <a:r>
              <a:rPr lang="ru-RU" sz="3200" dirty="0"/>
              <a:t> </a:t>
            </a:r>
            <a:r>
              <a:rPr lang="ru-RU" sz="3200" dirty="0" err="1"/>
              <a:t>триматися</a:t>
            </a:r>
            <a:r>
              <a:rPr lang="ru-RU" sz="3200" dirty="0"/>
              <a:t> </a:t>
            </a:r>
            <a:r>
              <a:rPr lang="ru-RU" sz="3200" dirty="0" err="1"/>
              <a:t>під</a:t>
            </a:r>
            <a:r>
              <a:rPr lang="ru-RU" sz="3200" dirty="0"/>
              <a:t> </a:t>
            </a:r>
            <a:r>
              <a:rPr lang="ru-RU" sz="3200" dirty="0" err="1"/>
              <a:t>вартою</a:t>
            </a:r>
            <a:r>
              <a:rPr lang="ru-RU" sz="3200" dirty="0"/>
              <a:t> </a:t>
            </a:r>
            <a:r>
              <a:rPr lang="ru-RU" sz="3200" dirty="0" err="1"/>
              <a:t>інакше</a:t>
            </a:r>
            <a:r>
              <a:rPr lang="ru-RU" sz="3200" dirty="0"/>
              <a:t> як за </a:t>
            </a:r>
            <a:r>
              <a:rPr lang="ru-RU" sz="3200" dirty="0" err="1"/>
              <a:t>вмотивованим</a:t>
            </a:r>
            <a:r>
              <a:rPr lang="ru-RU" sz="3200" dirty="0"/>
              <a:t> </a:t>
            </a:r>
            <a:r>
              <a:rPr lang="ru-RU" sz="3200" dirty="0" err="1"/>
              <a:t>рішенням</a:t>
            </a:r>
            <a:r>
              <a:rPr lang="ru-RU" sz="3200" dirty="0"/>
              <a:t> суду і </a:t>
            </a:r>
            <a:r>
              <a:rPr lang="ru-RU" sz="3200" dirty="0" err="1"/>
              <a:t>тільки</a:t>
            </a:r>
            <a:r>
              <a:rPr lang="ru-RU" sz="3200" dirty="0"/>
              <a:t> на </a:t>
            </a:r>
            <a:r>
              <a:rPr lang="ru-RU" sz="3200" dirty="0" err="1"/>
              <a:t>підставах</a:t>
            </a:r>
            <a:r>
              <a:rPr lang="ru-RU" sz="3200" dirty="0"/>
              <a:t> та в порядку, </a:t>
            </a:r>
            <a:r>
              <a:rPr lang="ru-RU" sz="3200" dirty="0" err="1"/>
              <a:t>встановлених</a:t>
            </a:r>
            <a:r>
              <a:rPr lang="ru-RU" sz="3200" dirty="0"/>
              <a:t> законом.</a:t>
            </a:r>
          </a:p>
          <a:p>
            <a:pPr marL="0" indent="0" algn="just">
              <a:buNone/>
            </a:pPr>
            <a:r>
              <a:rPr lang="ru-RU" sz="3200" dirty="0"/>
              <a:t>У </a:t>
            </a:r>
            <a:r>
              <a:rPr lang="ru-RU" sz="3200" dirty="0" err="1"/>
              <a:t>разі</a:t>
            </a:r>
            <a:r>
              <a:rPr lang="ru-RU" sz="3200" dirty="0"/>
              <a:t> </a:t>
            </a:r>
            <a:r>
              <a:rPr lang="ru-RU" sz="3200" dirty="0" err="1"/>
              <a:t>нагальної</a:t>
            </a:r>
            <a:r>
              <a:rPr lang="ru-RU" sz="3200" dirty="0"/>
              <a:t> </a:t>
            </a:r>
            <a:r>
              <a:rPr lang="ru-RU" sz="3200" dirty="0" err="1"/>
              <a:t>необхідності</a:t>
            </a:r>
            <a:r>
              <a:rPr lang="ru-RU" sz="3200" dirty="0"/>
              <a:t> </a:t>
            </a:r>
            <a:r>
              <a:rPr lang="ru-RU" sz="3200" dirty="0" err="1"/>
              <a:t>запобігти</a:t>
            </a:r>
            <a:r>
              <a:rPr lang="ru-RU" sz="3200" dirty="0"/>
              <a:t> </a:t>
            </a:r>
            <a:r>
              <a:rPr lang="ru-RU" sz="3200" dirty="0" err="1"/>
              <a:t>злочинові</a:t>
            </a:r>
            <a:r>
              <a:rPr lang="ru-RU" sz="3200" dirty="0"/>
              <a:t> </a:t>
            </a:r>
            <a:r>
              <a:rPr lang="ru-RU" sz="3200" dirty="0" err="1"/>
              <a:t>чи</a:t>
            </a:r>
            <a:r>
              <a:rPr lang="ru-RU" sz="3200" dirty="0"/>
              <a:t> </a:t>
            </a:r>
            <a:r>
              <a:rPr lang="ru-RU" sz="3200" dirty="0" err="1"/>
              <a:t>його</a:t>
            </a:r>
            <a:r>
              <a:rPr lang="ru-RU" sz="3200" dirty="0"/>
              <a:t> </a:t>
            </a:r>
            <a:r>
              <a:rPr lang="ru-RU" sz="3200" dirty="0" err="1"/>
              <a:t>перепинити</a:t>
            </a:r>
            <a:r>
              <a:rPr lang="ru-RU" sz="3200" dirty="0"/>
              <a:t> </a:t>
            </a:r>
            <a:r>
              <a:rPr lang="ru-RU" sz="3200" dirty="0" err="1"/>
              <a:t>уповноважені</a:t>
            </a:r>
            <a:r>
              <a:rPr lang="ru-RU" sz="3200" dirty="0"/>
              <a:t> на те законом </a:t>
            </a:r>
            <a:r>
              <a:rPr lang="ru-RU" sz="3200" dirty="0" err="1"/>
              <a:t>органи</a:t>
            </a:r>
            <a:r>
              <a:rPr lang="ru-RU" sz="3200" dirty="0"/>
              <a:t> </a:t>
            </a:r>
            <a:r>
              <a:rPr lang="ru-RU" sz="3200" dirty="0" err="1"/>
              <a:t>можуть</a:t>
            </a:r>
            <a:r>
              <a:rPr lang="ru-RU" sz="3200" dirty="0"/>
              <a:t> </a:t>
            </a:r>
            <a:r>
              <a:rPr lang="ru-RU" sz="3200" dirty="0" err="1"/>
              <a:t>застосувати</a:t>
            </a:r>
            <a:r>
              <a:rPr lang="ru-RU" sz="3200" dirty="0"/>
              <a:t> </a:t>
            </a:r>
            <a:r>
              <a:rPr lang="ru-RU" sz="3200" dirty="0" err="1"/>
              <a:t>тримання</a:t>
            </a:r>
            <a:r>
              <a:rPr lang="ru-RU" sz="3200" dirty="0"/>
              <a:t> особи </a:t>
            </a:r>
            <a:r>
              <a:rPr lang="ru-RU" sz="3200" dirty="0" err="1"/>
              <a:t>під</a:t>
            </a:r>
            <a:r>
              <a:rPr lang="ru-RU" sz="3200" dirty="0"/>
              <a:t> </a:t>
            </a:r>
            <a:r>
              <a:rPr lang="ru-RU" sz="3200" dirty="0" err="1"/>
              <a:t>вартою</a:t>
            </a:r>
            <a:r>
              <a:rPr lang="ru-RU" sz="3200" dirty="0"/>
              <a:t> як </a:t>
            </a:r>
            <a:r>
              <a:rPr lang="ru-RU" sz="3200" dirty="0" err="1"/>
              <a:t>тимчасовий</a:t>
            </a:r>
            <a:r>
              <a:rPr lang="ru-RU" sz="3200" dirty="0"/>
              <a:t> </a:t>
            </a:r>
            <a:r>
              <a:rPr lang="ru-RU" sz="3200" dirty="0" err="1"/>
              <a:t>запобіжний</a:t>
            </a:r>
            <a:r>
              <a:rPr lang="ru-RU" sz="3200" dirty="0"/>
              <a:t> </a:t>
            </a:r>
            <a:r>
              <a:rPr lang="ru-RU" sz="3200" dirty="0" err="1"/>
              <a:t>захід</a:t>
            </a:r>
            <a:r>
              <a:rPr lang="ru-RU" sz="3200" dirty="0"/>
              <a:t>, </a:t>
            </a:r>
            <a:r>
              <a:rPr lang="ru-RU" sz="3200" dirty="0" err="1"/>
              <a:t>обґрунтованість</a:t>
            </a:r>
            <a:r>
              <a:rPr lang="ru-RU" sz="3200" dirty="0"/>
              <a:t> </a:t>
            </a:r>
            <a:r>
              <a:rPr lang="ru-RU" sz="3200" dirty="0" err="1"/>
              <a:t>якого</a:t>
            </a:r>
            <a:r>
              <a:rPr lang="ru-RU" sz="3200" dirty="0"/>
              <a:t> </a:t>
            </a:r>
            <a:r>
              <a:rPr lang="ru-RU" sz="3200" dirty="0" err="1"/>
              <a:t>протягом</a:t>
            </a:r>
            <a:r>
              <a:rPr lang="ru-RU" sz="3200" dirty="0"/>
              <a:t> </a:t>
            </a:r>
            <a:r>
              <a:rPr lang="ru-RU" sz="3200" dirty="0" err="1"/>
              <a:t>сімдесяти</a:t>
            </a:r>
            <a:r>
              <a:rPr lang="ru-RU" sz="3200" dirty="0"/>
              <a:t> </a:t>
            </a:r>
            <a:r>
              <a:rPr lang="ru-RU" sz="3200" dirty="0" err="1"/>
              <a:t>двох</a:t>
            </a:r>
            <a:r>
              <a:rPr lang="ru-RU" sz="3200" dirty="0"/>
              <a:t> годин </a:t>
            </a:r>
            <a:r>
              <a:rPr lang="ru-RU" sz="3200" dirty="0" err="1"/>
              <a:t>має</a:t>
            </a:r>
            <a:r>
              <a:rPr lang="ru-RU" sz="3200" dirty="0"/>
              <a:t> бути </a:t>
            </a:r>
            <a:r>
              <a:rPr lang="ru-RU" sz="3200" dirty="0" err="1"/>
              <a:t>перевірена</a:t>
            </a:r>
            <a:r>
              <a:rPr lang="ru-RU" sz="3200" dirty="0"/>
              <a:t> судом. </a:t>
            </a:r>
            <a:r>
              <a:rPr lang="ru-RU" sz="3200" dirty="0" err="1"/>
              <a:t>Затримана</a:t>
            </a:r>
            <a:r>
              <a:rPr lang="ru-RU" sz="3200" dirty="0"/>
              <a:t> особа </a:t>
            </a:r>
            <a:r>
              <a:rPr lang="ru-RU" sz="3200" dirty="0" err="1"/>
              <a:t>негайно</a:t>
            </a:r>
            <a:r>
              <a:rPr lang="ru-RU" sz="3200" dirty="0"/>
              <a:t> </a:t>
            </a:r>
            <a:r>
              <a:rPr lang="ru-RU" sz="3200" dirty="0" err="1"/>
              <a:t>звільняється</a:t>
            </a:r>
            <a:r>
              <a:rPr lang="ru-RU" sz="3200" dirty="0"/>
              <a:t>, </a:t>
            </a:r>
            <a:r>
              <a:rPr lang="ru-RU" sz="3200" dirty="0" err="1"/>
              <a:t>якщо</a:t>
            </a:r>
            <a:r>
              <a:rPr lang="ru-RU" sz="3200" dirty="0"/>
              <a:t> </a:t>
            </a:r>
            <a:r>
              <a:rPr lang="ru-RU" sz="3200" dirty="0" err="1"/>
              <a:t>протягом</a:t>
            </a:r>
            <a:r>
              <a:rPr lang="ru-RU" sz="3200" dirty="0"/>
              <a:t> </a:t>
            </a:r>
            <a:r>
              <a:rPr lang="ru-RU" sz="3200" dirty="0" err="1"/>
              <a:t>сімдесяти</a:t>
            </a:r>
            <a:r>
              <a:rPr lang="ru-RU" sz="3200" dirty="0"/>
              <a:t> </a:t>
            </a:r>
            <a:r>
              <a:rPr lang="ru-RU" sz="3200" dirty="0" err="1"/>
              <a:t>двох</a:t>
            </a:r>
            <a:r>
              <a:rPr lang="ru-RU" sz="3200" dirty="0"/>
              <a:t> годин з моменту </a:t>
            </a:r>
            <a:r>
              <a:rPr lang="ru-RU" sz="3200" dirty="0" err="1"/>
              <a:t>затримання</a:t>
            </a:r>
            <a:r>
              <a:rPr lang="ru-RU" sz="3200" dirty="0"/>
              <a:t> </a:t>
            </a:r>
            <a:r>
              <a:rPr lang="ru-RU" sz="3200" dirty="0" err="1"/>
              <a:t>їй</a:t>
            </a:r>
            <a:r>
              <a:rPr lang="ru-RU" sz="3200" dirty="0"/>
              <a:t> не вручено </a:t>
            </a:r>
            <a:r>
              <a:rPr lang="ru-RU" sz="3200" dirty="0" err="1"/>
              <a:t>вмотивованого</a:t>
            </a:r>
            <a:r>
              <a:rPr lang="ru-RU" sz="3200" dirty="0"/>
              <a:t> </a:t>
            </a:r>
            <a:r>
              <a:rPr lang="ru-RU" sz="3200" dirty="0" err="1"/>
              <a:t>рішення</a:t>
            </a:r>
            <a:r>
              <a:rPr lang="ru-RU" sz="3200" dirty="0"/>
              <a:t> суду про </a:t>
            </a:r>
            <a:r>
              <a:rPr lang="ru-RU" sz="3200" dirty="0" err="1"/>
              <a:t>тримання</a:t>
            </a:r>
            <a:r>
              <a:rPr lang="ru-RU" sz="3200" dirty="0"/>
              <a:t> </a:t>
            </a:r>
            <a:r>
              <a:rPr lang="ru-RU" sz="3200" dirty="0" err="1"/>
              <a:t>під</a:t>
            </a:r>
            <a:r>
              <a:rPr lang="ru-RU" sz="3200" dirty="0"/>
              <a:t> </a:t>
            </a:r>
            <a:r>
              <a:rPr lang="ru-RU" sz="3200" dirty="0" err="1"/>
              <a:t>вартою</a:t>
            </a:r>
            <a:r>
              <a:rPr lang="ru-RU" sz="3200" dirty="0"/>
              <a:t>.</a:t>
            </a:r>
          </a:p>
          <a:p>
            <a:pPr marL="0" indent="0" algn="just">
              <a:buNone/>
            </a:pPr>
            <a:r>
              <a:rPr lang="ru-RU" sz="3200" dirty="0"/>
              <a:t>Кожному </a:t>
            </a:r>
            <a:r>
              <a:rPr lang="ru-RU" sz="3200" dirty="0" err="1"/>
              <a:t>заарештованому</a:t>
            </a:r>
            <a:r>
              <a:rPr lang="ru-RU" sz="3200" dirty="0"/>
              <a:t> </a:t>
            </a:r>
            <a:r>
              <a:rPr lang="ru-RU" sz="3200" dirty="0" err="1"/>
              <a:t>чи</a:t>
            </a:r>
            <a:r>
              <a:rPr lang="ru-RU" sz="3200" dirty="0"/>
              <a:t> </a:t>
            </a:r>
            <a:r>
              <a:rPr lang="ru-RU" sz="3200" dirty="0" err="1"/>
              <a:t>затриманому</a:t>
            </a:r>
            <a:r>
              <a:rPr lang="ru-RU" sz="3200" dirty="0"/>
              <a:t> </a:t>
            </a:r>
            <a:r>
              <a:rPr lang="ru-RU" sz="3200" dirty="0" err="1"/>
              <a:t>має</a:t>
            </a:r>
            <a:r>
              <a:rPr lang="ru-RU" sz="3200" dirty="0"/>
              <a:t> бути </a:t>
            </a:r>
            <a:r>
              <a:rPr lang="ru-RU" sz="3200" dirty="0" err="1"/>
              <a:t>невідкладно</a:t>
            </a:r>
            <a:r>
              <a:rPr lang="ru-RU" sz="3200" dirty="0"/>
              <a:t> </a:t>
            </a:r>
            <a:r>
              <a:rPr lang="ru-RU" sz="3200" dirty="0" err="1"/>
              <a:t>повідомлено</a:t>
            </a:r>
            <a:r>
              <a:rPr lang="ru-RU" sz="3200" dirty="0"/>
              <a:t> про </a:t>
            </a:r>
            <a:r>
              <a:rPr lang="ru-RU" sz="3200" dirty="0" err="1"/>
              <a:t>мотиви</a:t>
            </a:r>
            <a:r>
              <a:rPr lang="ru-RU" sz="3200" dirty="0"/>
              <a:t> </a:t>
            </a:r>
            <a:r>
              <a:rPr lang="ru-RU" sz="3200" dirty="0" err="1"/>
              <a:t>арешту</a:t>
            </a:r>
            <a:r>
              <a:rPr lang="ru-RU" sz="3200" dirty="0"/>
              <a:t> </a:t>
            </a:r>
            <a:r>
              <a:rPr lang="ru-RU" sz="3200" dirty="0" err="1"/>
              <a:t>чи</a:t>
            </a:r>
            <a:r>
              <a:rPr lang="ru-RU" sz="3200" dirty="0"/>
              <a:t> </a:t>
            </a:r>
            <a:r>
              <a:rPr lang="ru-RU" sz="3200" dirty="0" err="1"/>
              <a:t>затримання</a:t>
            </a:r>
            <a:r>
              <a:rPr lang="ru-RU" sz="3200" dirty="0"/>
              <a:t>, </a:t>
            </a:r>
            <a:r>
              <a:rPr lang="ru-RU" sz="3200" dirty="0" err="1"/>
              <a:t>роз'яснено</a:t>
            </a:r>
            <a:r>
              <a:rPr lang="ru-RU" sz="3200" dirty="0"/>
              <a:t> </a:t>
            </a:r>
            <a:r>
              <a:rPr lang="ru-RU" sz="3200" dirty="0" err="1"/>
              <a:t>його</a:t>
            </a:r>
            <a:r>
              <a:rPr lang="ru-RU" sz="3200" dirty="0"/>
              <a:t> права та </a:t>
            </a:r>
            <a:r>
              <a:rPr lang="ru-RU" sz="3200" dirty="0" err="1"/>
              <a:t>надано</a:t>
            </a:r>
            <a:r>
              <a:rPr lang="ru-RU" sz="3200" dirty="0"/>
              <a:t> </a:t>
            </a:r>
            <a:r>
              <a:rPr lang="ru-RU" sz="3200" dirty="0" err="1"/>
              <a:t>можливість</a:t>
            </a:r>
            <a:r>
              <a:rPr lang="ru-RU" sz="3200" dirty="0"/>
              <a:t> з моменту </a:t>
            </a:r>
            <a:r>
              <a:rPr lang="ru-RU" sz="3200" dirty="0" err="1"/>
              <a:t>затримання</a:t>
            </a:r>
            <a:r>
              <a:rPr lang="ru-RU" sz="3200" dirty="0"/>
              <a:t> </a:t>
            </a:r>
            <a:r>
              <a:rPr lang="ru-RU" sz="3200" dirty="0" err="1"/>
              <a:t>захищати</a:t>
            </a:r>
            <a:r>
              <a:rPr lang="ru-RU" sz="3200" dirty="0"/>
              <a:t> себе </a:t>
            </a:r>
            <a:r>
              <a:rPr lang="ru-RU" sz="3200" dirty="0" err="1"/>
              <a:t>особисто</a:t>
            </a:r>
            <a:r>
              <a:rPr lang="ru-RU" sz="3200" dirty="0"/>
              <a:t> та </a:t>
            </a:r>
            <a:r>
              <a:rPr lang="ru-RU" sz="3200" dirty="0" err="1"/>
              <a:t>користуватися</a:t>
            </a:r>
            <a:r>
              <a:rPr lang="ru-RU" sz="3200" dirty="0"/>
              <a:t> </a:t>
            </a:r>
            <a:r>
              <a:rPr lang="ru-RU" sz="3200" dirty="0" err="1"/>
              <a:t>правничою</a:t>
            </a:r>
            <a:r>
              <a:rPr lang="ru-RU" sz="3200" dirty="0"/>
              <a:t> </a:t>
            </a:r>
            <a:r>
              <a:rPr lang="ru-RU" sz="3200" dirty="0" err="1"/>
              <a:t>допомогою</a:t>
            </a:r>
            <a:r>
              <a:rPr lang="ru-RU" sz="3200" dirty="0"/>
              <a:t> </a:t>
            </a:r>
            <a:r>
              <a:rPr lang="ru-RU" sz="3200" dirty="0" err="1"/>
              <a:t>захисника</a:t>
            </a:r>
            <a:r>
              <a:rPr lang="ru-RU" sz="3200" dirty="0"/>
              <a:t>.</a:t>
            </a:r>
          </a:p>
          <a:p>
            <a:pPr marL="0" indent="0" algn="just">
              <a:buNone/>
            </a:pPr>
            <a:r>
              <a:rPr lang="ru-RU" sz="3200" dirty="0" err="1" smtClean="0"/>
              <a:t>Кожний</a:t>
            </a:r>
            <a:r>
              <a:rPr lang="ru-RU" sz="3200" dirty="0" smtClean="0"/>
              <a:t> </a:t>
            </a:r>
            <a:r>
              <a:rPr lang="ru-RU" sz="3200" dirty="0" err="1"/>
              <a:t>затриманий</a:t>
            </a:r>
            <a:r>
              <a:rPr lang="ru-RU" sz="3200" dirty="0"/>
              <a:t> </a:t>
            </a:r>
            <a:r>
              <a:rPr lang="ru-RU" sz="3200" dirty="0" err="1"/>
              <a:t>має</a:t>
            </a:r>
            <a:r>
              <a:rPr lang="ru-RU" sz="3200" dirty="0"/>
              <a:t> право у будь-</a:t>
            </a:r>
            <a:r>
              <a:rPr lang="ru-RU" sz="3200" dirty="0" err="1"/>
              <a:t>який</a:t>
            </a:r>
            <a:r>
              <a:rPr lang="ru-RU" sz="3200" dirty="0"/>
              <a:t> час </a:t>
            </a:r>
            <a:r>
              <a:rPr lang="ru-RU" sz="3200" dirty="0" err="1"/>
              <a:t>оскаржити</a:t>
            </a:r>
            <a:r>
              <a:rPr lang="ru-RU" sz="3200" dirty="0"/>
              <a:t> в </a:t>
            </a:r>
            <a:r>
              <a:rPr lang="ru-RU" sz="3200" dirty="0" err="1"/>
              <a:t>суді</a:t>
            </a:r>
            <a:r>
              <a:rPr lang="ru-RU" sz="3200" dirty="0"/>
              <a:t> </a:t>
            </a:r>
            <a:r>
              <a:rPr lang="ru-RU" sz="3200" dirty="0" err="1"/>
              <a:t>своє</a:t>
            </a:r>
            <a:r>
              <a:rPr lang="ru-RU" sz="3200" dirty="0"/>
              <a:t> </a:t>
            </a:r>
            <a:r>
              <a:rPr lang="ru-RU" sz="3200" dirty="0" err="1"/>
              <a:t>затримання</a:t>
            </a:r>
            <a:r>
              <a:rPr lang="ru-RU" sz="3200" dirty="0" smtClean="0"/>
              <a:t>.</a:t>
            </a:r>
          </a:p>
          <a:p>
            <a:pPr marL="0" indent="0" algn="just">
              <a:buNone/>
            </a:pPr>
            <a:r>
              <a:rPr lang="ru-RU" sz="3200" dirty="0"/>
              <a:t>Про </a:t>
            </a:r>
            <a:r>
              <a:rPr lang="ru-RU" sz="3200" dirty="0" err="1"/>
              <a:t>арешт</a:t>
            </a:r>
            <a:r>
              <a:rPr lang="ru-RU" sz="3200" dirty="0"/>
              <a:t> </a:t>
            </a:r>
            <a:r>
              <a:rPr lang="ru-RU" sz="3200" dirty="0" err="1"/>
              <a:t>або</a:t>
            </a:r>
            <a:r>
              <a:rPr lang="ru-RU" sz="3200" dirty="0"/>
              <a:t> </a:t>
            </a:r>
            <a:r>
              <a:rPr lang="ru-RU" sz="3200" dirty="0" err="1"/>
              <a:t>затримання</a:t>
            </a:r>
            <a:r>
              <a:rPr lang="ru-RU" sz="3200" dirty="0"/>
              <a:t> </a:t>
            </a:r>
            <a:r>
              <a:rPr lang="ru-RU" sz="3200" dirty="0" err="1"/>
              <a:t>людини</a:t>
            </a:r>
            <a:r>
              <a:rPr lang="ru-RU" sz="3200" dirty="0"/>
              <a:t> </a:t>
            </a:r>
            <a:r>
              <a:rPr lang="ru-RU" sz="3200" dirty="0" err="1"/>
              <a:t>має</a:t>
            </a:r>
            <a:r>
              <a:rPr lang="ru-RU" sz="3200" dirty="0"/>
              <a:t> бути </a:t>
            </a:r>
            <a:r>
              <a:rPr lang="ru-RU" sz="3200" dirty="0" err="1"/>
              <a:t>негайно</a:t>
            </a:r>
            <a:r>
              <a:rPr lang="ru-RU" sz="3200" dirty="0"/>
              <a:t> </a:t>
            </a:r>
            <a:r>
              <a:rPr lang="ru-RU" sz="3200" dirty="0" err="1"/>
              <a:t>повідомлено</a:t>
            </a:r>
            <a:r>
              <a:rPr lang="ru-RU" sz="3200" dirty="0"/>
              <a:t> </a:t>
            </a:r>
            <a:r>
              <a:rPr lang="ru-RU" sz="3200" dirty="0" err="1"/>
              <a:t>родичів</a:t>
            </a:r>
            <a:r>
              <a:rPr lang="ru-RU" sz="3200" dirty="0"/>
              <a:t> </a:t>
            </a:r>
            <a:r>
              <a:rPr lang="ru-RU" sz="3200" dirty="0" err="1"/>
              <a:t>заарештованого</a:t>
            </a:r>
            <a:r>
              <a:rPr lang="ru-RU" sz="3200" dirty="0"/>
              <a:t> </a:t>
            </a:r>
            <a:r>
              <a:rPr lang="ru-RU" sz="3200" dirty="0" err="1"/>
              <a:t>чи</a:t>
            </a:r>
            <a:r>
              <a:rPr lang="ru-RU" sz="3200" dirty="0"/>
              <a:t> </a:t>
            </a:r>
            <a:r>
              <a:rPr lang="ru-RU" sz="3200" dirty="0" err="1"/>
              <a:t>затриманого</a:t>
            </a:r>
            <a:r>
              <a:rPr lang="ru-RU" sz="3200" dirty="0"/>
              <a:t>.</a:t>
            </a:r>
          </a:p>
          <a:p>
            <a:endParaRPr lang="uk-UA" dirty="0"/>
          </a:p>
        </p:txBody>
      </p:sp>
    </p:spTree>
    <p:extLst>
      <p:ext uri="{BB962C8B-B14F-4D97-AF65-F5344CB8AC3E}">
        <p14:creationId xmlns:p14="http://schemas.microsoft.com/office/powerpoint/2010/main" val="8913941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323528" y="476672"/>
            <a:ext cx="8712968" cy="6192688"/>
          </a:xfrm>
        </p:spPr>
        <p:txBody>
          <a:bodyPr>
            <a:normAutofit lnSpcReduction="10000"/>
          </a:bodyPr>
          <a:lstStyle/>
          <a:p>
            <a:pPr algn="just"/>
            <a:r>
              <a:rPr lang="uk-UA" b="1" dirty="0">
                <a:solidFill>
                  <a:srgbClr val="FF0000"/>
                </a:solidFill>
              </a:rPr>
              <a:t>П. </a:t>
            </a:r>
            <a:r>
              <a:rPr lang="uk-UA" b="1" dirty="0" err="1">
                <a:solidFill>
                  <a:srgbClr val="FF0000"/>
                </a:solidFill>
              </a:rPr>
              <a:t>Рабінович</a:t>
            </a:r>
            <a:r>
              <a:rPr lang="uk-UA" b="1" dirty="0">
                <a:solidFill>
                  <a:srgbClr val="FF0000"/>
                </a:solidFill>
              </a:rPr>
              <a:t> </a:t>
            </a:r>
            <a:r>
              <a:rPr lang="uk-UA" dirty="0"/>
              <a:t>визначає право на свободу (або власне свободу) як можливість людини бути незалежною від інших людей, вільно здійснювати передбачені Конституцією і законами України права, проявляти власну волю у своїх висловлюваннях, вчинках і діяльності згідно з власними світоглядними уявленнями та переконаннями без будь-яких обмежень, якщо такі обмеження прямо не передбачені Конституцією і законами України. </a:t>
            </a:r>
            <a:endParaRPr lang="uk-UA" dirty="0" smtClean="0"/>
          </a:p>
          <a:p>
            <a:pPr algn="just"/>
            <a:r>
              <a:rPr lang="uk-UA" u="sng" dirty="0" smtClean="0">
                <a:effectLst>
                  <a:outerShdw blurRad="38100" dist="38100" dir="2700000" algn="tl">
                    <a:srgbClr val="000000">
                      <a:alpha val="43137"/>
                    </a:srgbClr>
                  </a:outerShdw>
                </a:effectLst>
              </a:rPr>
              <a:t>Свобода </a:t>
            </a:r>
            <a:r>
              <a:rPr lang="uk-UA" u="sng" dirty="0">
                <a:effectLst>
                  <a:outerShdw blurRad="38100" dist="38100" dir="2700000" algn="tl">
                    <a:srgbClr val="000000">
                      <a:alpha val="43137"/>
                    </a:srgbClr>
                  </a:outerShdw>
                </a:effectLst>
              </a:rPr>
              <a:t>полягає і в тому, </a:t>
            </a:r>
            <a:r>
              <a:rPr lang="uk-UA" dirty="0"/>
              <a:t>що тільки від власної волі людини залежить, чи обмежувати їй свої дії також нормами моралі, релігійними або корпоративними нормами. Право на свободу та існування гарантій, які дозволяють його реалізувати, найбільш точно характеризують державу як правову або ж тоталітарну </a:t>
            </a:r>
          </a:p>
        </p:txBody>
      </p:sp>
    </p:spTree>
    <p:extLst>
      <p:ext uri="{BB962C8B-B14F-4D97-AF65-F5344CB8AC3E}">
        <p14:creationId xmlns:p14="http://schemas.microsoft.com/office/powerpoint/2010/main" val="28477305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914400" y="1447800"/>
            <a:ext cx="7772400" cy="5149552"/>
          </a:xfrm>
        </p:spPr>
        <p:txBody>
          <a:bodyPr>
            <a:normAutofit/>
          </a:bodyPr>
          <a:lstStyle/>
          <a:p>
            <a:pPr algn="just"/>
            <a:r>
              <a:rPr lang="uk-UA" sz="2800" dirty="0"/>
              <a:t>Європейський суд з прав людини у справі </a:t>
            </a:r>
            <a:r>
              <a:rPr lang="en-US" sz="2800" b="1" dirty="0" err="1"/>
              <a:t>Garkavyy</a:t>
            </a:r>
            <a:r>
              <a:rPr lang="en-US" sz="2800" b="1" dirty="0"/>
              <a:t> v. Ukraine </a:t>
            </a:r>
            <a:r>
              <a:rPr lang="uk-UA" sz="2800" dirty="0"/>
              <a:t>від 18 лютого 2010 р. зазначив, що особа не може бути позбавлена або не може позбавлятися свободи, окрім випадків, встановлених </a:t>
            </a:r>
            <a:r>
              <a:rPr lang="uk-UA" sz="2800" dirty="0" smtClean="0"/>
              <a:t> у </a:t>
            </a:r>
            <a:r>
              <a:rPr lang="uk-UA" sz="2800" dirty="0"/>
              <a:t>п. 1 ст. 5 Європейської Конвенції з прав людини. Цей перелік винятків є вичерпним, і лише вузьке їх тлумачення відповідає цілям цього положення, а саме – гарантувати, що нікого не буде свавільно позбавлено свободи </a:t>
            </a:r>
          </a:p>
        </p:txBody>
      </p:sp>
    </p:spTree>
    <p:extLst>
      <p:ext uri="{BB962C8B-B14F-4D97-AF65-F5344CB8AC3E}">
        <p14:creationId xmlns:p14="http://schemas.microsoft.com/office/powerpoint/2010/main" val="41976707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496" y="274638"/>
            <a:ext cx="8928992" cy="1143000"/>
          </a:xfrm>
        </p:spPr>
        <p:txBody>
          <a:bodyPr>
            <a:noAutofit/>
          </a:bodyPr>
          <a:lstStyle/>
          <a:p>
            <a:pPr algn="just"/>
            <a:r>
              <a:rPr lang="ru-RU" sz="2800" b="1" dirty="0" err="1"/>
              <a:t>Стаття</a:t>
            </a:r>
            <a:r>
              <a:rPr lang="ru-RU" sz="2800" b="1" dirty="0"/>
              <a:t> 5 </a:t>
            </a:r>
            <a:r>
              <a:rPr lang="ru-RU" sz="2800" b="1" dirty="0" smtClean="0"/>
              <a:t>Право </a:t>
            </a:r>
            <a:r>
              <a:rPr lang="ru-RU" sz="2800" b="1" dirty="0"/>
              <a:t>на свободу та </a:t>
            </a:r>
            <a:r>
              <a:rPr lang="ru-RU" sz="2800" b="1" dirty="0" err="1" smtClean="0"/>
              <a:t>особисту</a:t>
            </a:r>
            <a:r>
              <a:rPr lang="ru-RU" sz="2800" b="1" dirty="0" smtClean="0"/>
              <a:t> </a:t>
            </a:r>
            <a:r>
              <a:rPr lang="ru-RU" sz="2800" b="1" dirty="0" err="1" smtClean="0"/>
              <a:t>недоторканність</a:t>
            </a:r>
            <a:r>
              <a:rPr lang="ru-RU" sz="2800" b="1" dirty="0" smtClean="0"/>
              <a:t> </a:t>
            </a:r>
            <a:r>
              <a:rPr lang="ru-RU" sz="2800" b="1" dirty="0"/>
              <a:t>(</a:t>
            </a:r>
            <a:r>
              <a:rPr lang="ru-RU" sz="2800" b="1" dirty="0" err="1" smtClean="0"/>
              <a:t>Конвенція</a:t>
            </a:r>
            <a:r>
              <a:rPr lang="ru-RU" sz="2800" b="1" dirty="0"/>
              <a:t> про </a:t>
            </a:r>
            <a:r>
              <a:rPr lang="ru-RU" sz="2800" b="1" dirty="0" err="1"/>
              <a:t>захист</a:t>
            </a:r>
            <a:r>
              <a:rPr lang="ru-RU" sz="2800" b="1" dirty="0"/>
              <a:t> прав </a:t>
            </a:r>
            <a:r>
              <a:rPr lang="ru-RU" sz="2800" b="1" dirty="0" err="1"/>
              <a:t>людини</a:t>
            </a:r>
            <a:r>
              <a:rPr lang="ru-RU" sz="2800" b="1" dirty="0"/>
              <a:t> і </a:t>
            </a:r>
            <a:r>
              <a:rPr lang="ru-RU" sz="2800" b="1" dirty="0" err="1"/>
              <a:t>основоположних</a:t>
            </a:r>
            <a:r>
              <a:rPr lang="ru-RU" sz="2800" b="1" dirty="0"/>
              <a:t> свобод</a:t>
            </a:r>
            <a:r>
              <a:rPr lang="ru-RU" sz="2800" b="1" dirty="0" smtClean="0"/>
              <a:t>)</a:t>
            </a:r>
            <a:endParaRPr lang="uk-UA" sz="2800" dirty="0"/>
          </a:p>
        </p:txBody>
      </p:sp>
      <p:sp>
        <p:nvSpPr>
          <p:cNvPr id="3" name="Объект 2"/>
          <p:cNvSpPr>
            <a:spLocks noGrp="1"/>
          </p:cNvSpPr>
          <p:nvPr>
            <p:ph sz="quarter" idx="1"/>
          </p:nvPr>
        </p:nvSpPr>
        <p:spPr>
          <a:xfrm>
            <a:off x="179512" y="1447800"/>
            <a:ext cx="8507288" cy="5149552"/>
          </a:xfrm>
        </p:spPr>
        <p:txBody>
          <a:bodyPr>
            <a:normAutofit fontScale="70000" lnSpcReduction="20000"/>
          </a:bodyPr>
          <a:lstStyle/>
          <a:p>
            <a:pPr marL="0" indent="0" algn="just">
              <a:buNone/>
            </a:pPr>
            <a:r>
              <a:rPr lang="ru-RU" dirty="0" smtClean="0"/>
              <a:t>1</a:t>
            </a:r>
            <a:r>
              <a:rPr lang="ru-RU" dirty="0"/>
              <a:t>. </a:t>
            </a:r>
            <a:r>
              <a:rPr lang="ru-RU" dirty="0" err="1"/>
              <a:t>Кожен</a:t>
            </a:r>
            <a:r>
              <a:rPr lang="ru-RU" dirty="0"/>
              <a:t> </a:t>
            </a:r>
            <a:r>
              <a:rPr lang="ru-RU" dirty="0" err="1"/>
              <a:t>має</a:t>
            </a:r>
            <a:r>
              <a:rPr lang="ru-RU" dirty="0"/>
              <a:t> право на свободу та </a:t>
            </a:r>
            <a:r>
              <a:rPr lang="ru-RU" dirty="0" err="1"/>
              <a:t>особисту</a:t>
            </a:r>
            <a:r>
              <a:rPr lang="ru-RU" dirty="0"/>
              <a:t> </a:t>
            </a:r>
            <a:r>
              <a:rPr lang="ru-RU" dirty="0" err="1"/>
              <a:t>недоторканність</a:t>
            </a:r>
            <a:r>
              <a:rPr lang="ru-RU" dirty="0"/>
              <a:t>. </a:t>
            </a:r>
            <a:r>
              <a:rPr lang="ru-RU" dirty="0" err="1"/>
              <a:t>Нікого</a:t>
            </a:r>
            <a:r>
              <a:rPr lang="ru-RU" dirty="0"/>
              <a:t> не </a:t>
            </a:r>
            <a:r>
              <a:rPr lang="ru-RU" dirty="0" err="1"/>
              <a:t>може</a:t>
            </a:r>
            <a:r>
              <a:rPr lang="ru-RU" dirty="0"/>
              <a:t> бути </a:t>
            </a:r>
            <a:r>
              <a:rPr lang="ru-RU" dirty="0" err="1"/>
              <a:t>позбавлено</a:t>
            </a:r>
            <a:r>
              <a:rPr lang="ru-RU" dirty="0"/>
              <a:t> </a:t>
            </a:r>
            <a:r>
              <a:rPr lang="ru-RU" dirty="0" err="1"/>
              <a:t>свободи</a:t>
            </a:r>
            <a:r>
              <a:rPr lang="ru-RU" dirty="0"/>
              <a:t>, </a:t>
            </a:r>
            <a:r>
              <a:rPr lang="ru-RU" dirty="0" err="1"/>
              <a:t>крім</a:t>
            </a:r>
            <a:r>
              <a:rPr lang="ru-RU" dirty="0"/>
              <a:t> таких </a:t>
            </a:r>
            <a:r>
              <a:rPr lang="ru-RU" dirty="0" err="1"/>
              <a:t>випадків</a:t>
            </a:r>
            <a:r>
              <a:rPr lang="ru-RU" dirty="0"/>
              <a:t> і </a:t>
            </a:r>
            <a:r>
              <a:rPr lang="ru-RU" dirty="0" err="1"/>
              <a:t>відповідно</a:t>
            </a:r>
            <a:r>
              <a:rPr lang="ru-RU" dirty="0"/>
              <a:t> до </a:t>
            </a:r>
            <a:r>
              <a:rPr lang="ru-RU" dirty="0" err="1"/>
              <a:t>процедури</a:t>
            </a:r>
            <a:r>
              <a:rPr lang="ru-RU" dirty="0"/>
              <a:t>, </a:t>
            </a:r>
            <a:r>
              <a:rPr lang="ru-RU" dirty="0" err="1"/>
              <a:t>встановленої</a:t>
            </a:r>
            <a:r>
              <a:rPr lang="ru-RU" dirty="0"/>
              <a:t> законом:</a:t>
            </a:r>
          </a:p>
          <a:p>
            <a:pPr marL="0" indent="0" algn="just">
              <a:buNone/>
            </a:pPr>
            <a:r>
              <a:rPr lang="ru-RU" dirty="0"/>
              <a:t>a) </a:t>
            </a:r>
            <a:r>
              <a:rPr lang="ru-RU" dirty="0" err="1"/>
              <a:t>законне</a:t>
            </a:r>
            <a:r>
              <a:rPr lang="ru-RU" dirty="0"/>
              <a:t> </a:t>
            </a:r>
            <a:r>
              <a:rPr lang="ru-RU" dirty="0" err="1"/>
              <a:t>ув'язнення</a:t>
            </a:r>
            <a:r>
              <a:rPr lang="ru-RU" dirty="0"/>
              <a:t> особи </a:t>
            </a:r>
            <a:r>
              <a:rPr lang="ru-RU" dirty="0" err="1"/>
              <a:t>після</a:t>
            </a:r>
            <a:r>
              <a:rPr lang="ru-RU" dirty="0"/>
              <a:t> </a:t>
            </a:r>
            <a:r>
              <a:rPr lang="ru-RU" dirty="0" err="1"/>
              <a:t>засудження</a:t>
            </a:r>
            <a:r>
              <a:rPr lang="ru-RU" dirty="0"/>
              <a:t> </a:t>
            </a:r>
            <a:r>
              <a:rPr lang="ru-RU" dirty="0" err="1"/>
              <a:t>її</a:t>
            </a:r>
            <a:r>
              <a:rPr lang="ru-RU" dirty="0"/>
              <a:t> </a:t>
            </a:r>
            <a:r>
              <a:rPr lang="ru-RU" dirty="0" err="1"/>
              <a:t>компетентним</a:t>
            </a:r>
            <a:r>
              <a:rPr lang="ru-RU" dirty="0"/>
              <a:t> судом;</a:t>
            </a:r>
          </a:p>
          <a:p>
            <a:pPr marL="0" indent="0" algn="just">
              <a:buNone/>
            </a:pPr>
            <a:r>
              <a:rPr lang="ru-RU" dirty="0"/>
              <a:t>b) </a:t>
            </a:r>
            <a:r>
              <a:rPr lang="ru-RU" dirty="0" err="1"/>
              <a:t>законний</a:t>
            </a:r>
            <a:r>
              <a:rPr lang="ru-RU" dirty="0"/>
              <a:t> </a:t>
            </a:r>
            <a:r>
              <a:rPr lang="ru-RU" dirty="0" err="1"/>
              <a:t>арешт</a:t>
            </a:r>
            <a:r>
              <a:rPr lang="ru-RU" dirty="0"/>
              <a:t> </a:t>
            </a:r>
            <a:r>
              <a:rPr lang="ru-RU" dirty="0" err="1"/>
              <a:t>або</a:t>
            </a:r>
            <a:r>
              <a:rPr lang="ru-RU" dirty="0"/>
              <a:t> </a:t>
            </a:r>
            <a:r>
              <a:rPr lang="ru-RU" dirty="0" err="1"/>
              <a:t>затримання</a:t>
            </a:r>
            <a:r>
              <a:rPr lang="ru-RU" dirty="0"/>
              <a:t> особи за </a:t>
            </a:r>
            <a:r>
              <a:rPr lang="ru-RU" dirty="0" err="1"/>
              <a:t>невиконання</a:t>
            </a:r>
            <a:r>
              <a:rPr lang="ru-RU" dirty="0"/>
              <a:t> законного </a:t>
            </a:r>
            <a:r>
              <a:rPr lang="ru-RU" dirty="0" err="1"/>
              <a:t>припису</a:t>
            </a:r>
            <a:r>
              <a:rPr lang="ru-RU" dirty="0"/>
              <a:t> суду </a:t>
            </a:r>
            <a:r>
              <a:rPr lang="ru-RU" dirty="0" err="1"/>
              <a:t>або</a:t>
            </a:r>
            <a:r>
              <a:rPr lang="ru-RU" dirty="0"/>
              <a:t> для </a:t>
            </a:r>
            <a:r>
              <a:rPr lang="ru-RU" dirty="0" err="1"/>
              <a:t>забезпечення</a:t>
            </a:r>
            <a:r>
              <a:rPr lang="ru-RU" dirty="0"/>
              <a:t> </a:t>
            </a:r>
            <a:r>
              <a:rPr lang="ru-RU" dirty="0" err="1"/>
              <a:t>виконання</a:t>
            </a:r>
            <a:r>
              <a:rPr lang="ru-RU" dirty="0"/>
              <a:t> будь-</a:t>
            </a:r>
            <a:r>
              <a:rPr lang="ru-RU" dirty="0" err="1"/>
              <a:t>якого</a:t>
            </a:r>
            <a:r>
              <a:rPr lang="ru-RU" dirty="0"/>
              <a:t> </a:t>
            </a:r>
            <a:r>
              <a:rPr lang="ru-RU" dirty="0" err="1"/>
              <a:t>обов'язку</a:t>
            </a:r>
            <a:r>
              <a:rPr lang="ru-RU" dirty="0"/>
              <a:t>, </a:t>
            </a:r>
            <a:r>
              <a:rPr lang="ru-RU" dirty="0" err="1"/>
              <a:t>встановленого</a:t>
            </a:r>
            <a:r>
              <a:rPr lang="ru-RU" dirty="0"/>
              <a:t> законом;</a:t>
            </a:r>
          </a:p>
          <a:p>
            <a:pPr marL="0" indent="0" algn="just">
              <a:buNone/>
            </a:pPr>
            <a:r>
              <a:rPr lang="ru-RU" dirty="0"/>
              <a:t>c) </a:t>
            </a:r>
            <a:r>
              <a:rPr lang="ru-RU" dirty="0" err="1"/>
              <a:t>законний</a:t>
            </a:r>
            <a:r>
              <a:rPr lang="ru-RU" dirty="0"/>
              <a:t> </a:t>
            </a:r>
            <a:r>
              <a:rPr lang="ru-RU" dirty="0" err="1"/>
              <a:t>арешт</a:t>
            </a:r>
            <a:r>
              <a:rPr lang="ru-RU" dirty="0"/>
              <a:t> </a:t>
            </a:r>
            <a:r>
              <a:rPr lang="ru-RU" dirty="0" err="1"/>
              <a:t>або</a:t>
            </a:r>
            <a:r>
              <a:rPr lang="ru-RU" dirty="0"/>
              <a:t> </a:t>
            </a:r>
            <a:r>
              <a:rPr lang="ru-RU" dirty="0" err="1"/>
              <a:t>затримання</a:t>
            </a:r>
            <a:r>
              <a:rPr lang="ru-RU" dirty="0"/>
              <a:t> особи, </a:t>
            </a:r>
            <a:r>
              <a:rPr lang="ru-RU" dirty="0" err="1"/>
              <a:t>здійснене</a:t>
            </a:r>
            <a:r>
              <a:rPr lang="ru-RU" dirty="0"/>
              <a:t> з метою </a:t>
            </a:r>
            <a:r>
              <a:rPr lang="ru-RU" dirty="0" err="1"/>
              <a:t>допровадження</a:t>
            </a:r>
            <a:r>
              <a:rPr lang="ru-RU" dirty="0"/>
              <a:t> </a:t>
            </a:r>
            <a:r>
              <a:rPr lang="ru-RU" dirty="0" err="1"/>
              <a:t>її</a:t>
            </a:r>
            <a:r>
              <a:rPr lang="ru-RU" dirty="0"/>
              <a:t> до компетентного судового органу за </a:t>
            </a:r>
            <a:r>
              <a:rPr lang="ru-RU" dirty="0" err="1"/>
              <a:t>наявності</a:t>
            </a:r>
            <a:r>
              <a:rPr lang="ru-RU" dirty="0"/>
              <a:t> </a:t>
            </a:r>
            <a:r>
              <a:rPr lang="ru-RU" dirty="0" err="1"/>
              <a:t>обґрунтованої</a:t>
            </a:r>
            <a:r>
              <a:rPr lang="ru-RU" dirty="0"/>
              <a:t> </a:t>
            </a:r>
            <a:r>
              <a:rPr lang="ru-RU" dirty="0" err="1"/>
              <a:t>підозри</a:t>
            </a:r>
            <a:r>
              <a:rPr lang="ru-RU" dirty="0"/>
              <a:t> у </a:t>
            </a:r>
            <a:r>
              <a:rPr lang="ru-RU" dirty="0" err="1"/>
              <a:t>вчиненні</a:t>
            </a:r>
            <a:r>
              <a:rPr lang="ru-RU" dirty="0"/>
              <a:t> нею </a:t>
            </a:r>
            <a:r>
              <a:rPr lang="ru-RU" dirty="0" err="1"/>
              <a:t>правопорушення</a:t>
            </a:r>
            <a:r>
              <a:rPr lang="ru-RU" dirty="0"/>
              <a:t> </a:t>
            </a:r>
            <a:r>
              <a:rPr lang="ru-RU" dirty="0" err="1"/>
              <a:t>або</a:t>
            </a:r>
            <a:r>
              <a:rPr lang="ru-RU" dirty="0"/>
              <a:t> </a:t>
            </a:r>
            <a:r>
              <a:rPr lang="ru-RU" dirty="0" err="1"/>
              <a:t>якщо</a:t>
            </a:r>
            <a:r>
              <a:rPr lang="ru-RU" dirty="0"/>
              <a:t> </a:t>
            </a:r>
            <a:r>
              <a:rPr lang="ru-RU" dirty="0" err="1"/>
              <a:t>обґрунтовано</a:t>
            </a:r>
            <a:r>
              <a:rPr lang="ru-RU" dirty="0"/>
              <a:t> </a:t>
            </a:r>
            <a:r>
              <a:rPr lang="ru-RU" dirty="0" err="1"/>
              <a:t>вважається</a:t>
            </a:r>
            <a:r>
              <a:rPr lang="ru-RU" dirty="0"/>
              <a:t> </a:t>
            </a:r>
            <a:r>
              <a:rPr lang="ru-RU" dirty="0" err="1"/>
              <a:t>необхідним</a:t>
            </a:r>
            <a:r>
              <a:rPr lang="ru-RU" dirty="0"/>
              <a:t> </a:t>
            </a:r>
            <a:r>
              <a:rPr lang="ru-RU" dirty="0" err="1"/>
              <a:t>запобігти</a:t>
            </a:r>
            <a:r>
              <a:rPr lang="ru-RU" dirty="0"/>
              <a:t> </a:t>
            </a:r>
            <a:r>
              <a:rPr lang="ru-RU" dirty="0" err="1"/>
              <a:t>вчиненню</a:t>
            </a:r>
            <a:r>
              <a:rPr lang="ru-RU" dirty="0"/>
              <a:t> нею </a:t>
            </a:r>
            <a:r>
              <a:rPr lang="ru-RU" dirty="0" err="1"/>
              <a:t>правопорушення</a:t>
            </a:r>
            <a:r>
              <a:rPr lang="ru-RU" dirty="0"/>
              <a:t> </a:t>
            </a:r>
            <a:r>
              <a:rPr lang="ru-RU" dirty="0" err="1"/>
              <a:t>чи</a:t>
            </a:r>
            <a:r>
              <a:rPr lang="ru-RU" dirty="0"/>
              <a:t> </a:t>
            </a:r>
            <a:r>
              <a:rPr lang="ru-RU" dirty="0" err="1"/>
              <a:t>її</a:t>
            </a:r>
            <a:r>
              <a:rPr lang="ru-RU" dirty="0"/>
              <a:t> </a:t>
            </a:r>
            <a:r>
              <a:rPr lang="ru-RU" dirty="0" err="1"/>
              <a:t>втечі</a:t>
            </a:r>
            <a:r>
              <a:rPr lang="ru-RU" dirty="0"/>
              <a:t> </a:t>
            </a:r>
            <a:r>
              <a:rPr lang="ru-RU" dirty="0" err="1"/>
              <a:t>після</a:t>
            </a:r>
            <a:r>
              <a:rPr lang="ru-RU" dirty="0"/>
              <a:t> </a:t>
            </a:r>
            <a:r>
              <a:rPr lang="ru-RU" dirty="0" err="1"/>
              <a:t>його</a:t>
            </a:r>
            <a:r>
              <a:rPr lang="ru-RU" dirty="0"/>
              <a:t> </a:t>
            </a:r>
            <a:r>
              <a:rPr lang="ru-RU" dirty="0" err="1"/>
              <a:t>вчинення</a:t>
            </a:r>
            <a:r>
              <a:rPr lang="ru-RU" dirty="0"/>
              <a:t>;</a:t>
            </a:r>
          </a:p>
          <a:p>
            <a:pPr marL="0" indent="0" algn="just">
              <a:buNone/>
            </a:pPr>
            <a:r>
              <a:rPr lang="ru-RU" dirty="0"/>
              <a:t>d) </a:t>
            </a:r>
            <a:r>
              <a:rPr lang="ru-RU" dirty="0" err="1"/>
              <a:t>затримання</a:t>
            </a:r>
            <a:r>
              <a:rPr lang="ru-RU" dirty="0"/>
              <a:t> </a:t>
            </a:r>
            <a:r>
              <a:rPr lang="ru-RU" dirty="0" err="1"/>
              <a:t>неповнолітнього</a:t>
            </a:r>
            <a:r>
              <a:rPr lang="ru-RU" dirty="0"/>
              <a:t> на </a:t>
            </a:r>
            <a:r>
              <a:rPr lang="ru-RU" dirty="0" err="1"/>
              <a:t>підставі</a:t>
            </a:r>
            <a:r>
              <a:rPr lang="ru-RU" dirty="0"/>
              <a:t> законного </a:t>
            </a:r>
            <a:r>
              <a:rPr lang="ru-RU" dirty="0" err="1"/>
              <a:t>рішення</a:t>
            </a:r>
            <a:r>
              <a:rPr lang="ru-RU" dirty="0"/>
              <a:t> з метою </a:t>
            </a:r>
            <a:r>
              <a:rPr lang="ru-RU" dirty="0" err="1"/>
              <a:t>застосування</a:t>
            </a:r>
            <a:r>
              <a:rPr lang="ru-RU" dirty="0"/>
              <a:t> </a:t>
            </a:r>
            <a:r>
              <a:rPr lang="ru-RU" dirty="0" err="1"/>
              <a:t>наглядових</a:t>
            </a:r>
            <a:r>
              <a:rPr lang="ru-RU" dirty="0"/>
              <a:t> </a:t>
            </a:r>
            <a:r>
              <a:rPr lang="ru-RU" dirty="0" err="1"/>
              <a:t>заходів</a:t>
            </a:r>
            <a:r>
              <a:rPr lang="ru-RU" dirty="0"/>
              <a:t> </a:t>
            </a:r>
            <a:r>
              <a:rPr lang="ru-RU" dirty="0" err="1"/>
              <a:t>виховного</a:t>
            </a:r>
            <a:r>
              <a:rPr lang="ru-RU" dirty="0"/>
              <a:t> характеру </a:t>
            </a:r>
            <a:r>
              <a:rPr lang="ru-RU" dirty="0" err="1"/>
              <a:t>або</a:t>
            </a:r>
            <a:r>
              <a:rPr lang="ru-RU" dirty="0"/>
              <a:t> </a:t>
            </a:r>
            <a:r>
              <a:rPr lang="ru-RU" dirty="0" err="1"/>
              <a:t>законне</a:t>
            </a:r>
            <a:r>
              <a:rPr lang="ru-RU" dirty="0"/>
              <a:t> </a:t>
            </a:r>
            <a:r>
              <a:rPr lang="ru-RU" dirty="0" err="1"/>
              <a:t>затримання</a:t>
            </a:r>
            <a:r>
              <a:rPr lang="ru-RU" dirty="0"/>
              <a:t> </a:t>
            </a:r>
            <a:r>
              <a:rPr lang="ru-RU" dirty="0" err="1"/>
              <a:t>неповнолітнього</a:t>
            </a:r>
            <a:r>
              <a:rPr lang="ru-RU" dirty="0"/>
              <a:t> з метою </a:t>
            </a:r>
            <a:r>
              <a:rPr lang="ru-RU" dirty="0" err="1"/>
              <a:t>допровадження</a:t>
            </a:r>
            <a:r>
              <a:rPr lang="ru-RU" dirty="0"/>
              <a:t> </a:t>
            </a:r>
            <a:r>
              <a:rPr lang="ru-RU" dirty="0" err="1"/>
              <a:t>його</a:t>
            </a:r>
            <a:r>
              <a:rPr lang="ru-RU" dirty="0"/>
              <a:t> до компетентного органу;</a:t>
            </a:r>
          </a:p>
          <a:p>
            <a:pPr marL="0" indent="0" algn="just">
              <a:buNone/>
            </a:pPr>
            <a:r>
              <a:rPr lang="ru-RU" dirty="0"/>
              <a:t>e) </a:t>
            </a:r>
            <a:r>
              <a:rPr lang="ru-RU" dirty="0" err="1"/>
              <a:t>законне</a:t>
            </a:r>
            <a:r>
              <a:rPr lang="ru-RU" dirty="0"/>
              <a:t> </a:t>
            </a:r>
            <a:r>
              <a:rPr lang="ru-RU" dirty="0" err="1"/>
              <a:t>затримання</a:t>
            </a:r>
            <a:r>
              <a:rPr lang="ru-RU" dirty="0"/>
              <a:t> </a:t>
            </a:r>
            <a:r>
              <a:rPr lang="ru-RU" dirty="0" err="1"/>
              <a:t>осіб</a:t>
            </a:r>
            <a:r>
              <a:rPr lang="ru-RU" dirty="0"/>
              <a:t> для </a:t>
            </a:r>
            <a:r>
              <a:rPr lang="ru-RU" dirty="0" err="1"/>
              <a:t>запобігання</a:t>
            </a:r>
            <a:r>
              <a:rPr lang="ru-RU" dirty="0"/>
              <a:t> </a:t>
            </a:r>
            <a:r>
              <a:rPr lang="ru-RU" dirty="0" err="1"/>
              <a:t>поширенню</a:t>
            </a:r>
            <a:r>
              <a:rPr lang="ru-RU" dirty="0"/>
              <a:t> </a:t>
            </a:r>
            <a:r>
              <a:rPr lang="ru-RU" dirty="0" err="1"/>
              <a:t>інфекційних</a:t>
            </a:r>
            <a:r>
              <a:rPr lang="ru-RU" dirty="0"/>
              <a:t> </a:t>
            </a:r>
            <a:r>
              <a:rPr lang="ru-RU" dirty="0" err="1"/>
              <a:t>захворювань</a:t>
            </a:r>
            <a:r>
              <a:rPr lang="ru-RU" dirty="0"/>
              <a:t>, </a:t>
            </a:r>
            <a:r>
              <a:rPr lang="ru-RU" dirty="0" err="1"/>
              <a:t>законне</a:t>
            </a:r>
            <a:r>
              <a:rPr lang="ru-RU" dirty="0"/>
              <a:t> </a:t>
            </a:r>
            <a:r>
              <a:rPr lang="ru-RU" dirty="0" err="1"/>
              <a:t>затримання</a:t>
            </a:r>
            <a:r>
              <a:rPr lang="ru-RU" dirty="0"/>
              <a:t> </a:t>
            </a:r>
            <a:r>
              <a:rPr lang="ru-RU" dirty="0" err="1"/>
              <a:t>психічнохворих</a:t>
            </a:r>
            <a:r>
              <a:rPr lang="ru-RU" dirty="0"/>
              <a:t>, </a:t>
            </a:r>
            <a:r>
              <a:rPr lang="ru-RU" dirty="0" err="1"/>
              <a:t>алкоголіків</a:t>
            </a:r>
            <a:r>
              <a:rPr lang="ru-RU" dirty="0"/>
              <a:t> </a:t>
            </a:r>
            <a:r>
              <a:rPr lang="ru-RU" dirty="0" err="1"/>
              <a:t>або</a:t>
            </a:r>
            <a:r>
              <a:rPr lang="ru-RU" dirty="0"/>
              <a:t> </a:t>
            </a:r>
            <a:r>
              <a:rPr lang="ru-RU" dirty="0" err="1"/>
              <a:t>наркоманів</a:t>
            </a:r>
            <a:r>
              <a:rPr lang="ru-RU" dirty="0"/>
              <a:t> </a:t>
            </a:r>
            <a:r>
              <a:rPr lang="ru-RU" dirty="0" err="1"/>
              <a:t>чи</a:t>
            </a:r>
            <a:r>
              <a:rPr lang="ru-RU" dirty="0"/>
              <a:t> бродяг;</a:t>
            </a:r>
          </a:p>
          <a:p>
            <a:pPr marL="0" indent="0" algn="just">
              <a:buNone/>
            </a:pPr>
            <a:r>
              <a:rPr lang="ru-RU" dirty="0"/>
              <a:t>f) </a:t>
            </a:r>
            <a:r>
              <a:rPr lang="ru-RU" dirty="0" err="1"/>
              <a:t>законний</a:t>
            </a:r>
            <a:r>
              <a:rPr lang="ru-RU" dirty="0"/>
              <a:t> </a:t>
            </a:r>
            <a:r>
              <a:rPr lang="ru-RU" dirty="0" err="1"/>
              <a:t>арешт</a:t>
            </a:r>
            <a:r>
              <a:rPr lang="ru-RU" dirty="0"/>
              <a:t> </a:t>
            </a:r>
            <a:r>
              <a:rPr lang="ru-RU" dirty="0" err="1"/>
              <a:t>або</a:t>
            </a:r>
            <a:r>
              <a:rPr lang="ru-RU" dirty="0"/>
              <a:t> </a:t>
            </a:r>
            <a:r>
              <a:rPr lang="ru-RU" dirty="0" err="1"/>
              <a:t>затримання</a:t>
            </a:r>
            <a:r>
              <a:rPr lang="ru-RU" dirty="0"/>
              <a:t> особи з метою </a:t>
            </a:r>
            <a:r>
              <a:rPr lang="ru-RU" dirty="0" err="1"/>
              <a:t>запобігання</a:t>
            </a:r>
            <a:r>
              <a:rPr lang="ru-RU" dirty="0"/>
              <a:t> </a:t>
            </a:r>
            <a:r>
              <a:rPr lang="ru-RU" dirty="0" err="1"/>
              <a:t>її</a:t>
            </a:r>
            <a:r>
              <a:rPr lang="ru-RU" dirty="0"/>
              <a:t> </a:t>
            </a:r>
            <a:r>
              <a:rPr lang="ru-RU" dirty="0" err="1"/>
              <a:t>недозволеному</a:t>
            </a:r>
            <a:r>
              <a:rPr lang="ru-RU" dirty="0"/>
              <a:t> </a:t>
            </a:r>
            <a:r>
              <a:rPr lang="ru-RU" dirty="0" err="1"/>
              <a:t>в'їзду</a:t>
            </a:r>
            <a:r>
              <a:rPr lang="ru-RU" dirty="0"/>
              <a:t> в </a:t>
            </a:r>
            <a:r>
              <a:rPr lang="ru-RU" dirty="0" err="1"/>
              <a:t>країну</a:t>
            </a:r>
            <a:r>
              <a:rPr lang="ru-RU" dirty="0"/>
              <a:t> </a:t>
            </a:r>
            <a:r>
              <a:rPr lang="ru-RU" dirty="0" err="1"/>
              <a:t>чи</a:t>
            </a:r>
            <a:r>
              <a:rPr lang="ru-RU" dirty="0"/>
              <a:t> особи, </a:t>
            </a:r>
            <a:r>
              <a:rPr lang="ru-RU" dirty="0" err="1"/>
              <a:t>щодо</a:t>
            </a:r>
            <a:r>
              <a:rPr lang="ru-RU" dirty="0"/>
              <a:t> </a:t>
            </a:r>
            <a:r>
              <a:rPr lang="ru-RU" dirty="0" err="1"/>
              <a:t>якої</a:t>
            </a:r>
            <a:r>
              <a:rPr lang="ru-RU" dirty="0"/>
              <a:t> </a:t>
            </a:r>
            <a:r>
              <a:rPr lang="ru-RU" dirty="0" err="1"/>
              <a:t>провадиться</a:t>
            </a:r>
            <a:r>
              <a:rPr lang="ru-RU" dirty="0"/>
              <a:t> процедура </a:t>
            </a:r>
            <a:r>
              <a:rPr lang="ru-RU" dirty="0" err="1"/>
              <a:t>депортації</a:t>
            </a:r>
            <a:r>
              <a:rPr lang="ru-RU" dirty="0"/>
              <a:t> </a:t>
            </a:r>
            <a:r>
              <a:rPr lang="ru-RU" dirty="0" err="1"/>
              <a:t>або</a:t>
            </a:r>
            <a:r>
              <a:rPr lang="ru-RU" dirty="0"/>
              <a:t> </a:t>
            </a:r>
            <a:r>
              <a:rPr lang="ru-RU" dirty="0" err="1"/>
              <a:t>екстрадиції</a:t>
            </a:r>
            <a:r>
              <a:rPr lang="ru-RU" dirty="0"/>
              <a:t>.</a:t>
            </a:r>
          </a:p>
          <a:p>
            <a:endParaRPr lang="uk-UA" dirty="0"/>
          </a:p>
        </p:txBody>
      </p:sp>
    </p:spTree>
    <p:extLst>
      <p:ext uri="{BB962C8B-B14F-4D97-AF65-F5344CB8AC3E}">
        <p14:creationId xmlns:p14="http://schemas.microsoft.com/office/powerpoint/2010/main" val="14142861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260648"/>
            <a:ext cx="8784976" cy="6336704"/>
          </a:xfrm>
        </p:spPr>
        <p:txBody>
          <a:bodyPr>
            <a:normAutofit/>
          </a:bodyPr>
          <a:lstStyle/>
          <a:p>
            <a:pPr marL="0" indent="0" algn="just">
              <a:buNone/>
            </a:pPr>
            <a:r>
              <a:rPr lang="ru-RU" dirty="0"/>
              <a:t>У </a:t>
            </a:r>
            <a:r>
              <a:rPr lang="ru-RU" dirty="0" err="1"/>
              <a:t>науковій</a:t>
            </a:r>
            <a:r>
              <a:rPr lang="ru-RU" dirty="0"/>
              <a:t> </a:t>
            </a:r>
            <a:r>
              <a:rPr lang="ru-RU" dirty="0" err="1"/>
              <a:t>літературі</a:t>
            </a:r>
            <a:r>
              <a:rPr lang="ru-RU" dirty="0"/>
              <a:t> </a:t>
            </a:r>
            <a:r>
              <a:rPr lang="ru-RU" dirty="0" err="1"/>
              <a:t>вживають</a:t>
            </a:r>
            <a:r>
              <a:rPr lang="ru-RU" dirty="0"/>
              <a:t> </a:t>
            </a:r>
            <a:r>
              <a:rPr lang="ru-RU" b="1" dirty="0" err="1">
                <a:solidFill>
                  <a:srgbClr val="FF0000"/>
                </a:solidFill>
              </a:rPr>
              <a:t>різні</a:t>
            </a:r>
            <a:r>
              <a:rPr lang="ru-RU" b="1" dirty="0">
                <a:solidFill>
                  <a:srgbClr val="FF0000"/>
                </a:solidFill>
              </a:rPr>
              <a:t> </a:t>
            </a:r>
            <a:r>
              <a:rPr lang="ru-RU" b="1" dirty="0" err="1">
                <a:solidFill>
                  <a:srgbClr val="FF0000"/>
                </a:solidFill>
              </a:rPr>
              <a:t>терміни</a:t>
            </a:r>
            <a:r>
              <a:rPr lang="ru-RU" b="1" dirty="0">
                <a:solidFill>
                  <a:srgbClr val="FF0000"/>
                </a:solidFill>
              </a:rPr>
              <a:t> </a:t>
            </a:r>
            <a:r>
              <a:rPr lang="ru-RU" dirty="0"/>
              <a:t>на </a:t>
            </a:r>
            <a:r>
              <a:rPr lang="ru-RU" dirty="0" err="1"/>
              <a:t>позначення</a:t>
            </a:r>
            <a:r>
              <a:rPr lang="ru-RU" dirty="0"/>
              <a:t> </a:t>
            </a:r>
            <a:r>
              <a:rPr lang="ru-RU" dirty="0" err="1"/>
              <a:t>особистих</a:t>
            </a:r>
            <a:r>
              <a:rPr lang="ru-RU" dirty="0"/>
              <a:t> прав</a:t>
            </a:r>
            <a:r>
              <a:rPr lang="ru-RU" dirty="0" smtClean="0"/>
              <a:t>:</a:t>
            </a:r>
          </a:p>
          <a:p>
            <a:pPr algn="just"/>
            <a:r>
              <a:rPr lang="ru-RU" dirty="0" smtClean="0"/>
              <a:t> </a:t>
            </a:r>
            <a:r>
              <a:rPr lang="ru-RU" dirty="0" err="1"/>
              <a:t>громадянські</a:t>
            </a:r>
            <a:r>
              <a:rPr lang="ru-RU" dirty="0"/>
              <a:t>, </a:t>
            </a:r>
            <a:endParaRPr lang="ru-RU" dirty="0" smtClean="0"/>
          </a:p>
          <a:p>
            <a:pPr algn="just"/>
            <a:r>
              <a:rPr lang="uk-UA" dirty="0" smtClean="0"/>
              <a:t>особисті</a:t>
            </a:r>
            <a:r>
              <a:rPr lang="uk-UA" dirty="0"/>
              <a:t>, </a:t>
            </a:r>
            <a:endParaRPr lang="uk-UA" dirty="0" smtClean="0"/>
          </a:p>
          <a:p>
            <a:pPr algn="just"/>
            <a:r>
              <a:rPr lang="uk-UA" dirty="0" smtClean="0"/>
              <a:t>фізичні</a:t>
            </a:r>
            <a:r>
              <a:rPr lang="uk-UA" dirty="0"/>
              <a:t>, </a:t>
            </a:r>
            <a:endParaRPr lang="uk-UA" dirty="0" smtClean="0"/>
          </a:p>
          <a:p>
            <a:pPr algn="just"/>
            <a:r>
              <a:rPr lang="uk-UA" dirty="0" smtClean="0"/>
              <a:t>основні</a:t>
            </a:r>
            <a:r>
              <a:rPr lang="uk-UA" dirty="0"/>
              <a:t>, </a:t>
            </a:r>
            <a:endParaRPr lang="uk-UA" dirty="0" smtClean="0"/>
          </a:p>
          <a:p>
            <a:pPr algn="just"/>
            <a:r>
              <a:rPr lang="uk-UA" dirty="0" smtClean="0"/>
              <a:t>невід’ємні</a:t>
            </a:r>
            <a:r>
              <a:rPr lang="uk-UA" dirty="0"/>
              <a:t>, </a:t>
            </a:r>
            <a:endParaRPr lang="uk-UA" dirty="0" smtClean="0"/>
          </a:p>
          <a:p>
            <a:pPr algn="just"/>
            <a:r>
              <a:rPr lang="uk-UA" dirty="0" smtClean="0"/>
              <a:t>індивідуальні </a:t>
            </a:r>
            <a:r>
              <a:rPr lang="uk-UA" dirty="0"/>
              <a:t>тощо. </a:t>
            </a:r>
            <a:endParaRPr lang="uk-UA" dirty="0" smtClean="0"/>
          </a:p>
          <a:p>
            <a:pPr algn="just"/>
            <a:endParaRPr lang="uk-UA" dirty="0" smtClean="0"/>
          </a:p>
          <a:p>
            <a:pPr marL="0" indent="0" algn="just">
              <a:buNone/>
            </a:pPr>
            <a:r>
              <a:rPr lang="uk-UA" dirty="0" smtClean="0"/>
              <a:t>Дехто </a:t>
            </a:r>
            <a:r>
              <a:rPr lang="uk-UA" dirty="0"/>
              <a:t>з науковців </a:t>
            </a:r>
            <a:r>
              <a:rPr lang="uk-UA" b="1" dirty="0">
                <a:solidFill>
                  <a:srgbClr val="FF0000"/>
                </a:solidFill>
              </a:rPr>
              <a:t>ставить знак рівності </a:t>
            </a:r>
            <a:r>
              <a:rPr lang="uk-UA" dirty="0"/>
              <a:t>між особистими та громадянськими правами, вживаючи їх так: особисті (громадянські) права чи громадянські (особисті) права, інші навпаки розмежовують особисті та громадянські права</a:t>
            </a:r>
            <a:r>
              <a:rPr lang="uk-UA" dirty="0" smtClean="0"/>
              <a:t>.</a:t>
            </a:r>
          </a:p>
        </p:txBody>
      </p:sp>
    </p:spTree>
    <p:extLst>
      <p:ext uri="{BB962C8B-B14F-4D97-AF65-F5344CB8AC3E}">
        <p14:creationId xmlns:p14="http://schemas.microsoft.com/office/powerpoint/2010/main" val="38196965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260648"/>
            <a:ext cx="8435280" cy="5759152"/>
          </a:xfrm>
        </p:spPr>
        <p:txBody>
          <a:bodyPr>
            <a:normAutofit/>
          </a:bodyPr>
          <a:lstStyle/>
          <a:p>
            <a:pPr algn="just"/>
            <a:endParaRPr lang="uk-UA" dirty="0"/>
          </a:p>
          <a:p>
            <a:pPr algn="just"/>
            <a:r>
              <a:rPr lang="ru-RU" dirty="0"/>
              <a:t>Право на </a:t>
            </a:r>
            <a:r>
              <a:rPr lang="ru-RU" dirty="0" err="1"/>
              <a:t>особисту</a:t>
            </a:r>
            <a:r>
              <a:rPr lang="ru-RU" dirty="0"/>
              <a:t> </a:t>
            </a:r>
            <a:r>
              <a:rPr lang="ru-RU" dirty="0" err="1"/>
              <a:t>недоторканність</a:t>
            </a:r>
            <a:r>
              <a:rPr lang="ru-RU" dirty="0"/>
              <a:t> – </a:t>
            </a:r>
            <a:r>
              <a:rPr lang="ru-RU" dirty="0" err="1"/>
              <a:t>це</a:t>
            </a:r>
            <a:r>
              <a:rPr lang="ru-RU" dirty="0"/>
              <a:t> </a:t>
            </a:r>
            <a:r>
              <a:rPr lang="ru-RU" dirty="0" err="1"/>
              <a:t>закріплені</a:t>
            </a:r>
            <a:r>
              <a:rPr lang="ru-RU" dirty="0"/>
              <a:t> в нормативно-</a:t>
            </a:r>
            <a:r>
              <a:rPr lang="ru-RU" dirty="0" err="1"/>
              <a:t>правових</a:t>
            </a:r>
            <a:r>
              <a:rPr lang="ru-RU" dirty="0"/>
              <a:t> актах заборони </a:t>
            </a:r>
            <a:r>
              <a:rPr lang="ru-RU" dirty="0" err="1"/>
              <a:t>втручатися</a:t>
            </a:r>
            <a:r>
              <a:rPr lang="ru-RU" dirty="0"/>
              <a:t> в </a:t>
            </a:r>
            <a:r>
              <a:rPr lang="ru-RU" dirty="0" err="1"/>
              <a:t>певні</a:t>
            </a:r>
            <a:r>
              <a:rPr lang="ru-RU" dirty="0"/>
              <a:t> </a:t>
            </a:r>
            <a:r>
              <a:rPr lang="ru-RU" dirty="0" err="1"/>
              <a:t>сфери</a:t>
            </a:r>
            <a:r>
              <a:rPr lang="ru-RU" dirty="0"/>
              <a:t> </a:t>
            </a:r>
            <a:r>
              <a:rPr lang="ru-RU" dirty="0" err="1"/>
              <a:t>людського</a:t>
            </a:r>
            <a:r>
              <a:rPr lang="ru-RU" dirty="0"/>
              <a:t> </a:t>
            </a:r>
            <a:r>
              <a:rPr lang="ru-RU" dirty="0" err="1"/>
              <a:t>буття</a:t>
            </a:r>
            <a:r>
              <a:rPr lang="ru-RU" dirty="0"/>
              <a:t> з боку держав, будь-</a:t>
            </a:r>
            <a:r>
              <a:rPr lang="ru-RU" dirty="0" err="1"/>
              <a:t>яких</a:t>
            </a:r>
            <a:r>
              <a:rPr lang="ru-RU" dirty="0"/>
              <a:t> </a:t>
            </a:r>
            <a:r>
              <a:rPr lang="ru-RU" dirty="0" err="1"/>
              <a:t>організацій</a:t>
            </a:r>
            <a:r>
              <a:rPr lang="ru-RU" dirty="0"/>
              <a:t> </a:t>
            </a:r>
            <a:r>
              <a:rPr lang="ru-RU" dirty="0" err="1"/>
              <a:t>чи</a:t>
            </a:r>
            <a:r>
              <a:rPr lang="ru-RU" dirty="0"/>
              <a:t> </a:t>
            </a:r>
            <a:r>
              <a:rPr lang="ru-RU" dirty="0" err="1"/>
              <a:t>інших</a:t>
            </a:r>
            <a:r>
              <a:rPr lang="ru-RU" dirty="0"/>
              <a:t> </a:t>
            </a:r>
            <a:r>
              <a:rPr lang="ru-RU" dirty="0" err="1"/>
              <a:t>осіб</a:t>
            </a:r>
            <a:r>
              <a:rPr lang="ru-RU" dirty="0"/>
              <a:t>. </a:t>
            </a:r>
          </a:p>
          <a:p>
            <a:pPr algn="just"/>
            <a:r>
              <a:rPr lang="uk-UA" dirty="0"/>
              <a:t>Недоторканність розкривають через наявність заборон втручання в певні сфери людського буття. </a:t>
            </a:r>
            <a:r>
              <a:rPr lang="uk-UA" dirty="0" smtClean="0"/>
              <a:t>Такими </a:t>
            </a:r>
            <a:r>
              <a:rPr lang="uk-UA" dirty="0"/>
              <a:t>сферами є фізична, психічна, моральна, соціальна і духовна. </a:t>
            </a:r>
          </a:p>
        </p:txBody>
      </p:sp>
    </p:spTree>
    <p:extLst>
      <p:ext uri="{BB962C8B-B14F-4D97-AF65-F5344CB8AC3E}">
        <p14:creationId xmlns:p14="http://schemas.microsoft.com/office/powerpoint/2010/main" val="339904210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07504" y="116632"/>
            <a:ext cx="8928992" cy="6552728"/>
          </a:xfrm>
        </p:spPr>
        <p:txBody>
          <a:bodyPr>
            <a:noAutofit/>
          </a:bodyPr>
          <a:lstStyle/>
          <a:p>
            <a:pPr algn="just"/>
            <a:endParaRPr lang="uk-UA" sz="2000" dirty="0"/>
          </a:p>
          <a:p>
            <a:pPr algn="just"/>
            <a:r>
              <a:rPr lang="ru-RU" sz="2000" dirty="0"/>
              <a:t>Право на свободу і право на </a:t>
            </a:r>
            <a:r>
              <a:rPr lang="ru-RU" sz="2000" dirty="0" err="1"/>
              <a:t>особисту</a:t>
            </a:r>
            <a:r>
              <a:rPr lang="ru-RU" sz="2000" dirty="0"/>
              <a:t> </a:t>
            </a:r>
            <a:r>
              <a:rPr lang="ru-RU" sz="2000" dirty="0" err="1"/>
              <a:t>недоторканність</a:t>
            </a:r>
            <a:r>
              <a:rPr lang="ru-RU" sz="2000" dirty="0"/>
              <a:t> є </a:t>
            </a:r>
            <a:r>
              <a:rPr lang="ru-RU" sz="2000" dirty="0" err="1"/>
              <a:t>окремими</a:t>
            </a:r>
            <a:r>
              <a:rPr lang="ru-RU" sz="2000" dirty="0"/>
              <a:t> правами, </a:t>
            </a:r>
            <a:r>
              <a:rPr lang="ru-RU" sz="2000" dirty="0" err="1"/>
              <a:t>проте</a:t>
            </a:r>
            <a:r>
              <a:rPr lang="ru-RU" sz="2000" dirty="0"/>
              <a:t> вони </a:t>
            </a:r>
            <a:r>
              <a:rPr lang="ru-RU" sz="2000" dirty="0" err="1"/>
              <a:t>тісно</a:t>
            </a:r>
            <a:r>
              <a:rPr lang="ru-RU" sz="2000" dirty="0"/>
              <a:t> </a:t>
            </a:r>
            <a:r>
              <a:rPr lang="ru-RU" sz="2000" dirty="0" err="1"/>
              <a:t>пов’язані</a:t>
            </a:r>
            <a:r>
              <a:rPr lang="ru-RU" sz="2000" dirty="0"/>
              <a:t> </a:t>
            </a:r>
            <a:r>
              <a:rPr lang="ru-RU" sz="2000" dirty="0" err="1"/>
              <a:t>між</a:t>
            </a:r>
            <a:r>
              <a:rPr lang="ru-RU" sz="2000" dirty="0"/>
              <a:t> собою, </a:t>
            </a:r>
            <a:r>
              <a:rPr lang="ru-RU" sz="2000" dirty="0" err="1"/>
              <a:t>водночас</a:t>
            </a:r>
            <a:r>
              <a:rPr lang="ru-RU" sz="2000" dirty="0"/>
              <a:t> </a:t>
            </a:r>
            <a:r>
              <a:rPr lang="ru-RU" sz="2000" dirty="0" err="1"/>
              <a:t>виражають</a:t>
            </a:r>
            <a:r>
              <a:rPr lang="ru-RU" sz="2000" dirty="0"/>
              <a:t> </a:t>
            </a:r>
            <a:r>
              <a:rPr lang="ru-RU" sz="2000" dirty="0" err="1"/>
              <a:t>різні</a:t>
            </a:r>
            <a:r>
              <a:rPr lang="ru-RU" sz="2000" dirty="0"/>
              <a:t> </a:t>
            </a:r>
            <a:r>
              <a:rPr lang="ru-RU" sz="2000" dirty="0" err="1"/>
              <a:t>аспекти</a:t>
            </a:r>
            <a:r>
              <a:rPr lang="ru-RU" sz="2000" dirty="0"/>
              <a:t> </a:t>
            </a:r>
            <a:r>
              <a:rPr lang="ru-RU" sz="2000" dirty="0" err="1"/>
              <a:t>свободи</a:t>
            </a:r>
            <a:r>
              <a:rPr lang="ru-RU" sz="2000" dirty="0"/>
              <a:t> у </a:t>
            </a:r>
            <a:r>
              <a:rPr lang="ru-RU" sz="2000" dirty="0" err="1"/>
              <a:t>філософському</a:t>
            </a:r>
            <a:r>
              <a:rPr lang="ru-RU" sz="2000" dirty="0"/>
              <a:t> </a:t>
            </a:r>
            <a:r>
              <a:rPr lang="ru-RU" sz="2000" dirty="0" err="1"/>
              <a:t>розумінні</a:t>
            </a:r>
            <a:r>
              <a:rPr lang="ru-RU" sz="2000" dirty="0"/>
              <a:t>: право на свободу – </a:t>
            </a:r>
            <a:r>
              <a:rPr lang="ru-RU" sz="2000" dirty="0" err="1"/>
              <a:t>позитивний</a:t>
            </a:r>
            <a:r>
              <a:rPr lang="ru-RU" sz="2000" dirty="0"/>
              <a:t>, а право на </a:t>
            </a:r>
            <a:r>
              <a:rPr lang="ru-RU" sz="2000" dirty="0" err="1"/>
              <a:t>особисту</a:t>
            </a:r>
            <a:r>
              <a:rPr lang="ru-RU" sz="2000" dirty="0"/>
              <a:t> </a:t>
            </a:r>
            <a:r>
              <a:rPr lang="ru-RU" sz="2000" dirty="0" err="1"/>
              <a:t>недоторканність</a:t>
            </a:r>
            <a:r>
              <a:rPr lang="ru-RU" sz="2000" dirty="0"/>
              <a:t> – </a:t>
            </a:r>
            <a:r>
              <a:rPr lang="ru-RU" sz="2000" dirty="0" err="1"/>
              <a:t>негативний</a:t>
            </a:r>
            <a:r>
              <a:rPr lang="ru-RU" sz="2000" dirty="0"/>
              <a:t>. </a:t>
            </a:r>
          </a:p>
          <a:p>
            <a:pPr algn="just"/>
            <a:endParaRPr lang="uk-UA" sz="2000" dirty="0"/>
          </a:p>
          <a:p>
            <a:pPr algn="just"/>
            <a:r>
              <a:rPr lang="ru-RU" sz="2000" dirty="0"/>
              <a:t>Право на свободу – </a:t>
            </a:r>
            <a:r>
              <a:rPr lang="ru-RU" sz="2000" dirty="0" err="1"/>
              <a:t>це</a:t>
            </a:r>
            <a:r>
              <a:rPr lang="ru-RU" sz="2000" dirty="0"/>
              <a:t> </a:t>
            </a:r>
            <a:r>
              <a:rPr lang="ru-RU" sz="2000" dirty="0" err="1"/>
              <a:t>можливість</a:t>
            </a:r>
            <a:r>
              <a:rPr lang="ru-RU" sz="2000" dirty="0"/>
              <a:t> </a:t>
            </a:r>
            <a:r>
              <a:rPr lang="ru-RU" sz="2000" dirty="0" err="1"/>
              <a:t>вчиняти</a:t>
            </a:r>
            <a:r>
              <a:rPr lang="ru-RU" sz="2000" dirty="0"/>
              <a:t> </a:t>
            </a:r>
            <a:r>
              <a:rPr lang="ru-RU" sz="2000" dirty="0" err="1"/>
              <a:t>чи</a:t>
            </a:r>
            <a:r>
              <a:rPr lang="ru-RU" sz="2000" dirty="0"/>
              <a:t> не </a:t>
            </a:r>
            <a:r>
              <a:rPr lang="ru-RU" sz="2000" dirty="0" err="1"/>
              <a:t>вчиняти</a:t>
            </a:r>
            <a:r>
              <a:rPr lang="ru-RU" sz="2000" dirty="0"/>
              <a:t> </a:t>
            </a:r>
            <a:r>
              <a:rPr lang="ru-RU" sz="2000" dirty="0" err="1"/>
              <a:t>дії</a:t>
            </a:r>
            <a:r>
              <a:rPr lang="ru-RU" sz="2000" dirty="0"/>
              <a:t> </a:t>
            </a:r>
            <a:r>
              <a:rPr lang="ru-RU" sz="2000" dirty="0" err="1"/>
              <a:t>що</a:t>
            </a:r>
            <a:r>
              <a:rPr lang="ru-RU" sz="2000" dirty="0"/>
              <a:t> не </a:t>
            </a:r>
            <a:r>
              <a:rPr lang="ru-RU" sz="2000" dirty="0" err="1"/>
              <a:t>заборонені</a:t>
            </a:r>
            <a:r>
              <a:rPr lang="ru-RU" sz="2000" dirty="0"/>
              <a:t> </a:t>
            </a:r>
            <a:r>
              <a:rPr lang="ru-RU" sz="2000" dirty="0" err="1"/>
              <a:t>законодавством</a:t>
            </a:r>
            <a:r>
              <a:rPr lang="ru-RU" sz="2000" dirty="0"/>
              <a:t>. Право на свободу є </a:t>
            </a:r>
            <a:r>
              <a:rPr lang="ru-RU" sz="2000" dirty="0" err="1"/>
              <a:t>основоположним</a:t>
            </a:r>
            <a:r>
              <a:rPr lang="ru-RU" sz="2000" dirty="0"/>
              <a:t> та </a:t>
            </a:r>
            <a:r>
              <a:rPr lang="ru-RU" sz="2000" dirty="0" smtClean="0"/>
              <a:t> </a:t>
            </a:r>
            <a:r>
              <a:rPr lang="ru-RU" sz="2000" dirty="0" err="1" smtClean="0"/>
              <a:t>розкривається</a:t>
            </a:r>
            <a:r>
              <a:rPr lang="ru-RU" sz="2000" dirty="0" smtClean="0"/>
              <a:t> </a:t>
            </a:r>
            <a:r>
              <a:rPr lang="ru-RU" sz="2000" dirty="0"/>
              <a:t>через </a:t>
            </a:r>
            <a:r>
              <a:rPr lang="ru-RU" sz="2000" dirty="0" err="1"/>
              <a:t>такі</a:t>
            </a:r>
            <a:r>
              <a:rPr lang="ru-RU" sz="2000" dirty="0"/>
              <a:t> права: право на свободу природного </a:t>
            </a:r>
            <a:r>
              <a:rPr lang="ru-RU" sz="2000" dirty="0" err="1"/>
              <a:t>існування</a:t>
            </a:r>
            <a:r>
              <a:rPr lang="ru-RU" sz="2000" dirty="0"/>
              <a:t>; право на свободу думки і слова (ст. 34 </a:t>
            </a:r>
            <a:r>
              <a:rPr lang="ru-RU" sz="2000" dirty="0" err="1"/>
              <a:t>Конституції</a:t>
            </a:r>
            <a:r>
              <a:rPr lang="ru-RU" sz="2000" dirty="0"/>
              <a:t> </a:t>
            </a:r>
            <a:r>
              <a:rPr lang="ru-RU" sz="2000" dirty="0" err="1"/>
              <a:t>України</a:t>
            </a:r>
            <a:r>
              <a:rPr lang="ru-RU" sz="2000" dirty="0"/>
              <a:t>); право на свободу </a:t>
            </a:r>
            <a:r>
              <a:rPr lang="ru-RU" sz="2000" dirty="0" err="1"/>
              <a:t>світогляду</a:t>
            </a:r>
            <a:r>
              <a:rPr lang="ru-RU" sz="2000" dirty="0"/>
              <a:t> і </a:t>
            </a:r>
            <a:r>
              <a:rPr lang="ru-RU" sz="2000" dirty="0" err="1"/>
              <a:t>віросповідання</a:t>
            </a:r>
            <a:r>
              <a:rPr lang="ru-RU" sz="2000" dirty="0"/>
              <a:t> (ст. 35 </a:t>
            </a:r>
            <a:r>
              <a:rPr lang="ru-RU" sz="2000" dirty="0" err="1"/>
              <a:t>Конституції</a:t>
            </a:r>
            <a:r>
              <a:rPr lang="ru-RU" sz="2000" dirty="0"/>
              <a:t> </a:t>
            </a:r>
            <a:r>
              <a:rPr lang="ru-RU" sz="2000" dirty="0" err="1"/>
              <a:t>України</a:t>
            </a:r>
            <a:r>
              <a:rPr lang="ru-RU" sz="2000" dirty="0"/>
              <a:t>); право на свободу </a:t>
            </a:r>
            <a:r>
              <a:rPr lang="ru-RU" sz="2000" dirty="0" err="1"/>
              <a:t>об’єднання</a:t>
            </a:r>
            <a:r>
              <a:rPr lang="ru-RU" sz="2000" dirty="0"/>
              <a:t> у </a:t>
            </a:r>
            <a:r>
              <a:rPr lang="ru-RU" sz="2000" dirty="0" err="1"/>
              <a:t>політичні</a:t>
            </a:r>
            <a:r>
              <a:rPr lang="ru-RU" sz="2000" dirty="0"/>
              <a:t> </a:t>
            </a:r>
            <a:r>
              <a:rPr lang="ru-RU" sz="2000" dirty="0" err="1"/>
              <a:t>партії</a:t>
            </a:r>
            <a:r>
              <a:rPr lang="ru-RU" sz="2000" dirty="0"/>
              <a:t> та </a:t>
            </a:r>
            <a:r>
              <a:rPr lang="ru-RU" sz="2000" dirty="0" err="1"/>
              <a:t>громадські</a:t>
            </a:r>
            <a:r>
              <a:rPr lang="ru-RU" sz="2000" dirty="0"/>
              <a:t> </a:t>
            </a:r>
            <a:r>
              <a:rPr lang="ru-RU" sz="2000" dirty="0" err="1"/>
              <a:t>організації</a:t>
            </a:r>
            <a:r>
              <a:rPr lang="ru-RU" sz="2000" dirty="0"/>
              <a:t> (ст. 36 </a:t>
            </a:r>
            <a:r>
              <a:rPr lang="ru-RU" sz="2000" dirty="0" err="1"/>
              <a:t>Конституції</a:t>
            </a:r>
            <a:r>
              <a:rPr lang="ru-RU" sz="2000" dirty="0"/>
              <a:t> </a:t>
            </a:r>
            <a:r>
              <a:rPr lang="ru-RU" sz="2000" dirty="0" err="1"/>
              <a:t>України</a:t>
            </a:r>
            <a:r>
              <a:rPr lang="ru-RU" sz="2000" dirty="0"/>
              <a:t>); свобода </a:t>
            </a:r>
            <a:r>
              <a:rPr lang="ru-RU" sz="2000" dirty="0" err="1"/>
              <a:t>пересування</a:t>
            </a:r>
            <a:r>
              <a:rPr lang="ru-RU" sz="2000" dirty="0"/>
              <a:t>, </a:t>
            </a:r>
            <a:r>
              <a:rPr lang="ru-RU" sz="2000" dirty="0" err="1"/>
              <a:t>вільного</a:t>
            </a:r>
            <a:r>
              <a:rPr lang="ru-RU" sz="2000" dirty="0"/>
              <a:t> </a:t>
            </a:r>
            <a:r>
              <a:rPr lang="ru-RU" sz="2000" dirty="0" err="1"/>
              <a:t>вибору</a:t>
            </a:r>
            <a:r>
              <a:rPr lang="ru-RU" sz="2000" dirty="0"/>
              <a:t> </a:t>
            </a:r>
            <a:r>
              <a:rPr lang="ru-RU" sz="2000" dirty="0" err="1"/>
              <a:t>місця</a:t>
            </a:r>
            <a:r>
              <a:rPr lang="ru-RU" sz="2000" dirty="0"/>
              <a:t> </a:t>
            </a:r>
            <a:r>
              <a:rPr lang="ru-RU" sz="2000" dirty="0" err="1"/>
              <a:t>проживання</a:t>
            </a:r>
            <a:r>
              <a:rPr lang="ru-RU" sz="2000" dirty="0"/>
              <a:t> (ст. 33 </a:t>
            </a:r>
            <a:r>
              <a:rPr lang="ru-RU" sz="2000" dirty="0" err="1"/>
              <a:t>Конституції</a:t>
            </a:r>
            <a:r>
              <a:rPr lang="ru-RU" sz="2000" dirty="0"/>
              <a:t> </a:t>
            </a:r>
            <a:r>
              <a:rPr lang="ru-RU" sz="2000" dirty="0" err="1"/>
              <a:t>України</a:t>
            </a:r>
            <a:r>
              <a:rPr lang="ru-RU" sz="2000" dirty="0"/>
              <a:t>); свобода </a:t>
            </a:r>
            <a:r>
              <a:rPr lang="ru-RU" sz="2000" dirty="0" err="1"/>
              <a:t>літературної</a:t>
            </a:r>
            <a:r>
              <a:rPr lang="ru-RU" sz="2000" dirty="0"/>
              <a:t>, </a:t>
            </a:r>
            <a:r>
              <a:rPr lang="ru-RU" sz="2000" dirty="0" err="1"/>
              <a:t>художньої</a:t>
            </a:r>
            <a:r>
              <a:rPr lang="ru-RU" sz="2000" dirty="0"/>
              <a:t>, </a:t>
            </a:r>
            <a:r>
              <a:rPr lang="ru-RU" sz="2000" dirty="0" err="1"/>
              <a:t>наукової</a:t>
            </a:r>
            <a:r>
              <a:rPr lang="ru-RU" sz="2000" dirty="0"/>
              <a:t> і </a:t>
            </a:r>
            <a:r>
              <a:rPr lang="ru-RU" sz="2000" dirty="0" err="1"/>
              <a:t>технічної</a:t>
            </a:r>
            <a:r>
              <a:rPr lang="ru-RU" sz="2000" dirty="0"/>
              <a:t> </a:t>
            </a:r>
            <a:r>
              <a:rPr lang="ru-RU" sz="2000" dirty="0" err="1"/>
              <a:t>творчості</a:t>
            </a:r>
            <a:r>
              <a:rPr lang="ru-RU" sz="2000" dirty="0"/>
              <a:t> (ст. 54 </a:t>
            </a:r>
            <a:r>
              <a:rPr lang="ru-RU" sz="2000" dirty="0" err="1"/>
              <a:t>Конституції</a:t>
            </a:r>
            <a:r>
              <a:rPr lang="ru-RU" sz="2000" dirty="0"/>
              <a:t> </a:t>
            </a:r>
            <a:r>
              <a:rPr lang="ru-RU" sz="2000" dirty="0" err="1"/>
              <a:t>України</a:t>
            </a:r>
            <a:r>
              <a:rPr lang="ru-RU" sz="2000" dirty="0"/>
              <a:t>); свобода </a:t>
            </a:r>
            <a:r>
              <a:rPr lang="ru-RU" sz="2000" dirty="0" err="1"/>
              <a:t>зібрань</a:t>
            </a:r>
            <a:r>
              <a:rPr lang="ru-RU" sz="2000" dirty="0"/>
              <a:t> (</a:t>
            </a:r>
            <a:r>
              <a:rPr lang="ru-RU" sz="2000" dirty="0" err="1"/>
              <a:t>хоча</a:t>
            </a:r>
            <a:r>
              <a:rPr lang="ru-RU" sz="2000" dirty="0"/>
              <a:t> в </a:t>
            </a:r>
            <a:r>
              <a:rPr lang="ru-RU" sz="2000" dirty="0" err="1"/>
              <a:t>Конституції</a:t>
            </a:r>
            <a:r>
              <a:rPr lang="ru-RU" sz="2000" dirty="0"/>
              <a:t> буквально </a:t>
            </a:r>
            <a:r>
              <a:rPr lang="ru-RU" sz="2000" dirty="0" err="1"/>
              <a:t>йдеться</a:t>
            </a:r>
            <a:r>
              <a:rPr lang="ru-RU" sz="2000" dirty="0"/>
              <a:t> про право </a:t>
            </a:r>
            <a:r>
              <a:rPr lang="ru-RU" sz="2000" dirty="0" err="1"/>
              <a:t>збиратися</a:t>
            </a:r>
            <a:r>
              <a:rPr lang="ru-RU" sz="2000" dirty="0"/>
              <a:t> мирно, без </a:t>
            </a:r>
            <a:r>
              <a:rPr lang="ru-RU" sz="2000" dirty="0" err="1"/>
              <a:t>зброї</a:t>
            </a:r>
            <a:r>
              <a:rPr lang="ru-RU" sz="2000" dirty="0"/>
              <a:t> і </a:t>
            </a:r>
            <a:r>
              <a:rPr lang="ru-RU" sz="2000" dirty="0" err="1"/>
              <a:t>проводити</a:t>
            </a:r>
            <a:r>
              <a:rPr lang="ru-RU" sz="2000" dirty="0"/>
              <a:t> </a:t>
            </a:r>
            <a:r>
              <a:rPr lang="ru-RU" sz="2000" dirty="0" err="1"/>
              <a:t>збори</a:t>
            </a:r>
            <a:r>
              <a:rPr lang="ru-RU" sz="2000" dirty="0"/>
              <a:t>, </a:t>
            </a:r>
            <a:r>
              <a:rPr lang="ru-RU" sz="2000" dirty="0" err="1"/>
              <a:t>мітинги</a:t>
            </a:r>
            <a:r>
              <a:rPr lang="ru-RU" sz="2000" dirty="0"/>
              <a:t>, походи і </a:t>
            </a:r>
            <a:r>
              <a:rPr lang="ru-RU" sz="2000" dirty="0" err="1"/>
              <a:t>демонстрації</a:t>
            </a:r>
            <a:r>
              <a:rPr lang="ru-RU" sz="2000" dirty="0"/>
              <a:t> (ст. 39 </a:t>
            </a:r>
            <a:r>
              <a:rPr lang="ru-RU" sz="2000" dirty="0" err="1"/>
              <a:t>Конституції</a:t>
            </a:r>
            <a:r>
              <a:rPr lang="ru-RU" sz="2000" dirty="0"/>
              <a:t> </a:t>
            </a:r>
            <a:r>
              <a:rPr lang="ru-RU" sz="2000" dirty="0" err="1"/>
              <a:t>України</a:t>
            </a:r>
            <a:r>
              <a:rPr lang="ru-RU" sz="2000" dirty="0"/>
              <a:t>)). </a:t>
            </a:r>
          </a:p>
          <a:p>
            <a:pPr algn="just"/>
            <a:r>
              <a:rPr lang="ru-RU" sz="2000" dirty="0" err="1"/>
              <a:t>Межі</a:t>
            </a:r>
            <a:r>
              <a:rPr lang="ru-RU" sz="2000" dirty="0"/>
              <a:t> права на свободу </a:t>
            </a:r>
            <a:r>
              <a:rPr lang="ru-RU" sz="2000" dirty="0" err="1"/>
              <a:t>можна</a:t>
            </a:r>
            <a:r>
              <a:rPr lang="ru-RU" sz="2000" dirty="0"/>
              <a:t> </a:t>
            </a:r>
            <a:r>
              <a:rPr lang="ru-RU" sz="2000" dirty="0" err="1"/>
              <a:t>окреслити</a:t>
            </a:r>
            <a:r>
              <a:rPr lang="ru-RU" sz="2000" dirty="0"/>
              <a:t> за </a:t>
            </a:r>
            <a:r>
              <a:rPr lang="ru-RU" sz="2000" dirty="0" err="1"/>
              <a:t>допомогою</a:t>
            </a:r>
            <a:r>
              <a:rPr lang="ru-RU" sz="2000" dirty="0"/>
              <a:t> </a:t>
            </a:r>
            <a:r>
              <a:rPr lang="ru-RU" sz="2000" dirty="0" err="1"/>
              <a:t>загальновідомого</a:t>
            </a:r>
            <a:r>
              <a:rPr lang="ru-RU" sz="2000" dirty="0"/>
              <a:t> правового постулату «дозволено все, </a:t>
            </a:r>
            <a:r>
              <a:rPr lang="ru-RU" sz="2000" dirty="0" err="1"/>
              <a:t>що</a:t>
            </a:r>
            <a:r>
              <a:rPr lang="ru-RU" sz="2000" dirty="0"/>
              <a:t> прямо не заборонено законом». </a:t>
            </a:r>
            <a:endParaRPr lang="uk-UA" sz="2000" dirty="0"/>
          </a:p>
        </p:txBody>
      </p:sp>
    </p:spTree>
    <p:extLst>
      <p:ext uri="{BB962C8B-B14F-4D97-AF65-F5344CB8AC3E}">
        <p14:creationId xmlns:p14="http://schemas.microsoft.com/office/powerpoint/2010/main" val="275357491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err="1"/>
              <a:t>Стаття</a:t>
            </a:r>
            <a:r>
              <a:rPr lang="ru-RU" b="1" dirty="0"/>
              <a:t> 30.</a:t>
            </a:r>
            <a:r>
              <a:rPr lang="ru-RU" dirty="0"/>
              <a:t> Кожному </a:t>
            </a:r>
            <a:r>
              <a:rPr lang="ru-RU" dirty="0" err="1"/>
              <a:t>гарантується</a:t>
            </a:r>
            <a:r>
              <a:rPr lang="ru-RU" dirty="0"/>
              <a:t> </a:t>
            </a:r>
            <a:r>
              <a:rPr lang="ru-RU" dirty="0" err="1"/>
              <a:t>недоторканність</a:t>
            </a:r>
            <a:r>
              <a:rPr lang="ru-RU" dirty="0"/>
              <a:t> </a:t>
            </a:r>
            <a:r>
              <a:rPr lang="ru-RU" dirty="0" err="1"/>
              <a:t>житла</a:t>
            </a:r>
            <a:r>
              <a:rPr lang="ru-RU" dirty="0" smtClean="0"/>
              <a:t>.</a:t>
            </a:r>
            <a:endParaRPr lang="uk-UA" dirty="0"/>
          </a:p>
        </p:txBody>
      </p:sp>
      <p:sp>
        <p:nvSpPr>
          <p:cNvPr id="3" name="Объект 2"/>
          <p:cNvSpPr>
            <a:spLocks noGrp="1"/>
          </p:cNvSpPr>
          <p:nvPr>
            <p:ph sz="quarter" idx="1"/>
          </p:nvPr>
        </p:nvSpPr>
        <p:spPr/>
        <p:txBody>
          <a:bodyPr>
            <a:normAutofit/>
          </a:bodyPr>
          <a:lstStyle/>
          <a:p>
            <a:pPr algn="just"/>
            <a:r>
              <a:rPr lang="ru-RU" dirty="0" smtClean="0"/>
              <a:t>Не </a:t>
            </a:r>
            <a:r>
              <a:rPr lang="ru-RU" dirty="0" err="1"/>
              <a:t>допускається</a:t>
            </a:r>
            <a:r>
              <a:rPr lang="ru-RU" dirty="0"/>
              <a:t> </a:t>
            </a:r>
            <a:r>
              <a:rPr lang="ru-RU" dirty="0" err="1"/>
              <a:t>проникнення</a:t>
            </a:r>
            <a:r>
              <a:rPr lang="ru-RU" dirty="0"/>
              <a:t> до </a:t>
            </a:r>
            <a:r>
              <a:rPr lang="ru-RU" dirty="0" err="1"/>
              <a:t>житла</a:t>
            </a:r>
            <a:r>
              <a:rPr lang="ru-RU" dirty="0"/>
              <a:t> </a:t>
            </a:r>
            <a:r>
              <a:rPr lang="ru-RU" dirty="0" err="1"/>
              <a:t>чи</a:t>
            </a:r>
            <a:r>
              <a:rPr lang="ru-RU" dirty="0"/>
              <a:t> до </a:t>
            </a:r>
            <a:r>
              <a:rPr lang="ru-RU" dirty="0" err="1"/>
              <a:t>іншого</a:t>
            </a:r>
            <a:r>
              <a:rPr lang="ru-RU" dirty="0"/>
              <a:t> </a:t>
            </a:r>
            <a:r>
              <a:rPr lang="ru-RU" dirty="0" err="1"/>
              <a:t>володіння</a:t>
            </a:r>
            <a:r>
              <a:rPr lang="ru-RU" dirty="0"/>
              <a:t> особи, </a:t>
            </a:r>
            <a:r>
              <a:rPr lang="ru-RU" dirty="0" err="1"/>
              <a:t>проведення</a:t>
            </a:r>
            <a:r>
              <a:rPr lang="ru-RU" dirty="0"/>
              <a:t> в них </a:t>
            </a:r>
            <a:r>
              <a:rPr lang="ru-RU" dirty="0" err="1"/>
              <a:t>огляду</a:t>
            </a:r>
            <a:r>
              <a:rPr lang="ru-RU" dirty="0"/>
              <a:t> </a:t>
            </a:r>
            <a:r>
              <a:rPr lang="ru-RU" dirty="0" err="1"/>
              <a:t>чи</a:t>
            </a:r>
            <a:r>
              <a:rPr lang="ru-RU" dirty="0"/>
              <a:t> </a:t>
            </a:r>
            <a:r>
              <a:rPr lang="ru-RU" dirty="0" err="1"/>
              <a:t>обшуку</a:t>
            </a:r>
            <a:r>
              <a:rPr lang="ru-RU" dirty="0"/>
              <a:t> </a:t>
            </a:r>
            <a:r>
              <a:rPr lang="ru-RU" dirty="0" err="1"/>
              <a:t>інакше</a:t>
            </a:r>
            <a:r>
              <a:rPr lang="ru-RU" dirty="0"/>
              <a:t> як за </a:t>
            </a:r>
            <a:r>
              <a:rPr lang="ru-RU" dirty="0" err="1"/>
              <a:t>вмотивованим</a:t>
            </a:r>
            <a:r>
              <a:rPr lang="ru-RU" dirty="0"/>
              <a:t> </a:t>
            </a:r>
            <a:r>
              <a:rPr lang="ru-RU" dirty="0" err="1"/>
              <a:t>рішенням</a:t>
            </a:r>
            <a:r>
              <a:rPr lang="ru-RU" dirty="0"/>
              <a:t> суду.</a:t>
            </a:r>
          </a:p>
          <a:p>
            <a:pPr algn="just"/>
            <a:r>
              <a:rPr lang="ru-RU" dirty="0"/>
              <a:t>У </a:t>
            </a:r>
            <a:r>
              <a:rPr lang="ru-RU" dirty="0" err="1"/>
              <a:t>невідкладних</a:t>
            </a:r>
            <a:r>
              <a:rPr lang="ru-RU" dirty="0"/>
              <a:t> </a:t>
            </a:r>
            <a:r>
              <a:rPr lang="ru-RU" dirty="0" err="1"/>
              <a:t>випадках</a:t>
            </a:r>
            <a:r>
              <a:rPr lang="ru-RU" dirty="0"/>
              <a:t>, </a:t>
            </a:r>
            <a:r>
              <a:rPr lang="ru-RU" dirty="0" err="1"/>
              <a:t>пов'язаних</a:t>
            </a:r>
            <a:r>
              <a:rPr lang="ru-RU" dirty="0"/>
              <a:t> </a:t>
            </a:r>
            <a:r>
              <a:rPr lang="ru-RU" dirty="0" err="1"/>
              <a:t>із</a:t>
            </a:r>
            <a:r>
              <a:rPr lang="ru-RU" dirty="0"/>
              <a:t> </a:t>
            </a:r>
            <a:r>
              <a:rPr lang="ru-RU" dirty="0" err="1"/>
              <a:t>врятуванням</a:t>
            </a:r>
            <a:r>
              <a:rPr lang="ru-RU" dirty="0"/>
              <a:t> </a:t>
            </a:r>
            <a:r>
              <a:rPr lang="ru-RU" dirty="0" err="1"/>
              <a:t>життя</a:t>
            </a:r>
            <a:r>
              <a:rPr lang="ru-RU" dirty="0"/>
              <a:t> людей та майна </a:t>
            </a:r>
            <a:r>
              <a:rPr lang="ru-RU" dirty="0" err="1"/>
              <a:t>чи</a:t>
            </a:r>
            <a:r>
              <a:rPr lang="ru-RU" dirty="0"/>
              <a:t> з </a:t>
            </a:r>
            <a:r>
              <a:rPr lang="ru-RU" dirty="0" err="1"/>
              <a:t>безпосереднім</a:t>
            </a:r>
            <a:r>
              <a:rPr lang="ru-RU" dirty="0"/>
              <a:t> </a:t>
            </a:r>
            <a:r>
              <a:rPr lang="ru-RU" dirty="0" err="1"/>
              <a:t>переслідуванням</a:t>
            </a:r>
            <a:r>
              <a:rPr lang="ru-RU" dirty="0"/>
              <a:t> </a:t>
            </a:r>
            <a:r>
              <a:rPr lang="ru-RU" dirty="0" err="1"/>
              <a:t>осіб</a:t>
            </a:r>
            <a:r>
              <a:rPr lang="ru-RU" dirty="0"/>
              <a:t>, </a:t>
            </a:r>
            <a:r>
              <a:rPr lang="ru-RU" dirty="0" err="1"/>
              <a:t>які</a:t>
            </a:r>
            <a:r>
              <a:rPr lang="ru-RU" dirty="0"/>
              <a:t> </a:t>
            </a:r>
            <a:r>
              <a:rPr lang="ru-RU" dirty="0" err="1"/>
              <a:t>підозрюються</a:t>
            </a:r>
            <a:r>
              <a:rPr lang="ru-RU" dirty="0"/>
              <a:t> у </a:t>
            </a:r>
            <a:r>
              <a:rPr lang="ru-RU" dirty="0" err="1"/>
              <a:t>вчиненні</a:t>
            </a:r>
            <a:r>
              <a:rPr lang="ru-RU" dirty="0"/>
              <a:t> </a:t>
            </a:r>
            <a:r>
              <a:rPr lang="ru-RU" dirty="0" err="1"/>
              <a:t>злочину</a:t>
            </a:r>
            <a:r>
              <a:rPr lang="ru-RU" dirty="0"/>
              <a:t>, </a:t>
            </a:r>
            <a:r>
              <a:rPr lang="ru-RU" dirty="0" err="1"/>
              <a:t>можливий</a:t>
            </a:r>
            <a:r>
              <a:rPr lang="ru-RU" dirty="0"/>
              <a:t> </a:t>
            </a:r>
            <a:r>
              <a:rPr lang="ru-RU" dirty="0" err="1"/>
              <a:t>інший</a:t>
            </a:r>
            <a:r>
              <a:rPr lang="ru-RU" dirty="0"/>
              <a:t>, </a:t>
            </a:r>
            <a:r>
              <a:rPr lang="ru-RU" dirty="0" err="1"/>
              <a:t>встановлений</a:t>
            </a:r>
            <a:r>
              <a:rPr lang="ru-RU" dirty="0"/>
              <a:t> законом, порядок </a:t>
            </a:r>
            <a:r>
              <a:rPr lang="ru-RU" dirty="0" err="1"/>
              <a:t>проникнення</a:t>
            </a:r>
            <a:r>
              <a:rPr lang="ru-RU" dirty="0"/>
              <a:t> до </a:t>
            </a:r>
            <a:r>
              <a:rPr lang="ru-RU" dirty="0" err="1"/>
              <a:t>житла</a:t>
            </a:r>
            <a:r>
              <a:rPr lang="ru-RU" dirty="0"/>
              <a:t> </a:t>
            </a:r>
            <a:r>
              <a:rPr lang="ru-RU" dirty="0" err="1"/>
              <a:t>чи</a:t>
            </a:r>
            <a:r>
              <a:rPr lang="ru-RU" dirty="0"/>
              <a:t> до </a:t>
            </a:r>
            <a:r>
              <a:rPr lang="ru-RU" dirty="0" err="1"/>
              <a:t>іншого</a:t>
            </a:r>
            <a:r>
              <a:rPr lang="ru-RU" dirty="0"/>
              <a:t> </a:t>
            </a:r>
            <a:r>
              <a:rPr lang="ru-RU" dirty="0" err="1"/>
              <a:t>володіння</a:t>
            </a:r>
            <a:r>
              <a:rPr lang="ru-RU" dirty="0"/>
              <a:t> особи, </a:t>
            </a:r>
            <a:r>
              <a:rPr lang="ru-RU" dirty="0" err="1"/>
              <a:t>проведення</a:t>
            </a:r>
            <a:r>
              <a:rPr lang="ru-RU" dirty="0"/>
              <a:t> в них </a:t>
            </a:r>
            <a:r>
              <a:rPr lang="ru-RU" dirty="0" err="1"/>
              <a:t>огляду</a:t>
            </a:r>
            <a:r>
              <a:rPr lang="ru-RU" dirty="0"/>
              <a:t> і </a:t>
            </a:r>
            <a:r>
              <a:rPr lang="ru-RU" dirty="0" err="1"/>
              <a:t>обшуку</a:t>
            </a:r>
            <a:r>
              <a:rPr lang="ru-RU" dirty="0"/>
              <a:t>.</a:t>
            </a:r>
          </a:p>
          <a:p>
            <a:endParaRPr lang="uk-UA" dirty="0"/>
          </a:p>
        </p:txBody>
      </p:sp>
    </p:spTree>
    <p:extLst>
      <p:ext uri="{BB962C8B-B14F-4D97-AF65-F5344CB8AC3E}">
        <p14:creationId xmlns:p14="http://schemas.microsoft.com/office/powerpoint/2010/main" val="270068339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6734" t="16757" r="33714" b="11381"/>
          <a:stretch/>
        </p:blipFill>
        <p:spPr bwMode="auto">
          <a:xfrm>
            <a:off x="884700" y="88118"/>
            <a:ext cx="6999668" cy="65092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925849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914400" y="548680"/>
            <a:ext cx="7772400" cy="5471120"/>
          </a:xfrm>
        </p:spPr>
        <p:txBody>
          <a:bodyPr/>
          <a:lstStyle/>
          <a:p>
            <a:pPr marL="0" indent="0" algn="just">
              <a:buNone/>
            </a:pPr>
            <a:endParaRPr lang="uk-UA" dirty="0" smtClean="0"/>
          </a:p>
          <a:p>
            <a:pPr marL="0" indent="0" algn="just">
              <a:buNone/>
            </a:pPr>
            <a:endParaRPr lang="uk-UA" dirty="0"/>
          </a:p>
          <a:p>
            <a:pPr marL="0" indent="0" algn="just">
              <a:buNone/>
            </a:pPr>
            <a:r>
              <a:rPr lang="uk-UA" dirty="0" smtClean="0"/>
              <a:t>У </a:t>
            </a:r>
            <a:r>
              <a:rPr lang="uk-UA" dirty="0"/>
              <a:t>законодавчій практиці зарубіжних країн особисті права і свободи </a:t>
            </a:r>
            <a:r>
              <a:rPr lang="uk-UA" dirty="0" smtClean="0"/>
              <a:t>іменують:</a:t>
            </a:r>
          </a:p>
          <a:p>
            <a:pPr marL="0" indent="0" algn="just">
              <a:buNone/>
            </a:pPr>
            <a:r>
              <a:rPr lang="uk-UA" dirty="0" smtClean="0"/>
              <a:t> </a:t>
            </a:r>
            <a:r>
              <a:rPr lang="uk-UA" b="1" dirty="0">
                <a:solidFill>
                  <a:srgbClr val="FF0000"/>
                </a:solidFill>
              </a:rPr>
              <a:t>«громадянськими», </a:t>
            </a:r>
            <a:endParaRPr lang="uk-UA" b="1" dirty="0" smtClean="0">
              <a:solidFill>
                <a:srgbClr val="FF0000"/>
              </a:solidFill>
            </a:endParaRPr>
          </a:p>
          <a:p>
            <a:pPr marL="0" indent="0" algn="just">
              <a:buNone/>
            </a:pPr>
            <a:r>
              <a:rPr lang="uk-UA" b="1" dirty="0" smtClean="0">
                <a:solidFill>
                  <a:srgbClr val="FF0000"/>
                </a:solidFill>
              </a:rPr>
              <a:t>«</a:t>
            </a:r>
            <a:r>
              <a:rPr lang="uk-UA" b="1" dirty="0">
                <a:solidFill>
                  <a:srgbClr val="FF0000"/>
                </a:solidFill>
              </a:rPr>
              <a:t>невідчужуваними», </a:t>
            </a:r>
            <a:endParaRPr lang="uk-UA" b="1" dirty="0" smtClean="0">
              <a:solidFill>
                <a:srgbClr val="FF0000"/>
              </a:solidFill>
            </a:endParaRPr>
          </a:p>
          <a:p>
            <a:pPr marL="0" indent="0" algn="just">
              <a:buNone/>
            </a:pPr>
            <a:r>
              <a:rPr lang="uk-UA" b="1" dirty="0" smtClean="0">
                <a:solidFill>
                  <a:srgbClr val="FF0000"/>
                </a:solidFill>
              </a:rPr>
              <a:t>«</a:t>
            </a:r>
            <a:r>
              <a:rPr lang="uk-UA" b="1" dirty="0">
                <a:solidFill>
                  <a:srgbClr val="FF0000"/>
                </a:solidFill>
              </a:rPr>
              <a:t>індивідуальними» </a:t>
            </a:r>
            <a:endParaRPr lang="uk-UA" b="1" dirty="0" smtClean="0">
              <a:solidFill>
                <a:srgbClr val="FF0000"/>
              </a:solidFill>
            </a:endParaRPr>
          </a:p>
          <a:p>
            <a:pPr marL="0" indent="0" algn="just">
              <a:buNone/>
            </a:pPr>
            <a:r>
              <a:rPr lang="uk-UA" b="1" dirty="0" smtClean="0">
                <a:solidFill>
                  <a:srgbClr val="FF0000"/>
                </a:solidFill>
              </a:rPr>
              <a:t>«особистими</a:t>
            </a:r>
            <a:r>
              <a:rPr lang="uk-UA" b="1" dirty="0">
                <a:solidFill>
                  <a:srgbClr val="FF0000"/>
                </a:solidFill>
              </a:rPr>
              <a:t>», </a:t>
            </a:r>
            <a:endParaRPr lang="uk-UA" b="1" dirty="0" smtClean="0">
              <a:solidFill>
                <a:srgbClr val="FF0000"/>
              </a:solidFill>
            </a:endParaRPr>
          </a:p>
          <a:p>
            <a:pPr marL="0" indent="0" algn="just">
              <a:buNone/>
            </a:pPr>
            <a:r>
              <a:rPr lang="uk-UA" dirty="0" smtClean="0"/>
              <a:t>вказуючи </a:t>
            </a:r>
            <a:r>
              <a:rPr lang="uk-UA" dirty="0"/>
              <a:t>на їх </a:t>
            </a:r>
            <a:r>
              <a:rPr lang="uk-UA" sz="3200" b="1" dirty="0" err="1"/>
              <a:t>першоважливе</a:t>
            </a:r>
            <a:r>
              <a:rPr lang="uk-UA" sz="3200" b="1" dirty="0"/>
              <a:t> значення</a:t>
            </a:r>
            <a:r>
              <a:rPr lang="uk-UA" dirty="0"/>
              <a:t> у формуванні правового статусу громадянина, незалежного від держави </a:t>
            </a:r>
          </a:p>
        </p:txBody>
      </p:sp>
    </p:spTree>
    <p:extLst>
      <p:ext uri="{BB962C8B-B14F-4D97-AF65-F5344CB8AC3E}">
        <p14:creationId xmlns:p14="http://schemas.microsoft.com/office/powerpoint/2010/main" val="18907280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z="4400" b="1" dirty="0">
                <a:solidFill>
                  <a:srgbClr val="FF0000"/>
                </a:solidFill>
              </a:rPr>
              <a:t>П. </a:t>
            </a:r>
            <a:r>
              <a:rPr lang="uk-UA" sz="4400" b="1" dirty="0" err="1" smtClean="0">
                <a:solidFill>
                  <a:srgbClr val="FF0000"/>
                </a:solidFill>
              </a:rPr>
              <a:t>Рабінович</a:t>
            </a:r>
            <a:r>
              <a:rPr lang="uk-UA" sz="4400" b="1" dirty="0" smtClean="0">
                <a:solidFill>
                  <a:srgbClr val="FF0000"/>
                </a:solidFill>
              </a:rPr>
              <a:t> </a:t>
            </a:r>
            <a:r>
              <a:rPr lang="uk-UA" dirty="0" smtClean="0"/>
              <a:t>виділяє </a:t>
            </a:r>
            <a:endParaRPr lang="uk-UA" dirty="0"/>
          </a:p>
        </p:txBody>
      </p:sp>
      <p:sp>
        <p:nvSpPr>
          <p:cNvPr id="3" name="Объект 2"/>
          <p:cNvSpPr>
            <a:spLocks noGrp="1"/>
          </p:cNvSpPr>
          <p:nvPr>
            <p:ph sz="quarter" idx="1"/>
          </p:nvPr>
        </p:nvSpPr>
        <p:spPr/>
        <p:txBody>
          <a:bodyPr>
            <a:normAutofit/>
          </a:bodyPr>
          <a:lstStyle/>
          <a:p>
            <a:pPr marL="0" indent="0" algn="just">
              <a:buNone/>
            </a:pPr>
            <a:r>
              <a:rPr lang="uk-UA" dirty="0" smtClean="0"/>
              <a:t>фізичні </a:t>
            </a:r>
            <a:r>
              <a:rPr lang="uk-UA" dirty="0"/>
              <a:t>(інакше кажучи, вітальні, тобто життєві) права – це можливості людини, необхідні для її фізичного існування, для задоволення її біологічних, матеріальних потреб, та особистісні права – це можливості збереження, розвитку і захисту морально-психологічної індивідуальності людини, її світогляду і </a:t>
            </a:r>
            <a:r>
              <a:rPr lang="uk-UA" dirty="0" smtClean="0"/>
              <a:t>духовності. </a:t>
            </a:r>
            <a:endParaRPr lang="uk-UA" dirty="0"/>
          </a:p>
        </p:txBody>
      </p:sp>
    </p:spTree>
    <p:extLst>
      <p:ext uri="{BB962C8B-B14F-4D97-AF65-F5344CB8AC3E}">
        <p14:creationId xmlns:p14="http://schemas.microsoft.com/office/powerpoint/2010/main" val="5784416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74638"/>
            <a:ext cx="8507288" cy="1143000"/>
          </a:xfrm>
        </p:spPr>
        <p:txBody>
          <a:bodyPr>
            <a:normAutofit fontScale="90000"/>
          </a:bodyPr>
          <a:lstStyle/>
          <a:p>
            <a:r>
              <a:rPr lang="uk-UA" b="1" dirty="0">
                <a:solidFill>
                  <a:srgbClr val="FF0000"/>
                </a:solidFill>
              </a:rPr>
              <a:t>А. Колодій та А. </a:t>
            </a:r>
            <a:r>
              <a:rPr lang="uk-UA" b="1" dirty="0" smtClean="0">
                <a:solidFill>
                  <a:srgbClr val="FF0000"/>
                </a:solidFill>
              </a:rPr>
              <a:t>Олійник </a:t>
            </a:r>
            <a:r>
              <a:rPr lang="uk-UA" dirty="0" smtClean="0"/>
              <a:t>виокремлюють </a:t>
            </a:r>
            <a:endParaRPr lang="uk-UA" dirty="0"/>
          </a:p>
        </p:txBody>
      </p:sp>
      <p:sp>
        <p:nvSpPr>
          <p:cNvPr id="3" name="Объект 2"/>
          <p:cNvSpPr>
            <a:spLocks noGrp="1"/>
          </p:cNvSpPr>
          <p:nvPr>
            <p:ph sz="quarter" idx="1"/>
          </p:nvPr>
        </p:nvSpPr>
        <p:spPr/>
        <p:txBody>
          <a:bodyPr>
            <a:normAutofit/>
          </a:bodyPr>
          <a:lstStyle/>
          <a:p>
            <a:pPr algn="just"/>
            <a:r>
              <a:rPr lang="uk-UA" dirty="0" smtClean="0"/>
              <a:t>фізичні </a:t>
            </a:r>
          </a:p>
          <a:p>
            <a:pPr algn="just"/>
            <a:r>
              <a:rPr lang="uk-UA" dirty="0" smtClean="0"/>
              <a:t> </a:t>
            </a:r>
            <a:r>
              <a:rPr lang="uk-UA" dirty="0"/>
              <a:t>особисті права. </a:t>
            </a:r>
            <a:endParaRPr lang="uk-UA" dirty="0" smtClean="0"/>
          </a:p>
          <a:p>
            <a:pPr marL="0" indent="0" algn="just">
              <a:buNone/>
            </a:pPr>
            <a:endParaRPr lang="uk-UA" dirty="0" smtClean="0"/>
          </a:p>
          <a:p>
            <a:pPr marL="0" indent="0" algn="just">
              <a:buNone/>
            </a:pPr>
            <a:r>
              <a:rPr lang="uk-UA" b="1" dirty="0" smtClean="0"/>
              <a:t>Фізичні </a:t>
            </a:r>
            <a:r>
              <a:rPr lang="uk-UA" b="1" dirty="0"/>
              <a:t>права </a:t>
            </a:r>
            <a:r>
              <a:rPr lang="uk-UA" dirty="0"/>
              <a:t>– це можливості людей, що характеризують їхнє фізичне і біологічне існування, задоволення матеріальних, духовних та деяких інших потреб, а </a:t>
            </a:r>
            <a:r>
              <a:rPr lang="uk-UA" b="1" dirty="0"/>
              <a:t>особисті права </a:t>
            </a:r>
            <a:r>
              <a:rPr lang="uk-UA" dirty="0"/>
              <a:t>– це можливості людини і громадянина щодо захисту своїх прав, свобод і законних інтересів </a:t>
            </a:r>
          </a:p>
        </p:txBody>
      </p:sp>
    </p:spTree>
    <p:extLst>
      <p:ext uri="{BB962C8B-B14F-4D97-AF65-F5344CB8AC3E}">
        <p14:creationId xmlns:p14="http://schemas.microsoft.com/office/powerpoint/2010/main" val="13529128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solidFill>
                  <a:srgbClr val="FF0000"/>
                </a:solidFill>
              </a:rPr>
              <a:t>О. Скакун </a:t>
            </a:r>
            <a:r>
              <a:rPr lang="uk-UA" dirty="0" smtClean="0"/>
              <a:t>вважає </a:t>
            </a:r>
            <a:endParaRPr lang="uk-UA" dirty="0"/>
          </a:p>
        </p:txBody>
      </p:sp>
      <p:sp>
        <p:nvSpPr>
          <p:cNvPr id="3" name="Объект 2"/>
          <p:cNvSpPr>
            <a:spLocks noGrp="1"/>
          </p:cNvSpPr>
          <p:nvPr>
            <p:ph sz="quarter" idx="1"/>
          </p:nvPr>
        </p:nvSpPr>
        <p:spPr/>
        <p:txBody>
          <a:bodyPr>
            <a:normAutofit lnSpcReduction="10000"/>
          </a:bodyPr>
          <a:lstStyle/>
          <a:p>
            <a:pPr algn="just"/>
            <a:r>
              <a:rPr lang="uk-UA" dirty="0" smtClean="0"/>
              <a:t> </a:t>
            </a:r>
            <a:r>
              <a:rPr lang="uk-UA" dirty="0"/>
              <a:t>громадянські (особисті) права і свободи – це природні, основоположні, невід’ємні права людини. </a:t>
            </a:r>
            <a:endParaRPr lang="uk-UA" dirty="0" smtClean="0"/>
          </a:p>
          <a:p>
            <a:pPr algn="just"/>
            <a:r>
              <a:rPr lang="uk-UA" dirty="0" smtClean="0"/>
              <a:t>Вони </a:t>
            </a:r>
            <a:r>
              <a:rPr lang="uk-UA" dirty="0"/>
              <a:t>походять від природного права на життя і свободу, яке від народження має кожна людина, і покликані гарантувати індивідуальну автономію і свободу, захищати особу від сваволі з боку держави та інших людей. </a:t>
            </a:r>
            <a:endParaRPr lang="uk-UA" dirty="0" smtClean="0"/>
          </a:p>
          <a:p>
            <a:pPr algn="just"/>
            <a:r>
              <a:rPr lang="uk-UA" dirty="0" smtClean="0"/>
              <a:t>Ці </a:t>
            </a:r>
            <a:r>
              <a:rPr lang="uk-UA" dirty="0"/>
              <a:t>права дають людині змогу бути самою собою у стосунках з іншими людьми і державою. Ці права є загальними, </a:t>
            </a:r>
            <a:r>
              <a:rPr lang="uk-UA" dirty="0" err="1"/>
              <a:t>надтериторіальними</a:t>
            </a:r>
            <a:r>
              <a:rPr lang="uk-UA" dirty="0"/>
              <a:t> і наднаціональними. </a:t>
            </a:r>
          </a:p>
        </p:txBody>
      </p:sp>
    </p:spTree>
    <p:extLst>
      <p:ext uri="{BB962C8B-B14F-4D97-AF65-F5344CB8AC3E}">
        <p14:creationId xmlns:p14="http://schemas.microsoft.com/office/powerpoint/2010/main" val="40617222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solidFill>
                  <a:srgbClr val="FF0000"/>
                </a:solidFill>
              </a:rPr>
              <a:t>О. </a:t>
            </a:r>
            <a:r>
              <a:rPr lang="uk-UA" b="1" dirty="0" err="1">
                <a:solidFill>
                  <a:srgbClr val="FF0000"/>
                </a:solidFill>
              </a:rPr>
              <a:t>Ушакова</a:t>
            </a:r>
            <a:r>
              <a:rPr lang="uk-UA" b="1" dirty="0">
                <a:solidFill>
                  <a:srgbClr val="FF0000"/>
                </a:solidFill>
              </a:rPr>
              <a:t>, </a:t>
            </a:r>
            <a:r>
              <a:rPr lang="uk-UA" dirty="0"/>
              <a:t>зазначає, </a:t>
            </a:r>
          </a:p>
        </p:txBody>
      </p:sp>
      <p:sp>
        <p:nvSpPr>
          <p:cNvPr id="3" name="Объект 2"/>
          <p:cNvSpPr>
            <a:spLocks noGrp="1"/>
          </p:cNvSpPr>
          <p:nvPr>
            <p:ph sz="quarter" idx="1"/>
          </p:nvPr>
        </p:nvSpPr>
        <p:spPr>
          <a:xfrm>
            <a:off x="107504" y="1447800"/>
            <a:ext cx="8579296" cy="5410200"/>
          </a:xfrm>
        </p:spPr>
        <p:txBody>
          <a:bodyPr>
            <a:normAutofit fontScale="92500" lnSpcReduction="10000"/>
          </a:bodyPr>
          <a:lstStyle/>
          <a:p>
            <a:pPr marL="0" indent="0" algn="just">
              <a:buNone/>
            </a:pPr>
            <a:r>
              <a:rPr lang="uk-UA" dirty="0" smtClean="0"/>
              <a:t>з </a:t>
            </a:r>
            <a:r>
              <a:rPr lang="uk-UA" dirty="0"/>
              <a:t>одного боку, це будуть фізичні права, які забезпечують існування людини загалом, та безпосередньо особисті права, які надають особі можливість захисту своїх прав і свобод. </a:t>
            </a:r>
            <a:endParaRPr lang="uk-UA" dirty="0" smtClean="0"/>
          </a:p>
          <a:p>
            <a:pPr marL="0" indent="0" algn="just">
              <a:buNone/>
            </a:pPr>
            <a:r>
              <a:rPr lang="uk-UA" dirty="0" smtClean="0"/>
              <a:t>При </a:t>
            </a:r>
            <a:r>
              <a:rPr lang="uk-UA" dirty="0"/>
              <a:t>цьому вона наголошує, що не можна вважати особисті права лише такими, які забезпечують захист прав людини, адже вони є ширшими за своєю сутністю, ніж на це вказують науковці. </a:t>
            </a:r>
            <a:endParaRPr lang="uk-UA" dirty="0" smtClean="0"/>
          </a:p>
          <a:p>
            <a:pPr marL="0" indent="0" algn="just">
              <a:buNone/>
            </a:pPr>
            <a:r>
              <a:rPr lang="uk-UA" dirty="0" smtClean="0"/>
              <a:t>Уже </a:t>
            </a:r>
            <a:r>
              <a:rPr lang="uk-UA" dirty="0"/>
              <a:t>саме поняття говорить, що ці права належать кожній особі від природи і передбачають можливість існування та вільного розвитку людини. Фізичні ж права не відображають повною мірою неповторності людської особистості, а лише акцентують на тілесності людського буття, що властиво для таких галузей, як біологія, медицина та фізика </a:t>
            </a:r>
          </a:p>
        </p:txBody>
      </p:sp>
    </p:spTree>
    <p:extLst>
      <p:ext uri="{BB962C8B-B14F-4D97-AF65-F5344CB8AC3E}">
        <p14:creationId xmlns:p14="http://schemas.microsoft.com/office/powerpoint/2010/main" val="10312543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solidFill>
                  <a:srgbClr val="FF0000"/>
                </a:solidFill>
              </a:rPr>
              <a:t>О. Зайчук та Н. </a:t>
            </a:r>
            <a:r>
              <a:rPr lang="uk-UA" b="1" dirty="0" err="1">
                <a:solidFill>
                  <a:srgbClr val="FF0000"/>
                </a:solidFill>
              </a:rPr>
              <a:t>Оніщенко</a:t>
            </a:r>
            <a:r>
              <a:rPr lang="uk-UA" b="1" dirty="0">
                <a:solidFill>
                  <a:srgbClr val="FF0000"/>
                </a:solidFill>
              </a:rPr>
              <a:t> </a:t>
            </a:r>
          </a:p>
        </p:txBody>
      </p:sp>
      <p:sp>
        <p:nvSpPr>
          <p:cNvPr id="3" name="Объект 2"/>
          <p:cNvSpPr>
            <a:spLocks noGrp="1"/>
          </p:cNvSpPr>
          <p:nvPr>
            <p:ph sz="quarter" idx="1"/>
          </p:nvPr>
        </p:nvSpPr>
        <p:spPr>
          <a:xfrm>
            <a:off x="107504" y="1447800"/>
            <a:ext cx="8856984" cy="5221560"/>
          </a:xfrm>
        </p:spPr>
        <p:txBody>
          <a:bodyPr>
            <a:normAutofit/>
          </a:bodyPr>
          <a:lstStyle/>
          <a:p>
            <a:pPr marL="0" indent="0" algn="just">
              <a:buNone/>
            </a:pPr>
            <a:r>
              <a:rPr lang="uk-UA" b="1" dirty="0" smtClean="0">
                <a:solidFill>
                  <a:schemeClr val="accent1">
                    <a:lumMod val="50000"/>
                  </a:schemeClr>
                </a:solidFill>
              </a:rPr>
              <a:t>ототожнюють</a:t>
            </a:r>
            <a:r>
              <a:rPr lang="uk-UA" dirty="0" smtClean="0"/>
              <a:t> терміни особисті і громадянські права.</a:t>
            </a:r>
          </a:p>
          <a:p>
            <a:pPr marL="0" indent="0" algn="just">
              <a:buNone/>
            </a:pPr>
            <a:r>
              <a:rPr lang="uk-UA" dirty="0" smtClean="0"/>
              <a:t> На </a:t>
            </a:r>
            <a:r>
              <a:rPr lang="uk-UA" dirty="0"/>
              <a:t>їхню думку, </a:t>
            </a:r>
            <a:r>
              <a:rPr lang="uk-UA" dirty="0">
                <a:solidFill>
                  <a:srgbClr val="FF0000"/>
                </a:solidFill>
              </a:rPr>
              <a:t>особисті (громадянські) права </a:t>
            </a:r>
            <a:r>
              <a:rPr lang="uk-UA" dirty="0"/>
              <a:t>– це можливості людини, надані для забезпечення її фізичної та морально-психологічної індивідуальності. Вони слугують гарантією індивідуальної автономності і свободи, засобом захисту суб’єктів від свавілля з боку держави та інших людей. </a:t>
            </a:r>
            <a:endParaRPr lang="uk-UA" dirty="0" smtClean="0"/>
          </a:p>
          <a:p>
            <a:pPr marL="0" indent="0" algn="just">
              <a:buNone/>
            </a:pPr>
            <a:r>
              <a:rPr lang="uk-UA" dirty="0" smtClean="0"/>
              <a:t>Це </a:t>
            </a:r>
            <a:r>
              <a:rPr lang="uk-UA" dirty="0"/>
              <a:t>– природні права людини, що визнаються та закріплюються державою, гарантують їй певний рівень свободи і забезпечують фактичну можливість вільно розпоряджатися собою, гарантують невтручання в індивідуальне життя </a:t>
            </a:r>
          </a:p>
        </p:txBody>
      </p:sp>
    </p:spTree>
    <p:extLst>
      <p:ext uri="{BB962C8B-B14F-4D97-AF65-F5344CB8AC3E}">
        <p14:creationId xmlns:p14="http://schemas.microsoft.com/office/powerpoint/2010/main" val="295557346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праведливость">
  <a:themeElements>
    <a:clrScheme name="Справедливость">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Справедливость">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Справедливость">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103</TotalTime>
  <Words>2672</Words>
  <Application>Microsoft Office PowerPoint</Application>
  <PresentationFormat>Экран (4:3)</PresentationFormat>
  <Paragraphs>124</Paragraphs>
  <Slides>33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33</vt:i4>
      </vt:variant>
    </vt:vector>
  </HeadingPairs>
  <TitlesOfParts>
    <vt:vector size="34" baseType="lpstr">
      <vt:lpstr>Справедливость</vt:lpstr>
      <vt:lpstr>Особисті права людини </vt:lpstr>
      <vt:lpstr>План</vt:lpstr>
      <vt:lpstr>Презентация PowerPoint</vt:lpstr>
      <vt:lpstr>Презентация PowerPoint</vt:lpstr>
      <vt:lpstr>П. Рабінович виділяє </vt:lpstr>
      <vt:lpstr>А. Колодій та А. Олійник виокремлюють </vt:lpstr>
      <vt:lpstr>О. Скакун вважає </vt:lpstr>
      <vt:lpstr>О. Ушакова, зазначає, </vt:lpstr>
      <vt:lpstr>О. Зайчук та Н. Оніщенко </vt:lpstr>
      <vt:lpstr>Презентация PowerPoint</vt:lpstr>
      <vt:lpstr>Презентация PowerPoint</vt:lpstr>
      <vt:lpstr>Б. Іслаїмовий залежно від сфери застосування </vt:lpstr>
      <vt:lpstr>Презентация PowerPoint</vt:lpstr>
      <vt:lpstr>Презентация PowerPoint</vt:lpstr>
      <vt:lpstr>Презентация PowerPoint</vt:lpstr>
      <vt:lpstr>Презентация PowerPoint</vt:lpstr>
      <vt:lpstr>Важливі питання: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Стаття 29. Кожна людина має право на свободу та особисту недоторканність.</vt:lpstr>
      <vt:lpstr>Презентация PowerPoint</vt:lpstr>
      <vt:lpstr>Презентация PowerPoint</vt:lpstr>
      <vt:lpstr>Стаття 5 Право на свободу та особисту недоторканність (Конвенція про захист прав людини і основоположних свобод)</vt:lpstr>
      <vt:lpstr>Презентация PowerPoint</vt:lpstr>
      <vt:lpstr>Презентация PowerPoint</vt:lpstr>
      <vt:lpstr>Стаття 30. Кожному гарантується недоторканність житла.</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dc:creator>
  <cp:lastModifiedBy>Пользователь</cp:lastModifiedBy>
  <cp:revision>10</cp:revision>
  <dcterms:created xsi:type="dcterms:W3CDTF">2019-02-17T20:39:06Z</dcterms:created>
  <dcterms:modified xsi:type="dcterms:W3CDTF">2019-02-18T05:19:21Z</dcterms:modified>
</cp:coreProperties>
</file>