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5"/>
  </p:notesMasterIdLst>
  <p:sldIdLst>
    <p:sldId id="256" r:id="rId6"/>
    <p:sldId id="258" r:id="rId7"/>
    <p:sldId id="271" r:id="rId8"/>
    <p:sldId id="259" r:id="rId9"/>
    <p:sldId id="260" r:id="rId10"/>
    <p:sldId id="262" r:id="rId11"/>
    <p:sldId id="275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2" r:id="rId20"/>
    <p:sldId id="273" r:id="rId21"/>
    <p:sldId id="270" r:id="rId22"/>
    <p:sldId id="274" r:id="rId23"/>
    <p:sldId id="276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6BC3-ACBE-4642-B173-0C1EF8457EAB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AA5EA-4C38-4F0A-A0E5-2789DD7D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4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F9179-2F33-4EB8-9BB7-BB0860553E22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9922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mtClean="0">
              <a:solidFill>
                <a:prstClr val="white"/>
              </a:solidFill>
              <a:cs typeface="Lucida Sans Unicode" pitchFamily="34" charset="0"/>
            </a:endParaRP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8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6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A4CCA2-A7BA-4CEE-B9A8-F7003C2DC4F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7716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7716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9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9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7719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97D3A-2D8A-4851-B93D-EEBCEC64BFD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01978-C5CC-48EA-8C36-D8E9C996475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3782-C6B5-4983-8B42-A5AF7258B63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01F1-B029-44D3-8A14-D80303A0B62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EC98A-D7BC-46F0-B950-D28E8B03693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C9C-9642-4111-8C51-146C6B9FD24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00EC-C2C5-4130-A5B0-50C52FC50CA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6A011-63F6-4F4F-81EA-172FD3EB651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6171-8357-4941-9A91-D64B6D70A14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68A0D-4D30-43C5-B82B-A8D0EBA6FF3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A4CCA2-A7BA-4CEE-B9A8-F7003C2DC4F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7716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7716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9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9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7719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97D3A-2D8A-4851-B93D-EEBCEC64BFD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01978-C5CC-48EA-8C36-D8E9C996475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3782-C6B5-4983-8B42-A5AF7258B63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01F1-B029-44D3-8A14-D80303A0B62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EC98A-D7BC-46F0-B950-D28E8B03693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C9C-9642-4111-8C51-146C6B9FD24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00EC-C2C5-4130-A5B0-50C52FC50CA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6A011-63F6-4F4F-81EA-172FD3EB651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6171-8357-4941-9A91-D64B6D70A14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68A0D-4D30-43C5-B82B-A8D0EBA6FF3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A4CCA2-A7BA-4CEE-B9A8-F7003C2DC4F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7716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7716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9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9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7719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97D3A-2D8A-4851-B93D-EEBCEC64BFD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01978-C5CC-48EA-8C36-D8E9C996475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3782-C6B5-4983-8B42-A5AF7258B63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01F1-B029-44D3-8A14-D80303A0B62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EC98A-D7BC-46F0-B950-D28E8B03693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36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C9C-9642-4111-8C51-146C6B9FD24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00EC-C2C5-4130-A5B0-50C52FC50CA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6A011-63F6-4F4F-81EA-172FD3EB651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6171-8357-4941-9A91-D64B6D70A14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68A0D-4D30-43C5-B82B-A8D0EBA6FF3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A4CCA2-A7BA-4CEE-B9A8-F7003C2DC4F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7716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7716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6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7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8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9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19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7719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97D3A-2D8A-4851-B93D-EEBCEC64BFD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01978-C5CC-48EA-8C36-D8E9C996475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3782-C6B5-4983-8B42-A5AF7258B63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01F1-B029-44D3-8A14-D80303A0B62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74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EC98A-D7BC-46F0-B950-D28E8B03693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C9C-9642-4111-8C51-146C6B9FD24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00EC-C2C5-4130-A5B0-50C52FC50CA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6A011-63F6-4F4F-81EA-172FD3EB651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6171-8357-4941-9A91-D64B6D70A14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68A0D-4D30-43C5-B82B-A8D0EBA6FF3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45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9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8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30E6-4921-4B1B-A2C7-1F1F4AE50BF3}" type="datetimeFigureOut">
              <a:rPr lang="uk-UA" smtClean="0"/>
              <a:t>26.05.2020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2D6D-BC89-4979-9631-E5B23D7DB0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58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ADE5B-EB63-4356-A64B-FBAC68C113A2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</a:endParaRPr>
          </a:p>
        </p:txBody>
      </p:sp>
      <p:grpSp>
        <p:nvGrpSpPr>
          <p:cNvPr id="17613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761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2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ADE5B-EB63-4356-A64B-FBAC68C113A2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</a:endParaRPr>
          </a:p>
        </p:txBody>
      </p:sp>
      <p:grpSp>
        <p:nvGrpSpPr>
          <p:cNvPr id="17613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761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53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ADE5B-EB63-4356-A64B-FBAC68C113A2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</a:endParaRPr>
          </a:p>
        </p:txBody>
      </p:sp>
      <p:grpSp>
        <p:nvGrpSpPr>
          <p:cNvPr id="17613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761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81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ADE5B-EB63-4356-A64B-FBAC68C113A2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</a:endParaRPr>
          </a:p>
        </p:txBody>
      </p:sp>
      <p:grpSp>
        <p:nvGrpSpPr>
          <p:cNvPr id="17613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761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1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9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2526682"/>
            <a:ext cx="7772400" cy="19104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Освітня програма 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Середня освіта (Фізика)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Предметна спеціальність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014.08 Середня освіта (Фізика)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48679"/>
            <a:ext cx="2016224" cy="10895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Ваше бажання</a:t>
            </a:r>
            <a:endParaRPr lang="uk-U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48679"/>
            <a:ext cx="4104456" cy="9787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Наші компетентність і майстерність</a:t>
            </a: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3459" y="5085184"/>
            <a:ext cx="7772400" cy="118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Компетентний і конкурентоспроможний вчитель фізики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957987" y="4437112"/>
            <a:ext cx="720080" cy="648072"/>
          </a:xfrm>
          <a:prstGeom prst="downArrow">
            <a:avLst>
              <a:gd name="adj1" fmla="val 462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331640" y="1706056"/>
            <a:ext cx="720080" cy="792088"/>
          </a:xfrm>
          <a:prstGeom prst="downArrow">
            <a:avLst>
              <a:gd name="adj1" fmla="val 462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336196" y="1599985"/>
            <a:ext cx="720080" cy="926696"/>
          </a:xfrm>
          <a:prstGeom prst="downArrow">
            <a:avLst>
              <a:gd name="adj1" fmla="val 462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32440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12" name="orkestr_polja_moria_-_padaet_sneg-salvatore_adamo_(zf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1951" y="-77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  <p:bldP spid="6" grpId="0" animBg="1"/>
      <p:bldP spid="7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661249"/>
            <a:ext cx="72364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Медалі учнів і студентів, переможців міжнародних конкурсів за наукового керівництва доцента Андрія Андрєєва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C:\Users\Василівна\Desktop\Для презентації\Андреев\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" y="284396"/>
            <a:ext cx="2894709" cy="250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асилівна\Desktop\Для презентації\Андреев\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52255"/>
            <a:ext cx="3194039" cy="320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асилівна\Desktop\Для презентації\Андреев\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5391"/>
            <a:ext cx="259228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асилівна\Desktop\Для презентації\Андреев\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06" y="2789084"/>
            <a:ext cx="2663690" cy="2578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6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2987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7875" name="Rectangle 2"/>
          <p:cNvSpPr>
            <a:spLocks noChangeArrowheads="1"/>
          </p:cNvSpPr>
          <p:nvPr/>
        </p:nvSpPr>
        <p:spPr bwMode="auto">
          <a:xfrm>
            <a:off x="250825" y="122238"/>
            <a:ext cx="61928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indent="111125" defTabSz="449263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ahoma" pitchFamily="34" charset="0"/>
              </a:rPr>
              <a:t>Міжнародний</a:t>
            </a:r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</a:rPr>
              <a:t> конкурс </a:t>
            </a:r>
            <a:r>
              <a:rPr lang="ru-RU" sz="3200" i="1" dirty="0" err="1" smtClean="0">
                <a:solidFill>
                  <a:srgbClr val="000000"/>
                </a:solidFill>
                <a:latin typeface="Tahoma" pitchFamily="34" charset="0"/>
              </a:rPr>
              <a:t>Юнацький</a:t>
            </a:r>
            <a:r>
              <a:rPr lang="ru-RU" sz="3200" i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3200" i="1" dirty="0" err="1" smtClean="0">
                <a:solidFill>
                  <a:srgbClr val="000000"/>
                </a:solidFill>
                <a:latin typeface="Tahoma" pitchFamily="34" charset="0"/>
              </a:rPr>
              <a:t>водний</a:t>
            </a:r>
            <a:r>
              <a:rPr lang="ru-RU" sz="3200" i="1" dirty="0" smtClean="0">
                <a:solidFill>
                  <a:srgbClr val="000000"/>
                </a:solidFill>
                <a:latin typeface="Tahoma" pitchFamily="34" charset="0"/>
              </a:rPr>
              <a:t> приз (</a:t>
            </a:r>
            <a:r>
              <a:rPr lang="en-US" sz="3200" i="1" dirty="0" smtClean="0">
                <a:solidFill>
                  <a:srgbClr val="000000"/>
                </a:solidFill>
                <a:latin typeface="Tahoma" pitchFamily="34" charset="0"/>
              </a:rPr>
              <a:t>Stockholm Junior Water Prize</a:t>
            </a:r>
            <a:r>
              <a:rPr lang="ru-RU" sz="3200" i="1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  <a:endParaRPr lang="ru-RU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indent="111125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</a:rPr>
              <a:t>(2006 р.</a:t>
            </a:r>
            <a:r>
              <a:rPr lang="uk-UA" sz="3200" dirty="0" smtClean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</a:rPr>
              <a:t>Стокгольм).</a:t>
            </a:r>
            <a:endParaRPr lang="en-GB" sz="32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7876" name="Rectangle 3"/>
          <p:cNvSpPr>
            <a:spLocks noChangeArrowheads="1"/>
          </p:cNvSpPr>
          <p:nvPr/>
        </p:nvSpPr>
        <p:spPr bwMode="auto">
          <a:xfrm>
            <a:off x="6732588" y="2997200"/>
            <a:ext cx="20161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003399"/>
                </a:solidFill>
                <a:cs typeface="Lucida Sans Unicode" pitchFamily="34" charset="0"/>
              </a:rPr>
              <a:t>Нагороду</a:t>
            </a:r>
            <a:r>
              <a:rPr lang="en-GB" sz="2000" b="1" dirty="0" smtClean="0">
                <a:solidFill>
                  <a:srgbClr val="003399"/>
                </a:solidFill>
                <a:cs typeface="Lucida Sans Unicode" pitchFamily="34" charset="0"/>
              </a:rPr>
              <a:t> </a:t>
            </a:r>
          </a:p>
          <a:p>
            <a:pPr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003399"/>
                </a:solidFill>
                <a:cs typeface="Lucida Sans Unicode" pitchFamily="34" charset="0"/>
              </a:rPr>
              <a:t>переможцю</a:t>
            </a:r>
            <a:r>
              <a:rPr lang="en-GB" sz="2000" b="1" dirty="0" smtClean="0">
                <a:solidFill>
                  <a:srgbClr val="003399"/>
                </a:solidFill>
                <a:cs typeface="Lucida Sans Unicode" pitchFamily="34" charset="0"/>
              </a:rPr>
              <a:t> </a:t>
            </a:r>
            <a:r>
              <a:rPr lang="en-GB" sz="2000" b="1" dirty="0" err="1" smtClean="0">
                <a:solidFill>
                  <a:srgbClr val="003399"/>
                </a:solidFill>
                <a:cs typeface="Lucida Sans Unicode" pitchFamily="34" charset="0"/>
              </a:rPr>
              <a:t>вручає</a:t>
            </a:r>
            <a:r>
              <a:rPr lang="en-GB" sz="2000" b="1" dirty="0" smtClean="0">
                <a:solidFill>
                  <a:srgbClr val="003399"/>
                </a:solidFill>
                <a:cs typeface="Lucida Sans Unicode" pitchFamily="34" charset="0"/>
              </a:rPr>
              <a:t>  </a:t>
            </a:r>
            <a:r>
              <a:rPr lang="en-GB" sz="2000" b="1" dirty="0" err="1" smtClean="0">
                <a:solidFill>
                  <a:srgbClr val="003399"/>
                </a:solidFill>
                <a:cs typeface="Lucida Sans Unicode" pitchFamily="34" charset="0"/>
              </a:rPr>
              <a:t>Її</a:t>
            </a:r>
            <a:r>
              <a:rPr lang="en-GB" sz="2000" b="1" dirty="0" smtClean="0">
                <a:solidFill>
                  <a:srgbClr val="003399"/>
                </a:solidFill>
                <a:cs typeface="Lucida Sans Unicode" pitchFamily="34" charset="0"/>
              </a:rPr>
              <a:t> </a:t>
            </a:r>
            <a:r>
              <a:rPr lang="en-GB" sz="2000" b="1" dirty="0" err="1" smtClean="0">
                <a:solidFill>
                  <a:srgbClr val="003399"/>
                </a:solidFill>
                <a:cs typeface="Lucida Sans Unicode" pitchFamily="34" charset="0"/>
              </a:rPr>
              <a:t>Королівська</a:t>
            </a:r>
            <a:r>
              <a:rPr lang="en-GB" sz="2000" b="1" dirty="0" smtClean="0">
                <a:solidFill>
                  <a:srgbClr val="003399"/>
                </a:solidFill>
                <a:cs typeface="Lucida Sans Unicode" pitchFamily="34" charset="0"/>
              </a:rPr>
              <a:t> </a:t>
            </a:r>
            <a:r>
              <a:rPr lang="en-GB" sz="2000" b="1" dirty="0" err="1" smtClean="0">
                <a:solidFill>
                  <a:srgbClr val="003399"/>
                </a:solidFill>
                <a:cs typeface="Lucida Sans Unicode" pitchFamily="34" charset="0"/>
              </a:rPr>
              <a:t>Високість</a:t>
            </a:r>
            <a:r>
              <a:rPr lang="en-GB" sz="2000" b="1" dirty="0" smtClean="0">
                <a:solidFill>
                  <a:srgbClr val="003399"/>
                </a:solidFill>
                <a:cs typeface="Lucida Sans Unicode" pitchFamily="34" charset="0"/>
              </a:rPr>
              <a:t> </a:t>
            </a:r>
            <a:r>
              <a:rPr lang="en-GB" sz="2000" b="1" dirty="0" err="1" smtClean="0">
                <a:solidFill>
                  <a:srgbClr val="003399"/>
                </a:solidFill>
                <a:cs typeface="Lucida Sans Unicode" pitchFamily="34" charset="0"/>
              </a:rPr>
              <a:t>Принцеса</a:t>
            </a:r>
            <a:r>
              <a:rPr lang="en-GB" sz="2000" b="1" dirty="0" smtClean="0">
                <a:solidFill>
                  <a:srgbClr val="003399"/>
                </a:solidFill>
                <a:cs typeface="Lucida Sans Unicode" pitchFamily="34" charset="0"/>
              </a:rPr>
              <a:t> </a:t>
            </a:r>
            <a:r>
              <a:rPr lang="en-GB" sz="2000" b="1" dirty="0" err="1" smtClean="0">
                <a:solidFill>
                  <a:srgbClr val="003399"/>
                </a:solidFill>
                <a:cs typeface="Lucida Sans Unicode" pitchFamily="34" charset="0"/>
              </a:rPr>
              <a:t>Вікторія</a:t>
            </a:r>
            <a:endParaRPr lang="en-GB" sz="2000" b="1" dirty="0" smtClean="0">
              <a:solidFill>
                <a:srgbClr val="003399"/>
              </a:solidFill>
              <a:cs typeface="Lucida Sans Unicode" pitchFamily="34" charset="0"/>
            </a:endParaRPr>
          </a:p>
        </p:txBody>
      </p:sp>
      <p:pic>
        <p:nvPicPr>
          <p:cNvPr id="2078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00313"/>
            <a:ext cx="62865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7427913" cy="5510212"/>
          </a:xfrm>
        </p:spPr>
        <p:txBody>
          <a:bodyPr/>
          <a:lstStyle/>
          <a:p>
            <a:r>
              <a:rPr lang="uk-UA" sz="2800"/>
              <a:t>Міжнародний конкурс науково-технічної творчості школярів</a:t>
            </a:r>
            <a:r>
              <a:rPr lang="uk-UA" sz="2800" i="1"/>
              <a:t> </a:t>
            </a:r>
            <a:r>
              <a:rPr lang="en-US" sz="2800" i="1"/>
              <a:t>Intel ISEF</a:t>
            </a:r>
            <a:r>
              <a:rPr lang="uk-UA" sz="2800" i="1"/>
              <a:t> (</a:t>
            </a:r>
            <a:r>
              <a:rPr lang="en-US" sz="2800" i="1"/>
              <a:t>Intel International Science and Engineering Fair</a:t>
            </a:r>
            <a:r>
              <a:rPr lang="ru-RU" sz="2800" i="1"/>
              <a:t>)</a:t>
            </a:r>
            <a:r>
              <a:rPr lang="uk-UA" sz="2800" b="1" i="1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	(2006</a:t>
            </a:r>
            <a:r>
              <a:rPr lang="uk-UA" sz="2800"/>
              <a:t> р., м. Індіанаполіс, </a:t>
            </a:r>
          </a:p>
          <a:p>
            <a:pPr>
              <a:buFont typeface="Wingdings" pitchFamily="2" charset="2"/>
              <a:buNone/>
            </a:pPr>
            <a:r>
              <a:rPr lang="uk-UA" sz="2800"/>
              <a:t>	</a:t>
            </a:r>
            <a:r>
              <a:rPr lang="ru-RU" sz="2800"/>
              <a:t>2009</a:t>
            </a:r>
            <a:r>
              <a:rPr lang="en-US" sz="2800"/>
              <a:t> </a:t>
            </a:r>
            <a:r>
              <a:rPr lang="uk-UA" sz="2800"/>
              <a:t>р., м. Рено, США</a:t>
            </a:r>
            <a:r>
              <a:rPr lang="ru-RU" sz="2800"/>
              <a:t>)</a:t>
            </a:r>
            <a:r>
              <a:rPr lang="uk-UA" sz="2800"/>
              <a:t>.</a:t>
            </a:r>
            <a:endParaRPr lang="ru-RU" sz="280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57538"/>
            <a:ext cx="3887787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8" name="Picture 4" descr="IMG_26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1597"/>
          <a:stretch>
            <a:fillRect/>
          </a:stretch>
        </p:blipFill>
        <p:spPr bwMode="auto">
          <a:xfrm>
            <a:off x="1042988" y="3159125"/>
            <a:ext cx="2368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2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5184775" cy="5905500"/>
          </a:xfrm>
        </p:spPr>
        <p:txBody>
          <a:bodyPr/>
          <a:lstStyle/>
          <a:p>
            <a:r>
              <a:rPr lang="ru-RU" sz="2600"/>
              <a:t>Міжнародний конкурс молодіжних проектів </a:t>
            </a:r>
            <a:r>
              <a:rPr lang="ru-RU" sz="2600" i="1"/>
              <a:t>Енергія і середовище</a:t>
            </a:r>
            <a:r>
              <a:rPr lang="ru-RU" sz="26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ru-RU" sz="2400"/>
              <a:t>(</a:t>
            </a:r>
            <a:r>
              <a:rPr lang="uk-UA" sz="2400"/>
              <a:t>2006, 2007 р., Норвегія</a:t>
            </a:r>
            <a:r>
              <a:rPr lang="ru-RU" sz="2400"/>
              <a:t>).</a:t>
            </a:r>
          </a:p>
          <a:p>
            <a:pPr lvl="1">
              <a:buFont typeface="Wingdings" pitchFamily="2" charset="2"/>
              <a:buNone/>
            </a:pPr>
            <a:endParaRPr lang="ru-RU" sz="2400"/>
          </a:p>
          <a:p>
            <a:pPr lvl="1">
              <a:buFont typeface="Wingdings" pitchFamily="2" charset="2"/>
              <a:buNone/>
            </a:pPr>
            <a:endParaRPr lang="ru-RU" sz="2400"/>
          </a:p>
          <a:p>
            <a:pPr lvl="1">
              <a:buFont typeface="Wingdings" pitchFamily="2" charset="2"/>
              <a:buNone/>
            </a:pPr>
            <a:endParaRPr lang="ru-RU" sz="2400"/>
          </a:p>
          <a:p>
            <a:r>
              <a:rPr lang="ru-RU" sz="2600"/>
              <a:t>Ознайомчий тур до Академії Всесвітньої організації інтелектуальної власності</a:t>
            </a:r>
          </a:p>
          <a:p>
            <a:pPr>
              <a:buFont typeface="Wingdings" pitchFamily="2" charset="2"/>
              <a:buNone/>
            </a:pPr>
            <a:r>
              <a:rPr lang="uk-UA" sz="2600"/>
              <a:t>	(2005 р., Швейцарія).</a:t>
            </a:r>
            <a:r>
              <a:rPr lang="ru-RU" sz="2600"/>
              <a:t>  </a:t>
            </a:r>
          </a:p>
          <a:p>
            <a:pPr lvl="1">
              <a:buFont typeface="Wingdings" pitchFamily="2" charset="2"/>
              <a:buNone/>
            </a:pPr>
            <a:endParaRPr lang="ru-RU" sz="2400"/>
          </a:p>
          <a:p>
            <a:pPr lvl="1">
              <a:buFont typeface="Wingdings" pitchFamily="2" charset="2"/>
              <a:buNone/>
            </a:pPr>
            <a:r>
              <a:rPr lang="ru-RU" sz="2400"/>
              <a:t>  </a:t>
            </a:r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32400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2" name="Picture 4" descr="HPIM26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35363"/>
            <a:ext cx="36734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2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7859713" cy="2952750"/>
          </a:xfrm>
        </p:spPr>
        <p:txBody>
          <a:bodyPr/>
          <a:lstStyle/>
          <a:p>
            <a:r>
              <a:rPr lang="uk-UA"/>
              <a:t>Міжнародний конкурс</a:t>
            </a:r>
            <a:r>
              <a:rPr lang="uk-UA" i="1"/>
              <a:t> </a:t>
            </a:r>
            <a:r>
              <a:rPr lang="en-US" i="1"/>
              <a:t>I</a:t>
            </a:r>
            <a:r>
              <a:rPr lang="uk-UA" i="1"/>
              <a:t>-</a:t>
            </a:r>
            <a:r>
              <a:rPr lang="en-US" i="1"/>
              <a:t>SWEEEP</a:t>
            </a:r>
            <a:r>
              <a:rPr lang="uk-UA" i="1"/>
              <a:t> (</a:t>
            </a:r>
            <a:r>
              <a:rPr lang="en-US" i="1"/>
              <a:t>International Sustainable World</a:t>
            </a:r>
            <a:r>
              <a:rPr lang="uk-UA" i="1"/>
              <a:t> (</a:t>
            </a:r>
            <a:r>
              <a:rPr lang="en-US" i="1"/>
              <a:t>Energy</a:t>
            </a:r>
            <a:r>
              <a:rPr lang="uk-UA" i="1"/>
              <a:t>, </a:t>
            </a:r>
            <a:r>
              <a:rPr lang="en-US" i="1"/>
              <a:t>Engineering</a:t>
            </a:r>
            <a:r>
              <a:rPr lang="uk-UA" i="1"/>
              <a:t>, </a:t>
            </a:r>
            <a:r>
              <a:rPr lang="en-US" i="1"/>
              <a:t>Environment</a:t>
            </a:r>
            <a:r>
              <a:rPr lang="uk-UA" i="1"/>
              <a:t>) </a:t>
            </a:r>
            <a:r>
              <a:rPr lang="en-US" i="1"/>
              <a:t>Project Olympiad</a:t>
            </a:r>
            <a:r>
              <a:rPr lang="uk-UA" i="1"/>
              <a:t> – Міжнародна Олімпіада Проектів на тему Стабільного Світу </a:t>
            </a:r>
          </a:p>
          <a:p>
            <a:pPr>
              <a:buFont typeface="Wingdings" pitchFamily="2" charset="2"/>
              <a:buNone/>
            </a:pPr>
            <a:r>
              <a:rPr lang="uk-UA"/>
              <a:t>	(2010 р., м. Хьюстон, (штат Техас, США))</a:t>
            </a:r>
          </a:p>
          <a:p>
            <a:endParaRPr lang="uk-UA"/>
          </a:p>
          <a:p>
            <a:endParaRPr lang="uk-UA"/>
          </a:p>
          <a:p>
            <a:endParaRPr lang="uk-UA"/>
          </a:p>
          <a:p>
            <a:endParaRPr lang="uk-UA"/>
          </a:p>
          <a:p>
            <a:endParaRPr lang="uk-UA"/>
          </a:p>
          <a:p>
            <a:pPr>
              <a:buFont typeface="Wingdings" pitchFamily="2" charset="2"/>
              <a:buNone/>
            </a:pPr>
            <a:endParaRPr lang="uk-UA"/>
          </a:p>
        </p:txBody>
      </p:sp>
      <p:pic>
        <p:nvPicPr>
          <p:cNvPr id="212995" name="Picture 3" descr="IMG_23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744912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6" name="Picture 4" descr="IMG_28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7449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6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7859713" cy="2952750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>
              <a:buFont typeface="Wingdings" pitchFamily="2" charset="2"/>
              <a:buNone/>
            </a:pPr>
            <a:endParaRPr lang="uk-UA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70688" y="264614"/>
            <a:ext cx="4364019" cy="3978218"/>
            <a:chOff x="2821" y="1134"/>
            <a:chExt cx="7160" cy="6120"/>
          </a:xfrm>
        </p:grpSpPr>
        <p:pic>
          <p:nvPicPr>
            <p:cNvPr id="6" name="Рисунок 5" descr="G:\W\A\Безымянный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1134"/>
              <a:ext cx="4110" cy="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 descr="G:\W\A\Безымянный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" y="3911"/>
              <a:ext cx="3600" cy="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7" descr="284_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48727"/>
            <a:ext cx="4104456" cy="311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848246" y="4637071"/>
            <a:ext cx="422000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Нагородження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переможців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офіційним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призом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Морські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технології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» Салону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винаходів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нових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технологій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Новий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час»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(м. Севастополь, 2012 р.)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506" y="4320679"/>
            <a:ext cx="422000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Диплом та золота медаль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переможців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Міжнародної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виставки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-ярмарку VIII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Міжнародний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Салон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винаходів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нових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технологій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Новий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час»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(м. Севастополь, 2012 р.)</a:t>
            </a:r>
          </a:p>
        </p:txBody>
      </p:sp>
    </p:spTree>
    <p:extLst>
      <p:ext uri="{BB962C8B-B14F-4D97-AF65-F5344CB8AC3E}">
        <p14:creationId xmlns:p14="http://schemas.microsoft.com/office/powerpoint/2010/main" val="39552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123728" y="212274"/>
            <a:ext cx="4896544" cy="4970675"/>
            <a:chOff x="6750" y="3549"/>
            <a:chExt cx="4332" cy="4230"/>
          </a:xfrm>
        </p:grpSpPr>
        <p:pic>
          <p:nvPicPr>
            <p:cNvPr id="7" name="Рисунок 6" descr="G:\W\A\Безымянный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" y="3549"/>
              <a:ext cx="2693" cy="3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PC0565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" y="5453"/>
              <a:ext cx="2532" cy="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906279" y="5445224"/>
            <a:ext cx="640871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Диплом та золота медаль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переможців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Міжнародної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Варшавської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виставки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-ярмарку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розробок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винахідників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раціоналізаторів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– 2012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Польща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м. Варшава, 2012 р.)</a:t>
            </a:r>
          </a:p>
        </p:txBody>
      </p:sp>
    </p:spTree>
    <p:extLst>
      <p:ext uri="{BB962C8B-B14F-4D97-AF65-F5344CB8AC3E}">
        <p14:creationId xmlns:p14="http://schemas.microsoft.com/office/powerpoint/2010/main" val="39552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2238"/>
            <a:ext cx="5760640" cy="7864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uk-UA" b="0" dirty="0" smtClean="0">
                <a:latin typeface="Comic Sans MS" panose="030F0702030302020204" pitchFamily="66" charset="0"/>
              </a:rPr>
              <a:t>Вибір за Вами!</a:t>
            </a:r>
            <a:endParaRPr lang="ru-RU" b="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35" y="1484784"/>
            <a:ext cx="4186808" cy="40324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 smtClean="0">
                <a:latin typeface="Comic Sans MS" panose="030F0702030302020204" pitchFamily="66" charset="0"/>
              </a:rPr>
              <a:t>Бажаєте стати успішним вчителем, здатним підготувати таких переможців</a:t>
            </a:r>
          </a:p>
          <a:p>
            <a:r>
              <a:rPr lang="uk-UA" sz="2400" dirty="0" smtClean="0">
                <a:latin typeface="Comic Sans MS" panose="030F0702030302020204" pitchFamily="66" charset="0"/>
              </a:rPr>
              <a:t>Вчителем, спроможним зацікавити учнів </a:t>
            </a:r>
          </a:p>
          <a:p>
            <a:r>
              <a:rPr lang="uk-UA" sz="2400" dirty="0" smtClean="0">
                <a:latin typeface="Comic Sans MS" panose="030F0702030302020204" pitchFamily="66" charset="0"/>
              </a:rPr>
              <a:t>Вчителем, здатним  залишити назавжди добру згадку про себе в їхніх душах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491974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/>
              <a:t>?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3215249"/>
            <a:ext cx="338437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014.08 Середня освіта (Фізика)</a:t>
            </a:r>
            <a:endParaRPr 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337812"/>
            <a:ext cx="338437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Обирайте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Освітню програму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Середня освіта (Фізика)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та предметну спеціальність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7969" y="4445641"/>
            <a:ext cx="446128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І ми допоможемо Вам стати таким вчителем!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2238"/>
            <a:ext cx="6480720" cy="7864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b="0" dirty="0" smtClean="0">
                <a:latin typeface="Comic Sans MS" panose="030F0702030302020204" pitchFamily="66" charset="0"/>
              </a:rPr>
              <a:t>І на </a:t>
            </a:r>
            <a:r>
              <a:rPr lang="ru-RU" b="0" dirty="0" err="1" smtClean="0">
                <a:latin typeface="Comic Sans MS" panose="030F0702030302020204" pitchFamily="66" charset="0"/>
              </a:rPr>
              <a:t>завершення</a:t>
            </a:r>
            <a:r>
              <a:rPr lang="ru-RU" b="0" dirty="0" smtClean="0">
                <a:latin typeface="Comic Sans MS" panose="030F0702030302020204" pitchFamily="66" charset="0"/>
              </a:rPr>
              <a:t> довідка</a:t>
            </a:r>
            <a:endParaRPr lang="ru-RU" b="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132856"/>
            <a:ext cx="4186808" cy="40324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 smtClean="0">
                <a:latin typeface="Comic Sans MS" panose="030F0702030302020204" pitchFamily="66" charset="0"/>
              </a:rPr>
              <a:t>Згідно Статті 61 Закону «Про освіту»  посадовий оклад вчителя-початківця з 2023 року становитиме 3 (три) мінімальних заробітних плати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З 2019 року мінімальна заробітна плата складає 4170 </a:t>
            </a:r>
            <a:r>
              <a:rPr lang="ru-RU" sz="2400" dirty="0" err="1" smtClean="0">
                <a:latin typeface="Comic Sans MS" panose="030F0702030302020204" pitchFamily="66" charset="0"/>
              </a:rPr>
              <a:t>грн</a:t>
            </a:r>
            <a:endParaRPr lang="uk-UA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340768"/>
            <a:ext cx="273630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uk-UA" sz="2400" dirty="0">
                <a:latin typeface="Comic Sans MS" panose="030F0702030302020204" pitchFamily="66" charset="0"/>
              </a:rPr>
              <a:t>А як там із заробітною платою?</a:t>
            </a:r>
          </a:p>
        </p:txBody>
      </p:sp>
    </p:spTree>
    <p:extLst>
      <p:ext uri="{BB962C8B-B14F-4D97-AF65-F5344CB8AC3E}">
        <p14:creationId xmlns:p14="http://schemas.microsoft.com/office/powerpoint/2010/main" val="78171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6552728"/>
          </a:xfrm>
        </p:spPr>
        <p:txBody>
          <a:bodyPr/>
          <a:lstStyle/>
          <a:p>
            <a:endParaRPr lang="uk-UA" dirty="0"/>
          </a:p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Контакти</a:t>
            </a:r>
            <a:r>
              <a:rPr lang="uk-UA" b="1" dirty="0">
                <a:solidFill>
                  <a:srgbClr val="C00000"/>
                </a:solidFill>
              </a:rPr>
              <a:t>:</a:t>
            </a:r>
            <a:r>
              <a:rPr lang="uk-UA" b="1" dirty="0"/>
              <a:t> </a:t>
            </a:r>
            <a:endParaRPr lang="uk-UA" dirty="0"/>
          </a:p>
          <a:p>
            <a:r>
              <a:rPr lang="ru-RU" dirty="0">
                <a:solidFill>
                  <a:srgbClr val="660033"/>
                </a:solidFill>
              </a:rPr>
              <a:t>(066) 224 51 50 – </a:t>
            </a:r>
            <a:r>
              <a:rPr lang="ru-RU" dirty="0" err="1">
                <a:solidFill>
                  <a:srgbClr val="660033"/>
                </a:solidFill>
              </a:rPr>
              <a:t>Тихонська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 err="1">
                <a:solidFill>
                  <a:srgbClr val="660033"/>
                </a:solidFill>
              </a:rPr>
              <a:t>Наталія</a:t>
            </a:r>
            <a:r>
              <a:rPr lang="ru-RU" dirty="0">
                <a:solidFill>
                  <a:srgbClr val="660033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660033"/>
                </a:solidFill>
              </a:rPr>
              <a:t>Іванівна</a:t>
            </a:r>
            <a:r>
              <a:rPr lang="ru-RU" dirty="0">
                <a:solidFill>
                  <a:srgbClr val="660033"/>
                </a:solidFill>
              </a:rPr>
              <a:t>, канд. </a:t>
            </a:r>
            <a:r>
              <a:rPr lang="ru-RU" dirty="0" err="1">
                <a:solidFill>
                  <a:srgbClr val="660033"/>
                </a:solidFill>
              </a:rPr>
              <a:t>пед</a:t>
            </a:r>
            <a:r>
              <a:rPr lang="ru-RU" dirty="0">
                <a:solidFill>
                  <a:srgbClr val="660033"/>
                </a:solidFill>
              </a:rPr>
              <a:t>. наук, доцент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33"/>
                </a:solidFill>
              </a:rPr>
              <a:t>ntikhonskaya@gmail.com</a:t>
            </a:r>
            <a:r>
              <a:rPr lang="uk-UA" dirty="0" smtClean="0">
                <a:solidFill>
                  <a:srgbClr val="660033"/>
                </a:solidFill>
              </a:rPr>
              <a:t>;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uk-UA" dirty="0" smtClean="0">
                <a:solidFill>
                  <a:srgbClr val="660033"/>
                </a:solidFill>
              </a:rPr>
              <a:t>(</a:t>
            </a:r>
            <a:r>
              <a:rPr lang="uk-UA" dirty="0">
                <a:solidFill>
                  <a:srgbClr val="660033"/>
                </a:solidFill>
              </a:rPr>
              <a:t>093) 374 79 45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(066) 254 51 49 –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Андрєєв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Андрій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Миколайович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канд.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пед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наук, доцент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andreevandrijn@gmail.com </a:t>
            </a:r>
          </a:p>
          <a:p>
            <a:r>
              <a:rPr lang="ru-RU" dirty="0">
                <a:solidFill>
                  <a:srgbClr val="800000"/>
                </a:solidFill>
              </a:rPr>
              <a:t>(097) 360 71 12 – </a:t>
            </a:r>
            <a:r>
              <a:rPr lang="ru-RU" dirty="0" err="1">
                <a:solidFill>
                  <a:srgbClr val="800000"/>
                </a:solidFill>
              </a:rPr>
              <a:t>Іваницький</a:t>
            </a:r>
            <a:r>
              <a:rPr lang="ru-RU" dirty="0">
                <a:solidFill>
                  <a:srgbClr val="800000"/>
                </a:solidFill>
              </a:rPr>
              <a:t> </a:t>
            </a:r>
            <a:r>
              <a:rPr lang="ru-RU" dirty="0" err="1">
                <a:solidFill>
                  <a:srgbClr val="800000"/>
                </a:solidFill>
              </a:rPr>
              <a:t>Олександр</a:t>
            </a:r>
            <a:r>
              <a:rPr lang="ru-RU" dirty="0">
                <a:solidFill>
                  <a:srgbClr val="8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800000"/>
                </a:solidFill>
              </a:rPr>
              <a:t>Іванович</a:t>
            </a:r>
            <a:r>
              <a:rPr lang="ru-RU" dirty="0">
                <a:solidFill>
                  <a:srgbClr val="800000"/>
                </a:solidFill>
              </a:rPr>
              <a:t> , доктор </a:t>
            </a:r>
            <a:r>
              <a:rPr lang="ru-RU" dirty="0" err="1">
                <a:solidFill>
                  <a:srgbClr val="800000"/>
                </a:solidFill>
              </a:rPr>
              <a:t>пед</a:t>
            </a:r>
            <a:r>
              <a:rPr lang="ru-RU" dirty="0">
                <a:solidFill>
                  <a:srgbClr val="800000"/>
                </a:solidFill>
              </a:rPr>
              <a:t>. наук, </a:t>
            </a:r>
            <a:r>
              <a:rPr lang="ru-RU" dirty="0" err="1">
                <a:solidFill>
                  <a:srgbClr val="800000"/>
                </a:solidFill>
              </a:rPr>
              <a:t>професор</a:t>
            </a:r>
            <a:r>
              <a:rPr lang="ru-RU" dirty="0">
                <a:solidFill>
                  <a:srgbClr val="8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ival01011958@gmail.com </a:t>
            </a:r>
            <a:endParaRPr lang="uk-UA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84776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u="sng" dirty="0" smtClean="0">
                <a:effectLst/>
                <a:latin typeface="Comic Sans MS"/>
                <a:ea typeface="Times New Roman"/>
                <a:cs typeface="Times New Roman"/>
              </a:rPr>
              <a:t>Перспектива неперервної освіти</a:t>
            </a:r>
            <a:r>
              <a:rPr lang="uk-UA" sz="3200" dirty="0" smtClean="0">
                <a:effectLst/>
                <a:latin typeface="Arial"/>
                <a:ea typeface="Times New Roman"/>
              </a:rPr>
              <a:t/>
            </a:r>
            <a:br>
              <a:rPr lang="uk-UA" sz="3200" dirty="0" smtClean="0">
                <a:effectLst/>
                <a:latin typeface="Arial"/>
                <a:ea typeface="Times New Roman"/>
              </a:rPr>
            </a:br>
            <a:r>
              <a:rPr lang="uk-UA" sz="3200" dirty="0" smtClean="0">
                <a:effectLst/>
                <a:latin typeface="Comic Sans MS"/>
                <a:ea typeface="Times New Roman"/>
                <a:cs typeface="Times New Roman"/>
              </a:rPr>
              <a:t>Середня освіта (фізика)</a:t>
            </a:r>
            <a:endParaRPr lang="uk-UA" sz="3200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31796" y="1706953"/>
            <a:ext cx="2915816" cy="37444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u="sng" dirty="0" smtClean="0">
                <a:effectLst/>
                <a:latin typeface="Comic Sans MS"/>
                <a:ea typeface="Times New Roman"/>
                <a:cs typeface="Times New Roman"/>
              </a:rPr>
              <a:t>Предметна </a:t>
            </a:r>
            <a:r>
              <a:rPr lang="uk-UA" sz="2800" u="sng" dirty="0">
                <a:effectLst/>
                <a:latin typeface="Comic Sans MS"/>
                <a:ea typeface="Times New Roman"/>
                <a:cs typeface="Times New Roman"/>
              </a:rPr>
              <a:t>спеціальність</a:t>
            </a:r>
            <a:endParaRPr lang="uk-UA" sz="2800" dirty="0">
              <a:effectLst/>
              <a:latin typeface="Arial"/>
              <a:ea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uk-UA" sz="2800" dirty="0">
                <a:effectLst/>
                <a:latin typeface="Comic Sans MS"/>
                <a:ea typeface="Times New Roman"/>
                <a:cs typeface="Times New Roman"/>
              </a:rPr>
              <a:t>014.08 Середня освіта (Фізика)</a:t>
            </a:r>
            <a:endParaRPr lang="uk-UA" sz="2800" dirty="0">
              <a:effectLst/>
              <a:latin typeface="Arial"/>
              <a:ea typeface="Times New Roman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788025" y="1706953"/>
            <a:ext cx="4355976" cy="38110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uk-UA" sz="2400" u="sng" dirty="0" smtClean="0">
                <a:effectLst/>
                <a:latin typeface="Comic Sans MS"/>
                <a:ea typeface="Times New Roman"/>
              </a:rPr>
              <a:t>Кваліфікація</a:t>
            </a:r>
            <a:endParaRPr lang="uk-UA" sz="2400" dirty="0">
              <a:effectLst/>
              <a:latin typeface="Arial"/>
              <a:ea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uk-UA" sz="2400" dirty="0">
                <a:effectLst/>
                <a:latin typeface="Comic Sans MS"/>
                <a:ea typeface="Times New Roman"/>
              </a:rPr>
              <a:t>Бакалавр середньої освіти (за предметною спеціальністю </a:t>
            </a:r>
            <a:r>
              <a:rPr lang="uk-UA" sz="2400" dirty="0" smtClean="0">
                <a:effectLst/>
                <a:latin typeface="Comic Sans MS"/>
                <a:ea typeface="Times New Roman"/>
              </a:rPr>
              <a:t>фізика та додатковою предметною спеціальністю); </a:t>
            </a:r>
            <a:r>
              <a:rPr lang="uk-UA" sz="2400" dirty="0">
                <a:effectLst/>
                <a:latin typeface="Comic Sans MS"/>
                <a:ea typeface="Times New Roman"/>
              </a:rPr>
              <a:t>вчитель фізики</a:t>
            </a:r>
            <a:endParaRPr lang="uk-UA" sz="2400" dirty="0">
              <a:effectLst/>
              <a:latin typeface="Arial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effectLst/>
                <a:latin typeface="Comic Sans MS"/>
                <a:ea typeface="Times New Roman"/>
              </a:rPr>
              <a:t>Випускник має право працювати в базовій загальноосвітній школі</a:t>
            </a:r>
            <a:r>
              <a:rPr lang="uk-UA" sz="1000" b="1" dirty="0">
                <a:effectLst/>
                <a:latin typeface="Comic Sans MS"/>
                <a:ea typeface="Times New Roman"/>
              </a:rPr>
              <a:t>.</a:t>
            </a:r>
            <a:endParaRPr lang="uk-UA" sz="1400" dirty="0">
              <a:effectLst/>
              <a:latin typeface="Arial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891" y="2047236"/>
            <a:ext cx="208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>
                <a:solidFill>
                  <a:srgbClr val="E36C0A"/>
                </a:solidFill>
                <a:latin typeface="Comic Sans MS"/>
                <a:ea typeface="Times New Roman"/>
                <a:cs typeface="Arial"/>
              </a:rPr>
              <a:t>БАКАЛАВРАТ</a:t>
            </a:r>
            <a:endParaRPr lang="uk-UA" sz="20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081017" y="3212976"/>
            <a:ext cx="1800200" cy="86409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259632" y="567287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І це тільки початок!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5685" y="60932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А потім що?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429309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E36C0A"/>
                </a:solidFill>
                <a:latin typeface="Comic Sans MS"/>
                <a:ea typeface="Times New Roman"/>
                <a:cs typeface="Arial"/>
              </a:rPr>
              <a:t>4 роки</a:t>
            </a:r>
          </a:p>
        </p:txBody>
      </p:sp>
    </p:spTree>
    <p:extLst>
      <p:ext uri="{BB962C8B-B14F-4D97-AF65-F5344CB8AC3E}">
        <p14:creationId xmlns:p14="http://schemas.microsoft.com/office/powerpoint/2010/main" val="2413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/>
                <a:ea typeface="Times New Roman"/>
              </a:rPr>
              <a:t>Бакалавр середньої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Times New Roman"/>
              </a:rPr>
              <a:t>освіти</a:t>
            </a:r>
            <a:b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Times New Roman"/>
              </a:rPr>
            </a:b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Times New Roman"/>
              </a:rPr>
              <a:t>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/>
                <a:ea typeface="Times New Roman"/>
              </a:rPr>
              <a:t>(за предметною спеціальністю фізика)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564904"/>
            <a:ext cx="4032448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uk-UA" sz="3200" dirty="0" smtClean="0">
                <a:solidFill>
                  <a:srgbClr val="E36C0A"/>
                </a:solidFill>
                <a:latin typeface="Comic Sans MS"/>
                <a:ea typeface="Times New Roman"/>
                <a:cs typeface="Arial"/>
              </a:rPr>
              <a:t>МАГІСТРАТУРА</a:t>
            </a:r>
          </a:p>
          <a:p>
            <a:pPr>
              <a:lnSpc>
                <a:spcPct val="90000"/>
              </a:lnSpc>
            </a:pP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014.08</a:t>
            </a:r>
            <a:r>
              <a:rPr lang="uk-UA" sz="3200" dirty="0">
                <a:latin typeface="Arial"/>
                <a:ea typeface="Times New Roman"/>
              </a:rPr>
              <a:t> </a:t>
            </a:r>
            <a:r>
              <a:rPr lang="uk-UA" sz="3200" dirty="0" smtClean="0">
                <a:latin typeface="Arial"/>
                <a:ea typeface="Times New Roman"/>
              </a:rPr>
              <a:t/>
            </a:r>
            <a:br>
              <a:rPr lang="uk-UA" sz="3200" dirty="0" smtClean="0">
                <a:latin typeface="Arial"/>
                <a:ea typeface="Times New Roman"/>
              </a:rPr>
            </a:br>
            <a:r>
              <a:rPr lang="uk-UA" sz="3200" dirty="0" smtClean="0">
                <a:latin typeface="Comic Sans MS"/>
                <a:ea typeface="Times New Roman"/>
                <a:cs typeface="Times New Roman"/>
              </a:rPr>
              <a:t>Середня освіта (Фізика)</a:t>
            </a:r>
            <a:endParaRPr lang="uk-UA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2564904"/>
            <a:ext cx="4248472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uk-UA" sz="3200" dirty="0" smtClean="0">
                <a:solidFill>
                  <a:srgbClr val="E36C0A"/>
                </a:solidFill>
                <a:latin typeface="Comic Sans MS"/>
                <a:ea typeface="Times New Roman"/>
                <a:cs typeface="Arial"/>
              </a:rPr>
              <a:t>МАГІСТРАТУРА</a:t>
            </a:r>
          </a:p>
          <a:p>
            <a:pPr>
              <a:lnSpc>
                <a:spcPct val="90000"/>
              </a:lnSpc>
            </a:pP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ea typeface="Times New Roman"/>
                <a:cs typeface="Arial"/>
              </a:rPr>
              <a:t>014.15</a:t>
            </a:r>
            <a:r>
              <a:rPr lang="uk-UA" sz="3200" dirty="0" smtClean="0">
                <a:latin typeface="Arial"/>
                <a:ea typeface="Times New Roman"/>
              </a:rPr>
              <a:t/>
            </a:r>
            <a:br>
              <a:rPr lang="uk-UA" sz="3200" dirty="0" smtClean="0">
                <a:latin typeface="Arial"/>
                <a:ea typeface="Times New Roman"/>
              </a:rPr>
            </a:br>
            <a:r>
              <a:rPr lang="uk-UA" sz="3200" dirty="0" smtClean="0">
                <a:latin typeface="Comic Sans MS"/>
                <a:ea typeface="Times New Roman"/>
                <a:cs typeface="Times New Roman"/>
              </a:rPr>
              <a:t>Середня освіта (Природничі науки)</a:t>
            </a:r>
            <a:endParaRPr lang="uk-UA" sz="32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835696" y="1484784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52220" y="1484784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30069" y="1794011"/>
            <a:ext cx="168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На вибір!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3963" y="4964391"/>
            <a:ext cx="255628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1,5 роки навчання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84776" cy="1152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 smtClean="0">
                <a:solidFill>
                  <a:srgbClr val="E36C0A"/>
                </a:solidFill>
                <a:effectLst/>
                <a:latin typeface="Comic Sans MS"/>
                <a:ea typeface="Times New Roman"/>
                <a:cs typeface="Arial"/>
              </a:rPr>
              <a:t>МАГІСТРАТУРА</a:t>
            </a:r>
            <a:r>
              <a:rPr lang="uk-UA" sz="3200" dirty="0" smtClean="0">
                <a:effectLst/>
                <a:latin typeface="Arial"/>
                <a:ea typeface="Times New Roman"/>
              </a:rPr>
              <a:t/>
            </a:r>
            <a:br>
              <a:rPr lang="uk-UA" sz="3200" dirty="0" smtClean="0">
                <a:effectLst/>
                <a:latin typeface="Arial"/>
                <a:ea typeface="Times New Roman"/>
              </a:rPr>
            </a:br>
            <a:r>
              <a:rPr lang="uk-UA" sz="3200" dirty="0" smtClean="0">
                <a:effectLst/>
                <a:latin typeface="Comic Sans MS"/>
                <a:ea typeface="Times New Roman"/>
                <a:cs typeface="Times New Roman"/>
              </a:rPr>
              <a:t>Середня освіта (фізика)</a:t>
            </a:r>
            <a:endParaRPr lang="uk-UA" sz="3200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07504" y="1678175"/>
            <a:ext cx="2915816" cy="37444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2800" b="1" u="sng" dirty="0" smtClean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Предметна </a:t>
            </a:r>
            <a:r>
              <a:rPr lang="uk-UA" sz="2800" b="1" u="sng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спеціальність</a:t>
            </a:r>
            <a:endParaRPr lang="uk-UA" sz="2800" b="1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algn="ctr">
              <a:lnSpc>
                <a:spcPct val="90000"/>
              </a:lnSpc>
            </a:pPr>
            <a:r>
              <a:rPr lang="uk-UA" sz="2800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014.08 Середня освіта (Фізика)</a:t>
            </a:r>
            <a:endParaRPr lang="uk-UA" sz="2800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148064" y="1706952"/>
            <a:ext cx="3995936" cy="3965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uk-UA" sz="2400" b="1" u="sng" dirty="0" smtClean="0">
                <a:effectLst/>
                <a:latin typeface="Comic Sans MS"/>
                <a:ea typeface="Times New Roman"/>
              </a:rPr>
              <a:t>Кваліфікація</a:t>
            </a:r>
            <a:endParaRPr lang="uk-UA" sz="2400" b="1" dirty="0" smtClean="0">
              <a:effectLst/>
              <a:latin typeface="Arial"/>
              <a:ea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Comic Sans MS"/>
                <a:ea typeface="Times New Roman"/>
              </a:rPr>
              <a:t>Магістр середньої освіти; вчитель фізики, астрономії та інформатики</a:t>
            </a:r>
            <a:r>
              <a:rPr lang="ru-RU" sz="2400" dirty="0" smtClean="0">
                <a:effectLst/>
                <a:latin typeface="Comic Sans MS"/>
                <a:ea typeface="Times New Roman"/>
              </a:rPr>
              <a:t>/</a:t>
            </a:r>
            <a:r>
              <a:rPr lang="uk-UA" sz="2400" spc="-100" dirty="0" smtClean="0">
                <a:effectLst/>
                <a:latin typeface="Comic Sans MS"/>
                <a:ea typeface="Times New Roman"/>
              </a:rPr>
              <a:t>математики</a:t>
            </a:r>
            <a:r>
              <a:rPr lang="uk-UA" sz="2400" dirty="0" smtClean="0">
                <a:effectLst/>
                <a:latin typeface="Comic Sans MS"/>
                <a:ea typeface="Times New Roman"/>
              </a:rPr>
              <a:t>;  викладач фізики</a:t>
            </a:r>
            <a:endParaRPr lang="uk-UA" sz="2400" dirty="0" smtClean="0">
              <a:effectLst/>
              <a:latin typeface="Arial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Comic Sans MS"/>
                <a:ea typeface="Times New Roman"/>
              </a:rPr>
              <a:t>Випускник має право працювати як в загальноосвітніх школах всіх рівнів і профілів, так і у вищій школі.</a:t>
            </a:r>
            <a:endParaRPr lang="uk-UA" dirty="0">
              <a:effectLst/>
              <a:latin typeface="Arial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933" y="2047236"/>
            <a:ext cx="222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E36C0A"/>
                </a:solidFill>
                <a:latin typeface="Comic Sans MS"/>
                <a:ea typeface="Times New Roman"/>
                <a:cs typeface="Arial"/>
              </a:rPr>
              <a:t>МАГІСТРАТУРА</a:t>
            </a:r>
            <a:endParaRPr lang="uk-UA" sz="2000" b="1" dirty="0">
              <a:solidFill>
                <a:prstClr val="black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03848" y="3212976"/>
            <a:ext cx="180020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67287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І це </a:t>
            </a:r>
            <a:r>
              <a:rPr lang="uk-UA" sz="2800" b="1" dirty="0" smtClean="0">
                <a:solidFill>
                  <a:srgbClr val="C00000"/>
                </a:solidFill>
              </a:rPr>
              <a:t>ще не все!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5685" y="60932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504D">
                    <a:lumMod val="50000"/>
                  </a:srgbClr>
                </a:solidFill>
              </a:rPr>
              <a:t>А </a:t>
            </a:r>
            <a:r>
              <a:rPr lang="uk-UA" sz="2800" b="1" dirty="0" smtClean="0">
                <a:solidFill>
                  <a:srgbClr val="C0504D">
                    <a:lumMod val="50000"/>
                  </a:srgbClr>
                </a:solidFill>
              </a:rPr>
              <a:t>що ще?</a:t>
            </a:r>
            <a:endParaRPr lang="uk-UA" sz="28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84776" cy="864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 smtClean="0">
                <a:solidFill>
                  <a:srgbClr val="E36C0A"/>
                </a:solidFill>
                <a:effectLst/>
                <a:latin typeface="Comic Sans MS"/>
                <a:ea typeface="Times New Roman"/>
                <a:cs typeface="Arial"/>
              </a:rPr>
              <a:t>МАГІСТРАТУРА</a:t>
            </a:r>
            <a:endParaRPr lang="uk-UA" sz="3200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1706953"/>
            <a:ext cx="2915816" cy="37444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2800" b="1" u="sng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Предметна </a:t>
            </a:r>
            <a:r>
              <a:rPr lang="uk-UA" sz="2800" b="1" u="sng" dirty="0" smtClean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спеціальність</a:t>
            </a:r>
            <a:r>
              <a:rPr lang="uk-UA" sz="2800" dirty="0" smtClean="0">
                <a:effectLst/>
                <a:latin typeface="Comic Sans MS"/>
                <a:ea typeface="Times New Roman"/>
                <a:cs typeface="Times New Roman"/>
              </a:rPr>
              <a:t>014.15</a:t>
            </a:r>
          </a:p>
          <a:p>
            <a:pPr algn="ctr">
              <a:lnSpc>
                <a:spcPct val="115000"/>
              </a:lnSpc>
            </a:pPr>
            <a:r>
              <a:rPr lang="uk-UA" sz="2800" dirty="0" smtClean="0">
                <a:latin typeface="Comic Sans MS"/>
                <a:ea typeface="Times New Roman"/>
                <a:cs typeface="Times New Roman"/>
              </a:rPr>
              <a:t>Середня освіта</a:t>
            </a:r>
            <a:r>
              <a:rPr lang="uk-UA" sz="2800" dirty="0" smtClean="0">
                <a:effectLst/>
                <a:latin typeface="Comic Sans MS"/>
                <a:ea typeface="Times New Roman"/>
                <a:cs typeface="Times New Roman"/>
              </a:rPr>
              <a:t> (Природничі науки)</a:t>
            </a:r>
            <a:endParaRPr lang="uk-UA" sz="2800" b="1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148064" y="1706952"/>
            <a:ext cx="3995936" cy="3965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400" b="1" u="sng" dirty="0">
                <a:solidFill>
                  <a:prstClr val="black"/>
                </a:solidFill>
                <a:latin typeface="Comic Sans MS"/>
                <a:ea typeface="Times New Roman"/>
              </a:rPr>
              <a:t>Кваліфікація</a:t>
            </a:r>
            <a:endParaRPr lang="uk-UA" sz="2400" b="1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algn="just">
              <a:lnSpc>
                <a:spcPct val="90000"/>
              </a:lnSpc>
            </a:pPr>
            <a:r>
              <a:rPr lang="uk-UA" sz="2800" dirty="0">
                <a:solidFill>
                  <a:prstClr val="black"/>
                </a:solidFill>
                <a:latin typeface="Comic Sans MS"/>
                <a:ea typeface="Times New Roman"/>
              </a:rPr>
              <a:t>Магістр середньої освіти; вчитель </a:t>
            </a:r>
            <a:r>
              <a:rPr lang="uk-UA" sz="2800" dirty="0" smtClean="0">
                <a:solidFill>
                  <a:prstClr val="black"/>
                </a:solidFill>
                <a:latin typeface="Comic Sans MS"/>
                <a:ea typeface="Times New Roman"/>
              </a:rPr>
              <a:t>природничих наук, фізики</a:t>
            </a:r>
            <a:r>
              <a:rPr lang="uk-UA" sz="2800" dirty="0">
                <a:solidFill>
                  <a:prstClr val="black"/>
                </a:solidFill>
                <a:latin typeface="Comic Sans MS"/>
                <a:ea typeface="Times New Roman"/>
              </a:rPr>
              <a:t>, </a:t>
            </a:r>
            <a:r>
              <a:rPr lang="uk-UA" sz="2800" dirty="0" smtClean="0">
                <a:solidFill>
                  <a:prstClr val="black"/>
                </a:solidFill>
                <a:latin typeface="Comic Sans MS"/>
                <a:ea typeface="Times New Roman"/>
              </a:rPr>
              <a:t>біології, хімії</a:t>
            </a:r>
            <a:endParaRPr lang="uk-UA" sz="28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algn="just">
              <a:lnSpc>
                <a:spcPct val="90000"/>
              </a:lnSpc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/>
                <a:ea typeface="Times New Roman"/>
              </a:rPr>
              <a:t>Випускник має право працювати як в загальноосвітніх школах всіх рівнів і профілів, так і у вищій школі.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047236"/>
            <a:ext cx="222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E36C0A"/>
                </a:solidFill>
                <a:latin typeface="Comic Sans MS"/>
                <a:ea typeface="Times New Roman"/>
                <a:cs typeface="Arial"/>
              </a:rPr>
              <a:t>МАГІСТРАТУРА</a:t>
            </a:r>
            <a:endParaRPr lang="uk-UA" sz="2000" b="1" dirty="0">
              <a:solidFill>
                <a:prstClr val="black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03848" y="3212976"/>
            <a:ext cx="180020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67287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І </a:t>
            </a:r>
            <a:r>
              <a:rPr lang="uk-UA" sz="2800" b="1" dirty="0" smtClean="0">
                <a:solidFill>
                  <a:srgbClr val="C00000"/>
                </a:solidFill>
              </a:rPr>
              <a:t>на цьому все?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5685" y="60932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504D">
                    <a:lumMod val="50000"/>
                  </a:srgbClr>
                </a:solidFill>
              </a:rPr>
              <a:t>Ні!</a:t>
            </a:r>
            <a:endParaRPr lang="uk-UA" sz="28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84776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E36C0A"/>
                </a:solidFill>
                <a:latin typeface="Comic Sans MS"/>
                <a:ea typeface="Times New Roman"/>
                <a:cs typeface="Arial"/>
              </a:rPr>
              <a:t>АСПІРАНТУРА ТА ДОКТОРАНТУРА</a:t>
            </a:r>
            <a:endParaRPr lang="uk-U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4056" y="5672878"/>
            <a:ext cx="406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Що потрібно для вступу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на </a:t>
            </a:r>
            <a:r>
              <a:rPr lang="uk-UA" sz="2800" b="1" dirty="0" err="1" smtClean="0">
                <a:solidFill>
                  <a:srgbClr val="C00000"/>
                </a:solidFill>
              </a:rPr>
              <a:t>бакалаврат</a:t>
            </a:r>
            <a:r>
              <a:rPr lang="uk-UA" sz="2800" b="1" dirty="0" smtClean="0">
                <a:solidFill>
                  <a:srgbClr val="C00000"/>
                </a:solidFill>
              </a:rPr>
              <a:t>?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344" y="5888321"/>
            <a:ext cx="401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504D">
                    <a:lumMod val="50000"/>
                  </a:srgbClr>
                </a:solidFill>
              </a:rPr>
              <a:t>Такі сертифікати:</a:t>
            </a:r>
            <a:endParaRPr lang="uk-UA" sz="28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953344" y="1649336"/>
            <a:ext cx="3219056" cy="987576"/>
          </a:xfrm>
          <a:prstGeom prst="roundRect">
            <a:avLst>
              <a:gd name="adj" fmla="val 16667"/>
            </a:avLst>
          </a:prstGeom>
          <a:solidFill>
            <a:srgbClr val="4BACC6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400" kern="0" dirty="0">
                <a:solidFill>
                  <a:sysClr val="windowText" lastClr="000000"/>
                </a:solidFill>
                <a:latin typeface="Comic Sans MS"/>
                <a:ea typeface="Times New Roman"/>
              </a:rPr>
              <a:t>Теорія та методика навчання (фізика)</a:t>
            </a:r>
            <a:endParaRPr lang="uk-UA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504056" y="1649336"/>
            <a:ext cx="2627784" cy="987576"/>
          </a:xfrm>
          <a:prstGeom prst="roundRect">
            <a:avLst>
              <a:gd name="adj" fmla="val 16667"/>
            </a:avLst>
          </a:prstGeom>
          <a:solidFill>
            <a:srgbClr val="4BACC6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>
                <a:solidFill>
                  <a:prstClr val="black"/>
                </a:solidFill>
                <a:latin typeface="Comic Sans MS"/>
                <a:ea typeface="Times New Roman"/>
              </a:rPr>
              <a:t>Професійна освіта</a:t>
            </a:r>
            <a:endParaRPr lang="uk-UA" sz="2400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2886298">
            <a:off x="1819839" y="2737556"/>
            <a:ext cx="477713" cy="218298"/>
          </a:xfrm>
          <a:prstGeom prst="rightArrow">
            <a:avLst>
              <a:gd name="adj1" fmla="val 50000"/>
              <a:gd name="adj2" fmla="val 133750"/>
            </a:avLst>
          </a:prstGeom>
          <a:solidFill>
            <a:srgbClr val="4BACC6">
              <a:lumMod val="60000"/>
              <a:lumOff val="4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kern="0">
              <a:solidFill>
                <a:sysClr val="windowText" lastClr="000000"/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7932439">
            <a:off x="5624884" y="2750319"/>
            <a:ext cx="523905" cy="242153"/>
          </a:xfrm>
          <a:prstGeom prst="rightArrow">
            <a:avLst>
              <a:gd name="adj1" fmla="val 50000"/>
              <a:gd name="adj2" fmla="val 133750"/>
            </a:avLst>
          </a:prstGeom>
          <a:solidFill>
            <a:srgbClr val="4BACC6">
              <a:lumMod val="60000"/>
              <a:lumOff val="4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kern="0">
              <a:solidFill>
                <a:sysClr val="windowText" lastClr="000000"/>
              </a:solidFill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220064" y="2910127"/>
            <a:ext cx="3533775" cy="1161026"/>
          </a:xfrm>
          <a:prstGeom prst="roundRect">
            <a:avLst>
              <a:gd name="adj" fmla="val 16667"/>
            </a:avLst>
          </a:prstGeom>
          <a:solidFill>
            <a:srgbClr val="4BACC6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2400" kern="0" dirty="0">
                <a:solidFill>
                  <a:sysClr val="windowText" lastClr="000000"/>
                </a:solidFill>
                <a:latin typeface="Comic Sans MS"/>
                <a:ea typeface="Times New Roman"/>
              </a:rPr>
              <a:t>Доктор філософії в галузі освіти</a:t>
            </a:r>
            <a:endParaRPr lang="uk-UA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518034" y="4511852"/>
            <a:ext cx="3533775" cy="1161026"/>
          </a:xfrm>
          <a:prstGeom prst="roundRect">
            <a:avLst>
              <a:gd name="adj" fmla="val 16667"/>
            </a:avLst>
          </a:prstGeom>
          <a:solidFill>
            <a:srgbClr val="4BACC6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2400" kern="0" dirty="0">
                <a:solidFill>
                  <a:sysClr val="windowText" lastClr="000000"/>
                </a:solidFill>
                <a:latin typeface="Comic Sans MS"/>
                <a:ea typeface="Times New Roman"/>
              </a:rPr>
              <a:t>Доктор педагогічних наук</a:t>
            </a:r>
            <a:endParaRPr lang="uk-UA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891131" y="4068456"/>
            <a:ext cx="357359" cy="443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21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84776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 smtClean="0">
                <a:latin typeface="Comic Sans MS" panose="030F0702030302020204" pitchFamily="66" charset="0"/>
              </a:rPr>
              <a:t>Деякі деталі вступу</a:t>
            </a:r>
            <a:endParaRPr lang="uk-UA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931410"/>
            <a:ext cx="432048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400" b="1" kern="0" dirty="0">
                <a:solidFill>
                  <a:srgbClr val="C00000"/>
                </a:solidFill>
                <a:latin typeface="Comic Sans MS"/>
                <a:ea typeface="Times New Roman"/>
              </a:rPr>
              <a:t>А</a:t>
            </a:r>
            <a:r>
              <a:rPr lang="en-US" sz="2400" b="1" kern="0" dirty="0">
                <a:solidFill>
                  <a:srgbClr val="C00000"/>
                </a:solidFill>
                <a:latin typeface="Comic Sans MS"/>
                <a:ea typeface="Times New Roman"/>
              </a:rPr>
              <a:t> </a:t>
            </a:r>
            <a:r>
              <a:rPr lang="uk-UA" sz="2400" b="1" kern="0" dirty="0">
                <a:solidFill>
                  <a:srgbClr val="C00000"/>
                </a:solidFill>
                <a:latin typeface="Comic Sans MS"/>
                <a:ea typeface="Times New Roman"/>
              </a:rPr>
              <a:t>хто ж це забезпечує?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0764" y="5960328"/>
            <a:ext cx="3236715" cy="48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400" b="1" kern="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Times New Roman"/>
              </a:rPr>
              <a:t>Насамперед ми!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935684" y="2738623"/>
            <a:ext cx="3596756" cy="1338449"/>
          </a:xfrm>
          <a:prstGeom prst="roundRect">
            <a:avLst>
              <a:gd name="adj" fmla="val 16667"/>
            </a:avLst>
          </a:prstGeom>
          <a:solidFill>
            <a:srgbClr val="4BACC6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90000"/>
              </a:lnSpc>
            </a:pPr>
            <a:r>
              <a:rPr lang="uk-UA" sz="20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Times New Roman"/>
              </a:rPr>
              <a:t>Денна форма навчання</a:t>
            </a:r>
            <a:r>
              <a:rPr lang="uk-UA" sz="2400" kern="0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ea typeface="Times New Roman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uk-UA" sz="2000" b="1" kern="0" dirty="0" smtClean="0">
                <a:solidFill>
                  <a:schemeClr val="accent2">
                    <a:lumMod val="50000"/>
                  </a:schemeClr>
                </a:solidFill>
                <a:latin typeface="Comic Sans MS"/>
                <a:ea typeface="Times New Roman"/>
              </a:rPr>
              <a:t>10 </a:t>
            </a:r>
            <a:r>
              <a:rPr lang="uk-UA" sz="2000" b="1" kern="0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Times New Roman"/>
              </a:rPr>
              <a:t>бюджетних місць!</a:t>
            </a:r>
          </a:p>
          <a:p>
            <a:pPr algn="just">
              <a:lnSpc>
                <a:spcPct val="115000"/>
              </a:lnSpc>
            </a:pPr>
            <a:r>
              <a:rPr lang="uk-UA" sz="2000" kern="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Times New Roman"/>
              </a:rPr>
              <a:t>10 місць за контрактом</a:t>
            </a:r>
          </a:p>
          <a:p>
            <a:pPr algn="just">
              <a:lnSpc>
                <a:spcPct val="90000"/>
              </a:lnSpc>
            </a:pPr>
            <a:endParaRPr lang="uk-UA" sz="2400" kern="0" dirty="0" smtClean="0">
              <a:solidFill>
                <a:srgbClr val="C00000"/>
              </a:solidFill>
              <a:latin typeface="Arial"/>
              <a:ea typeface="Times New Roman"/>
            </a:endParaRPr>
          </a:p>
          <a:p>
            <a:pPr algn="just">
              <a:lnSpc>
                <a:spcPct val="90000"/>
              </a:lnSpc>
            </a:pPr>
            <a:endParaRPr lang="uk-UA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51520" y="1752254"/>
            <a:ext cx="3533775" cy="2828874"/>
          </a:xfrm>
          <a:prstGeom prst="roundRect">
            <a:avLst>
              <a:gd name="adj" fmla="val 16667"/>
            </a:avLst>
          </a:prstGeom>
          <a:solidFill>
            <a:srgbClr val="4BACC6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2400" kern="0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ea typeface="Times New Roman"/>
              </a:rPr>
              <a:t>Сертифікати:</a:t>
            </a:r>
          </a:p>
          <a:p>
            <a:pPr marL="457200" indent="-457200" algn="just">
              <a:lnSpc>
                <a:spcPct val="115000"/>
              </a:lnSpc>
              <a:buAutoNum type="arabicPeriod"/>
            </a:pPr>
            <a:r>
              <a:rPr lang="uk-UA" sz="2400" kern="0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ea typeface="Times New Roman"/>
              </a:rPr>
              <a:t>Українська мова</a:t>
            </a:r>
          </a:p>
          <a:p>
            <a:pPr marL="457200" indent="-457200" algn="just">
              <a:lnSpc>
                <a:spcPct val="115000"/>
              </a:lnSpc>
              <a:buAutoNum type="arabicPeriod"/>
            </a:pPr>
            <a:r>
              <a:rPr lang="uk-UA" sz="2400" kern="0" dirty="0" smtClean="0">
                <a:solidFill>
                  <a:schemeClr val="tx2">
                    <a:lumMod val="75000"/>
                  </a:schemeClr>
                </a:solidFill>
                <a:latin typeface="Comic Sans MS"/>
                <a:ea typeface="Times New Roman"/>
              </a:rPr>
              <a:t>Математика</a:t>
            </a:r>
          </a:p>
          <a:p>
            <a:pPr marL="457200" indent="-457200" algn="just">
              <a:lnSpc>
                <a:spcPct val="115000"/>
              </a:lnSpc>
              <a:buAutoNum type="arabicPeriod"/>
            </a:pPr>
            <a:r>
              <a:rPr lang="uk-UA" sz="2400" kern="0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ea typeface="Times New Roman"/>
              </a:rPr>
              <a:t>Фізика або </a:t>
            </a:r>
            <a:r>
              <a:rPr lang="uk-UA" sz="2400" kern="0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ea typeface="Times New Roman"/>
              </a:rPr>
              <a:t>Іноземна мова або Біологія</a:t>
            </a:r>
            <a:endParaRPr lang="uk-UA" sz="2400" kern="0" dirty="0" smtClean="0">
              <a:solidFill>
                <a:schemeClr val="accent2">
                  <a:lumMod val="75000"/>
                </a:schemeClr>
              </a:solidFill>
              <a:latin typeface="Comic Sans MS"/>
              <a:ea typeface="Times New Roman"/>
            </a:endParaRPr>
          </a:p>
          <a:p>
            <a:pPr marL="457200" indent="-457200" algn="just">
              <a:lnSpc>
                <a:spcPct val="115000"/>
              </a:lnSpc>
              <a:buAutoNum type="arabicPeriod"/>
            </a:pPr>
            <a:endParaRPr lang="uk-UA" sz="2400" kern="0" dirty="0" smtClean="0">
              <a:solidFill>
                <a:sysClr val="windowText" lastClr="000000"/>
              </a:solidFill>
              <a:latin typeface="Comic Sans MS"/>
              <a:ea typeface="Times New Roman"/>
            </a:endParaRPr>
          </a:p>
          <a:p>
            <a:pPr marL="457200" indent="-457200" algn="ctr">
              <a:lnSpc>
                <a:spcPct val="115000"/>
              </a:lnSpc>
              <a:buAutoNum type="arabicPeriod"/>
            </a:pPr>
            <a:endParaRPr lang="uk-UA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9845" y="178451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А як з бюджетними місцями?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4935684" y="4290152"/>
            <a:ext cx="3596756" cy="1155071"/>
          </a:xfrm>
          <a:prstGeom prst="roundRect">
            <a:avLst>
              <a:gd name="adj" fmla="val 16667"/>
            </a:avLst>
          </a:prstGeom>
          <a:solidFill>
            <a:srgbClr val="4BACC6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90000"/>
              </a:lnSpc>
            </a:pPr>
            <a:r>
              <a:rPr lang="uk-UA" sz="2000" kern="0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ea typeface="Times New Roman"/>
              </a:rPr>
              <a:t>Заочна </a:t>
            </a:r>
            <a:r>
              <a:rPr lang="uk-UA" sz="20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Times New Roman"/>
              </a:rPr>
              <a:t>форма навчання</a:t>
            </a:r>
            <a:r>
              <a:rPr lang="uk-UA" sz="2400" kern="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Times New Roman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uk-UA" sz="2000" b="1" kern="0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Times New Roman"/>
              </a:rPr>
              <a:t>10 бюджетних місць!</a:t>
            </a:r>
          </a:p>
          <a:p>
            <a:pPr algn="just">
              <a:lnSpc>
                <a:spcPct val="115000"/>
              </a:lnSpc>
            </a:pPr>
            <a:r>
              <a:rPr lang="uk-UA" sz="2000" kern="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Times New Roman"/>
              </a:rPr>
              <a:t>10 місць за контрактом</a:t>
            </a:r>
          </a:p>
          <a:p>
            <a:pPr algn="just">
              <a:lnSpc>
                <a:spcPct val="90000"/>
              </a:lnSpc>
            </a:pPr>
            <a:endParaRPr lang="uk-UA" sz="2400" kern="0" dirty="0" smtClean="0">
              <a:solidFill>
                <a:srgbClr val="C00000"/>
              </a:solidFill>
              <a:latin typeface="Arial"/>
              <a:ea typeface="Times New Roman"/>
            </a:endParaRPr>
          </a:p>
          <a:p>
            <a:pPr algn="just">
              <a:lnSpc>
                <a:spcPct val="90000"/>
              </a:lnSpc>
            </a:pPr>
            <a:endParaRPr lang="uk-UA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66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Викладачі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які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забезпечують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спеціальність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 descr="C:\Users\Василівна\Desktop\Для презентації\Андреев\DSC_314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063"/>
          <a:stretch/>
        </p:blipFill>
        <p:spPr bwMode="auto">
          <a:xfrm>
            <a:off x="179513" y="1556791"/>
            <a:ext cx="2160240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асилівна\Desktop\Для презентації\Андреев\DSC_31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466156"/>
            <a:ext cx="172819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асилівна\Desktop\Для презентації\Андреев\PB3000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551658"/>
            <a:ext cx="2016225" cy="288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асилівна\Desktop\Для презентації\Андреев\фото_Андреев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9" r="11122"/>
          <a:stretch/>
        </p:blipFill>
        <p:spPr bwMode="auto">
          <a:xfrm>
            <a:off x="6012158" y="2589432"/>
            <a:ext cx="2999361" cy="23042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4014369"/>
            <a:ext cx="2267743" cy="1200329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Доктор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педагогічних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наук,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професор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Олександр Іваницький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157192"/>
            <a:ext cx="2448272" cy="1200329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Кандидат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фізико-математичних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наук,  доцент</a:t>
            </a:r>
          </a:p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Юрій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Мінаєв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4413527"/>
            <a:ext cx="2160239" cy="132036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Кандидат</a:t>
            </a:r>
          </a:p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едагогічних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наук,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доцент</a:t>
            </a:r>
          </a:p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Наталія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Тихонська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4" y="4893689"/>
            <a:ext cx="2435783" cy="1200329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Кандидат</a:t>
            </a:r>
          </a:p>
          <a:p>
            <a:pPr lvl="0" algn="ctr"/>
            <a:r>
              <a:rPr lang="ru-RU" b="1" dirty="0" err="1">
                <a:solidFill>
                  <a:srgbClr val="C0504D">
                    <a:lumMod val="75000"/>
                  </a:srgbClr>
                </a:solidFill>
              </a:rPr>
              <a:t>педагогічних</a:t>
            </a:r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 наук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доцент</a:t>
            </a:r>
          </a:p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Андрій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Андрєєв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548" y="0"/>
            <a:ext cx="4018486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Arial" panose="020B0604020202020204" pitchFamily="34" charset="0"/>
              </a:rPr>
              <a:t>На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Arial" panose="020B0604020202020204" pitchFamily="34" charset="0"/>
              </a:rPr>
              <a:t>що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Arial" panose="020B0604020202020204" pitchFamily="34" charset="0"/>
              </a:rPr>
              <a:t> ми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  <a:cs typeface="Arial" panose="020B0604020202020204" pitchFamily="34" charset="0"/>
              </a:rPr>
              <a:t>здатні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857460"/>
            <a:ext cx="345638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 </a:t>
            </a:r>
            <a:r>
              <a:rPr lang="ru-RU" dirty="0" smtClean="0"/>
              <a:t>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Загалом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є авторами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понад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400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наукових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праць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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Підготували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10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кандидатів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педагогічних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наук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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Маємо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винаходи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сфері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енергетики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екології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освіти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C:\Users\Василівна\Desktop\Для презентації\Андреев\Gramota Hoov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764704"/>
            <a:ext cx="2159635" cy="165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асилівна\Desktop\Для презентації\Андреев\Gramota Rico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0" y="4751101"/>
            <a:ext cx="2159635" cy="16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асилівна\Desktop\Для презентації\Андреев\Untitled-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03" y="779309"/>
            <a:ext cx="2159635" cy="16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асилівна\Desktop\Для презентації\Андреев\P60209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89" y="4463246"/>
            <a:ext cx="1620520" cy="21441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035571" y="2996952"/>
            <a:ext cx="3456384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 </a:t>
            </a:r>
            <a:r>
              <a:rPr lang="ru-RU" dirty="0" smtClean="0">
                <a:latin typeface="Comic Sans MS" panose="030F0702030302020204" pitchFamily="66" charset="0"/>
              </a:rPr>
              <a:t>Є </a:t>
            </a:r>
            <a:r>
              <a:rPr lang="ru-RU" dirty="0">
                <a:latin typeface="Comic Sans MS" panose="030F0702030302020204" pitchFamily="66" charset="0"/>
              </a:rPr>
              <a:t>членами 2 </a:t>
            </a:r>
            <a:r>
              <a:rPr lang="ru-RU" dirty="0" err="1">
                <a:latin typeface="Comic Sans MS" panose="030F0702030302020204" pitchFamily="66" charset="0"/>
              </a:rPr>
              <a:t>спеціалізованих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Вчених</a:t>
            </a:r>
            <a:r>
              <a:rPr lang="ru-RU" dirty="0">
                <a:latin typeface="Comic Sans MS" panose="030F0702030302020204" pitchFamily="66" charset="0"/>
              </a:rPr>
              <a:t> рад </a:t>
            </a:r>
            <a:r>
              <a:rPr lang="ru-RU" dirty="0" err="1">
                <a:latin typeface="Comic Sans MS" panose="030F0702030302020204" pitchFamily="66" charset="0"/>
              </a:rPr>
              <a:t>із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захисту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дисертацій</a:t>
            </a:r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 </a:t>
            </a:r>
            <a:r>
              <a:rPr lang="ru-RU" dirty="0" err="1" smtClean="0">
                <a:latin typeface="Comic Sans MS" panose="030F0702030302020204" pitchFamily="66" charset="0"/>
              </a:rPr>
              <a:t>Беремо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участь у </a:t>
            </a:r>
            <a:r>
              <a:rPr lang="ru-RU" dirty="0" err="1">
                <a:latin typeface="Comic Sans MS" panose="030F0702030302020204" pitchFamily="66" charset="0"/>
              </a:rPr>
              <a:t>розробці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Державних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стандартів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професійної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підготовки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бакалаврів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магістрів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докторів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філософії</a:t>
            </a:r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 </a:t>
            </a:r>
            <a:r>
              <a:rPr lang="ru-RU" dirty="0" err="1" smtClean="0">
                <a:latin typeface="Comic Sans MS" panose="030F0702030302020204" pitchFamily="66" charset="0"/>
              </a:rPr>
              <a:t>Нагороджені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почесними</a:t>
            </a:r>
            <a:r>
              <a:rPr lang="ru-RU" dirty="0">
                <a:latin typeface="Comic Sans MS" panose="030F0702030302020204" pitchFamily="66" charset="0"/>
              </a:rPr>
              <a:t> грамотами </a:t>
            </a:r>
            <a:r>
              <a:rPr lang="ru-RU" dirty="0" err="1">
                <a:latin typeface="Comic Sans MS" panose="030F0702030302020204" pitchFamily="66" charset="0"/>
              </a:rPr>
              <a:t>Міністерства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освіти</a:t>
            </a:r>
            <a:r>
              <a:rPr lang="ru-RU" dirty="0">
                <a:latin typeface="Comic Sans MS" panose="030F0702030302020204" pitchFamily="66" charset="0"/>
              </a:rPr>
              <a:t> і науки </a:t>
            </a:r>
            <a:r>
              <a:rPr lang="ru-RU" dirty="0" err="1">
                <a:latin typeface="Comic Sans MS" panose="030F0702030302020204" pitchFamily="66" charset="0"/>
              </a:rPr>
              <a:t>України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Запорізької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облдержадміністрації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7603" y="2879301"/>
            <a:ext cx="218889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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Маємо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досвід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ефективної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роботи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з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учнями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і студентами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5640" y="2708920"/>
            <a:ext cx="247942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 Є членами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журі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обласних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олімпіад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з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фізики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астрономії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Всеукраїнської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олімпіади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з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фізики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конкурсу МАН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90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717</Words>
  <Application>Microsoft Office PowerPoint</Application>
  <PresentationFormat>Экран (4:3)</PresentationFormat>
  <Paragraphs>144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 Office</vt:lpstr>
      <vt:lpstr>Сеть</vt:lpstr>
      <vt:lpstr>1_Сеть</vt:lpstr>
      <vt:lpstr>2_Сеть</vt:lpstr>
      <vt:lpstr>3_Сеть</vt:lpstr>
      <vt:lpstr>Освітня програма  Середня освіта (Фізика) Предметна спеціальність 014.08 Середня освіта (Фізика)</vt:lpstr>
      <vt:lpstr>Перспектива неперервної освіти Середня освіта (фізика)</vt:lpstr>
      <vt:lpstr>Бакалавр середньої освіти  (за предметною спеціальністю фізика)</vt:lpstr>
      <vt:lpstr>МАГІСТРАТУРА Середня освіта (фізика)</vt:lpstr>
      <vt:lpstr>МАГІСТРАТУРА</vt:lpstr>
      <vt:lpstr>АСПІРАНТУРА ТА ДОКТОРАНТУРА</vt:lpstr>
      <vt:lpstr>Деякі деталі вступу</vt:lpstr>
      <vt:lpstr>Викладачі, які забезпечують спеціальність</vt:lpstr>
      <vt:lpstr>На що ми здатні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Вибір за Вами!</vt:lpstr>
      <vt:lpstr>І на завершення довідка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</dc:title>
  <dc:creator>Admin</dc:creator>
  <cp:lastModifiedBy>Hewlett-Packard</cp:lastModifiedBy>
  <cp:revision>56</cp:revision>
  <dcterms:created xsi:type="dcterms:W3CDTF">2018-12-09T21:46:03Z</dcterms:created>
  <dcterms:modified xsi:type="dcterms:W3CDTF">2020-05-26T11:59:50Z</dcterms:modified>
</cp:coreProperties>
</file>