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41"/>
  </p:notesMasterIdLst>
  <p:sldIdLst>
    <p:sldId id="256" r:id="rId2"/>
    <p:sldId id="292" r:id="rId3"/>
    <p:sldId id="293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4" r:id="rId4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60"/>
  </p:normalViewPr>
  <p:slideViewPr>
    <p:cSldViewPr snapToGrid="0">
      <p:cViewPr varScale="1">
        <p:scale>
          <a:sx n="67" d="100"/>
          <a:sy n="67" d="100"/>
        </p:scale>
        <p:origin x="48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0D55B5-6FCF-46C1-9C8F-64CB5D06A97D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BCCC08-6F19-4894-B57A-FFF71608C0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5127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BCCC08-6F19-4894-B57A-FFF71608C04D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9661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8A90-6DC2-403C-831D-E3457035922A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2852-46E4-4E19-A805-8F500EADC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100465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8A90-6DC2-403C-831D-E3457035922A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2852-46E4-4E19-A805-8F500EADC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6444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8A90-6DC2-403C-831D-E3457035922A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2852-46E4-4E19-A805-8F500EADC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806808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8A90-6DC2-403C-831D-E3457035922A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2852-46E4-4E19-A805-8F500EADC1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9546569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8A90-6DC2-403C-831D-E3457035922A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2852-46E4-4E19-A805-8F500EADC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5602636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8A90-6DC2-403C-831D-E3457035922A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2852-46E4-4E19-A805-8F500EADC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9774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8A90-6DC2-403C-831D-E3457035922A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2852-46E4-4E19-A805-8F500EADC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956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8A90-6DC2-403C-831D-E3457035922A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2852-46E4-4E19-A805-8F500EADC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789179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8A90-6DC2-403C-831D-E3457035922A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2852-46E4-4E19-A805-8F500EADC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7718677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8A90-6DC2-403C-831D-E3457035922A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2852-46E4-4E19-A805-8F500EADC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777237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8A90-6DC2-403C-831D-E3457035922A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2852-46E4-4E19-A805-8F500EADC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398073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8A90-6DC2-403C-831D-E3457035922A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2852-46E4-4E19-A805-8F500EADC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547748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8A90-6DC2-403C-831D-E3457035922A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2852-46E4-4E19-A805-8F500EADC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962100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8A90-6DC2-403C-831D-E3457035922A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2852-46E4-4E19-A805-8F500EADC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451464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8A90-6DC2-403C-831D-E3457035922A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2852-46E4-4E19-A805-8F500EADC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500508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8A90-6DC2-403C-831D-E3457035922A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2852-46E4-4E19-A805-8F500EADC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025015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8A90-6DC2-403C-831D-E3457035922A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2852-46E4-4E19-A805-8F500EADC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354414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61A8A90-6DC2-403C-831D-E3457035922A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A2852-46E4-4E19-A805-8F500EADC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197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ransition spd="slow">
    <p:checker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DF956B6-B0A1-4EAF-8A1E-B27137C35E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3980" y="2427275"/>
            <a:ext cx="7766936" cy="1646302"/>
          </a:xfrm>
        </p:spPr>
        <p:txBody>
          <a:bodyPr/>
          <a:lstStyle/>
          <a:p>
            <a:r>
              <a:rPr lang="uk-UA" sz="6600" dirty="0"/>
              <a:t>Культура української мови</a:t>
            </a:r>
            <a:endParaRPr lang="ru-RU" sz="66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52AC4B53-95DB-482B-8FF4-69A4E6BB73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63726" y="6344331"/>
            <a:ext cx="7766936" cy="1818122"/>
          </a:xfrm>
        </p:spPr>
        <p:txBody>
          <a:bodyPr>
            <a:noAutofit/>
          </a:bodyPr>
          <a:lstStyle/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985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checker/>
      </p:transition>
    </mc:Choice>
    <mc:Fallback xmlns="">
      <p:transition spd="slow">
        <p:checker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9341328-EEF4-4D99-B22E-7E1419174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6064" y="138260"/>
            <a:ext cx="8596668" cy="1320800"/>
          </a:xfrm>
        </p:spPr>
        <p:txBody>
          <a:bodyPr>
            <a:normAutofit/>
          </a:bodyPr>
          <a:lstStyle/>
          <a:p>
            <a:r>
              <a:rPr lang="ru-RU" sz="3200" b="1" i="1" dirty="0" err="1">
                <a:solidFill>
                  <a:schemeClr val="tx1"/>
                </a:solidFill>
              </a:rPr>
              <a:t>Норми</a:t>
            </a:r>
            <a:r>
              <a:rPr lang="ru-RU" sz="3200" b="1" i="1" dirty="0">
                <a:solidFill>
                  <a:schemeClr val="tx1"/>
                </a:solidFill>
              </a:rPr>
              <a:t> </a:t>
            </a:r>
            <a:r>
              <a:rPr lang="ru-RU" sz="3200" b="1" i="1" dirty="0" err="1">
                <a:solidFill>
                  <a:schemeClr val="tx1"/>
                </a:solidFill>
              </a:rPr>
              <a:t>української</a:t>
            </a:r>
            <a:r>
              <a:rPr lang="ru-RU" sz="3200" b="1" i="1" dirty="0">
                <a:solidFill>
                  <a:schemeClr val="tx1"/>
                </a:solidFill>
              </a:rPr>
              <a:t> </a:t>
            </a:r>
            <a:r>
              <a:rPr lang="ru-RU" sz="3200" b="1" i="1" dirty="0" err="1">
                <a:solidFill>
                  <a:schemeClr val="tx1"/>
                </a:solidFill>
              </a:rPr>
              <a:t>літературної</a:t>
            </a:r>
            <a:r>
              <a:rPr lang="ru-RU" sz="3200" b="1" i="1" dirty="0">
                <a:solidFill>
                  <a:schemeClr val="tx1"/>
                </a:solidFill>
              </a:rPr>
              <a:t> </a:t>
            </a:r>
            <a:r>
              <a:rPr lang="ru-RU" sz="3200" b="1" i="1" dirty="0" err="1">
                <a:solidFill>
                  <a:schemeClr val="tx1"/>
                </a:solidFill>
              </a:rPr>
              <a:t>мови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4D84E399-FBA6-4C94-8524-8F1B087264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2168302"/>
              </p:ext>
            </p:extLst>
          </p:nvPr>
        </p:nvGraphicFramePr>
        <p:xfrm>
          <a:off x="405500" y="1166327"/>
          <a:ext cx="11007012" cy="5691673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963670">
                  <a:extLst>
                    <a:ext uri="{9D8B030D-6E8A-4147-A177-3AD203B41FA5}">
                      <a16:colId xmlns:a16="http://schemas.microsoft.com/office/drawing/2014/main" xmlns="" val="2758669213"/>
                    </a:ext>
                  </a:extLst>
                </a:gridCol>
                <a:gridCol w="8043342">
                  <a:extLst>
                    <a:ext uri="{9D8B030D-6E8A-4147-A177-3AD203B41FA5}">
                      <a16:colId xmlns:a16="http://schemas.microsoft.com/office/drawing/2014/main" xmlns="" val="3057457956"/>
                    </a:ext>
                  </a:extLst>
                </a:gridCol>
              </a:tblGrid>
              <a:tr h="413522"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Назви норм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Що регулюють норми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7673872"/>
                  </a:ext>
                </a:extLst>
              </a:tr>
              <a:tr h="723664"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Орфоепічні норми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Правильну вимову звуків, звукосполучень і наголосу в словах.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621651"/>
                  </a:ext>
                </a:extLst>
              </a:tr>
              <a:tr h="1343947"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Лексичні норми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Уживання слів у властивому їм значенні та правильне поєднання слів зі змістом у реченні й словосполученні.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98548035"/>
                  </a:ext>
                </a:extLst>
              </a:tr>
              <a:tr h="1033805"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Граматичні норми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Правильне творення й уживання слів та їх форм, правильна побудова словосполучень і речень.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1516405"/>
                  </a:ext>
                </a:extLst>
              </a:tr>
              <a:tr h="1033805"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Стилістичні норми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Уживання </a:t>
                      </a:r>
                      <a:r>
                        <a:rPr lang="uk-UA" dirty="0" err="1">
                          <a:latin typeface="Times New Roman" pitchFamily="18" charset="0"/>
                          <a:cs typeface="Times New Roman" pitchFamily="18" charset="0"/>
                        </a:rPr>
                        <a:t>мовних</a:t>
                      </a:r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dirty="0" err="1">
                          <a:latin typeface="Times New Roman" pitchFamily="18" charset="0"/>
                          <a:cs typeface="Times New Roman" pitchFamily="18" charset="0"/>
                        </a:rPr>
                        <a:t>зособів</a:t>
                      </a:r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 відповідно до їх стилістичного забарвлення й стилю мовлення.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07570790"/>
                  </a:ext>
                </a:extLst>
              </a:tr>
              <a:tr h="419266"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Орфографічні норми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Правильний запис слів.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46463010"/>
                  </a:ext>
                </a:extLst>
              </a:tr>
              <a:tr h="723664"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Пунктуаційні норми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Правильну розстановку розділових знаків.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41262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5612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9D6CBBA-FEC0-427F-9FA7-43A613967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95" y="1566021"/>
            <a:ext cx="11355284" cy="414523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центральною проблемою 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явищем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літературної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загальноприйнятих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усному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писемному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Опанування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культура 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свідченням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думки.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правильно, треба добре знати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добре, треба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відбирати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вдалі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доречні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слова,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словосполучення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2441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38F2EC5-7EE7-456A-AD24-36D09FB859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744" y="335901"/>
            <a:ext cx="11527436" cy="641013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Дослідники вважають, що нормативним є мовлення,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що відповідає системі мови, не суперечить її законам;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у якому варіант норми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семантикостилістичними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увиразнює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уточнює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контекст;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допущено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стильового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стилістичного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дисонансу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доречно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стилю;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змішування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(суржик).</a:t>
            </a:r>
          </a:p>
          <a:p>
            <a:pPr algn="just">
              <a:lnSpc>
                <a:spcPct val="150000"/>
              </a:lnSpc>
            </a:pP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характеризуються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двоякістю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для них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незмінність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за ним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міняються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найчастіше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діалектних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820520"/>
      </p:ext>
    </p:extLst>
  </p:cSld>
  <p:clrMapOvr>
    <a:masterClrMapping/>
  </p:clrMapOvr>
  <p:transition spd="slow">
    <p:wheel spokes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C861988-2E27-430E-89AC-3E6E34116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7809" y="4917613"/>
            <a:ext cx="9455711" cy="3880773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 є жива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говори,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просторіччя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жаргони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визначальною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8327AB0D-6746-4C8B-BE73-917986EB546A}"/>
              </a:ext>
            </a:extLst>
          </p:cNvPr>
          <p:cNvSpPr/>
          <p:nvPr/>
        </p:nvSpPr>
        <p:spPr>
          <a:xfrm>
            <a:off x="4889241" y="2127380"/>
            <a:ext cx="2920481" cy="5131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Джерела норм літературної мови</a:t>
            </a:r>
            <a:endParaRPr lang="ru-RU" dirty="0"/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xmlns="" id="{42F7F2BC-0CDB-4380-8C72-95E52006512F}"/>
              </a:ext>
            </a:extLst>
          </p:cNvPr>
          <p:cNvCxnSpPr>
            <a:cxnSpLocks/>
          </p:cNvCxnSpPr>
          <p:nvPr/>
        </p:nvCxnSpPr>
        <p:spPr>
          <a:xfrm flipH="1">
            <a:off x="4105469" y="2640563"/>
            <a:ext cx="989046" cy="3825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F9CEAC41-6655-494C-824B-B5337275F77F}"/>
              </a:ext>
            </a:extLst>
          </p:cNvPr>
          <p:cNvSpPr/>
          <p:nvPr/>
        </p:nvSpPr>
        <p:spPr>
          <a:xfrm>
            <a:off x="1957183" y="2640563"/>
            <a:ext cx="2099388" cy="8117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Жива розмовна мова</a:t>
            </a:r>
            <a:endParaRPr lang="ru-RU" dirty="0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xmlns="" id="{B0796F41-2233-4B2D-90A0-2E28982DCDF9}"/>
              </a:ext>
            </a:extLst>
          </p:cNvPr>
          <p:cNvSpPr/>
          <p:nvPr/>
        </p:nvSpPr>
        <p:spPr>
          <a:xfrm>
            <a:off x="3006877" y="3605652"/>
            <a:ext cx="2099388" cy="8117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Місцеві говори</a:t>
            </a:r>
            <a:endParaRPr lang="ru-RU" dirty="0"/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xmlns="" id="{61A2A768-2A8F-4816-A713-26AEF770DE9F}"/>
              </a:ext>
            </a:extLst>
          </p:cNvPr>
          <p:cNvCxnSpPr>
            <a:cxnSpLocks/>
          </p:cNvCxnSpPr>
          <p:nvPr/>
        </p:nvCxnSpPr>
        <p:spPr>
          <a:xfrm flipH="1">
            <a:off x="4764747" y="2640563"/>
            <a:ext cx="1182313" cy="8117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Овал 14">
            <a:extLst>
              <a:ext uri="{FF2B5EF4-FFF2-40B4-BE49-F238E27FC236}">
                <a16:creationId xmlns:a16="http://schemas.microsoft.com/office/drawing/2014/main" xmlns="" id="{78479898-DA27-4574-B257-9E57A20700D0}"/>
              </a:ext>
            </a:extLst>
          </p:cNvPr>
          <p:cNvSpPr/>
          <p:nvPr/>
        </p:nvSpPr>
        <p:spPr>
          <a:xfrm>
            <a:off x="5423417" y="3895321"/>
            <a:ext cx="2099388" cy="8117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Просторіччя</a:t>
            </a:r>
            <a:endParaRPr lang="ru-RU" dirty="0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xmlns="" id="{CDB6966A-2E2F-4834-AF87-4261AFD7C436}"/>
              </a:ext>
            </a:extLst>
          </p:cNvPr>
          <p:cNvSpPr/>
          <p:nvPr/>
        </p:nvSpPr>
        <p:spPr>
          <a:xfrm>
            <a:off x="7839957" y="3638100"/>
            <a:ext cx="2099388" cy="8117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жаргони</a:t>
            </a:r>
            <a:endParaRPr lang="ru-RU" dirty="0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xmlns="" id="{B90B04E5-E70C-4425-8B18-0D1A77CA3CC2}"/>
              </a:ext>
            </a:extLst>
          </p:cNvPr>
          <p:cNvSpPr/>
          <p:nvPr/>
        </p:nvSpPr>
        <p:spPr>
          <a:xfrm>
            <a:off x="8465107" y="2640563"/>
            <a:ext cx="2099388" cy="8117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endParaRPr lang="ru-RU" dirty="0"/>
          </a:p>
        </p:txBody>
      </p: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xmlns="" id="{C7070670-9753-4123-8C8E-9C4D1024F3E2}"/>
              </a:ext>
            </a:extLst>
          </p:cNvPr>
          <p:cNvCxnSpPr>
            <a:cxnSpLocks/>
          </p:cNvCxnSpPr>
          <p:nvPr/>
        </p:nvCxnSpPr>
        <p:spPr>
          <a:xfrm>
            <a:off x="6473111" y="2670573"/>
            <a:ext cx="0" cy="9350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xmlns="" id="{F63766D1-8257-42D1-8406-A00D2A29709C}"/>
              </a:ext>
            </a:extLst>
          </p:cNvPr>
          <p:cNvCxnSpPr>
            <a:cxnSpLocks/>
          </p:cNvCxnSpPr>
          <p:nvPr/>
        </p:nvCxnSpPr>
        <p:spPr>
          <a:xfrm>
            <a:off x="7086510" y="2670573"/>
            <a:ext cx="1031123" cy="8848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xmlns="" id="{9564F2FB-CC71-4EAB-8FA7-4AA428E945BD}"/>
              </a:ext>
            </a:extLst>
          </p:cNvPr>
          <p:cNvCxnSpPr>
            <a:cxnSpLocks/>
          </p:cNvCxnSpPr>
          <p:nvPr/>
        </p:nvCxnSpPr>
        <p:spPr>
          <a:xfrm>
            <a:off x="7809722" y="2670573"/>
            <a:ext cx="494523" cy="3152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55962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F0F470-BD33-4D27-9794-5186F7916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8510" y="0"/>
            <a:ext cx="8596668" cy="631371"/>
          </a:xfrm>
        </p:spPr>
        <p:txBody>
          <a:bodyPr>
            <a:normAutofit fontScale="90000"/>
          </a:bodyPr>
          <a:lstStyle/>
          <a:p>
            <a:pPr algn="ctr"/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ознаки культури мови</a:t>
            </a: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34412E89-1E78-442F-BC1D-129338765A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8504139"/>
              </p:ext>
            </p:extLst>
          </p:nvPr>
        </p:nvGraphicFramePr>
        <p:xfrm>
          <a:off x="149900" y="901587"/>
          <a:ext cx="11872210" cy="5424285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314482">
                  <a:extLst>
                    <a:ext uri="{9D8B030D-6E8A-4147-A177-3AD203B41FA5}">
                      <a16:colId xmlns:a16="http://schemas.microsoft.com/office/drawing/2014/main" xmlns="" val="1369732115"/>
                    </a:ext>
                  </a:extLst>
                </a:gridCol>
                <a:gridCol w="8557728">
                  <a:extLst>
                    <a:ext uri="{9D8B030D-6E8A-4147-A177-3AD203B41FA5}">
                      <a16:colId xmlns:a16="http://schemas.microsoft.com/office/drawing/2014/main" xmlns="" val="1753393044"/>
                    </a:ext>
                  </a:extLst>
                </a:gridCol>
              </a:tblGrid>
              <a:tr h="379845">
                <a:tc>
                  <a:txBody>
                    <a:bodyPr/>
                    <a:lstStyle/>
                    <a:p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Якості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мовлення</a:t>
                      </a:r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Правила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мовлення</a:t>
                      </a:r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44630820"/>
                  </a:ext>
                </a:extLst>
              </a:tr>
              <a:tr h="738512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uk-UA" sz="1700" dirty="0">
                          <a:latin typeface="Times New Roman" pitchFamily="18" charset="0"/>
                          <a:cs typeface="Times New Roman" pitchFamily="18" charset="0"/>
                        </a:rPr>
                        <a:t>Змістовність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Продумати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текст й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основну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думку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висловлювання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розкрити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їх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повно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матеріал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підпорядкувати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темі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й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основній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думці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говорити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й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писати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лише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те,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що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добре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відомо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; не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говорити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й не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писати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зайвого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добирати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матеріал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якого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не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вистачає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73978623"/>
                  </a:ext>
                </a:extLst>
              </a:tr>
              <a:tr h="748926">
                <a:tc>
                  <a:txBody>
                    <a:bodyPr/>
                    <a:lstStyle/>
                    <a:p>
                      <a:r>
                        <a:rPr lang="uk-UA" sz="1700" dirty="0">
                          <a:latin typeface="Times New Roman" pitchFamily="18" charset="0"/>
                          <a:cs typeface="Times New Roman" pitchFamily="18" charset="0"/>
                        </a:rPr>
                        <a:t>2. Правильність і чистота</a:t>
                      </a:r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Дотримуватися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норм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літературної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мови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: в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усному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висловлюванні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орфоепічних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лексичних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фразеологічних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словотворчих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граматичних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стилістичних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. У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писемному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лексичних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фразеологічних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словотворчих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9246810"/>
                  </a:ext>
                </a:extLst>
              </a:tr>
              <a:tr h="544804">
                <a:tc>
                  <a:txBody>
                    <a:bodyPr/>
                    <a:lstStyle/>
                    <a:p>
                      <a:r>
                        <a:rPr lang="uk-UA" sz="1700" dirty="0">
                          <a:latin typeface="Times New Roman" pitchFamily="18" charset="0"/>
                          <a:cs typeface="Times New Roman" pitchFamily="18" charset="0"/>
                        </a:rPr>
                        <a:t>3. Точність</a:t>
                      </a:r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Добирати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слова і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будувати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речення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так,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щоб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найточніше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передати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зміст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висловлювання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прагнути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щоб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зміст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сказаного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або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написаного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був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переданий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точно,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зрозуміло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9031475"/>
                  </a:ext>
                </a:extLst>
              </a:tr>
              <a:tr h="983673">
                <a:tc>
                  <a:txBody>
                    <a:bodyPr/>
                    <a:lstStyle/>
                    <a:p>
                      <a:r>
                        <a:rPr lang="uk-UA" sz="1700" dirty="0">
                          <a:latin typeface="Times New Roman" pitchFamily="18" charset="0"/>
                          <a:cs typeface="Times New Roman" pitchFamily="18" charset="0"/>
                        </a:rPr>
                        <a:t>4. Логічність і послідовність</a:t>
                      </a:r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Говорити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й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писати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послідовно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виділяючи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мікротеми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і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встановлюючи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зв’язок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між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ними;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забезпечувати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смислові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зв’язки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між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словами і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реченнями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в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тексті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скласти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план (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простий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чи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складний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висловлювання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систематизувати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зібраний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матеріал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виділити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«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дане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» і «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нове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» у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висловлюванні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уникати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логічних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помилок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49019673"/>
                  </a:ext>
                </a:extLst>
              </a:tr>
              <a:tr h="523113">
                <a:tc>
                  <a:txBody>
                    <a:bodyPr/>
                    <a:lstStyle/>
                    <a:p>
                      <a:r>
                        <a:rPr lang="uk-UA" sz="1700" dirty="0">
                          <a:latin typeface="Times New Roman" pitchFamily="18" charset="0"/>
                          <a:cs typeface="Times New Roman" pitchFamily="18" charset="0"/>
                        </a:rPr>
                        <a:t>5. Багатство (різноманітність)</a:t>
                      </a:r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Використовувати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різноманітні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мовні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засоби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(слова,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словосполучення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речення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),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уникати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невиправданого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повторення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слів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однотипних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конструкцій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речень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1172329"/>
                  </a:ext>
                </a:extLst>
              </a:tr>
              <a:tr h="307713">
                <a:tc>
                  <a:txBody>
                    <a:bodyPr/>
                    <a:lstStyle/>
                    <a:p>
                      <a:r>
                        <a:rPr lang="uk-UA" sz="1700" dirty="0">
                          <a:latin typeface="Times New Roman" pitchFamily="18" charset="0"/>
                          <a:cs typeface="Times New Roman" pitchFamily="18" charset="0"/>
                        </a:rPr>
                        <a:t>6. Доречність (доцільність)</a:t>
                      </a:r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Ураховувати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, сферу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призначення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висловлювання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його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мету,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обставини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спілкування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38586050"/>
                  </a:ext>
                </a:extLst>
              </a:tr>
              <a:tr h="523113">
                <a:tc>
                  <a:txBody>
                    <a:bodyPr/>
                    <a:lstStyle/>
                    <a:p>
                      <a:r>
                        <a:rPr lang="uk-UA" sz="1700" dirty="0">
                          <a:latin typeface="Times New Roman" pitchFamily="18" charset="0"/>
                          <a:cs typeface="Times New Roman" pitchFamily="18" charset="0"/>
                        </a:rPr>
                        <a:t>7. Виразність і образність</a:t>
                      </a:r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Добирати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слова і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будувати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речення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так,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щоб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якнайкраще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найточніше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передати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думку, бути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оригінальним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у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висловлюванні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і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впливати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на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співрозмовника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 (адресата </a:t>
                      </a:r>
                      <a:r>
                        <a:rPr lang="ru-RU" sz="1700" dirty="0" err="1">
                          <a:latin typeface="Times New Roman" pitchFamily="18" charset="0"/>
                          <a:cs typeface="Times New Roman" pitchFamily="18" charset="0"/>
                        </a:rPr>
                        <a:t>мовлення</a:t>
                      </a:r>
                      <a:r>
                        <a:rPr lang="ru-RU" sz="1700" dirty="0"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12982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2946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F6E44EB-D7AE-4668-A7CA-DA5C9A511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677" y="1409076"/>
            <a:ext cx="10775916" cy="474233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об’ємна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складна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ділянка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треба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досконало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загальноприйнятий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вимовляти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текст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стилю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правилами,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і стилю. </a:t>
            </a:r>
          </a:p>
          <a:p>
            <a:pPr algn="just">
              <a:lnSpc>
                <a:spcPct val="150000"/>
              </a:lnSpc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правильно, треба добре знати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7409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264B8EB-EC1A-476C-92B0-436A18756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439" y="342772"/>
            <a:ext cx="9464589" cy="5078314"/>
          </a:xfrm>
        </p:spPr>
        <p:txBody>
          <a:bodyPr>
            <a:noAutofit/>
          </a:bodyPr>
          <a:lstStyle/>
          <a:p>
            <a:pPr algn="just">
              <a:lnSpc>
                <a:spcPct val="160000"/>
              </a:lnSpc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орфоепічної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Тому треба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та слова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дзвінкі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приголосні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вимовляються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дзвінко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сад,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казка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захід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гриб (але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грип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>
              <a:lnSpc>
                <a:spcPct val="16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запозичених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словах перед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голосним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приголосні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вимовляються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твердо: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злиті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звуки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дзеркало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ц, ч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і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60000"/>
              </a:lnSpc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орфоепії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60000"/>
              </a:lnSpc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досконалого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звукового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звуковою стороною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фонетичні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орфоепічні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506590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D3E3D8D-46FA-461B-86DE-016D8995E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852879" cy="1320800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орфоепічних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норм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літературної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лежать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фонетичні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закономірності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українській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них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D9233BC-C20D-412E-AD8D-BBAE6D4B4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047" y="998376"/>
            <a:ext cx="10879494" cy="5859624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Ненаголошені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[е]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[и]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зближуються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вимовляються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 як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еи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як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]: 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веисна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стеиповий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жиеве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виешневиĭ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</a:p>
          <a:p>
            <a:pPr algn="just">
              <a:lnSpc>
                <a:spcPct val="150000"/>
              </a:lnSpc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Ненаголошений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[о]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здебільшого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вимовляється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[вода], [молоко], [голова],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додому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словах перед складом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наголошеним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[у]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наближається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[у]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зоузул’а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лоупух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коужух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</a:p>
          <a:p>
            <a:pPr algn="just">
              <a:lnSpc>
                <a:spcPct val="150000"/>
              </a:lnSpc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Дзвінкі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приголосні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глухими та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вимовляються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дзвінко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[книжка],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казка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[дуб],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Глухо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вимовляється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приголосний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[г]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вохко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лехко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кіхті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орф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вогко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легко,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кігті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Приголосний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[р]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вимовляється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твердо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і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слова: 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зв’ір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[комар],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л’ікар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Харк’іў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пов’ірте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 початку слова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[р]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буває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м’яким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р’асний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р’адно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бур’ак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чотир’ох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говор’у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</a:p>
        </p:txBody>
      </p:sp>
    </p:spTree>
    <p:extLst>
      <p:ext uri="{BB962C8B-B14F-4D97-AF65-F5344CB8AC3E}">
        <p14:creationId xmlns:p14="http://schemas.microsoft.com/office/powerpoint/2010/main" val="906179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checker/>
      </p:transition>
    </mc:Choice>
    <mc:Fallback xmlns="">
      <p:transition spd="slow">
        <p:checker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34D638B-A86B-41D6-9B4D-D9EF240B3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1072969" cy="1258751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орфоепічних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норм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літературної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лежать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фонетичні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закономірності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українській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них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1F4BD23-A98D-4F1C-86D5-6B9FD5C50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560" y="1170099"/>
            <a:ext cx="11882439" cy="4659240"/>
          </a:xfrm>
        </p:spPr>
        <p:txBody>
          <a:bodyPr>
            <a:noAutofit/>
          </a:bodyPr>
          <a:lstStyle/>
          <a:p>
            <a:pPr algn="just"/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Шиплячі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приголосні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вимовляються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твердо: 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н’іч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н’іж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товариш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д’іўчата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[ручка],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біжат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’], [кричат’]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і, я, ю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пом’якшуються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ч’ітко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облич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: а],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п’ід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’: а]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з’б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іж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’: у] (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графічно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збіжжю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Приголосний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[ц]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вимовляється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м’яко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хлопець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с’т’ілец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с’в’ітлиц’а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];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тверда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[ц]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буває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словах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іншомовного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вигуках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[шприц], [палац],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пайац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[бац],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клац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Звуки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дз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вимовляються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злито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[ходжу],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дзв’ін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дзеркало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кукурудза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Проривний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звук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[ґ]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вимовляється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[ґ]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вживається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запозичених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словах (на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п’ятою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буквою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алфавіту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ґанок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ґн’іт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ґуцзик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ґедз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дзиґа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ґеоґраф’ія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ґетеи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(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графічно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Ґете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голосним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[е]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приголосні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вимовляються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твердо: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[де]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нти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[те]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ратура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женер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[те]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Приголосний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[в]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оглушується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не переходить у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[ф]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голосних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перед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приголосними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вимовляється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[ў]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буў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даўно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шоўк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в’іўторок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</a:p>
          <a:p>
            <a:pPr algn="just">
              <a:lnSpc>
                <a:spcPct val="150000"/>
              </a:lnSpc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568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A3186EF-D43D-4047-BBE2-802B43F52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0932" y="118186"/>
            <a:ext cx="8596668" cy="724678"/>
          </a:xfrm>
        </p:spPr>
        <p:txBody>
          <a:bodyPr/>
          <a:lstStyle/>
          <a:p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Милозвучність української мови</a:t>
            </a: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CBB9F02-4E33-4D82-9321-C7A99F9C7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3824" y="858416"/>
            <a:ext cx="9903580" cy="429619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відзначається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милозвучністю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одна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Потреба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милозвучності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зумовила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приголосних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[ста], [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ждн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рдц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лнц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рнч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]: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вісник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тижневий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обласний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виїзний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серце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сонце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гончар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милозвучності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нашій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фонетичних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звуків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[у]- [в], [і]- [й]: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упевнитись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впевнитись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уперед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вперед, увесь –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ввесь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(і весь), учений –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вчений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пішла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поле,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пішов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поле,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Фонетичними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прийменники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книжки,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сходу,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у, у в,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увійшла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хату,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ввійшов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хату, глянув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бачив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землею,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мною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795225438"/>
      </p:ext>
    </p:extLst>
  </p:cSld>
  <p:clrMapOvr>
    <a:masterClrMapping/>
  </p:clrMapOvr>
  <p:transition spd="slow"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Лента отделочная с украинским орнаментом 11мм(50м/рулон): продажа ...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54" t="-1" r="45449" b="-322"/>
          <a:stretch/>
        </p:blipFill>
        <p:spPr bwMode="auto">
          <a:xfrm>
            <a:off x="10468303" y="0"/>
            <a:ext cx="61497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32757" y="849086"/>
            <a:ext cx="893172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err="1" smtClean="0"/>
              <a:t>Мовна</a:t>
            </a:r>
            <a:r>
              <a:rPr lang="uk-UA" sz="3200" dirty="0" smtClean="0"/>
              <a:t> культура — це надійна опора у вираженні   незалежності думки, розвиненості людських почуттів, у вихованні  діяльного, справжнього патріотизму. Культура мови  передбачає вироблення етичних норм міжнаціонального  спілкування, які характеризують загальну культуру нашого сучасника. </a:t>
            </a:r>
          </a:p>
          <a:p>
            <a:pPr algn="r"/>
            <a:r>
              <a:rPr lang="uk-UA" sz="3200" dirty="0" smtClean="0"/>
              <a:t>В. М. РУСАНІВСЬКИЙ 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392370494"/>
      </p:ext>
    </p:extLst>
  </p:cSld>
  <p:clrMapOvr>
    <a:masterClrMapping/>
  </p:clrMapOvr>
  <p:transition spd="slow">
    <p:check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2529B46-384D-4E97-8F88-2009D3E6A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5040" y="245706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uk-UA" sz="4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Граматична правильність мовлення  </a:t>
            </a:r>
            <a:endParaRPr lang="ru-RU" sz="4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86AED62-991C-4ABC-A2D3-E712C26A7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2336" y="906106"/>
            <a:ext cx="9525330" cy="507481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Граматична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граматики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синтаксису).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трапляються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граматичних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норм. </a:t>
            </a:r>
          </a:p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давальному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іменники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чоловічого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роду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чоловіку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чоловікові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Ковалю –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Ковалеві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ректору –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ректорові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секретарю –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секретареві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Нормою 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чергування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милозвучність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Бойку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Іванові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Петровичу –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Бойкові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Івану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Петровичу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листів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Трапляються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вживанні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числівників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іменниками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два дня, а треба два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дні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цілих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сім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десятих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гектарів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треба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цілих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сім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десятих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гектара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7840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FE9AD43-7B20-4453-8622-B8294361D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3742" y="223935"/>
            <a:ext cx="10628257" cy="1320800"/>
          </a:xfrm>
        </p:spPr>
        <p:txBody>
          <a:bodyPr/>
          <a:lstStyle/>
          <a:p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Морфологічна правильність мовлення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547B35B-0EB6-4436-8D57-F42AD01DF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9" y="989045"/>
            <a:ext cx="10506269" cy="575698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іменники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роду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чоловічого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жіночого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зала – зал;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клавіш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клавіша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санаторій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санаторія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птах – птаха;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сусід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сусіда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чоловічого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роду 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жіночого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стилістичною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зрідка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повній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сяйва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тепла (В.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Сосюра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одна кричала птаха: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Пожалій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гніздо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моє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Білоус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змінюваній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іменникові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прикметникові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числівникові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займенникові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дієслову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словозміни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давальному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чоловічого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–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еві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(-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-у, – 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першим, особливо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родом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деканові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бригадирові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товаришеві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Андрієві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-у, – 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вживаються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урізноманітнення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форм, коли таких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товаришеві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Карпенку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Олегові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Івановичу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-математику.</a:t>
            </a:r>
          </a:p>
        </p:txBody>
      </p:sp>
    </p:spTree>
    <p:extLst>
      <p:ext uri="{BB962C8B-B14F-4D97-AF65-F5344CB8AC3E}">
        <p14:creationId xmlns:p14="http://schemas.microsoft.com/office/powerpoint/2010/main" val="3437312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51E5BDE-6472-4831-92F9-3C4082C01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653" y="0"/>
            <a:ext cx="10415236" cy="817984"/>
          </a:xfrm>
        </p:spPr>
        <p:txBody>
          <a:bodyPr/>
          <a:lstStyle/>
          <a:p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Морфологічна правильність мовлення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C8217C3-F63F-4ADB-8D6E-2B963B94BF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6197" y="913890"/>
            <a:ext cx="9819606" cy="5524231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найвищого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словом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самий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сама,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самий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більший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сама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найкраща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Особливістю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прикметників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вживання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прийменниками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за,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Волга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довша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Дніпра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Дніпро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Дніпро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lnSpc>
                <a:spcPct val="150000"/>
              </a:lnSpc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трапляється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формах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непрямих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з того,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дважди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трижди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три.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Правильно: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помножити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(помножено) на два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на два.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88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FC5183-680A-4205-B42C-C437476E2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132" y="266305"/>
            <a:ext cx="10034668" cy="771331"/>
          </a:xfrm>
        </p:spPr>
        <p:txBody>
          <a:bodyPr/>
          <a:lstStyle/>
          <a:p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Морфологічна правильність мовлення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8939EDF-B7C3-44B6-947F-A234BC9A4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9" y="1352940"/>
            <a:ext cx="10566055" cy="52997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числівниках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Урожай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зібрали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п’ятдесят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шести гектарах.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Правильно: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двохстах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п’ятдесяти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п’ятдесятьох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шести 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шістьох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гектарах.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слово: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відбулася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тисяча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дев’ятсот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двадцятому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(не у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тисячу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дробових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числівниках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 родового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п’ять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десятих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метра, одна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кілограма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 не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метри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кілограмів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Користуючись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займенниками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них точно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вказував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слово.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Неврахування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ускладню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576683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DB13E2F-2EF8-48DC-94BA-C893687C2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542" y="0"/>
            <a:ext cx="8596668" cy="706016"/>
          </a:xfrm>
        </p:spPr>
        <p:txBody>
          <a:bodyPr>
            <a:normAutofit fontScale="90000"/>
          </a:bodyPr>
          <a:lstStyle/>
          <a:p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Синтаксична правильність мовлення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0963DD1-3B86-4192-8933-4859ADF2F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9" y="872414"/>
            <a:ext cx="10811070" cy="636814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Пильної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словосполучення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контекстом,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словоформами. </a:t>
            </a:r>
          </a:p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Уважним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бути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фразеологічних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словосполучень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день у день (а не з дня у день),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впадати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 не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кидатися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потурати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ледарям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 не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ніякої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поблажки не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давати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ледарям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спало на думку (а не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прийшло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голову),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пантелику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 не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толку).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словосполучення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тут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добираються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займенників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прийменники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сповнений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гордості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 не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гордістю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508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checker/>
      </p:transition>
    </mc:Choice>
    <mc:Fallback xmlns="">
      <p:transition spd="slow">
        <p:checker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2E7EE74-2CAC-4F8F-A815-F24081C88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8427" y="79101"/>
            <a:ext cx="9017172" cy="630026"/>
          </a:xfrm>
        </p:spPr>
        <p:txBody>
          <a:bodyPr>
            <a:normAutofit fontScale="90000"/>
          </a:bodyPr>
          <a:lstStyle/>
          <a:p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Синтаксична правильність мовлення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294DD57-46D1-4AA2-B17B-CCCB5411EB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1576" y="1392541"/>
            <a:ext cx="11221616" cy="491235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неускладнені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користуватися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такими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конструкціями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порушують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плавність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смислову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ритмічну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єдність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роблять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примітивним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короткими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користуватися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ускладненими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семантико-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стилістичними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інтонаційним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широковикористовуєтьсявхудожньому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вуснійнародній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образний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експресивностилістичний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Виточу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вигострю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зброю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іскристу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(Леся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Українка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977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13CD89-5BCF-49CD-813B-1C98545A4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822" y="0"/>
            <a:ext cx="9843169" cy="687355"/>
          </a:xfrm>
        </p:spPr>
        <p:txBody>
          <a:bodyPr/>
          <a:lstStyle/>
          <a:p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Синтаксична правильність мовлення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FABF1FB-10CD-4DBB-ADCC-C55AC5D67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9" y="783771"/>
            <a:ext cx="9129140" cy="5996474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Дієприслівник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дієсловом-присудком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і того ж предмета.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Прочитавши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слово, ми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уявили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ніжним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поглядом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 не Прочитавши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слово, в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нашому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постає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ніжним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поглядом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Повернувшись у село,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турбувався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ідуть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 не Коли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повернувся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село,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хвилює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,..).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Дієприкметникові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синоніми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дієприкметниковим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синтаксично-інтонаційною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складнопідрядне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Порівняйте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Ротою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тепер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командував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гвардії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старший лейтенант,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надісланий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резерву (О. Гончар) і Ротою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тепер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командував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гвардії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старший лейтенант,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надіслали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резерву.</a:t>
            </a:r>
          </a:p>
          <a:p>
            <a:pPr algn="just">
              <a:lnSpc>
                <a:spcPct val="150000"/>
              </a:lnSpc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90513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340AB3D-2968-49A1-AFEB-61A738002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1" y="231920"/>
            <a:ext cx="8596668" cy="584718"/>
          </a:xfrm>
        </p:spPr>
        <p:txBody>
          <a:bodyPr>
            <a:normAutofit fontScale="90000"/>
          </a:bodyPr>
          <a:lstStyle/>
          <a:p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Синтаксична правильність мовлення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3931A98-BDAA-4B78-8F1C-2BC53832E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814" y="981566"/>
            <a:ext cx="11862215" cy="388077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нашій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однорідними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членами.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Користуючись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такими структурами,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одному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однорідному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далекі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несумісні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Вступ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тема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Панаса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Мирного «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Хіба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ревуть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воли, як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ясла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?»</a:t>
            </a:r>
          </a:p>
          <a:p>
            <a:pPr marL="0" indent="0" algn="just">
              <a:lnSpc>
                <a:spcPct val="150000"/>
              </a:lnSpc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односкладні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безособові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дієслівною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формою на -но, -то.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Безособові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таким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синонімічними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двоскладних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присудок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дієприкметником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Користуючись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сурядних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одному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безсполучникові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стисліше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урізноманітнити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Дав слово –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Зобов’язалися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виконаємо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(Нар.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творчість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2805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63F8C3-BE60-4A6C-82CD-6E13852A5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2214" y="440303"/>
            <a:ext cx="8596668" cy="652853"/>
          </a:xfrm>
        </p:spPr>
        <p:txBody>
          <a:bodyPr/>
          <a:lstStyle/>
          <a:p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Точність мовлення</a:t>
            </a: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E8FEFD5-55C5-43A7-8EDE-F77B94FE5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497" y="1358156"/>
            <a:ext cx="11723050" cy="388077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смислу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висловленої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думки.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одна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дібрати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співвідносяться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предметами,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167215FA-AD4D-4D7D-86A5-0FC31381854E}"/>
              </a:ext>
            </a:extLst>
          </p:cNvPr>
          <p:cNvSpPr/>
          <p:nvPr/>
        </p:nvSpPr>
        <p:spPr>
          <a:xfrm>
            <a:off x="3328351" y="3391472"/>
            <a:ext cx="5402427" cy="653143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Точність мовлення створюється за таких умов: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540A0263-6924-4C06-A4C3-B65489C8B8AE}"/>
              </a:ext>
            </a:extLst>
          </p:cNvPr>
          <p:cNvSpPr/>
          <p:nvPr/>
        </p:nvSpPr>
        <p:spPr>
          <a:xfrm>
            <a:off x="351453" y="4636041"/>
            <a:ext cx="2976898" cy="7577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 предмета мовлення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FC180BA8-77FA-4E43-BEFE-3F1A4C66F129}"/>
              </a:ext>
            </a:extLst>
          </p:cNvPr>
          <p:cNvSpPr/>
          <p:nvPr/>
        </p:nvSpPr>
        <p:spPr>
          <a:xfrm>
            <a:off x="4213548" y="4636040"/>
            <a:ext cx="3124201" cy="75778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 мови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F66CF9A7-3A91-423D-9BFA-A68EEE5F1BDA}"/>
              </a:ext>
            </a:extLst>
          </p:cNvPr>
          <p:cNvSpPr/>
          <p:nvPr/>
        </p:nvSpPr>
        <p:spPr>
          <a:xfrm>
            <a:off x="8070548" y="4636041"/>
            <a:ext cx="3639370" cy="75778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мовленнєвими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xmlns="" id="{9C60D639-833B-4DC9-A8F6-06B4FB377FD6}"/>
              </a:ext>
            </a:extLst>
          </p:cNvPr>
          <p:cNvCxnSpPr/>
          <p:nvPr/>
        </p:nvCxnSpPr>
        <p:spPr>
          <a:xfrm flipH="1">
            <a:off x="3041780" y="4086808"/>
            <a:ext cx="718457" cy="4198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xmlns="" id="{981F34BC-AB4B-4A2F-83B9-DE54CBC2EA7C}"/>
              </a:ext>
            </a:extLst>
          </p:cNvPr>
          <p:cNvCxnSpPr/>
          <p:nvPr/>
        </p:nvCxnSpPr>
        <p:spPr>
          <a:xfrm>
            <a:off x="5775649" y="4058816"/>
            <a:ext cx="0" cy="4665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xmlns="" id="{8A40D78A-5DF1-47F8-9088-0ADDB31FC139}"/>
              </a:ext>
            </a:extLst>
          </p:cNvPr>
          <p:cNvCxnSpPr/>
          <p:nvPr/>
        </p:nvCxnSpPr>
        <p:spPr>
          <a:xfrm>
            <a:off x="8369559" y="4086808"/>
            <a:ext cx="513184" cy="4198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1486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B1C4EE-8BCE-414F-8315-5F3343DE0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9430" y="382555"/>
            <a:ext cx="8596668" cy="1320800"/>
          </a:xfrm>
        </p:spPr>
        <p:txBody>
          <a:bodyPr/>
          <a:lstStyle/>
          <a:p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Логічність мовлення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2B0E79C-1ECF-4C9E-90D4-6FD1220BB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9" y="1498081"/>
            <a:ext cx="9738740" cy="43594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Логічність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точністю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теж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смислову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смислові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словами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Словесне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думки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законами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науки про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Логічність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вживання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словосполучень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смисловій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тексту.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дієвість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доречність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9568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Лента отделочная с украинским орнаментом 11мм(50м/рулон): продажа ...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54" t="-1" r="45449" b="-322"/>
          <a:stretch/>
        </p:blipFill>
        <p:spPr bwMode="auto">
          <a:xfrm>
            <a:off x="10468303" y="0"/>
            <a:ext cx="61497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32757" y="849086"/>
            <a:ext cx="893172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/>
              <a:t>Мова це не просто </a:t>
            </a:r>
            <a:r>
              <a:rPr lang="uk-UA" sz="3200" dirty="0" smtClean="0"/>
              <a:t> знаряддя </a:t>
            </a:r>
            <a:r>
              <a:rPr lang="uk-UA" sz="3200" dirty="0"/>
              <a:t>спілкування. </a:t>
            </a:r>
          </a:p>
          <a:p>
            <a:r>
              <a:rPr lang="uk-UA" sz="3200" dirty="0"/>
              <a:t>Це щось значно вагоміше. </a:t>
            </a:r>
            <a:r>
              <a:rPr lang="uk-UA" sz="3200" dirty="0" smtClean="0"/>
              <a:t>Мова </a:t>
            </a:r>
            <a:r>
              <a:rPr lang="uk-UA" sz="3200" dirty="0"/>
              <a:t>— це всі глибинні </a:t>
            </a:r>
            <a:r>
              <a:rPr lang="uk-UA" sz="3200" dirty="0" smtClean="0"/>
              <a:t>пласти </a:t>
            </a:r>
            <a:r>
              <a:rPr lang="uk-UA" sz="3200" dirty="0"/>
              <a:t>духовного життя </a:t>
            </a:r>
          </a:p>
          <a:p>
            <a:r>
              <a:rPr lang="uk-UA" sz="3200" dirty="0"/>
              <a:t>народу, його історична </a:t>
            </a:r>
            <a:r>
              <a:rPr lang="uk-UA" sz="3200" dirty="0" smtClean="0"/>
              <a:t>пам'ять</a:t>
            </a:r>
            <a:r>
              <a:rPr lang="uk-UA" sz="3200" dirty="0"/>
              <a:t>, найцінніше надбання </a:t>
            </a:r>
            <a:r>
              <a:rPr lang="uk-UA" sz="3200" dirty="0" smtClean="0"/>
              <a:t>століть</a:t>
            </a:r>
            <a:r>
              <a:rPr lang="uk-UA" sz="3200" dirty="0"/>
              <a:t>, мова — це ще й музика, </a:t>
            </a:r>
            <a:r>
              <a:rPr lang="uk-UA" sz="3200" dirty="0" smtClean="0"/>
              <a:t>мелодика</a:t>
            </a:r>
            <a:r>
              <a:rPr lang="uk-UA" sz="3200" dirty="0"/>
              <a:t>, барви буття, </a:t>
            </a:r>
          </a:p>
          <a:p>
            <a:r>
              <a:rPr lang="uk-UA" sz="3200" dirty="0"/>
              <a:t>сучасна художня, </a:t>
            </a:r>
            <a:r>
              <a:rPr lang="uk-UA" sz="3200" dirty="0" smtClean="0"/>
              <a:t>інтелектуальна </a:t>
            </a:r>
            <a:r>
              <a:rPr lang="uk-UA" sz="3200" dirty="0"/>
              <a:t>і </a:t>
            </a:r>
            <a:r>
              <a:rPr lang="uk-UA" sz="3200" dirty="0" err="1"/>
              <a:t>мислительна</a:t>
            </a:r>
            <a:r>
              <a:rPr lang="uk-UA" sz="3200" dirty="0"/>
              <a:t> </a:t>
            </a:r>
            <a:r>
              <a:rPr lang="uk-UA" sz="3200" dirty="0" smtClean="0"/>
              <a:t>діяльність </a:t>
            </a:r>
            <a:r>
              <a:rPr lang="uk-UA" sz="3200" dirty="0"/>
              <a:t>народу. </a:t>
            </a:r>
          </a:p>
          <a:p>
            <a:pPr algn="r"/>
            <a:r>
              <a:rPr lang="uk-UA" sz="3200" dirty="0"/>
              <a:t>О. </a:t>
            </a:r>
            <a:r>
              <a:rPr lang="uk-UA" sz="3200" dirty="0" smtClean="0"/>
              <a:t>Гончар</a:t>
            </a:r>
          </a:p>
        </p:txBody>
      </p:sp>
    </p:spTree>
    <p:extLst>
      <p:ext uri="{BB962C8B-B14F-4D97-AF65-F5344CB8AC3E}">
        <p14:creationId xmlns:p14="http://schemas.microsoft.com/office/powerpoint/2010/main" val="2652727796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9AE7AFC-8B77-40F8-9D74-18C464CFA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557" y="189722"/>
            <a:ext cx="9638676" cy="640702"/>
          </a:xfrm>
        </p:spPr>
        <p:txBody>
          <a:bodyPr/>
          <a:lstStyle/>
          <a:p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Найголовніші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логічності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FD0B92D-6B2E-4335-A19A-E839D0A93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9" y="1005650"/>
            <a:ext cx="11066106" cy="48467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Сполучаючись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слова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утворювати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смислову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єдність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приємний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(а не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страшенно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приємний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злюща баба-яга (а не злюща бабуся), </a:t>
            </a:r>
          </a:p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розташування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і «нового»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розтопленої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штучної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смоли («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дане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одержують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нитки («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нове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»).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нитки («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дане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синтетичним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волокном («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нове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»).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таких волокон («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дане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міцніші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сталі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(«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нове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»). </a:t>
            </a:r>
          </a:p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тексту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вживання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вставних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нестримно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летить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час!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Здається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вчора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ми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тішилися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новорічними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святами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почався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лютий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останній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зими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2910628"/>
      </p:ext>
    </p:extLst>
  </p:cSld>
  <p:clrMapOvr>
    <a:masterClrMapping/>
  </p:clrMapOvr>
  <p:transition spd="slow">
    <p:wip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BC62E80-DB64-467E-AD4C-4CB2FA36A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953" y="129283"/>
            <a:ext cx="10003770" cy="687355"/>
          </a:xfrm>
        </p:spPr>
        <p:txBody>
          <a:bodyPr/>
          <a:lstStyle/>
          <a:p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 і різноманітність мовлення</a:t>
            </a: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491BB77-B1F9-4CE6-ACDD-CEA2F7352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6541" y="816638"/>
            <a:ext cx="10734005" cy="564947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словосполучень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смислом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будовою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Різноманітність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тієї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 думки.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тієї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 думки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морфологічних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синтаксичних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стилістичною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гнучкістю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красою. </a:t>
            </a:r>
          </a:p>
          <a:p>
            <a:pPr algn="just">
              <a:lnSpc>
                <a:spcPct val="150000"/>
              </a:lnSpc>
            </a:pP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бідним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одноманітним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мовець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весь народ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особа,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дитина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доросла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Великий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уплив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стиль, сфера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4779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8050D5-0324-4829-A8C1-5A6E76C44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380" y="299803"/>
            <a:ext cx="8596668" cy="696686"/>
          </a:xfrm>
        </p:spPr>
        <p:txBody>
          <a:bodyPr>
            <a:normAutofit fontScale="90000"/>
          </a:bodyPr>
          <a:lstStyle/>
          <a:p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 і різноманітність мовлення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59601BB-A524-414E-B96E-3BE7F12B6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626" y="1682469"/>
            <a:ext cx="11622374" cy="4673362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судять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лексичному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запас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добре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освіченої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становить 6–9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тисяч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тлумачний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словник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130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тисяч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народній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скарбниці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200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тисяч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Лексичне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фразеологічне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словниками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художньої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суспільно-політичної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народної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Лексичне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засвоєння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багатозначного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слова. </a:t>
            </a:r>
          </a:p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слово вертеп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печера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старовинний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пересувний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ляльковий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театр, де ставили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релігійні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світські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п’єси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сховище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гульбища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злочинців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відродженням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друге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слова вертеп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набуло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наш час особливого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631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5C912F7-7381-4C97-84BB-B4855EEFF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7023" y="236375"/>
            <a:ext cx="8596668" cy="808655"/>
          </a:xfrm>
        </p:spPr>
        <p:txBody>
          <a:bodyPr/>
          <a:lstStyle/>
          <a:p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Чистота мовлення</a:t>
            </a: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88D6483-2BCF-4199-84FC-F95D382DD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83" y="1045030"/>
            <a:ext cx="10519402" cy="581297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Чистота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нормам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чистоти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правильна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вживання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чистому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вживаються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діалектизми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лайливі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слова,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словапаразити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Чистота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суворим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орфоепічних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норм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голосних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приголосних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звуків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звукосполучень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наголос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словах). Тому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недопустимі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[т’]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ература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(треба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література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зеркало (треба [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дз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еркало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ненависть (треба ненависть),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випадок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(треба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випадок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Чистота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дикції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чіткої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виразної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lnSpc>
                <a:spcPct val="150000"/>
              </a:lnSpc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Найпоширенішими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заважають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чистоті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наголошення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невиправдане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Руйнують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чистоту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лексичні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неточно,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стилістично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невмотивовано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діалектні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просторічні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жаргонні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слова,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канцеляризми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професіоналізми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лайливі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вульгарні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слова.</a:t>
            </a:r>
          </a:p>
        </p:txBody>
      </p:sp>
    </p:spTree>
    <p:extLst>
      <p:ext uri="{BB962C8B-B14F-4D97-AF65-F5344CB8AC3E}">
        <p14:creationId xmlns:p14="http://schemas.microsoft.com/office/powerpoint/2010/main" val="3514829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B614A7D-4794-4AD0-862B-BB46F8912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712" y="1030491"/>
            <a:ext cx="10519401" cy="5952931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Просторічні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згрубіле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іронічне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забарвлення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те вони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повсякденному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побутовому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бешкетник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брехун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швендяти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насобачитись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горлати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охламон.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ділової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лексики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засмічувати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вживаються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текстах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невмотивовано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прикладом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п’єсі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«Наталка Полтавка» І.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Котляревського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канцеляризмів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професіоналізмів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засмічує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робить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громіздкою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важкою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Тому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повсякденному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уникати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синоніми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відсоток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процент),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довбня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сталева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куляста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баба),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роль (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761211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E3BDC1B-AA88-401B-A339-5B4953BB8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7064" y="87086"/>
            <a:ext cx="8596668" cy="715347"/>
          </a:xfrm>
        </p:spPr>
        <p:txBody>
          <a:bodyPr/>
          <a:lstStyle/>
          <a:p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Доречність мовлення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7EC6AA0-1E04-4E6D-BD99-77DA0896BF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800" y="920621"/>
            <a:ext cx="10267474" cy="566368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Доречність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логічність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чистоту,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добору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Доречне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забарвленню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Доречне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складу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мовців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форм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писемної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доречності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доречності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культурою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досконале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форм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різновидів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465326"/>
      </p:ext>
    </p:extLst>
  </p:cSld>
  <p:clrMapOvr>
    <a:masterClrMapping/>
  </p:clrMapOvr>
  <p:transition spd="slow">
    <p:wip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FA62255-02D1-4A18-84B1-27B97995B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7105" y="0"/>
            <a:ext cx="8596668" cy="836646"/>
          </a:xfrm>
        </p:spPr>
        <p:txBody>
          <a:bodyPr/>
          <a:lstStyle/>
          <a:p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Виразність мовлення</a:t>
            </a: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CD37F29-F296-43F5-BE3E-08D624820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9" y="593045"/>
            <a:ext cx="11146971" cy="606901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Виразність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таких умов: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(а не 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шпаргалкою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мовця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мовця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того, про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говорить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добре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виражальних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досконале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стилями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систематична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практика;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мовця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виразно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хист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чуття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Виразність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звукового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інтонації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милозвучності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звукоповторів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74581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B259178-FA6E-423B-9CE1-81AF18308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7862" y="152400"/>
            <a:ext cx="8596668" cy="715347"/>
          </a:xfrm>
        </p:spPr>
        <p:txBody>
          <a:bodyPr/>
          <a:lstStyle/>
          <a:p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Виразність мовлення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B2B68A4-D117-404A-9F2F-59B1AACF6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5161" y="867747"/>
            <a:ext cx="11079237" cy="599025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Зворушливо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виразно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звучать рядки С.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Воробкевича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Мово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рідна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слово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рідне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вас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забуває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Той у грудях не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серденько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камінь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автор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рядків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забарвлені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рідна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рідне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серденько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фігури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поетичного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синтаксису):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еліпсис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пропущеними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членами),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паралелізм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однорідними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повтори (анафора – повтор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звуків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початку рядка),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епіфора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(повтор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звуків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наприкінці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рядка),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риторичні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антитеза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протиставлення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135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466DDC3-A0C3-431D-9063-69AF4A733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655" y="149290"/>
            <a:ext cx="8596668" cy="1013926"/>
          </a:xfrm>
        </p:spPr>
        <p:txBody>
          <a:bodyPr/>
          <a:lstStyle/>
          <a:p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Стилі і жанри мовлення</a:t>
            </a: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503F55BD-F2FE-48EC-9072-F40019B608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992771"/>
              </p:ext>
            </p:extLst>
          </p:nvPr>
        </p:nvGraphicFramePr>
        <p:xfrm>
          <a:off x="0" y="1013926"/>
          <a:ext cx="12192000" cy="5844072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30582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1687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169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60530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/>
                        <a:t>Стиль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/>
                        <a:t>Жанри, в яких стиль реалізується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/>
                        <a:t>Сфера</a:t>
                      </a:r>
                    </a:p>
                    <a:p>
                      <a:pPr algn="ctr"/>
                      <a:r>
                        <a:rPr lang="uk-UA" sz="1600" dirty="0"/>
                        <a:t> спілкування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60530">
                <a:tc>
                  <a:txBody>
                    <a:bodyPr/>
                    <a:lstStyle/>
                    <a:p>
                      <a:pPr algn="ctr"/>
                      <a:endParaRPr lang="uk-UA" sz="1600" dirty="0"/>
                    </a:p>
                    <a:p>
                      <a:pPr algn="ctr"/>
                      <a:r>
                        <a:rPr lang="uk-UA" sz="1600" dirty="0"/>
                        <a:t>Публіцистичний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Промова, виступ,</a:t>
                      </a:r>
                      <a:r>
                        <a:rPr lang="uk-UA" sz="1600" baseline="0" dirty="0"/>
                        <a:t> нарис, публіцистична стаття, дискусія, памфлет, фейлетон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Громадсько-політичне життя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80753">
                <a:tc>
                  <a:txBody>
                    <a:bodyPr/>
                    <a:lstStyle/>
                    <a:p>
                      <a:pPr algn="ctr"/>
                      <a:endParaRPr lang="uk-UA" sz="1600" dirty="0"/>
                    </a:p>
                    <a:p>
                      <a:pPr algn="ctr"/>
                      <a:r>
                        <a:rPr lang="uk-UA" sz="1600" dirty="0"/>
                        <a:t>Науковий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Наукова стаття, підручник,</a:t>
                      </a:r>
                      <a:r>
                        <a:rPr lang="uk-UA" sz="1600" baseline="0" dirty="0"/>
                        <a:t> посібник, лекція, доповідь, монографія, дисертація, рецензія, анотація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Наука, освіта, техніка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80753">
                <a:tc>
                  <a:txBody>
                    <a:bodyPr/>
                    <a:lstStyle/>
                    <a:p>
                      <a:pPr algn="ctr"/>
                      <a:endParaRPr lang="uk-UA" sz="1600" dirty="0"/>
                    </a:p>
                    <a:p>
                      <a:pPr algn="ctr"/>
                      <a:r>
                        <a:rPr lang="uk-UA" sz="1600" dirty="0"/>
                        <a:t>Офіційно-діловий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Оголошення, лист,</a:t>
                      </a:r>
                      <a:r>
                        <a:rPr lang="uk-UA" sz="1600" baseline="0" dirty="0"/>
                        <a:t> акт, доручення, протокол, розписка, інструкція, статут, наказ, закон, кодекс, інші законодавчі акти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Офіційно-ділові стосунки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80753">
                <a:tc>
                  <a:txBody>
                    <a:bodyPr/>
                    <a:lstStyle/>
                    <a:p>
                      <a:pPr algn="ctr"/>
                      <a:endParaRPr lang="uk-UA" sz="1600" dirty="0"/>
                    </a:p>
                    <a:p>
                      <a:pPr algn="ctr"/>
                      <a:r>
                        <a:rPr lang="uk-UA" sz="1600" dirty="0"/>
                        <a:t>Художній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Роман, повість, п'єса, оповідання, драма, трагедія, комедія, поема, вірш, байка, епіграма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Мистецтво</a:t>
                      </a:r>
                      <a:r>
                        <a:rPr lang="uk-UA" sz="1600" baseline="0" dirty="0"/>
                        <a:t> слова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80753">
                <a:tc>
                  <a:txBody>
                    <a:bodyPr/>
                    <a:lstStyle/>
                    <a:p>
                      <a:pPr algn="ctr"/>
                      <a:endParaRPr lang="uk-UA" sz="1600" dirty="0"/>
                    </a:p>
                    <a:p>
                      <a:pPr algn="ctr"/>
                      <a:r>
                        <a:rPr lang="uk-UA" sz="1600" dirty="0"/>
                        <a:t>Розмовний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  <a:p>
                      <a:r>
                        <a:rPr lang="uk-UA" sz="1600" dirty="0"/>
                        <a:t>Бесіда, розмова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Побутові стосунки з друзями, знайомими, родичами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574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ВИКОРИСТАНИХ ДЖЕРЕЛ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93648" y="2787435"/>
            <a:ext cx="8946541" cy="2594033"/>
          </a:xfrm>
        </p:spPr>
        <p:txBody>
          <a:bodyPr/>
          <a:lstStyle/>
          <a:p>
            <a:r>
              <a:rPr lang="uk-UA" dirty="0" smtClean="0"/>
              <a:t>Бабич Н.Д. Практична стилістика і культура української мови. Львів: Світ</a:t>
            </a:r>
            <a:r>
              <a:rPr lang="en-US" dirty="0" smtClean="0"/>
              <a:t>. </a:t>
            </a:r>
            <a:r>
              <a:rPr lang="uk-UA" dirty="0" smtClean="0"/>
              <a:t>2003. 432 с.</a:t>
            </a:r>
            <a:endParaRPr lang="en-US" dirty="0" smtClean="0"/>
          </a:p>
          <a:p>
            <a:r>
              <a:rPr lang="uk-UA" dirty="0" smtClean="0"/>
              <a:t>Бабич Н.Д. Основи культури мовлення</a:t>
            </a:r>
            <a:r>
              <a:rPr lang="en-US" dirty="0" smtClean="0"/>
              <a:t>. </a:t>
            </a:r>
            <a:r>
              <a:rPr lang="uk-UA" dirty="0" smtClean="0"/>
              <a:t>Львів: Світ</a:t>
            </a:r>
            <a:r>
              <a:rPr lang="en-US" dirty="0" smtClean="0"/>
              <a:t>.</a:t>
            </a:r>
            <a:r>
              <a:rPr lang="uk-UA" dirty="0" smtClean="0"/>
              <a:t> 1990. 232 с.</a:t>
            </a:r>
          </a:p>
          <a:p>
            <a:r>
              <a:rPr lang="uk-UA" dirty="0" err="1" smtClean="0"/>
              <a:t>Пентилюк</a:t>
            </a:r>
            <a:r>
              <a:rPr lang="uk-UA" dirty="0" smtClean="0"/>
              <a:t> М. І. Ділове спілкування та культура мовлення. Навчальний посібник. Київ: Центр навчальної літератури. 2010. 224 с.</a:t>
            </a:r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check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9DBD4E2-7A98-4A67-8EA4-D2714B4DE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167" y="1607870"/>
            <a:ext cx="10860347" cy="416151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 мовлення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система вимог, регламентацій стосовно вживання мови в мовленнєвій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діяльності.</a:t>
            </a:r>
          </a:p>
          <a:p>
            <a:pPr algn="just">
              <a:lnSpc>
                <a:spcPct val="150000"/>
              </a:lnSpc>
              <a:buNone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Належна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 мовлення – це свідчення розвинутого інтелекту і високої загальної культури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особистості.</a:t>
            </a:r>
          </a:p>
          <a:p>
            <a:pPr algn="just">
              <a:lnSpc>
                <a:spcPct val="150000"/>
              </a:lnSpc>
              <a:buNone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 має велике національне і соціальне значення: вона забезпечує високий рівень мовного спілкування, ефективне здійснення всіх функцій мови.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875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0EFAB9C-57A2-4AA9-8AC5-B936FE793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400" b="1" i="1" dirty="0">
                <a:solidFill>
                  <a:schemeClr val="tx1"/>
                </a:solidFill>
              </a:rPr>
              <a:t>Основні функції мови </a:t>
            </a:r>
            <a:r>
              <a:rPr lang="ru-RU" sz="4400" b="1" i="1" dirty="0">
                <a:solidFill>
                  <a:schemeClr val="tx1"/>
                </a:solidFill>
              </a:rPr>
              <a:t/>
            </a:r>
            <a:br>
              <a:rPr lang="ru-RU" sz="4400" b="1" i="1" dirty="0">
                <a:solidFill>
                  <a:schemeClr val="tx1"/>
                </a:solidFill>
              </a:rPr>
            </a:br>
            <a:endParaRPr lang="ru-RU" sz="4400" i="1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207E7B4-D314-492C-9513-7573B830D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7730"/>
            <a:ext cx="8596668" cy="4753738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/>
              <a:t>Основні функції мови</a:t>
            </a:r>
            <a:endParaRPr lang="ru-RU" b="1" dirty="0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xmlns="" id="{82101901-EAEE-4568-BFCC-7F01174AD6BF}"/>
              </a:ext>
            </a:extLst>
          </p:cNvPr>
          <p:cNvSpPr/>
          <p:nvPr/>
        </p:nvSpPr>
        <p:spPr>
          <a:xfrm>
            <a:off x="1413587" y="1861975"/>
            <a:ext cx="2547257" cy="718457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Комунікативна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xmlns="" id="{B81B9C41-8A83-4411-A366-59B763516C9E}"/>
              </a:ext>
            </a:extLst>
          </p:cNvPr>
          <p:cNvSpPr/>
          <p:nvPr/>
        </p:nvSpPr>
        <p:spPr>
          <a:xfrm>
            <a:off x="6262741" y="1861974"/>
            <a:ext cx="2598575" cy="718457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Мислетвірна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4F5C2690-1494-4892-99EC-468FBAF33F1D}"/>
              </a:ext>
            </a:extLst>
          </p:cNvPr>
          <p:cNvSpPr/>
          <p:nvPr/>
        </p:nvSpPr>
        <p:spPr>
          <a:xfrm>
            <a:off x="1387927" y="2946037"/>
            <a:ext cx="2598576" cy="718457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Пізнавальна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4214CA4A-E4AD-4395-ADB7-D09C085B5FCE}"/>
              </a:ext>
            </a:extLst>
          </p:cNvPr>
          <p:cNvSpPr/>
          <p:nvPr/>
        </p:nvSpPr>
        <p:spPr>
          <a:xfrm>
            <a:off x="6262742" y="2946037"/>
            <a:ext cx="2598576" cy="718457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Номінативна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xmlns="" id="{CD7CA217-AB98-48AC-BCC1-66B9A0B7B1F3}"/>
              </a:ext>
            </a:extLst>
          </p:cNvPr>
          <p:cNvSpPr/>
          <p:nvPr/>
        </p:nvSpPr>
        <p:spPr>
          <a:xfrm>
            <a:off x="1413587" y="3983290"/>
            <a:ext cx="2598576" cy="718457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єднувальна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xmlns="" id="{09B7DD1F-C41C-4CA1-A216-5EC590D93E50}"/>
              </a:ext>
            </a:extLst>
          </p:cNvPr>
          <p:cNvSpPr/>
          <p:nvPr/>
        </p:nvSpPr>
        <p:spPr>
          <a:xfrm>
            <a:off x="6262740" y="4017591"/>
            <a:ext cx="2598576" cy="718457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Експресивна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xmlns="" id="{50EF0CD8-81ED-496F-BBF9-4A09637C9830}"/>
              </a:ext>
            </a:extLst>
          </p:cNvPr>
          <p:cNvSpPr/>
          <p:nvPr/>
        </p:nvSpPr>
        <p:spPr>
          <a:xfrm>
            <a:off x="1413587" y="5123076"/>
            <a:ext cx="2598576" cy="718457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xmlns="" id="{A4806DC3-A35A-4D28-9797-A6A383F27CCC}"/>
              </a:ext>
            </a:extLst>
          </p:cNvPr>
          <p:cNvSpPr/>
          <p:nvPr/>
        </p:nvSpPr>
        <p:spPr>
          <a:xfrm>
            <a:off x="6262741" y="5146481"/>
            <a:ext cx="2598576" cy="718457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Естетична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трелка: вправо 22">
            <a:extLst>
              <a:ext uri="{FF2B5EF4-FFF2-40B4-BE49-F238E27FC236}">
                <a16:creationId xmlns:a16="http://schemas.microsoft.com/office/drawing/2014/main" xmlns="" id="{9EB8936E-0A74-4323-8582-673C197A59A0}"/>
              </a:ext>
            </a:extLst>
          </p:cNvPr>
          <p:cNvSpPr/>
          <p:nvPr/>
        </p:nvSpPr>
        <p:spPr>
          <a:xfrm>
            <a:off x="4027026" y="2144350"/>
            <a:ext cx="2197481" cy="89803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: вниз 27">
            <a:extLst>
              <a:ext uri="{FF2B5EF4-FFF2-40B4-BE49-F238E27FC236}">
                <a16:creationId xmlns:a16="http://schemas.microsoft.com/office/drawing/2014/main" xmlns="" id="{11212782-8619-4925-B50B-79E222D71689}"/>
              </a:ext>
            </a:extLst>
          </p:cNvPr>
          <p:cNvSpPr/>
          <p:nvPr/>
        </p:nvSpPr>
        <p:spPr>
          <a:xfrm rot="4190288">
            <a:off x="5133969" y="1684833"/>
            <a:ext cx="101151" cy="244248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: вправо 29">
            <a:extLst>
              <a:ext uri="{FF2B5EF4-FFF2-40B4-BE49-F238E27FC236}">
                <a16:creationId xmlns:a16="http://schemas.microsoft.com/office/drawing/2014/main" xmlns="" id="{84320E99-FB64-4A72-BE32-3766B43CF3E6}"/>
              </a:ext>
            </a:extLst>
          </p:cNvPr>
          <p:cNvSpPr/>
          <p:nvPr/>
        </p:nvSpPr>
        <p:spPr>
          <a:xfrm>
            <a:off x="3986503" y="3412387"/>
            <a:ext cx="2327683" cy="94578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: вправо 30">
            <a:extLst>
              <a:ext uri="{FF2B5EF4-FFF2-40B4-BE49-F238E27FC236}">
                <a16:creationId xmlns:a16="http://schemas.microsoft.com/office/drawing/2014/main" xmlns="" id="{441F6464-156F-428D-845D-611F96518FCF}"/>
              </a:ext>
            </a:extLst>
          </p:cNvPr>
          <p:cNvSpPr/>
          <p:nvPr/>
        </p:nvSpPr>
        <p:spPr>
          <a:xfrm>
            <a:off x="4020703" y="4363562"/>
            <a:ext cx="2203804" cy="94578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: вправо 32">
            <a:extLst>
              <a:ext uri="{FF2B5EF4-FFF2-40B4-BE49-F238E27FC236}">
                <a16:creationId xmlns:a16="http://schemas.microsoft.com/office/drawing/2014/main" xmlns="" id="{B9D1BFBB-9C69-4632-B6E6-AB79AE88F75E}"/>
              </a:ext>
            </a:extLst>
          </p:cNvPr>
          <p:cNvSpPr/>
          <p:nvPr/>
        </p:nvSpPr>
        <p:spPr>
          <a:xfrm>
            <a:off x="4020703" y="5467546"/>
            <a:ext cx="2203804" cy="94578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: вниз 33">
            <a:extLst>
              <a:ext uri="{FF2B5EF4-FFF2-40B4-BE49-F238E27FC236}">
                <a16:creationId xmlns:a16="http://schemas.microsoft.com/office/drawing/2014/main" xmlns="" id="{381FD155-FB55-4C1C-B152-43206DFCABA6}"/>
              </a:ext>
            </a:extLst>
          </p:cNvPr>
          <p:cNvSpPr/>
          <p:nvPr/>
        </p:nvSpPr>
        <p:spPr>
          <a:xfrm rot="4389586" flipH="1">
            <a:off x="5176551" y="2720194"/>
            <a:ext cx="76607" cy="2345449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: вниз 34">
            <a:extLst>
              <a:ext uri="{FF2B5EF4-FFF2-40B4-BE49-F238E27FC236}">
                <a16:creationId xmlns:a16="http://schemas.microsoft.com/office/drawing/2014/main" xmlns="" id="{A629000C-846D-4F21-B069-0420D870E000}"/>
              </a:ext>
            </a:extLst>
          </p:cNvPr>
          <p:cNvSpPr/>
          <p:nvPr/>
        </p:nvSpPr>
        <p:spPr>
          <a:xfrm rot="4173901" flipH="1">
            <a:off x="5145380" y="3820156"/>
            <a:ext cx="107990" cy="2326684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3105361"/>
      </p:ext>
    </p:extLst>
  </p:cSld>
  <p:clrMapOvr>
    <a:masterClrMapping/>
  </p:clrMapOvr>
  <p:transition spd="slow"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85809B6-9C6F-40BA-B113-3F212AC67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890" y="1049311"/>
            <a:ext cx="11224458" cy="476053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основною формою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першоосновою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єдністю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взаємозалежністю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повторюваних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фіксованих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письма.</a:t>
            </a:r>
          </a:p>
          <a:p>
            <a:pPr algn="just">
              <a:lnSpc>
                <a:spcPct val="150000"/>
              </a:lnSpc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мовленнєвих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випливає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Основу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становить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мовленнєва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народжується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Мовленнєва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потребами.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аудіювання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говоріння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письмо.</a:t>
            </a:r>
          </a:p>
        </p:txBody>
      </p:sp>
    </p:spTree>
    <p:extLst>
      <p:ext uri="{BB962C8B-B14F-4D97-AF65-F5344CB8AC3E}">
        <p14:creationId xmlns:p14="http://schemas.microsoft.com/office/powerpoint/2010/main" val="12113436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94085D2-C556-4395-B9EB-06C9967EC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4090" y="152679"/>
            <a:ext cx="8596668" cy="638952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культури мовлення проявляється в таких основних</a:t>
            </a:r>
            <a:r>
              <a:rPr lang="uk-UA" sz="2000" dirty="0">
                <a:ln>
                  <a:solidFill>
                    <a:schemeClr val="tx1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аспектах мовлення</a:t>
            </a:r>
            <a:r>
              <a:rPr lang="uk-UA" sz="2000" b="1" dirty="0">
                <a:ln>
                  <a:solidFill>
                    <a:schemeClr val="tx1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нормативність;</a:t>
            </a:r>
          </a:p>
          <a:p>
            <a:pPr>
              <a:buFont typeface="Wingdings" pitchFamily="2" charset="2"/>
              <a:buChar char="Ø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адекватність;</a:t>
            </a:r>
          </a:p>
          <a:p>
            <a:pPr>
              <a:buFont typeface="Wingdings" pitchFamily="2" charset="2"/>
              <a:buChar char="Ø"/>
            </a:pP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естетиність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Wingdings" pitchFamily="2" charset="2"/>
              <a:buChar char="Ø"/>
            </a:pP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поліфункціональність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None/>
            </a:pPr>
            <a:r>
              <a:rPr lang="uk-UA" sz="2000" b="1" dirty="0">
                <a:ln>
                  <a:solidFill>
                    <a:schemeClr val="tx1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НОРМАТИВНІСТЬ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дотримання правил усного і писемного мовлення: правильне наголошування, інтонування, слововживання, будова речень, діалогу, тексту тощо.</a:t>
            </a:r>
          </a:p>
          <a:p>
            <a:pPr marL="0" indent="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Умій слухати себе та інших з погляду нормативності. Будь вдячний тому, хто виправляє твої мовленнєві помилки. Свої ж зауваження, поради та рекомендації іншим роби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тактовно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делікатно.</a:t>
            </a:r>
          </a:p>
          <a:p>
            <a:pPr algn="just">
              <a:buNone/>
            </a:pPr>
            <a:r>
              <a:rPr lang="uk-UA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АДЕКВАТНІСТЬ </a:t>
            </a:r>
            <a:r>
              <a:rPr lang="uk-UA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точність вираження думок, почуттів, волевиявлень засобами мови, ясність, зрозумілість вислову для адресата.</a:t>
            </a:r>
          </a:p>
          <a:p>
            <a:pPr marL="0" indent="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Пам'ятаймо, що для того, хто говорить, сказане ним завжди зрозуміле, але не завжди воно є таким для того, хто сприймає.</a:t>
            </a:r>
          </a:p>
          <a:p>
            <a:pPr marL="0" indent="0" algn="just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273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523776C-B343-4C74-9F30-24CCD98B7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828" y="2016081"/>
            <a:ext cx="11211612" cy="574913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uk-UA" sz="2000" b="1" dirty="0">
                <a:ln>
                  <a:solidFill>
                    <a:schemeClr val="tx1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ЕСТЕТИЧНІСТЬ МОВЛЕННЯ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реалізація естетичних уподобань мовця шляхом використання естетичних потенцій мови, які покликані хвилювати людей, виховувати у них почуття прекрасного, адже мові надається одне з основних значень у становленні людської особистості.</a:t>
            </a:r>
          </a:p>
          <a:p>
            <a:pPr>
              <a:lnSpc>
                <a:spcPct val="150000"/>
              </a:lnSpc>
            </a:pPr>
            <a:r>
              <a:rPr lang="uk-UA" sz="2000" b="1" dirty="0">
                <a:ln>
                  <a:solidFill>
                    <a:schemeClr val="tx1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ПОЛІФУНКЦІОНАЛЬНІСТЬ МОВЛЕННЯ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забезпечення мови в усіх перелічених аспектах у кожній сфері спілкування.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539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6196FDC-4C72-4A52-99F1-D7488628B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1541" y="485480"/>
            <a:ext cx="9575659" cy="6278252"/>
          </a:xfrm>
        </p:spPr>
        <p:txBody>
          <a:bodyPr>
            <a:noAutofit/>
          </a:bodyPr>
          <a:lstStyle/>
          <a:p>
            <a:pPr algn="just"/>
            <a:r>
              <a:rPr lang="uk-UA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ШЛЯХИ ПІДВИЩЕННЯ ОСОБИСТОЇ КУЛЬТУРИ МОВЛЕННЯ –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різноманітні. </a:t>
            </a:r>
          </a:p>
          <a:p>
            <a:pPr marL="0" indent="0" algn="just"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початку слід:</a:t>
            </a:r>
          </a:p>
          <a:p>
            <a:pPr algn="just">
              <a:buFont typeface="Wingdings" pitchFamily="2" charset="2"/>
              <a:buChar char="Ø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виробити стійкі навички мовленнєвого   </a:t>
            </a:r>
          </a:p>
          <a:p>
            <a:pPr algn="just">
              <a:buFont typeface="Wingdings" pitchFamily="2" charset="2"/>
              <a:buChar char="Ø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самоконтролю і самоаналізу;</a:t>
            </a:r>
          </a:p>
          <a:p>
            <a:pPr algn="just">
              <a:buFont typeface="Wingdings" pitchFamily="2" charset="2"/>
              <a:buChar char="Ø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частіше “заглядайте у словник” (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М.Рильський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pPr algn="just">
              <a:buFont typeface="Wingdings" pitchFamily="2" charset="2"/>
              <a:buChar char="Ø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правопис, посібник зі стилістики тощо;</a:t>
            </a:r>
          </a:p>
          <a:p>
            <a:pPr algn="just">
              <a:buFont typeface="Wingdings" pitchFamily="2" charset="2"/>
              <a:buChar char="Ø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вивчити мовлення майстрів слова;</a:t>
            </a:r>
          </a:p>
          <a:p>
            <a:pPr algn="just">
              <a:buFont typeface="Wingdings" pitchFamily="2" charset="2"/>
              <a:buChar char="Ø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читати вголос, із дотриманням усіх аспектів нормативності;</a:t>
            </a:r>
          </a:p>
          <a:p>
            <a:pPr algn="just">
              <a:buFont typeface="Wingdings" pitchFamily="2" charset="2"/>
              <a:buChar char="Ø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заучувати напам'ять художні твори;</a:t>
            </a:r>
          </a:p>
          <a:p>
            <a:pPr algn="just">
              <a:buFont typeface="Wingdings" pitchFamily="2" charset="2"/>
              <a:buChar char="Ø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оволодівати жанрами, видами писемного мовлення, зокрема ділового мовлення;</a:t>
            </a:r>
          </a:p>
          <a:p>
            <a:pPr algn="just">
              <a:buFont typeface="Wingdings" pitchFamily="2" charset="2"/>
              <a:buChar char="Ø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виробляти звичку читання з “олівцем у руках”;</a:t>
            </a:r>
          </a:p>
          <a:p>
            <a:pPr algn="just">
              <a:buFont typeface="Wingdings" pitchFamily="2" charset="2"/>
              <a:buChar char="Ø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жодний цікавий і вартісний вираз не повинен бути втрачений для вас.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539183"/>
      </p:ext>
    </p:extLst>
  </p:cSld>
  <p:clrMapOvr>
    <a:masterClrMapping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1">
  <a:themeElements>
    <a:clrScheme name="Ион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973</TotalTime>
  <Words>4479</Words>
  <Application>Microsoft Office PowerPoint</Application>
  <PresentationFormat>Широкоэкранный</PresentationFormat>
  <Paragraphs>261</Paragraphs>
  <Slides>39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6" baseType="lpstr">
      <vt:lpstr>Arial</vt:lpstr>
      <vt:lpstr>Calibri</vt:lpstr>
      <vt:lpstr>Century Gothic</vt:lpstr>
      <vt:lpstr>Times New Roman</vt:lpstr>
      <vt:lpstr>Wingdings</vt:lpstr>
      <vt:lpstr>Wingdings 3</vt:lpstr>
      <vt:lpstr>Тема1</vt:lpstr>
      <vt:lpstr>Культура української мови</vt:lpstr>
      <vt:lpstr>Презентация PowerPoint</vt:lpstr>
      <vt:lpstr>Презентация PowerPoint</vt:lpstr>
      <vt:lpstr>Презентация PowerPoint</vt:lpstr>
      <vt:lpstr>Основні функції мови  </vt:lpstr>
      <vt:lpstr>Презентация PowerPoint</vt:lpstr>
      <vt:lpstr>Презентация PowerPoint</vt:lpstr>
      <vt:lpstr>Презентация PowerPoint</vt:lpstr>
      <vt:lpstr>Презентация PowerPoint</vt:lpstr>
      <vt:lpstr>Норми української літературної мови</vt:lpstr>
      <vt:lpstr>Презентация PowerPoint</vt:lpstr>
      <vt:lpstr>Презентация PowerPoint</vt:lpstr>
      <vt:lpstr>Презентация PowerPoint</vt:lpstr>
      <vt:lpstr>Основні ознаки культури мови</vt:lpstr>
      <vt:lpstr>Презентация PowerPoint</vt:lpstr>
      <vt:lpstr>Презентация PowerPoint</vt:lpstr>
      <vt:lpstr>В основі орфоепічних, або вимовних, норм літературної мови лежать відповідні фонетичні закономірності, властиві українській мові. Основні з них такі:</vt:lpstr>
      <vt:lpstr>В основі орфоепічних, або вимовних, норм літературної мови лежать відповідні фонетичні закономірності, властиві українській мові. Основні з них такі:</vt:lpstr>
      <vt:lpstr>Милозвучність української мови</vt:lpstr>
      <vt:lpstr>Граматична правильність мовлення  </vt:lpstr>
      <vt:lpstr>Морфологічна правильність мовлення</vt:lpstr>
      <vt:lpstr>Морфологічна правильність мовлення</vt:lpstr>
      <vt:lpstr>Морфологічна правильність мовлення</vt:lpstr>
      <vt:lpstr>Синтаксична правильність мовлення</vt:lpstr>
      <vt:lpstr>Синтаксична правильність мовлення</vt:lpstr>
      <vt:lpstr>Синтаксична правильність мовлення</vt:lpstr>
      <vt:lpstr>Синтаксична правильність мовлення</vt:lpstr>
      <vt:lpstr>Точність мовлення</vt:lpstr>
      <vt:lpstr>Логічність мовлення</vt:lpstr>
      <vt:lpstr>Найголовніші умови логічності такі:</vt:lpstr>
      <vt:lpstr>Багатство і різноманітність мовлення</vt:lpstr>
      <vt:lpstr>Багатство і різноманітність мовлення</vt:lpstr>
      <vt:lpstr>Чистота мовлення</vt:lpstr>
      <vt:lpstr>Презентация PowerPoint</vt:lpstr>
      <vt:lpstr>Доречність мовлення</vt:lpstr>
      <vt:lpstr>Виразність мовлення</vt:lpstr>
      <vt:lpstr>Виразність мовлення</vt:lpstr>
      <vt:lpstr>Стилі і жанри мовлення</vt:lpstr>
      <vt:lpstr>СПИСОК ВИКОРИСТАНИХ ДЖЕРЕЛ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Культура української мови</dc:title>
  <dc:creator>Елена Бакута</dc:creator>
  <cp:lastModifiedBy>Admin</cp:lastModifiedBy>
  <cp:revision>71</cp:revision>
  <dcterms:created xsi:type="dcterms:W3CDTF">2020-05-02T12:35:15Z</dcterms:created>
  <dcterms:modified xsi:type="dcterms:W3CDTF">2021-10-12T17:03:13Z</dcterms:modified>
</cp:coreProperties>
</file>