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8" r:id="rId2"/>
    <p:sldId id="275" r:id="rId3"/>
    <p:sldId id="307" r:id="rId4"/>
    <p:sldId id="313" r:id="rId5"/>
    <p:sldId id="276" r:id="rId6"/>
    <p:sldId id="277" r:id="rId7"/>
    <p:sldId id="278" r:id="rId8"/>
    <p:sldId id="279" r:id="rId9"/>
    <p:sldId id="280" r:id="rId10"/>
    <p:sldId id="281" r:id="rId11"/>
    <p:sldId id="305" r:id="rId12"/>
    <p:sldId id="285" r:id="rId13"/>
    <p:sldId id="284" r:id="rId14"/>
    <p:sldId id="283" r:id="rId15"/>
    <p:sldId id="287" r:id="rId16"/>
    <p:sldId id="288" r:id="rId17"/>
    <p:sldId id="286" r:id="rId18"/>
    <p:sldId id="291" r:id="rId19"/>
    <p:sldId id="290" r:id="rId20"/>
    <p:sldId id="293" r:id="rId21"/>
    <p:sldId id="292" r:id="rId22"/>
    <p:sldId id="295" r:id="rId23"/>
    <p:sldId id="306" r:id="rId24"/>
    <p:sldId id="311" r:id="rId25"/>
    <p:sldId id="294" r:id="rId26"/>
    <p:sldId id="289" r:id="rId27"/>
    <p:sldId id="314" r:id="rId28"/>
    <p:sldId id="312" r:id="rId29"/>
    <p:sldId id="315" r:id="rId30"/>
    <p:sldId id="309" r:id="rId31"/>
    <p:sldId id="310" r:id="rId32"/>
    <p:sldId id="308" r:id="rId33"/>
    <p:sldId id="296" r:id="rId34"/>
    <p:sldId id="316" r:id="rId35"/>
    <p:sldId id="317" r:id="rId36"/>
    <p:sldId id="297" r:id="rId37"/>
    <p:sldId id="300" r:id="rId38"/>
    <p:sldId id="302" r:id="rId39"/>
    <p:sldId id="301" r:id="rId40"/>
    <p:sldId id="303" r:id="rId4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82" autoAdjust="0"/>
    <p:restoredTop sz="95294" autoAdjust="0"/>
  </p:normalViewPr>
  <p:slideViewPr>
    <p:cSldViewPr snapToGrid="0">
      <p:cViewPr varScale="1">
        <p:scale>
          <a:sx n="115" d="100"/>
          <a:sy n="115" d="100"/>
        </p:scale>
        <p:origin x="376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5780F96-9F63-46DC-89B9-1EB316A4C3F1}" type="datetime1">
              <a:rPr lang="ru-RU" smtClean="0"/>
              <a:t>21.02.2025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57270-FB13-43BF-B9A8-12255E8CEF6B}" type="datetime1">
              <a:rPr lang="ru-RU" smtClean="0"/>
              <a:pPr/>
              <a:t>21.02.2025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30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391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042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899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37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10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668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569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99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893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579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18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100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969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82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477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pic>
        <p:nvPicPr>
          <p:cNvPr id="8" name="Рисунок 7" descr="Пышные белые облака в синем небе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Рисунок 9" descr="Росток крупным планом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Рисунок 10" descr="Волны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F943B5-716B-4E60-AC51-C0D60AE27CA9}" type="datetime1">
              <a:rPr lang="ru-RU" noProof="0" smtClean="0"/>
              <a:t>21.02.2025</a:t>
            </a:fld>
            <a:endParaRPr lang="ru-RU" noProof="0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721154-E9C7-4390-942A-E75CA2BFED42}" type="datetime1">
              <a:rPr lang="ru-RU" noProof="0" smtClean="0"/>
              <a:t>21.02.2025</a:t>
            </a:fld>
            <a:endParaRPr lang="ru-RU" noProof="0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163828-5280-4472-A4D7-66218A81EFE5}" type="datetime1">
              <a:rPr lang="ru-RU" noProof="0" smtClean="0"/>
              <a:t>21.02.2025</a:t>
            </a:fld>
            <a:endParaRPr lang="ru-RU" noProof="0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11" name="Рисунок 10" descr="Зеленая трава крупным планом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Рисунок 8" descr="Волны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E2717A-72BC-4AC8-8921-DA2D072E37AE}" type="datetime1">
              <a:rPr lang="ru-RU" noProof="0" smtClean="0"/>
              <a:t>21.02.2025</a:t>
            </a:fld>
            <a:endParaRPr lang="ru-RU" noProof="0"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D81B4D-E892-4FC6-934E-40A30BFB461C}" type="datetime1">
              <a:rPr lang="ru-RU" noProof="0" smtClean="0"/>
              <a:t>21.02.2025</a:t>
            </a:fld>
            <a:endParaRPr lang="ru-RU" noProof="0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333FBD-FBEF-4B57-B8DC-4234BE1A264A}" type="datetime1">
              <a:rPr lang="ru-RU" noProof="0" smtClean="0"/>
              <a:t>21.02.2025</a:t>
            </a:fld>
            <a:endParaRPr lang="ru-RU" noProof="0" dirty="0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 dirty="0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4CB2CC-35F0-48D8-B42B-98E8C2903E26}" type="datetime1">
              <a:rPr lang="ru-RU" noProof="0" smtClean="0"/>
              <a:t>21.02.2025</a:t>
            </a:fld>
            <a:endParaRPr lang="ru-RU" noProof="0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B0F11E-5037-405E-8E2B-0466DD3BFAB3}" type="datetime1">
              <a:rPr lang="ru-RU" noProof="0" smtClean="0"/>
              <a:t>21.02.2025</a:t>
            </a:fld>
            <a:endParaRPr lang="ru-RU" noProof="0"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13596A-5853-4CC6-8C35-05CA99C740A6}" type="datetime1">
              <a:rPr lang="ru-RU" noProof="0" smtClean="0"/>
              <a:t>21.02.2025</a:t>
            </a:fld>
            <a:endParaRPr lang="ru-RU" noProof="0"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51B4E433-1349-4167-9370-08225F16CED3}" type="datetime1">
              <a:rPr lang="ru-RU" noProof="0" smtClean="0"/>
              <a:t>21.02.2025</a:t>
            </a:fld>
            <a:endParaRPr lang="ru-RU" noProof="0" dirty="0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1416" y="3053160"/>
            <a:ext cx="5117374" cy="23876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dirty="0" err="1"/>
              <a:t>Геопол</a:t>
            </a:r>
            <a:r>
              <a:rPr lang="uk-UA" b="1" dirty="0" err="1"/>
              <a:t>ітика</a:t>
            </a:r>
            <a:r>
              <a:rPr lang="uk-UA" b="1" dirty="0"/>
              <a:t> як наука та навчальна дисципліна</a:t>
            </a:r>
            <a:br>
              <a:rPr lang="uk-UA" b="1" dirty="0"/>
            </a:br>
            <a:r>
              <a:rPr lang="uk-UA" sz="3100" b="1" dirty="0" err="1"/>
              <a:t>к.політ.н</a:t>
            </a:r>
            <a:r>
              <a:rPr lang="uk-UA" sz="3100" b="1" dirty="0"/>
              <a:t>. </a:t>
            </a:r>
            <a:r>
              <a:rPr lang="uk-UA" sz="3100" b="1" dirty="0" err="1"/>
              <a:t>Н.Лепська</a:t>
            </a:r>
            <a:endParaRPr lang="ru-RU" sz="3100" b="1" dirty="0"/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97" y="1940961"/>
            <a:ext cx="3794840" cy="401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80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5697" y="1284106"/>
            <a:ext cx="6016524" cy="5610497"/>
          </a:xfrm>
          <a:prstGeom prst="rect">
            <a:avLst/>
          </a:prstGeom>
        </p:spPr>
        <p:txBody>
          <a:bodyPr rtlCol="0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Геополітика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– </a:t>
            </a:r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мистецтво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керівництва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практичною </a:t>
            </a:r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політикою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досліджує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як 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держава </a:t>
            </a:r>
            <a:r>
              <a:rPr lang="ru-RU" sz="27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долає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умови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 простору,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вимушуючи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його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служити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їй</a:t>
            </a:r>
            <a:endParaRPr lang="ru-RU" sz="27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простір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має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як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природний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, так і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штучний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характер </a:t>
            </a:r>
          </a:p>
          <a:p>
            <a:pPr marL="342900" indent="-342900">
              <a:buFontTx/>
              <a:buChar char="-"/>
            </a:pP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О.Мауль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: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царина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геополітики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–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просторові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потреби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держави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;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її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предмет 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не статична держава, а держава як жива </a:t>
            </a:r>
            <a:r>
              <a:rPr lang="ru-RU" sz="27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істота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;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досліджує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державу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відносно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до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її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оточення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– простору; мета –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вирішити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проблеми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держави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що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виходять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з 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просторових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відносин</a:t>
            </a:r>
            <a:endParaRPr lang="ru-RU" sz="27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аналізує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та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оцінює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статичний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опис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держави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з метою </a:t>
            </a:r>
            <a:r>
              <a:rPr lang="ru-RU" sz="27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надати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йому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динамічних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 характеристик</a:t>
            </a:r>
          </a:p>
          <a:p>
            <a:pPr marL="342900" indent="-342900">
              <a:buFontTx/>
              <a:buChar char="-"/>
            </a:pP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завжди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спрямована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у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майбутнє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через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сучасне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endParaRPr lang="ru-RU" sz="21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242538" y="1284106"/>
            <a:ext cx="5734980" cy="537142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Політична</a:t>
            </a:r>
            <a:r>
              <a:rPr lang="ru-RU" sz="25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5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географія</a:t>
            </a:r>
            <a:r>
              <a:rPr lang="ru-RU" sz="2500" b="1" dirty="0">
                <a:solidFill>
                  <a:srgbClr val="FF0000"/>
                </a:solidFill>
                <a:latin typeface="Arial Black" panose="020B0A04020102020204" pitchFamily="34" charset="0"/>
              </a:rPr>
              <a:t> - наука про </a:t>
            </a:r>
            <a:r>
              <a:rPr lang="ru-RU" sz="25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політичні</a:t>
            </a:r>
            <a:r>
              <a:rPr lang="ru-RU" sz="25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5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організми</a:t>
            </a:r>
            <a:r>
              <a:rPr lang="ru-RU" sz="2500" b="1" dirty="0">
                <a:solidFill>
                  <a:srgbClr val="FF0000"/>
                </a:solidFill>
                <a:latin typeface="Arial Black" panose="020B0A04020102020204" pitchFamily="34" charset="0"/>
              </a:rPr>
              <a:t> в </a:t>
            </a:r>
            <a:r>
              <a:rPr lang="ru-RU" sz="25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просторі</a:t>
            </a:r>
            <a:r>
              <a:rPr lang="ru-RU" sz="2500" b="1" dirty="0">
                <a:solidFill>
                  <a:srgbClr val="FF0000"/>
                </a:solidFill>
                <a:latin typeface="Arial Black" panose="020B0A04020102020204" pitchFamily="34" charset="0"/>
              </a:rPr>
              <a:t> та про </a:t>
            </a:r>
            <a:r>
              <a:rPr lang="ru-RU" sz="25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їх</a:t>
            </a:r>
            <a:r>
              <a:rPr lang="ru-RU" sz="2500" b="1" dirty="0">
                <a:solidFill>
                  <a:srgbClr val="FF0000"/>
                </a:solidFill>
                <a:latin typeface="Arial Black" panose="020B0A04020102020204" pitchFamily="34" charset="0"/>
              </a:rPr>
              <a:t> структуру</a:t>
            </a:r>
            <a:r>
              <a:rPr lang="ru-RU" sz="27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досліджує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, як </a:t>
            </a:r>
            <a:r>
              <a:rPr lang="ru-RU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простір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впливає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 на     державу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поглинаючи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її</a:t>
            </a:r>
            <a:endParaRPr lang="ru-RU" sz="21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сприймає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простір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як долю</a:t>
            </a:r>
          </a:p>
          <a:p>
            <a:pPr marL="342900" indent="-342900">
              <a:buFontTx/>
              <a:buChar char="-"/>
            </a:pP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предмет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її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– 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держава як статична </a:t>
            </a:r>
            <a:r>
              <a:rPr lang="ru-RU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концепція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, як </a:t>
            </a:r>
            <a:r>
              <a:rPr lang="ru-RU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явище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природи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, як система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економіки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торгівлі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культури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тощо</a:t>
            </a:r>
            <a:endParaRPr lang="ru-RU" sz="21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вивчає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просторові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умови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буття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держави</a:t>
            </a:r>
            <a:endParaRPr lang="ru-RU" sz="21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аналіз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держави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з точки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зору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політичної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географії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має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статичний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 характер</a:t>
            </a:r>
          </a:p>
          <a:p>
            <a:pPr marL="342900" indent="-342900">
              <a:buFontTx/>
              <a:buChar char="-"/>
            </a:pP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спрямована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на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минуле</a:t>
            </a:r>
            <a:endParaRPr lang="ru-RU" sz="21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endParaRPr lang="ru-RU" sz="21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endParaRPr lang="ru-RU" sz="21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" y="108448"/>
            <a:ext cx="11887200" cy="1175658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i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Співвідношення</a:t>
            </a:r>
            <a:r>
              <a:rPr lang="ru-RU" i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i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геополітики</a:t>
            </a:r>
            <a:r>
              <a:rPr lang="ru-RU" i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i="1" dirty="0">
                <a:solidFill>
                  <a:srgbClr val="7030A0"/>
                </a:solidFill>
                <a:latin typeface="Arial Black" panose="020B0A04020102020204" pitchFamily="34" charset="0"/>
              </a:rPr>
              <a:t>та </a:t>
            </a:r>
            <a:r>
              <a:rPr lang="ru-RU" i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політичної</a:t>
            </a:r>
            <a:r>
              <a:rPr lang="ru-RU" i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i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географіїї</a:t>
            </a:r>
            <a:endParaRPr lang="ru-RU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000">
              <a:schemeClr val="accent2">
                <a:lumMod val="20000"/>
                <a:lumOff val="80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80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3BEB42A3-A568-1C40-AEB7-3675B3814431}"/>
              </a:ext>
            </a:extLst>
          </p:cNvPr>
          <p:cNvSpPr txBox="1">
            <a:spLocks/>
          </p:cNvSpPr>
          <p:nvPr/>
        </p:nvSpPr>
        <p:spPr>
          <a:xfrm>
            <a:off x="336458" y="346996"/>
            <a:ext cx="11216913" cy="1394718"/>
          </a:xfrm>
          <a:prstGeom prst="rect">
            <a:avLst/>
          </a:prstGeom>
        </p:spPr>
        <p:txBody>
          <a:bodyPr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2600" b="1" dirty="0">
                <a:solidFill>
                  <a:srgbClr val="FF0000"/>
                </a:solidFill>
                <a:latin typeface="Book Antiqua" panose="02040602050305030304" pitchFamily="18" charset="0"/>
              </a:rPr>
              <a:t>Об’єкт геополітики – </a:t>
            </a:r>
            <a:r>
              <a:rPr lang="uk-UA" sz="2600" b="1" dirty="0">
                <a:solidFill>
                  <a:srgbClr val="002060"/>
                </a:solidFill>
                <a:latin typeface="Book Antiqua" panose="02040602050305030304" pitchFamily="18" charset="0"/>
              </a:rPr>
              <a:t>взаємодія простору та політики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uk-UA" sz="2600" b="1" dirty="0">
                <a:solidFill>
                  <a:srgbClr val="FF0000"/>
                </a:solidFill>
                <a:latin typeface="Book Antiqua" panose="02040602050305030304" pitchFamily="18" charset="0"/>
              </a:rPr>
              <a:t>Предмет геополітики </a:t>
            </a:r>
            <a:r>
              <a:rPr lang="uk-UA" sz="2600" b="1" dirty="0">
                <a:solidFill>
                  <a:srgbClr val="002060"/>
                </a:solidFill>
                <a:latin typeface="Book Antiqua" panose="02040602050305030304" pitchFamily="18" charset="0"/>
              </a:rPr>
              <a:t>– розвиток політичних процесів у контексті усіх різновидів простору світу як системи</a:t>
            </a:r>
            <a:endParaRPr lang="uk-UA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2" descr="Україна крізь призму глобальних світових трендів: виклики та загрози">
            <a:extLst>
              <a:ext uri="{FF2B5EF4-FFF2-40B4-BE49-F238E27FC236}">
                <a16:creationId xmlns:a16="http://schemas.microsoft.com/office/drawing/2014/main" id="{E1EAA8EF-7E38-6B4A-8B31-E49C4B8C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71" y="1657739"/>
            <a:ext cx="9100457" cy="52002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000">
              <a:schemeClr val="accent2">
                <a:lumMod val="20000"/>
                <a:lumOff val="80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80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5291" y="170193"/>
            <a:ext cx="7446701" cy="465047"/>
          </a:xfrm>
        </p:spPr>
        <p:txBody>
          <a:bodyPr rtlCol="0">
            <a:noAutofit/>
          </a:bodyPr>
          <a:lstStyle/>
          <a:p>
            <a:pPr algn="ctr" rtl="0"/>
            <a:r>
              <a:rPr lang="ru-RU" sz="3600" b="1" i="1" dirty="0">
                <a:solidFill>
                  <a:srgbClr val="7030A0"/>
                </a:solidFill>
              </a:rPr>
              <a:t>Предмет </a:t>
            </a:r>
            <a:r>
              <a:rPr lang="ru-RU" sz="3600" b="1" i="1" dirty="0" err="1">
                <a:solidFill>
                  <a:srgbClr val="7030A0"/>
                </a:solidFill>
              </a:rPr>
              <a:t>геополітики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406" y="600868"/>
            <a:ext cx="5178970" cy="6487885"/>
          </a:xfrm>
        </p:spPr>
        <p:txBody>
          <a:bodyPr rtlCol="0">
            <a:normAutofit fontScale="47500" lnSpcReduction="20000"/>
          </a:bodyPr>
          <a:lstStyle/>
          <a:p>
            <a:pPr marL="0" indent="0" algn="just" rtl="0">
              <a:buNone/>
            </a:pP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Межі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предметного поля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геополітики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змінюються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залежно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від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відповідей</a:t>
            </a:r>
            <a:r>
              <a:rPr lang="ru-RU" sz="5100" b="1" dirty="0">
                <a:latin typeface="Book Antiqua" panose="02040602050305030304" pitchFamily="18" charset="0"/>
              </a:rPr>
              <a:t> на </a:t>
            </a:r>
            <a:r>
              <a:rPr lang="ru-RU" sz="5100" b="1" dirty="0" err="1">
                <a:latin typeface="Book Antiqua" panose="02040602050305030304" pitchFamily="18" charset="0"/>
              </a:rPr>
              <a:t>ключові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питання</a:t>
            </a:r>
            <a:r>
              <a:rPr lang="ru-RU" sz="5100" b="1" dirty="0">
                <a:latin typeface="Book Antiqua" panose="02040602050305030304" pitchFamily="18" charset="0"/>
              </a:rPr>
              <a:t>, </a:t>
            </a:r>
            <a:r>
              <a:rPr lang="ru-RU" sz="5100" b="1" dirty="0" err="1">
                <a:latin typeface="Book Antiqua" panose="02040602050305030304" pitchFamily="18" charset="0"/>
              </a:rPr>
              <a:t>що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складають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сутність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світової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політики</a:t>
            </a:r>
            <a:r>
              <a:rPr lang="ru-RU" sz="5100" b="1" dirty="0">
                <a:latin typeface="Book Antiqua" panose="02040602050305030304" pitchFamily="18" charset="0"/>
              </a:rPr>
              <a:t>:</a:t>
            </a:r>
          </a:p>
          <a:p>
            <a:pPr rtl="0"/>
            <a:r>
              <a:rPr lang="ru-RU" sz="5100" b="1" dirty="0">
                <a:latin typeface="Book Antiqua" panose="02040602050305030304" pitchFamily="18" charset="0"/>
              </a:rPr>
              <a:t>Яка є 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природа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світового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панування</a:t>
            </a:r>
            <a:endParaRPr lang="ru-RU" sz="5100" b="1" dirty="0">
              <a:latin typeface="Book Antiqua" panose="02040602050305030304" pitchFamily="18" charset="0"/>
            </a:endParaRPr>
          </a:p>
          <a:p>
            <a:pPr rtl="0"/>
            <a:r>
              <a:rPr lang="ru-RU" sz="5100" b="1" dirty="0">
                <a:latin typeface="Book Antiqua" panose="02040602050305030304" pitchFamily="18" charset="0"/>
              </a:rPr>
              <a:t>Чим </a:t>
            </a:r>
            <a:r>
              <a:rPr lang="ru-RU" sz="5100" b="1" dirty="0" err="1">
                <a:latin typeface="Book Antiqua" panose="02040602050305030304" pitchFamily="18" charset="0"/>
              </a:rPr>
              <a:t>визначається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стратегічний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потенціал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і статус </a:t>
            </a:r>
            <a:r>
              <a:rPr lang="ru-RU" sz="5100" b="1" dirty="0" err="1">
                <a:latin typeface="Book Antiqua" panose="02040602050305030304" pitchFamily="18" charset="0"/>
              </a:rPr>
              <a:t>держави</a:t>
            </a:r>
            <a:r>
              <a:rPr lang="ru-RU" sz="5100" b="1" dirty="0">
                <a:latin typeface="Book Antiqua" panose="02040602050305030304" pitchFamily="18" charset="0"/>
              </a:rPr>
              <a:t> у </a:t>
            </a:r>
            <a:r>
              <a:rPr lang="ru-RU" sz="5100" b="1" dirty="0" err="1">
                <a:latin typeface="Book Antiqua" panose="02040602050305030304" pitchFamily="18" charset="0"/>
              </a:rPr>
              <a:t>світовій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системі</a:t>
            </a:r>
            <a:endParaRPr lang="ru-RU" sz="5100" b="1" dirty="0">
              <a:latin typeface="Book Antiqua" panose="02040602050305030304" pitchFamily="18" charset="0"/>
            </a:endParaRPr>
          </a:p>
          <a:p>
            <a:pPr rtl="0"/>
            <a:r>
              <a:rPr lang="ru-RU" sz="5100" b="1" dirty="0" err="1">
                <a:latin typeface="Book Antiqua" panose="02040602050305030304" pitchFamily="18" charset="0"/>
              </a:rPr>
              <a:t>Які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чинники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визначають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конфігурацію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просторових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моделей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взаємовідносин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між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провідними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геополітичними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акторами</a:t>
            </a:r>
            <a:endParaRPr lang="ru-RU" sz="5100" b="1" dirty="0">
              <a:latin typeface="Book Antiqua" panose="02040602050305030304" pitchFamily="18" charset="0"/>
            </a:endParaRPr>
          </a:p>
          <a:p>
            <a:pPr rtl="0"/>
            <a:r>
              <a:rPr lang="ru-RU" sz="5100" b="1" dirty="0" err="1">
                <a:latin typeface="Book Antiqua" panose="02040602050305030304" pitchFamily="18" charset="0"/>
              </a:rPr>
              <a:t>Що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визначає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використання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геополітичних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технологій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задля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досягнення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гегемонії</a:t>
            </a:r>
            <a:r>
              <a:rPr lang="ru-RU" sz="5100" b="1" dirty="0">
                <a:latin typeface="Book Antiqua" panose="02040602050305030304" pitchFamily="18" charset="0"/>
              </a:rPr>
              <a:t> та контролю над простором</a:t>
            </a:r>
          </a:p>
          <a:p>
            <a:pPr rtl="0"/>
            <a:r>
              <a:rPr lang="ru-RU" sz="5100" b="1" dirty="0" err="1">
                <a:latin typeface="Book Antiqua" panose="02040602050305030304" pitchFamily="18" charset="0"/>
              </a:rPr>
              <a:t>Якою</a:t>
            </a:r>
            <a:r>
              <a:rPr lang="ru-RU" sz="5100" b="1" dirty="0">
                <a:latin typeface="Book Antiqua" panose="02040602050305030304" pitchFamily="18" charset="0"/>
              </a:rPr>
              <a:t> є система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геополітичних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координат</a:t>
            </a:r>
          </a:p>
          <a:p>
            <a:pPr rtl="0"/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6626353" y="2491622"/>
            <a:ext cx="4155622" cy="2479548"/>
          </a:xfrm>
        </p:spPr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9218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37" y="1312092"/>
            <a:ext cx="6195454" cy="4513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7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6891" y="368345"/>
            <a:ext cx="7446701" cy="465047"/>
          </a:xfrm>
        </p:spPr>
        <p:txBody>
          <a:bodyPr rtlCol="0">
            <a:noAutofit/>
          </a:bodyPr>
          <a:lstStyle/>
          <a:p>
            <a:pPr algn="ctr" rtl="0"/>
            <a:r>
              <a:rPr lang="ru-RU" sz="3600" b="1" i="1" dirty="0" err="1">
                <a:solidFill>
                  <a:srgbClr val="7030A0"/>
                </a:solidFill>
              </a:rPr>
              <a:t>Еволюція</a:t>
            </a:r>
            <a:r>
              <a:rPr lang="ru-RU" sz="3600" b="1" i="1" dirty="0">
                <a:solidFill>
                  <a:srgbClr val="7030A0"/>
                </a:solidFill>
              </a:rPr>
              <a:t> предмета </a:t>
            </a:r>
            <a:r>
              <a:rPr lang="ru-RU" sz="3600" b="1" i="1" dirty="0" err="1">
                <a:solidFill>
                  <a:srgbClr val="7030A0"/>
                </a:solidFill>
              </a:rPr>
              <a:t>геополітики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780" y="876504"/>
            <a:ext cx="5216979" cy="5709784"/>
          </a:xfrm>
        </p:spPr>
        <p:txBody>
          <a:bodyPr rtlCol="0">
            <a:normAutofit/>
          </a:bodyPr>
          <a:lstStyle/>
          <a:p>
            <a:pPr marL="0" indent="0" algn="ctr" rtl="0">
              <a:buNone/>
            </a:pPr>
            <a:r>
              <a:rPr lang="ru-RU" b="1" dirty="0" err="1">
                <a:solidFill>
                  <a:srgbClr val="002060"/>
                </a:solidFill>
              </a:rPr>
              <a:t>Традиційна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класична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інтерпретація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(</a:t>
            </a:r>
            <a:r>
              <a:rPr lang="ru-RU" b="1" dirty="0" err="1">
                <a:solidFill>
                  <a:srgbClr val="002060"/>
                </a:solidFill>
              </a:rPr>
              <a:t>к.ХІХ</a:t>
            </a:r>
            <a:r>
              <a:rPr lang="ru-RU" b="1" dirty="0">
                <a:solidFill>
                  <a:srgbClr val="002060"/>
                </a:solidFill>
              </a:rPr>
              <a:t> – </a:t>
            </a:r>
            <a:r>
              <a:rPr lang="ru-RU" b="1" dirty="0" err="1">
                <a:solidFill>
                  <a:srgbClr val="002060"/>
                </a:solidFill>
              </a:rPr>
              <a:t>поч.ХХ</a:t>
            </a:r>
            <a:r>
              <a:rPr lang="ru-RU" b="1" dirty="0">
                <a:solidFill>
                  <a:srgbClr val="002060"/>
                </a:solidFill>
              </a:rPr>
              <a:t>): </a:t>
            </a:r>
            <a:r>
              <a:rPr lang="ru-RU" b="1" dirty="0" err="1">
                <a:solidFill>
                  <a:srgbClr val="002060"/>
                </a:solidFill>
              </a:rPr>
              <a:t>геополітика</a:t>
            </a:r>
            <a:r>
              <a:rPr lang="ru-RU" b="1" dirty="0">
                <a:solidFill>
                  <a:srgbClr val="002060"/>
                </a:solidFill>
              </a:rPr>
              <a:t> як </a:t>
            </a:r>
            <a:r>
              <a:rPr lang="ru-RU" b="1" dirty="0" err="1">
                <a:solidFill>
                  <a:srgbClr val="002060"/>
                </a:solidFill>
              </a:rPr>
              <a:t>різновид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зовнішньої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політики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що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визначається</a:t>
            </a:r>
            <a:r>
              <a:rPr lang="ru-RU" b="1" dirty="0">
                <a:solidFill>
                  <a:srgbClr val="002060"/>
                </a:solidFill>
              </a:rPr>
              <a:t>   </a:t>
            </a:r>
            <a:r>
              <a:rPr lang="ru-RU" b="1" dirty="0" err="1">
                <a:solidFill>
                  <a:srgbClr val="002060"/>
                </a:solidFill>
              </a:rPr>
              <a:t>територіальними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інтересами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держави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 err="1">
                <a:solidFill>
                  <a:srgbClr val="002060"/>
                </a:solidFill>
              </a:rPr>
              <a:t>Географічний</a:t>
            </a:r>
            <a:r>
              <a:rPr lang="ru-RU" b="1" dirty="0">
                <a:solidFill>
                  <a:srgbClr val="002060"/>
                </a:solidFill>
              </a:rPr>
              <a:t> фактор (</a:t>
            </a:r>
            <a:r>
              <a:rPr lang="ru-RU" b="1" dirty="0" err="1">
                <a:solidFill>
                  <a:srgbClr val="002060"/>
                </a:solidFill>
              </a:rPr>
              <a:t>розмір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території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розташування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населення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природні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копалини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тощо</a:t>
            </a:r>
            <a:r>
              <a:rPr lang="ru-RU" b="1" dirty="0">
                <a:solidFill>
                  <a:srgbClr val="002060"/>
                </a:solidFill>
              </a:rPr>
              <a:t>) </a:t>
            </a:r>
          </a:p>
          <a:p>
            <a:pPr rtl="0"/>
            <a:endParaRPr lang="ru-RU" dirty="0"/>
          </a:p>
          <a:p>
            <a:pPr marL="0" indent="0" algn="ctr" rtl="0">
              <a:buNone/>
            </a:pPr>
            <a:r>
              <a:rPr lang="ru-RU" sz="2400" b="1" dirty="0" err="1">
                <a:solidFill>
                  <a:srgbClr val="FF0000"/>
                </a:solidFill>
              </a:rPr>
              <a:t>Міць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держави</a:t>
            </a:r>
            <a:endParaRPr lang="ru-RU" sz="2400" b="1" dirty="0">
              <a:solidFill>
                <a:srgbClr val="FF0000"/>
              </a:solidFill>
            </a:endParaRPr>
          </a:p>
          <a:p>
            <a:pPr marL="0" indent="0" algn="ctr" rtl="0">
              <a:buNone/>
            </a:pPr>
            <a:endParaRPr lang="ru-RU" dirty="0"/>
          </a:p>
          <a:p>
            <a:pPr marL="0" indent="0" algn="ctr" rtl="0">
              <a:buNone/>
            </a:pPr>
            <a:r>
              <a:rPr lang="ru-RU" b="1" dirty="0">
                <a:solidFill>
                  <a:srgbClr val="002060"/>
                </a:solidFill>
              </a:rPr>
              <a:t>Мета – </a:t>
            </a:r>
            <a:r>
              <a:rPr lang="ru-RU" b="1" dirty="0" err="1">
                <a:solidFill>
                  <a:srgbClr val="002060"/>
                </a:solidFill>
              </a:rPr>
              <a:t>завоювання</a:t>
            </a:r>
            <a:r>
              <a:rPr lang="ru-RU" b="1" dirty="0">
                <a:solidFill>
                  <a:srgbClr val="002060"/>
                </a:solidFill>
              </a:rPr>
              <a:t>/</a:t>
            </a:r>
            <a:r>
              <a:rPr lang="ru-RU" b="1" dirty="0" err="1">
                <a:solidFill>
                  <a:srgbClr val="002060"/>
                </a:solidFill>
              </a:rPr>
              <a:t>анексія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територій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насильницькими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засобами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експансія</a:t>
            </a:r>
            <a:r>
              <a:rPr lang="ru-RU" b="1" dirty="0">
                <a:solidFill>
                  <a:srgbClr val="002060"/>
                </a:solidFill>
              </a:rPr>
              <a:t> простору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3634845" y="6034674"/>
            <a:ext cx="4188010" cy="3038233"/>
          </a:xfrm>
        </p:spPr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11266" name="Picture 2" descr="Картинки по запросу геополитика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37" y="1149530"/>
            <a:ext cx="6544418" cy="4885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 rot="5400000">
            <a:off x="2664902" y="2556573"/>
            <a:ext cx="44397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2713502" y="4030775"/>
            <a:ext cx="44397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2713502" y="4933052"/>
            <a:ext cx="44397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185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680" y="111834"/>
            <a:ext cx="5643096" cy="1954149"/>
          </a:xfrm>
        </p:spPr>
        <p:txBody>
          <a:bodyPr rtlCol="0">
            <a:normAutofit/>
          </a:bodyPr>
          <a:lstStyle/>
          <a:p>
            <a:pPr rtl="0"/>
            <a:r>
              <a:rPr lang="ru-RU" sz="2200" b="1" dirty="0">
                <a:solidFill>
                  <a:srgbClr val="FF0000"/>
                </a:solidFill>
              </a:rPr>
              <a:t>Р.Челлен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– </a:t>
            </a:r>
            <a:r>
              <a:rPr lang="ru-RU" sz="2000" b="1" dirty="0" err="1">
                <a:solidFill>
                  <a:srgbClr val="002060"/>
                </a:solidFill>
              </a:rPr>
              <a:t>завдання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геополітики</a:t>
            </a:r>
            <a:r>
              <a:rPr lang="ru-RU" sz="2000" b="1" dirty="0">
                <a:solidFill>
                  <a:srgbClr val="002060"/>
                </a:solidFill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</a:rPr>
              <a:t>обгрунтуванні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неминучості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територіального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переділу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світу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задля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розвитку</a:t>
            </a:r>
            <a:r>
              <a:rPr lang="ru-RU" sz="2000" b="1" dirty="0">
                <a:solidFill>
                  <a:srgbClr val="002060"/>
                </a:solidFill>
              </a:rPr>
              <a:t> держав, </a:t>
            </a:r>
            <a:r>
              <a:rPr lang="ru-RU" sz="2000" b="1" dirty="0" err="1">
                <a:solidFill>
                  <a:srgbClr val="002060"/>
                </a:solidFill>
              </a:rPr>
              <a:t>оскільки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простір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світу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який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вже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завойований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можливо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відвоювати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лише</a:t>
            </a:r>
            <a:r>
              <a:rPr lang="ru-RU" sz="2000" b="1" dirty="0">
                <a:solidFill>
                  <a:srgbClr val="002060"/>
                </a:solidFill>
              </a:rPr>
              <a:t> силою </a:t>
            </a:r>
            <a:r>
              <a:rPr lang="ru-RU" sz="2000" b="1" dirty="0" err="1">
                <a:solidFill>
                  <a:srgbClr val="002060"/>
                </a:solidFill>
              </a:rPr>
              <a:t>зброї</a:t>
            </a:r>
            <a:r>
              <a:rPr lang="ru-RU" sz="2000" b="1" dirty="0">
                <a:solidFill>
                  <a:srgbClr val="002060"/>
                </a:solidFill>
              </a:rPr>
              <a:t>; </a:t>
            </a:r>
            <a:r>
              <a:rPr lang="ru-RU" sz="2000" b="1" dirty="0" err="1">
                <a:solidFill>
                  <a:srgbClr val="FF0000"/>
                </a:solidFill>
              </a:rPr>
              <a:t>великі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держави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запрограмовані</a:t>
            </a:r>
            <a:r>
              <a:rPr lang="ru-RU" sz="2000" b="1" dirty="0">
                <a:solidFill>
                  <a:srgbClr val="FF0000"/>
                </a:solidFill>
              </a:rPr>
              <a:t> до </a:t>
            </a:r>
            <a:r>
              <a:rPr lang="ru-RU" sz="2000" b="1" dirty="0" err="1">
                <a:solidFill>
                  <a:srgbClr val="FF0000"/>
                </a:solidFill>
              </a:rPr>
              <a:t>розширення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246" y="2138446"/>
            <a:ext cx="5527016" cy="1954149"/>
          </a:xfrm>
        </p:spPr>
        <p:txBody>
          <a:bodyPr rtlCol="0">
            <a:normAutofit/>
          </a:bodyPr>
          <a:lstStyle/>
          <a:p>
            <a:pPr rtl="0"/>
            <a:r>
              <a:rPr lang="ru-RU" sz="2000" b="1" dirty="0" err="1">
                <a:solidFill>
                  <a:srgbClr val="FF0000"/>
                </a:solidFill>
              </a:rPr>
              <a:t>К.Хаусхофер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– </a:t>
            </a:r>
            <a:r>
              <a:rPr lang="ru-RU" sz="2000" b="1" dirty="0" err="1">
                <a:solidFill>
                  <a:srgbClr val="002060"/>
                </a:solidFill>
              </a:rPr>
              <a:t>визначальні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чинники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політичної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міці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держави</a:t>
            </a:r>
            <a:r>
              <a:rPr lang="ru-RU" sz="2000" b="1" dirty="0">
                <a:solidFill>
                  <a:srgbClr val="002060"/>
                </a:solidFill>
              </a:rPr>
              <a:t> – </a:t>
            </a:r>
            <a:r>
              <a:rPr lang="ru-RU" sz="2000" b="1" dirty="0" err="1">
                <a:solidFill>
                  <a:srgbClr val="002060"/>
                </a:solidFill>
              </a:rPr>
              <a:t>її</a:t>
            </a:r>
            <a:r>
              <a:rPr lang="ru-RU" sz="2000" b="1" dirty="0">
                <a:solidFill>
                  <a:srgbClr val="002060"/>
                </a:solidFill>
              </a:rPr>
              <a:t>  </a:t>
            </a:r>
            <a:r>
              <a:rPr lang="ru-RU" sz="2000" b="1" dirty="0" err="1">
                <a:solidFill>
                  <a:srgbClr val="FF0000"/>
                </a:solidFill>
              </a:rPr>
              <a:t>місцерозташування</a:t>
            </a:r>
            <a:r>
              <a:rPr lang="ru-RU" sz="2000" b="1" dirty="0">
                <a:solidFill>
                  <a:srgbClr val="FF0000"/>
                </a:solidFill>
              </a:rPr>
              <a:t> та </a:t>
            </a:r>
            <a:r>
              <a:rPr lang="ru-RU" sz="2000" b="1" dirty="0" err="1">
                <a:solidFill>
                  <a:srgbClr val="FF0000"/>
                </a:solidFill>
              </a:rPr>
              <a:t>територіальні</a:t>
            </a:r>
            <a:r>
              <a:rPr lang="ru-RU" sz="2000" b="1" dirty="0">
                <a:solidFill>
                  <a:srgbClr val="FF0000"/>
                </a:solidFill>
              </a:rPr>
              <a:t> характеристики</a:t>
            </a:r>
            <a:r>
              <a:rPr lang="ru-RU" sz="2000" b="1" dirty="0">
                <a:solidFill>
                  <a:srgbClr val="002060"/>
                </a:solidFill>
              </a:rPr>
              <a:t>; </a:t>
            </a:r>
            <a:r>
              <a:rPr lang="ru-RU" sz="2000" b="1" dirty="0" err="1">
                <a:solidFill>
                  <a:srgbClr val="002060"/>
                </a:solidFill>
              </a:rPr>
              <a:t>геополітика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вивчає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взаємовідносини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між</a:t>
            </a:r>
            <a:r>
              <a:rPr lang="ru-RU" sz="2000" b="1" dirty="0">
                <a:solidFill>
                  <a:srgbClr val="002060"/>
                </a:solidFill>
              </a:rPr>
              <a:t> простором, </a:t>
            </a:r>
            <a:r>
              <a:rPr lang="ru-RU" sz="2000" b="1" dirty="0" err="1">
                <a:solidFill>
                  <a:srgbClr val="002060"/>
                </a:solidFill>
              </a:rPr>
              <a:t>що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оточує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людину</a:t>
            </a:r>
            <a:r>
              <a:rPr lang="ru-RU" sz="2000" b="1" dirty="0">
                <a:solidFill>
                  <a:srgbClr val="002060"/>
                </a:solidFill>
              </a:rPr>
              <a:t>, та </a:t>
            </a:r>
            <a:r>
              <a:rPr lang="ru-RU" sz="2000" b="1" dirty="0" err="1">
                <a:solidFill>
                  <a:srgbClr val="002060"/>
                </a:solidFill>
              </a:rPr>
              <a:t>політичними</a:t>
            </a:r>
            <a:r>
              <a:rPr lang="ru-RU" sz="2000" b="1" dirty="0">
                <a:solidFill>
                  <a:srgbClr val="002060"/>
                </a:solidFill>
              </a:rPr>
              <a:t> формами </a:t>
            </a:r>
            <a:r>
              <a:rPr lang="ru-RU" sz="2000" b="1" dirty="0" err="1">
                <a:solidFill>
                  <a:srgbClr val="002060"/>
                </a:solidFill>
              </a:rPr>
              <a:t>її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існування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Текст 3"/>
          <p:cNvSpPr txBox="1">
            <a:spLocks/>
          </p:cNvSpPr>
          <p:nvPr/>
        </p:nvSpPr>
        <p:spPr>
          <a:xfrm>
            <a:off x="7337142" y="4741925"/>
            <a:ext cx="4155622" cy="247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0" name="Текст 3"/>
          <p:cNvSpPr txBox="1">
            <a:spLocks/>
          </p:cNvSpPr>
          <p:nvPr/>
        </p:nvSpPr>
        <p:spPr>
          <a:xfrm>
            <a:off x="252928" y="4165059"/>
            <a:ext cx="5762172" cy="26929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err="1">
                <a:solidFill>
                  <a:srgbClr val="FF0000"/>
                </a:solidFill>
              </a:rPr>
              <a:t>Н.Спайкмен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– </a:t>
            </a:r>
            <a:r>
              <a:rPr lang="ru-RU" sz="2000" b="1" dirty="0" err="1">
                <a:solidFill>
                  <a:srgbClr val="002060"/>
                </a:solidFill>
              </a:rPr>
              <a:t>ключовою</a:t>
            </a:r>
            <a:r>
              <a:rPr lang="ru-RU" sz="2000" b="1" dirty="0">
                <a:solidFill>
                  <a:srgbClr val="002060"/>
                </a:solidFill>
              </a:rPr>
              <a:t> проблемою </a:t>
            </a:r>
            <a:r>
              <a:rPr lang="ru-RU" sz="2000" b="1" dirty="0" err="1">
                <a:solidFill>
                  <a:srgbClr val="002060"/>
                </a:solidFill>
              </a:rPr>
              <a:t>політики</a:t>
            </a:r>
            <a:r>
              <a:rPr lang="ru-RU" sz="2000" b="1" dirty="0">
                <a:solidFill>
                  <a:srgbClr val="002060"/>
                </a:solidFill>
              </a:rPr>
              <a:t> є </a:t>
            </a:r>
            <a:r>
              <a:rPr lang="ru-RU" sz="2000" b="1" dirty="0" err="1">
                <a:solidFill>
                  <a:srgbClr val="002060"/>
                </a:solidFill>
              </a:rPr>
              <a:t>безпека</a:t>
            </a:r>
            <a:r>
              <a:rPr lang="ru-RU" sz="2000" b="1" dirty="0">
                <a:solidFill>
                  <a:srgbClr val="002060"/>
                </a:solidFill>
              </a:rPr>
              <a:t>, яка </a:t>
            </a:r>
            <a:r>
              <a:rPr lang="ru-RU" sz="2000" b="1" dirty="0" err="1">
                <a:solidFill>
                  <a:srgbClr val="002060"/>
                </a:solidFill>
              </a:rPr>
              <a:t>залежить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від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географічного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розташування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держави</a:t>
            </a:r>
            <a:r>
              <a:rPr lang="ru-RU" sz="2000" b="1" dirty="0">
                <a:solidFill>
                  <a:srgbClr val="002060"/>
                </a:solidFill>
              </a:rPr>
              <a:t>; в </a:t>
            </a:r>
            <a:r>
              <a:rPr lang="ru-RU" sz="2000" b="1" dirty="0" err="1">
                <a:solidFill>
                  <a:srgbClr val="002060"/>
                </a:solidFill>
              </a:rPr>
              <a:t>географії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знаходяться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ключі</a:t>
            </a:r>
            <a:r>
              <a:rPr lang="ru-RU" sz="2000" b="1" dirty="0">
                <a:solidFill>
                  <a:srgbClr val="002060"/>
                </a:solidFill>
              </a:rPr>
              <a:t> до проблем </a:t>
            </a:r>
            <a:r>
              <a:rPr lang="ru-RU" sz="2000" b="1" dirty="0" err="1">
                <a:solidFill>
                  <a:srgbClr val="002060"/>
                </a:solidFill>
              </a:rPr>
              <a:t>військово-політичної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стратегії</a:t>
            </a:r>
            <a:r>
              <a:rPr lang="ru-RU" sz="2000" b="1" dirty="0">
                <a:solidFill>
                  <a:srgbClr val="002060"/>
                </a:solidFill>
              </a:rPr>
              <a:t>; </a:t>
            </a:r>
            <a:r>
              <a:rPr lang="ru-RU" sz="2000" b="1" dirty="0" err="1">
                <a:solidFill>
                  <a:srgbClr val="FF0000"/>
                </a:solidFill>
              </a:rPr>
              <a:t>територія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держави</a:t>
            </a:r>
            <a:r>
              <a:rPr lang="ru-RU" sz="2000" b="1" dirty="0">
                <a:solidFill>
                  <a:srgbClr val="FF0000"/>
                </a:solidFill>
              </a:rPr>
              <a:t> – </a:t>
            </a:r>
            <a:r>
              <a:rPr lang="ru-RU" sz="2000" b="1" dirty="0" err="1">
                <a:solidFill>
                  <a:srgbClr val="FF0000"/>
                </a:solidFill>
              </a:rPr>
              <a:t>це</a:t>
            </a:r>
            <a:r>
              <a:rPr lang="ru-RU" sz="2000" b="1" dirty="0">
                <a:solidFill>
                  <a:srgbClr val="FF0000"/>
                </a:solidFill>
              </a:rPr>
              <a:t> база</a:t>
            </a:r>
            <a:r>
              <a:rPr lang="ru-RU" sz="2000" b="1" dirty="0">
                <a:solidFill>
                  <a:srgbClr val="002060"/>
                </a:solidFill>
              </a:rPr>
              <a:t>, з </a:t>
            </a:r>
            <a:r>
              <a:rPr lang="ru-RU" sz="2000" b="1" dirty="0" err="1">
                <a:solidFill>
                  <a:srgbClr val="002060"/>
                </a:solidFill>
              </a:rPr>
              <a:t>якої</a:t>
            </a:r>
            <a:r>
              <a:rPr lang="ru-RU" sz="2000" b="1" dirty="0">
                <a:solidFill>
                  <a:srgbClr val="002060"/>
                </a:solidFill>
              </a:rPr>
              <a:t> вона </a:t>
            </a:r>
            <a:r>
              <a:rPr lang="ru-RU" sz="2000" b="1" dirty="0" err="1">
                <a:solidFill>
                  <a:srgbClr val="002060"/>
                </a:solidFill>
              </a:rPr>
              <a:t>діє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під</a:t>
            </a:r>
            <a:r>
              <a:rPr lang="ru-RU" sz="2000" b="1" dirty="0">
                <a:solidFill>
                  <a:srgbClr val="002060"/>
                </a:solidFill>
              </a:rPr>
              <a:t> час </a:t>
            </a:r>
            <a:r>
              <a:rPr lang="ru-RU" sz="2000" b="1" dirty="0" err="1">
                <a:solidFill>
                  <a:srgbClr val="002060"/>
                </a:solidFill>
              </a:rPr>
              <a:t>війни</a:t>
            </a:r>
            <a:r>
              <a:rPr lang="ru-RU" sz="2000" b="1" dirty="0">
                <a:solidFill>
                  <a:srgbClr val="002060"/>
                </a:solidFill>
              </a:rPr>
              <a:t>, і </a:t>
            </a:r>
            <a:r>
              <a:rPr lang="ru-RU" sz="2000" b="1" dirty="0" err="1">
                <a:solidFill>
                  <a:srgbClr val="002060"/>
                </a:solidFill>
              </a:rPr>
              <a:t>стратегічн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позиція</a:t>
            </a:r>
            <a:r>
              <a:rPr lang="ru-RU" sz="2000" b="1" dirty="0">
                <a:solidFill>
                  <a:srgbClr val="002060"/>
                </a:solidFill>
              </a:rPr>
              <a:t>, яку вона </a:t>
            </a:r>
            <a:r>
              <a:rPr lang="ru-RU" sz="2000" b="1" dirty="0" err="1">
                <a:solidFill>
                  <a:srgbClr val="002060"/>
                </a:solidFill>
              </a:rPr>
              <a:t>займає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під</a:t>
            </a:r>
            <a:r>
              <a:rPr lang="ru-RU" sz="2000" b="1" dirty="0">
                <a:solidFill>
                  <a:srgbClr val="002060"/>
                </a:solidFill>
              </a:rPr>
              <a:t> час миру. </a:t>
            </a:r>
            <a:r>
              <a:rPr lang="ru-RU" sz="2000" b="1" dirty="0" err="1">
                <a:solidFill>
                  <a:srgbClr val="FF0000"/>
                </a:solidFill>
              </a:rPr>
              <a:t>Географія</a:t>
            </a:r>
            <a:r>
              <a:rPr lang="ru-RU" sz="2000" b="1" dirty="0">
                <a:solidFill>
                  <a:srgbClr val="FF0000"/>
                </a:solidFill>
              </a:rPr>
              <a:t> – </a:t>
            </a:r>
            <a:r>
              <a:rPr lang="ru-RU" sz="2000" b="1" dirty="0" err="1">
                <a:solidFill>
                  <a:srgbClr val="FF0000"/>
                </a:solidFill>
              </a:rPr>
              <a:t>найфундаментальніший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чинник</a:t>
            </a:r>
            <a:r>
              <a:rPr lang="ru-RU" sz="2000" b="1" dirty="0">
                <a:solidFill>
                  <a:srgbClr val="FF0000"/>
                </a:solidFill>
              </a:rPr>
              <a:t> у </a:t>
            </a:r>
            <a:r>
              <a:rPr lang="ru-RU" sz="2000" b="1" dirty="0" err="1">
                <a:solidFill>
                  <a:srgbClr val="FF0000"/>
                </a:solidFill>
              </a:rPr>
              <a:t>зовнішній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політиці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держави</a:t>
            </a:r>
            <a:r>
              <a:rPr lang="ru-RU" sz="2000" b="1" dirty="0">
                <a:solidFill>
                  <a:srgbClr val="FF0000"/>
                </a:solidFill>
              </a:rPr>
              <a:t>, тому </a:t>
            </a:r>
            <a:r>
              <a:rPr lang="ru-RU" sz="2000" b="1" dirty="0" err="1">
                <a:solidFill>
                  <a:srgbClr val="FF0000"/>
                </a:solidFill>
              </a:rPr>
              <a:t>що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цей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чинник</a:t>
            </a:r>
            <a:r>
              <a:rPr lang="ru-RU" sz="2000" b="1" dirty="0">
                <a:solidFill>
                  <a:srgbClr val="FF0000"/>
                </a:solidFill>
              </a:rPr>
              <a:t> – </a:t>
            </a:r>
            <a:r>
              <a:rPr lang="ru-RU" sz="2000" b="1" dirty="0" err="1">
                <a:solidFill>
                  <a:srgbClr val="FF0000"/>
                </a:solidFill>
              </a:rPr>
              <a:t>постійний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Picture 2" descr="Глобализация культуры » Москва - Третий Рим">
            <a:extLst>
              <a:ext uri="{FF2B5EF4-FFF2-40B4-BE49-F238E27FC236}">
                <a16:creationId xmlns:a16="http://schemas.microsoft.com/office/drawing/2014/main" id="{A29A7322-34EA-B84D-9D5F-FAC109B05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00" y="521722"/>
            <a:ext cx="5762172" cy="58145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566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841" y="77152"/>
            <a:ext cx="8085909" cy="6858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i="1" dirty="0" err="1">
                <a:solidFill>
                  <a:srgbClr val="FF0000"/>
                </a:solidFill>
              </a:rPr>
              <a:t>Сучасна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інтерпретація</a:t>
            </a:r>
            <a:r>
              <a:rPr lang="ru-RU" b="1" i="1" dirty="0">
                <a:solidFill>
                  <a:srgbClr val="FF0000"/>
                </a:solidFill>
              </a:rPr>
              <a:t> предмета </a:t>
            </a:r>
            <a:r>
              <a:rPr lang="ru-RU" b="1" i="1" dirty="0" err="1">
                <a:solidFill>
                  <a:srgbClr val="FF0000"/>
                </a:solidFill>
              </a:rPr>
              <a:t>геополітики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78059" y="914400"/>
            <a:ext cx="4622242" cy="5715000"/>
          </a:xfrm>
        </p:spPr>
        <p:txBody>
          <a:bodyPr rtlCol="0">
            <a:normAutofit/>
          </a:bodyPr>
          <a:lstStyle/>
          <a:p>
            <a:pPr rtl="0"/>
            <a:r>
              <a:rPr lang="ru-RU" sz="2000" b="1" i="1" dirty="0" err="1">
                <a:solidFill>
                  <a:srgbClr val="FF0000"/>
                </a:solidFill>
              </a:rPr>
              <a:t>Геополітика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– наука, </a:t>
            </a:r>
            <a:r>
              <a:rPr lang="ru-RU" sz="2000" b="1" dirty="0" err="1">
                <a:solidFill>
                  <a:srgbClr val="002060"/>
                </a:solidFill>
              </a:rPr>
              <a:t>що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вивчає</a:t>
            </a:r>
            <a:r>
              <a:rPr lang="ru-RU" sz="2000" b="1" dirty="0">
                <a:solidFill>
                  <a:srgbClr val="002060"/>
                </a:solidFill>
              </a:rPr>
              <a:t> в </a:t>
            </a:r>
            <a:r>
              <a:rPr lang="uk-UA" sz="2000" b="1" dirty="0">
                <a:solidFill>
                  <a:srgbClr val="002060"/>
                </a:solidFill>
              </a:rPr>
              <a:t>єдності усі фактори в їх взаємодії (географічні, історичні, політичні, ідеологічні, культурні …)        зміна парадигм в геополітиці</a:t>
            </a:r>
          </a:p>
          <a:p>
            <a:pPr algn="ctr" rtl="0"/>
            <a:r>
              <a:rPr lang="uk-UA" sz="2000" b="1" dirty="0"/>
              <a:t>Технологічний і соціальний прогрес </a:t>
            </a:r>
            <a:r>
              <a:rPr lang="uk-UA" sz="2000" b="1" dirty="0" err="1"/>
              <a:t>поч.ХХ</a:t>
            </a:r>
            <a:r>
              <a:rPr lang="uk-UA" sz="2000" b="1" dirty="0"/>
              <a:t> – </a:t>
            </a:r>
            <a:r>
              <a:rPr lang="uk-UA" sz="2000" b="1" dirty="0" err="1"/>
              <a:t>сер.ХХ</a:t>
            </a:r>
            <a:r>
              <a:rPr lang="uk-UA" sz="2000" b="1" dirty="0"/>
              <a:t> призвів до </a:t>
            </a:r>
            <a:r>
              <a:rPr lang="uk-UA" sz="2000" b="1" dirty="0">
                <a:solidFill>
                  <a:srgbClr val="FF0000"/>
                </a:solidFill>
              </a:rPr>
              <a:t>«стиснення» геополітичного простору</a:t>
            </a:r>
            <a:r>
              <a:rPr lang="uk-UA" sz="2000" b="1" dirty="0"/>
              <a:t>, географічний чинник втратив визначальну суспільно-історичну роль (наприклад, феномен </a:t>
            </a:r>
            <a:r>
              <a:rPr lang="uk-UA" sz="2000" b="1" dirty="0" err="1"/>
              <a:t>Сінгапура</a:t>
            </a:r>
            <a:r>
              <a:rPr lang="uk-UA" sz="2000" b="1" dirty="0"/>
              <a:t>)</a:t>
            </a:r>
          </a:p>
          <a:p>
            <a:pPr algn="ctr" rtl="0"/>
            <a:endParaRPr lang="uk-UA" sz="2000" dirty="0"/>
          </a:p>
          <a:p>
            <a:pPr algn="ctr" rtl="0"/>
            <a:r>
              <a:rPr lang="uk-UA" sz="2000" b="1" i="1" dirty="0">
                <a:solidFill>
                  <a:srgbClr val="FF0000"/>
                </a:solidFill>
              </a:rPr>
              <a:t>Міць держави  </a:t>
            </a:r>
            <a:r>
              <a:rPr lang="uk-UA" sz="2000" b="1" i="1" dirty="0"/>
              <a:t>має багатофакторний характер</a:t>
            </a:r>
          </a:p>
          <a:p>
            <a:pPr algn="ctr" rtl="0"/>
            <a:endParaRPr lang="uk-UA" sz="2000" dirty="0"/>
          </a:p>
          <a:p>
            <a:pPr algn="ctr" rtl="0"/>
            <a:r>
              <a:rPr lang="uk-UA" sz="2000" b="1" dirty="0"/>
              <a:t>Залежить передусім від рівня освоєння державою технологій і комунікацій</a:t>
            </a:r>
          </a:p>
          <a:p>
            <a:pPr algn="ctr" rtl="0"/>
            <a:endParaRPr lang="uk-UA" sz="2000" dirty="0"/>
          </a:p>
          <a:p>
            <a:pPr algn="ctr" rtl="0"/>
            <a:endParaRPr lang="ru-RU" dirty="0"/>
          </a:p>
          <a:p>
            <a:pPr algn="ctr" rtl="0"/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 rot="16200000" flipH="1">
            <a:off x="2172581" y="4126944"/>
            <a:ext cx="425976" cy="469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елка вправо 12"/>
          <p:cNvSpPr/>
          <p:nvPr/>
        </p:nvSpPr>
        <p:spPr>
          <a:xfrm rot="16200000" flipH="1">
            <a:off x="2172579" y="5154312"/>
            <a:ext cx="425980" cy="469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318" name="Picture 6" descr="Картинки по запросу геополитика картинки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t="4133" r="7207" b="5219"/>
          <a:stretch/>
        </p:blipFill>
        <p:spPr bwMode="auto">
          <a:xfrm>
            <a:off x="4700301" y="1282699"/>
            <a:ext cx="7183936" cy="4978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Стрелка вправо 7">
            <a:extLst>
              <a:ext uri="{FF2B5EF4-FFF2-40B4-BE49-F238E27FC236}">
                <a16:creationId xmlns:a16="http://schemas.microsoft.com/office/drawing/2014/main" id="{DB1C67D0-905F-3545-8C82-B5678FC78D46}"/>
              </a:ext>
            </a:extLst>
          </p:cNvPr>
          <p:cNvSpPr/>
          <p:nvPr/>
        </p:nvSpPr>
        <p:spPr>
          <a:xfrm rot="10800000" flipH="1">
            <a:off x="3000432" y="1710201"/>
            <a:ext cx="323303" cy="469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08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Картинки по запросу геополитика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00" y="4574738"/>
            <a:ext cx="3826640" cy="22832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904" y="31647"/>
            <a:ext cx="6048102" cy="457633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b="1" dirty="0" err="1">
                <a:solidFill>
                  <a:srgbClr val="C00000"/>
                </a:solidFill>
              </a:rPr>
              <a:t>Сучасна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геополітика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291230" y="795770"/>
            <a:ext cx="5481685" cy="5909641"/>
          </a:xfrm>
        </p:spPr>
        <p:txBody>
          <a:bodyPr rtlCol="0">
            <a:noAutofit/>
          </a:bodyPr>
          <a:lstStyle/>
          <a:p>
            <a:pPr marL="285750" indent="-285750" rtl="0">
              <a:buFontTx/>
              <a:buChar char="-"/>
            </a:pPr>
            <a:r>
              <a:rPr lang="ru-RU" sz="2400" b="1" dirty="0" err="1"/>
              <a:t>Збільшення</a:t>
            </a:r>
            <a:r>
              <a:rPr lang="ru-RU" sz="2400" b="1" dirty="0"/>
              <a:t> </a:t>
            </a:r>
            <a:r>
              <a:rPr lang="ru-RU" sz="2400" b="1" dirty="0" err="1"/>
              <a:t>впливу</a:t>
            </a:r>
            <a:r>
              <a:rPr lang="ru-RU" sz="2400" b="1" dirty="0"/>
              <a:t> </a:t>
            </a:r>
            <a:r>
              <a:rPr lang="ru-RU" sz="2400" b="1" dirty="0" err="1"/>
              <a:t>економічних</a:t>
            </a:r>
            <a:r>
              <a:rPr lang="ru-RU" sz="2400" b="1" dirty="0"/>
              <a:t> </a:t>
            </a:r>
            <a:r>
              <a:rPr lang="ru-RU" sz="2400" b="1" dirty="0" err="1"/>
              <a:t>факторі</a:t>
            </a:r>
            <a:r>
              <a:rPr lang="uk-UA" sz="2400" b="1" dirty="0"/>
              <a:t>в (</a:t>
            </a:r>
            <a:r>
              <a:rPr lang="uk-UA" sz="2400" b="1" dirty="0">
                <a:solidFill>
                  <a:srgbClr val="C00000"/>
                </a:solidFill>
              </a:rPr>
              <a:t>ера «</a:t>
            </a:r>
            <a:r>
              <a:rPr lang="uk-UA" sz="2400" b="1" dirty="0" err="1">
                <a:solidFill>
                  <a:srgbClr val="C00000"/>
                </a:solidFill>
              </a:rPr>
              <a:t>реалекономіки</a:t>
            </a:r>
            <a:r>
              <a:rPr lang="uk-UA" sz="2400" b="1" dirty="0"/>
              <a:t>», економічні процеси вже визначають обличчя довколишнього фізичного середовища, виникає </a:t>
            </a:r>
            <a:r>
              <a:rPr lang="uk-UA" sz="2400" b="1" dirty="0">
                <a:solidFill>
                  <a:srgbClr val="C00000"/>
                </a:solidFill>
              </a:rPr>
              <a:t>економічне середовище проживання</a:t>
            </a:r>
            <a:r>
              <a:rPr lang="uk-UA" sz="2400" b="1" dirty="0"/>
              <a:t>)</a:t>
            </a:r>
          </a:p>
          <a:p>
            <a:pPr marL="285750" indent="-285750" rtl="0">
              <a:buFontTx/>
              <a:buChar char="-"/>
            </a:pPr>
            <a:r>
              <a:rPr lang="uk-UA" sz="2400" b="1" dirty="0">
                <a:solidFill>
                  <a:srgbClr val="C00000"/>
                </a:solidFill>
              </a:rPr>
              <a:t>Військово-технічні досягнення </a:t>
            </a:r>
            <a:r>
              <a:rPr lang="uk-UA" sz="2400" b="1" dirty="0"/>
              <a:t>(втрачена невразливість </a:t>
            </a:r>
            <a:r>
              <a:rPr lang="uk-UA" sz="2400" b="1" dirty="0" err="1"/>
              <a:t>хартленда</a:t>
            </a:r>
            <a:r>
              <a:rPr lang="uk-UA" sz="2400" b="1" dirty="0"/>
              <a:t> та зовнішнього півмісяця)</a:t>
            </a:r>
          </a:p>
          <a:p>
            <a:pPr marL="285750" indent="-285750" rtl="0">
              <a:buFontTx/>
              <a:buChar char="-"/>
            </a:pPr>
            <a:r>
              <a:rPr lang="uk-UA" sz="2400" b="1" dirty="0">
                <a:solidFill>
                  <a:srgbClr val="C00000"/>
                </a:solidFill>
              </a:rPr>
              <a:t>Інформаційна революція </a:t>
            </a:r>
            <a:endParaRPr lang="uk-UA" sz="2400" b="1" dirty="0"/>
          </a:p>
          <a:p>
            <a:pPr marL="285750" indent="-285750" rtl="0">
              <a:buFontTx/>
              <a:buChar char="-"/>
            </a:pPr>
            <a:r>
              <a:rPr lang="uk-UA" sz="2400" b="1" dirty="0">
                <a:solidFill>
                  <a:srgbClr val="C00000"/>
                </a:solidFill>
              </a:rPr>
              <a:t>Розвиток науки </a:t>
            </a:r>
            <a:r>
              <a:rPr lang="uk-UA" sz="2400" b="1" dirty="0"/>
              <a:t>(природно-технічних, суспільно-політичних)</a:t>
            </a:r>
          </a:p>
          <a:p>
            <a:pPr marL="285750" indent="-285750" rtl="0">
              <a:buFontTx/>
              <a:buChar char="-"/>
            </a:pPr>
            <a:r>
              <a:rPr lang="uk-UA" sz="2400" b="1" dirty="0">
                <a:solidFill>
                  <a:srgbClr val="C00000"/>
                </a:solidFill>
              </a:rPr>
              <a:t>Культурно-освітня якість </a:t>
            </a:r>
            <a:r>
              <a:rPr lang="uk-UA" sz="2400" b="1" dirty="0"/>
              <a:t>населення</a:t>
            </a:r>
          </a:p>
          <a:p>
            <a:pPr marL="285750" indent="-285750" rtl="0">
              <a:buFontTx/>
              <a:buChar char="-"/>
            </a:pPr>
            <a:r>
              <a:rPr lang="uk-UA" sz="2400" b="1" dirty="0"/>
              <a:t>Актуалізація впливу </a:t>
            </a:r>
            <a:r>
              <a:rPr lang="uk-UA" sz="2400" b="1" dirty="0">
                <a:solidFill>
                  <a:srgbClr val="C00000"/>
                </a:solidFill>
              </a:rPr>
              <a:t>світових релігій</a:t>
            </a:r>
          </a:p>
          <a:p>
            <a:pPr marL="285750" indent="-285750" rtl="0">
              <a:buFontTx/>
              <a:buChar char="-"/>
            </a:pPr>
            <a:r>
              <a:rPr lang="uk-UA" sz="2400" b="1" dirty="0"/>
              <a:t>Ефективність </a:t>
            </a:r>
            <a:r>
              <a:rPr lang="uk-UA" sz="2400" b="1" dirty="0">
                <a:solidFill>
                  <a:srgbClr val="C00000"/>
                </a:solidFill>
              </a:rPr>
              <a:t>політичного режиму країни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2555393" y="426447"/>
            <a:ext cx="5396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338" name="Picture 2" descr="Картинки по запросу геополитика картинки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r="17367"/>
          <a:stretch>
            <a:fillRect/>
          </a:stretch>
        </p:blipFill>
        <p:spPr bwMode="auto">
          <a:xfrm>
            <a:off x="9113644" y="4195779"/>
            <a:ext cx="3133982" cy="265901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343" y="0"/>
            <a:ext cx="3392584" cy="213385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Картинки по запросу геополитика картин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50" y="2428625"/>
            <a:ext cx="4566522" cy="22832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Причини війн у ХХІ столітті? Про складне — простими словами – АрміяInform">
            <a:extLst>
              <a:ext uri="{FF2B5EF4-FFF2-40B4-BE49-F238E27FC236}">
                <a16:creationId xmlns:a16="http://schemas.microsoft.com/office/drawing/2014/main" id="{6E1757DA-AD72-1545-85F3-75B00EA91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50" y="107736"/>
            <a:ext cx="3492500" cy="23241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апа в різдвяному посланні згадав про Сирію, Ірак і конфлікти в Африці -  BBC News Україна">
            <a:extLst>
              <a:ext uri="{FF2B5EF4-FFF2-40B4-BE49-F238E27FC236}">
                <a16:creationId xmlns:a16="http://schemas.microsoft.com/office/drawing/2014/main" id="{1B8B438B-F57E-134C-96E5-AEF8C3E5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927" y="2049666"/>
            <a:ext cx="3810000" cy="21336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3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61" y="312440"/>
            <a:ext cx="5004707" cy="3038856"/>
          </a:xfrm>
        </p:spPr>
        <p:txBody>
          <a:bodyPr rtlCol="0">
            <a:noAutofit/>
          </a:bodyPr>
          <a:lstStyle/>
          <a:p>
            <a:pPr rtl="0"/>
            <a:r>
              <a:rPr lang="ru-RU" sz="2400" b="1" dirty="0" err="1">
                <a:solidFill>
                  <a:srgbClr val="C00000"/>
                </a:solidFill>
              </a:rPr>
              <a:t>Д.Майнінг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7030A0"/>
                </a:solidFill>
              </a:rPr>
              <a:t>«…</a:t>
            </a:r>
            <a:r>
              <a:rPr lang="ru-RU" sz="2400" b="1" dirty="0" err="1">
                <a:solidFill>
                  <a:srgbClr val="7030A0"/>
                </a:solidFill>
              </a:rPr>
              <a:t>силовий</a:t>
            </a:r>
            <a:r>
              <a:rPr lang="ru-RU" sz="2400" b="1" dirty="0">
                <a:solidFill>
                  <a:srgbClr val="7030A0"/>
                </a:solidFill>
              </a:rPr>
              <a:t> аспект в </a:t>
            </a:r>
            <a:r>
              <a:rPr lang="ru-RU" sz="2400" b="1" dirty="0" err="1">
                <a:solidFill>
                  <a:srgbClr val="7030A0"/>
                </a:solidFill>
              </a:rPr>
              <a:t>сучасній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геополітиці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поступається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місцем</a:t>
            </a:r>
            <a:r>
              <a:rPr lang="ru-RU" sz="2400" b="1" dirty="0">
                <a:solidFill>
                  <a:srgbClr val="7030A0"/>
                </a:solidFill>
              </a:rPr>
              <a:t> культурному – </a:t>
            </a:r>
            <a:r>
              <a:rPr lang="ru-RU" sz="2400" b="1" dirty="0" err="1">
                <a:solidFill>
                  <a:srgbClr val="7030A0"/>
                </a:solidFill>
              </a:rPr>
              <a:t>боротьбі</a:t>
            </a:r>
            <a:r>
              <a:rPr lang="ru-RU" sz="2400" b="1" dirty="0">
                <a:solidFill>
                  <a:srgbClr val="7030A0"/>
                </a:solidFill>
              </a:rPr>
              <a:t> за </a:t>
            </a:r>
            <a:r>
              <a:rPr lang="ru-RU" sz="2400" b="1" dirty="0" err="1">
                <a:solidFill>
                  <a:srgbClr val="7030A0"/>
                </a:solidFill>
              </a:rPr>
              <a:t>розум</a:t>
            </a:r>
            <a:r>
              <a:rPr lang="ru-RU" sz="2400" b="1" dirty="0">
                <a:solidFill>
                  <a:srgbClr val="7030A0"/>
                </a:solidFill>
              </a:rPr>
              <a:t> та </a:t>
            </a:r>
            <a:r>
              <a:rPr lang="ru-RU" sz="2400" b="1" dirty="0" err="1">
                <a:solidFill>
                  <a:srgbClr val="7030A0"/>
                </a:solidFill>
              </a:rPr>
              <a:t>душі</a:t>
            </a:r>
            <a:r>
              <a:rPr lang="ru-RU" sz="2400" b="1" dirty="0">
                <a:solidFill>
                  <a:srgbClr val="7030A0"/>
                </a:solidFill>
              </a:rPr>
              <a:t> людей, </a:t>
            </a:r>
            <a:r>
              <a:rPr lang="ru-RU" sz="2400" b="1" dirty="0" err="1">
                <a:solidFill>
                  <a:srgbClr val="7030A0"/>
                </a:solidFill>
              </a:rPr>
              <a:t>що</a:t>
            </a:r>
            <a:r>
              <a:rPr lang="ru-RU" sz="2400" b="1" dirty="0">
                <a:solidFill>
                  <a:srgbClr val="7030A0"/>
                </a:solidFill>
              </a:rPr>
              <a:t> є </a:t>
            </a:r>
            <a:r>
              <a:rPr lang="ru-RU" sz="2400" b="1" dirty="0" err="1">
                <a:solidFill>
                  <a:srgbClr val="7030A0"/>
                </a:solidFill>
              </a:rPr>
              <a:t>основним</a:t>
            </a:r>
            <a:r>
              <a:rPr lang="ru-RU" sz="2400" b="1" dirty="0">
                <a:solidFill>
                  <a:srgbClr val="7030A0"/>
                </a:solidFill>
              </a:rPr>
              <a:t> фактором </a:t>
            </a:r>
            <a:r>
              <a:rPr lang="ru-RU" sz="2400" b="1" dirty="0" err="1">
                <a:solidFill>
                  <a:srgbClr val="7030A0"/>
                </a:solidFill>
              </a:rPr>
              <a:t>світового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панування</a:t>
            </a:r>
            <a:r>
              <a:rPr lang="ru-RU" sz="2400" b="1" dirty="0">
                <a:solidFill>
                  <a:srgbClr val="7030A0"/>
                </a:solidFill>
              </a:rPr>
              <a:t>, особливо </a:t>
            </a:r>
            <a:r>
              <a:rPr lang="ru-RU" sz="2400" b="1" dirty="0" err="1">
                <a:solidFill>
                  <a:srgbClr val="7030A0"/>
                </a:solidFill>
              </a:rPr>
              <a:t>це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стосується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розповсюдження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американського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впливу</a:t>
            </a:r>
            <a:r>
              <a:rPr lang="ru-RU" sz="2400" b="1" dirty="0">
                <a:solidFill>
                  <a:srgbClr val="7030A0"/>
                </a:solidFill>
              </a:rPr>
              <a:t> на </a:t>
            </a:r>
            <a:r>
              <a:rPr lang="ru-RU" sz="2400" b="1" dirty="0" err="1">
                <a:solidFill>
                  <a:srgbClr val="7030A0"/>
                </a:solidFill>
              </a:rPr>
              <a:t>країни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третього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світу</a:t>
            </a:r>
            <a:r>
              <a:rPr lang="ru-RU" sz="2400" b="1" dirty="0">
                <a:solidFill>
                  <a:srgbClr val="7030A0"/>
                </a:solidFill>
              </a:rPr>
              <a:t>»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6786" y="3909879"/>
            <a:ext cx="4786753" cy="2612024"/>
          </a:xfrm>
        </p:spPr>
        <p:txBody>
          <a:bodyPr rtlCol="0">
            <a:noAutofit/>
          </a:bodyPr>
          <a:lstStyle/>
          <a:p>
            <a:pPr rtl="0"/>
            <a:r>
              <a:rPr lang="ru-RU" sz="2400" b="1" dirty="0" err="1">
                <a:solidFill>
                  <a:srgbClr val="C00000"/>
                </a:solidFill>
              </a:rPr>
              <a:t>С.Коен</a:t>
            </a:r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7030A0"/>
                </a:solidFill>
              </a:rPr>
              <a:t>наголошує</a:t>
            </a:r>
            <a:r>
              <a:rPr lang="ru-RU" sz="2400" b="1" dirty="0">
                <a:solidFill>
                  <a:srgbClr val="7030A0"/>
                </a:solidFill>
              </a:rPr>
              <a:t> на </a:t>
            </a:r>
            <a:r>
              <a:rPr lang="ru-RU" sz="2400" b="1" dirty="0" err="1">
                <a:solidFill>
                  <a:srgbClr val="7030A0"/>
                </a:solidFill>
              </a:rPr>
              <a:t>підвищенні</a:t>
            </a:r>
            <a:r>
              <a:rPr lang="ru-RU" sz="2400" b="1" dirty="0">
                <a:solidFill>
                  <a:srgbClr val="7030A0"/>
                </a:solidFill>
              </a:rPr>
              <a:t> фактору </a:t>
            </a:r>
            <a:r>
              <a:rPr lang="ru-RU" sz="2400" b="1" dirty="0" err="1">
                <a:solidFill>
                  <a:srgbClr val="7030A0"/>
                </a:solidFill>
              </a:rPr>
              <a:t>геоекономіки</a:t>
            </a:r>
            <a:r>
              <a:rPr lang="ru-RU" sz="2400" b="1" dirty="0">
                <a:solidFill>
                  <a:srgbClr val="7030A0"/>
                </a:solidFill>
              </a:rPr>
              <a:t> та </a:t>
            </a:r>
            <a:r>
              <a:rPr lang="ru-RU" sz="2400" b="1" dirty="0" err="1">
                <a:solidFill>
                  <a:srgbClr val="7030A0"/>
                </a:solidFill>
              </a:rPr>
              <a:t>геокультури</a:t>
            </a:r>
            <a:r>
              <a:rPr lang="ru-RU" sz="2400" b="1" dirty="0">
                <a:solidFill>
                  <a:srgbClr val="7030A0"/>
                </a:solidFill>
              </a:rPr>
              <a:t>; </a:t>
            </a:r>
            <a:r>
              <a:rPr lang="ru-RU" sz="2400" b="1" dirty="0" err="1">
                <a:solidFill>
                  <a:srgbClr val="7030A0"/>
                </a:solidFill>
              </a:rPr>
              <a:t>визначає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країни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>
                <a:solidFill>
                  <a:srgbClr val="7030A0"/>
                </a:solidFill>
              </a:rPr>
              <a:t>gateway</a:t>
            </a:r>
            <a:r>
              <a:rPr lang="uk-UA" sz="2400" b="1" dirty="0">
                <a:solidFill>
                  <a:srgbClr val="7030A0"/>
                </a:solidFill>
              </a:rPr>
              <a:t> – крани Прибалтики, Словенія, Північна Ірландія, Кашмір, Гонконг, Таїланд, Ліван, Каталонія, Кіпр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5366" name="Picture 6" descr="Картинки по запросу мягкая сила картинки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r="1200"/>
          <a:stretch>
            <a:fillRect/>
          </a:stretch>
        </p:blipFill>
        <p:spPr bwMode="auto">
          <a:xfrm>
            <a:off x="7942513" y="1397197"/>
            <a:ext cx="4162701" cy="31821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Картинки по запросу мягкая сила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39" y="4324592"/>
            <a:ext cx="3773454" cy="25659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Картинки по запросу мягкая сила картин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749" y="4006413"/>
            <a:ext cx="3569465" cy="28841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Велика російська культура&quot; виявилася такою ж недолугою субстанцією, як і  &quot;друга армія світу&quot; | АРГУМЕНТ">
            <a:extLst>
              <a:ext uri="{FF2B5EF4-FFF2-40B4-BE49-F238E27FC236}">
                <a16:creationId xmlns:a16="http://schemas.microsoft.com/office/drawing/2014/main" id="{81ED3623-FA06-D144-832B-276C313B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285" y="-91417"/>
            <a:ext cx="3773454" cy="23517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Українська культура — Вікіпедія">
            <a:extLst>
              <a:ext uri="{FF2B5EF4-FFF2-40B4-BE49-F238E27FC236}">
                <a16:creationId xmlns:a16="http://schemas.microsoft.com/office/drawing/2014/main" id="{EA4DF17E-AB8C-664D-9BA7-9E804A80F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95" y="2089164"/>
            <a:ext cx="3773454" cy="28350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Одеський обласний центр української культури.">
            <a:extLst>
              <a:ext uri="{FF2B5EF4-FFF2-40B4-BE49-F238E27FC236}">
                <a16:creationId xmlns:a16="http://schemas.microsoft.com/office/drawing/2014/main" id="{DE45E32F-92D9-5946-BC55-FE550718C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939" y="58773"/>
            <a:ext cx="3806765" cy="22840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6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097" y="-52793"/>
            <a:ext cx="6897188" cy="600891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b="1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Методи</a:t>
            </a:r>
            <a:r>
              <a:rPr lang="ru-RU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та </a:t>
            </a:r>
            <a:r>
              <a:rPr lang="ru-RU" b="1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функції</a:t>
            </a:r>
            <a:r>
              <a:rPr lang="ru-RU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геополітики</a:t>
            </a:r>
            <a:endParaRPr lang="ru-RU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351707" y="548098"/>
            <a:ext cx="5316124" cy="5938266"/>
          </a:xfrm>
        </p:spPr>
        <p:txBody>
          <a:bodyPr rtlCol="0">
            <a:noAutofit/>
          </a:bodyPr>
          <a:lstStyle/>
          <a:p>
            <a:pPr rtl="0"/>
            <a:r>
              <a:rPr lang="ru-RU" sz="24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МЕТОДИ</a:t>
            </a:r>
          </a:p>
          <a:p>
            <a:pPr marL="285750" indent="-28575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Системний</a:t>
            </a: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 (структурно-</a:t>
            </a: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функціональний</a:t>
            </a: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підхід</a:t>
            </a: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Історичний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Порівняльний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Діяльнісний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Нормативно-</a:t>
            </a: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ціннісний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Інституційний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Методи</a:t>
            </a: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прогнозування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Соціологічні</a:t>
            </a: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методи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rtl="0"/>
            <a:endParaRPr lang="ru-RU" sz="20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rtl="0"/>
            <a:r>
              <a:rPr lang="ru-RU" sz="20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ФУНКЦІЇ</a:t>
            </a: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Пізнавальна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Прогностична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Управлінська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Ідеологічна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rtl="0"/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7170" name="Picture 2" descr="Listen to The Geopolitics &amp; Power Podcast podcast | Deezer">
            <a:extLst>
              <a:ext uri="{FF2B5EF4-FFF2-40B4-BE49-F238E27FC236}">
                <a16:creationId xmlns:a16="http://schemas.microsoft.com/office/drawing/2014/main" id="{3CB15096-AC4E-FD44-95D6-722679CAF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31" y="548098"/>
            <a:ext cx="6262912" cy="62629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8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99278"/>
            <a:ext cx="5704114" cy="52251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b="1" dirty="0" err="1">
                <a:solidFill>
                  <a:srgbClr val="7030A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Джерела</a:t>
            </a:r>
            <a:r>
              <a:rPr lang="ru-RU" b="1" dirty="0">
                <a:solidFill>
                  <a:srgbClr val="7030A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геополітики</a:t>
            </a:r>
            <a:endParaRPr lang="ru-RU" b="1" dirty="0">
              <a:solidFill>
                <a:srgbClr val="7030A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262892" y="898666"/>
            <a:ext cx="5087199" cy="4958224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Концепції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географічного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детермінізму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(Геродот,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Полібій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Фукідід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Аристотель,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Ібн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Хальдун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Ж.Боден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Ш.Монтескьє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К.Ріттер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інші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)</a:t>
            </a:r>
          </a:p>
          <a:p>
            <a:pPr rtl="0"/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rtl="0"/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Військово-стратегічні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теорії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(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Н.Макіавеллі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К.фон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Клаузевіц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Х.Мольтке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А.Мехен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)</a:t>
            </a:r>
          </a:p>
          <a:p>
            <a:pPr rtl="0"/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rtl="0"/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Теорії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цивілізацій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(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М.Данілевський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О.Шпенглер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А.Тойнбі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С.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Г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антінгтон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)</a:t>
            </a:r>
          </a:p>
          <a:p>
            <a:pPr rtl="0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38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132" y="25874"/>
            <a:ext cx="5120867" cy="2915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Картинки по запросу карта цивилизаций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091" y="2199997"/>
            <a:ext cx="4720659" cy="2915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Картинки по запросу вой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654" y="3744559"/>
            <a:ext cx="3946346" cy="2972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661"/>
            <a:ext cx="9723863" cy="61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61443" y="1182754"/>
            <a:ext cx="1865244" cy="823699"/>
          </a:xfrm>
        </p:spPr>
        <p:txBody>
          <a:bodyPr rtlCol="0"/>
          <a:lstStyle/>
          <a:p>
            <a:pPr algn="ctr" rtl="0"/>
            <a:r>
              <a:rPr lang="ru-RU" dirty="0">
                <a:latin typeface="Arial Black" panose="020B0A04020102020204" pitchFamily="34" charset="0"/>
              </a:rPr>
              <a:t>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0449" y="2921419"/>
            <a:ext cx="5661551" cy="3090478"/>
          </a:xfrm>
        </p:spPr>
        <p:txBody>
          <a:bodyPr rtlCol="0"/>
          <a:lstStyle/>
          <a:p>
            <a:pPr rtl="0"/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Геополітика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: статус в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системі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суспільствознавчих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наук.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Визначення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поняття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«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геополітика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».</a:t>
            </a:r>
          </a:p>
          <a:p>
            <a:pPr rtl="0"/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Еволюція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предмета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геополітики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.</a:t>
            </a:r>
          </a:p>
          <a:p>
            <a:pPr rtl="0"/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Джерела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геополітки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.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Функції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та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методи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геополітики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.</a:t>
            </a:r>
          </a:p>
          <a:p>
            <a:pPr rtl="0"/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Геополітичні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епохи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37" y="53154"/>
            <a:ext cx="7000820" cy="126905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Географічний детермінізм </a:t>
            </a:r>
            <a:br>
              <a:rPr lang="uk-UA" sz="2000" dirty="0"/>
            </a:br>
            <a:br>
              <a:rPr lang="uk-UA" sz="2000" dirty="0"/>
            </a:br>
            <a:r>
              <a:rPr lang="uk-UA" sz="2000" b="1" dirty="0">
                <a:solidFill>
                  <a:srgbClr val="C00000"/>
                </a:solidFill>
              </a:rPr>
              <a:t>розвиток людства визначається географічними факторами, а встановлення державних кордонів ґрунтується на праві сильного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910" y="1450275"/>
            <a:ext cx="6176793" cy="5743635"/>
          </a:xfrm>
        </p:spPr>
        <p:txBody>
          <a:bodyPr>
            <a:noAutofit/>
          </a:bodyPr>
          <a:lstStyle/>
          <a:p>
            <a:pPr algn="just"/>
            <a:r>
              <a:rPr lang="uk-UA" b="1" dirty="0">
                <a:solidFill>
                  <a:srgbClr val="FF0000"/>
                </a:solidFill>
              </a:rPr>
              <a:t>Ібн </a:t>
            </a:r>
            <a:r>
              <a:rPr lang="uk-UA" b="1" dirty="0" err="1">
                <a:solidFill>
                  <a:srgbClr val="FF0000"/>
                </a:solidFill>
              </a:rPr>
              <a:t>Хальдун</a:t>
            </a:r>
            <a:r>
              <a:rPr lang="uk-UA" b="1" dirty="0">
                <a:solidFill>
                  <a:srgbClr val="FF0000"/>
                </a:solidFill>
              </a:rPr>
              <a:t> (1332-1406)</a:t>
            </a:r>
            <a:r>
              <a:rPr lang="uk-UA" b="1" dirty="0">
                <a:solidFill>
                  <a:srgbClr val="002060"/>
                </a:solidFill>
              </a:rPr>
              <a:t> – </a:t>
            </a:r>
            <a:r>
              <a:rPr lang="uk-UA" b="1" i="1" u="sng" dirty="0">
                <a:solidFill>
                  <a:srgbClr val="002060"/>
                </a:solidFill>
              </a:rPr>
              <a:t>теорія історичних циклів</a:t>
            </a:r>
            <a:r>
              <a:rPr lang="uk-UA" b="1" dirty="0">
                <a:solidFill>
                  <a:srgbClr val="002060"/>
                </a:solidFill>
              </a:rPr>
              <a:t>: першочергове значення впливу природних умов, особливо клімат. умов, на історію і </a:t>
            </a:r>
            <a:r>
              <a:rPr lang="uk-UA" b="1" dirty="0" err="1">
                <a:solidFill>
                  <a:srgbClr val="002060"/>
                </a:solidFill>
              </a:rPr>
              <a:t>соц</a:t>
            </a:r>
            <a:r>
              <a:rPr lang="uk-UA" b="1" dirty="0">
                <a:solidFill>
                  <a:srgbClr val="002060"/>
                </a:solidFill>
              </a:rPr>
              <a:t>.-політ. життя; у країнах з </a:t>
            </a:r>
            <a:r>
              <a:rPr lang="uk-UA" b="1" i="1" dirty="0">
                <a:solidFill>
                  <a:srgbClr val="002060"/>
                </a:solidFill>
              </a:rPr>
              <a:t>помірним</a:t>
            </a:r>
            <a:r>
              <a:rPr lang="uk-UA" b="1" dirty="0">
                <a:solidFill>
                  <a:srgbClr val="002060"/>
                </a:solidFill>
              </a:rPr>
              <a:t> кліматом активною силою є кочівники, захоплюють осіле населення, засновують імперії, через 3-4 покоління втрачають силу, нові хвилі кочівників нападають на ці країни і цикл знов починається</a:t>
            </a:r>
          </a:p>
          <a:p>
            <a:pPr algn="just"/>
            <a:r>
              <a:rPr lang="uk-UA" b="1" dirty="0" err="1">
                <a:solidFill>
                  <a:srgbClr val="FF0000"/>
                </a:solidFill>
              </a:rPr>
              <a:t>Ж.Боден</a:t>
            </a:r>
            <a:r>
              <a:rPr lang="uk-UA" b="1" dirty="0">
                <a:solidFill>
                  <a:srgbClr val="FF0000"/>
                </a:solidFill>
              </a:rPr>
              <a:t> (1530-1596) </a:t>
            </a:r>
            <a:r>
              <a:rPr lang="uk-UA" b="1" dirty="0">
                <a:solidFill>
                  <a:srgbClr val="002060"/>
                </a:solidFill>
              </a:rPr>
              <a:t>– </a:t>
            </a:r>
            <a:r>
              <a:rPr lang="uk-UA" b="1" i="1" u="sng" dirty="0">
                <a:solidFill>
                  <a:srgbClr val="002060"/>
                </a:solidFill>
              </a:rPr>
              <a:t>вплив природи та </a:t>
            </a:r>
            <a:r>
              <a:rPr lang="uk-UA" b="1" i="1" u="sng" dirty="0" err="1">
                <a:solidFill>
                  <a:srgbClr val="002060"/>
                </a:solidFill>
              </a:rPr>
              <a:t>геогр</a:t>
            </a:r>
            <a:r>
              <a:rPr lang="uk-UA" b="1" i="1" u="sng" dirty="0">
                <a:solidFill>
                  <a:srgbClr val="002060"/>
                </a:solidFill>
              </a:rPr>
              <a:t>. фактори </a:t>
            </a:r>
            <a:r>
              <a:rPr lang="uk-UA" b="1" i="1" dirty="0">
                <a:solidFill>
                  <a:srgbClr val="002060"/>
                </a:solidFill>
              </a:rPr>
              <a:t>(передусім клімат), </a:t>
            </a:r>
            <a:r>
              <a:rPr lang="uk-UA" b="1" dirty="0">
                <a:solidFill>
                  <a:srgbClr val="002060"/>
                </a:solidFill>
              </a:rPr>
              <a:t>на відміну від Божої Волі та людини, є ключовими щодо змін у </a:t>
            </a:r>
            <a:r>
              <a:rPr lang="uk-UA" b="1" dirty="0" err="1">
                <a:solidFill>
                  <a:srgbClr val="002060"/>
                </a:solidFill>
              </a:rPr>
              <a:t>держ</a:t>
            </a:r>
            <a:r>
              <a:rPr lang="uk-UA" b="1" dirty="0">
                <a:solidFill>
                  <a:srgbClr val="002060"/>
                </a:solidFill>
              </a:rPr>
              <a:t>. устрої; земну кулю поділяв на </a:t>
            </a:r>
            <a:r>
              <a:rPr lang="uk-UA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r>
              <a:rPr lang="uk-UA" b="1" dirty="0">
                <a:solidFill>
                  <a:srgbClr val="002060"/>
                </a:solidFill>
              </a:rPr>
              <a:t> зони: спекотна – екваторіальна, холодна – полярна, середня – помірна; на півночі – фізично сильні люди, на півдні – обдаровані</a:t>
            </a:r>
          </a:p>
          <a:p>
            <a:pPr algn="just"/>
            <a:r>
              <a:rPr lang="uk-UA" b="1" dirty="0" err="1">
                <a:solidFill>
                  <a:srgbClr val="FF0000"/>
                </a:solidFill>
              </a:rPr>
              <a:t>Ш.Монтескьє</a:t>
            </a:r>
            <a:r>
              <a:rPr lang="uk-UA" b="1" dirty="0">
                <a:solidFill>
                  <a:srgbClr val="FF0000"/>
                </a:solidFill>
              </a:rPr>
              <a:t> (1689-1755) </a:t>
            </a:r>
            <a:r>
              <a:rPr lang="uk-UA" b="1" i="1" dirty="0">
                <a:solidFill>
                  <a:srgbClr val="002060"/>
                </a:solidFill>
              </a:rPr>
              <a:t>– </a:t>
            </a:r>
            <a:r>
              <a:rPr lang="uk-UA" b="1" i="1" u="sng" dirty="0">
                <a:solidFill>
                  <a:srgbClr val="002060"/>
                </a:solidFill>
              </a:rPr>
              <a:t>законодавчий устрій залежить від клімату</a:t>
            </a:r>
            <a:r>
              <a:rPr lang="uk-UA" b="1" i="1" dirty="0">
                <a:solidFill>
                  <a:srgbClr val="002060"/>
                </a:solidFill>
              </a:rPr>
              <a:t>:</a:t>
            </a:r>
            <a:r>
              <a:rPr lang="uk-UA" b="1" dirty="0">
                <a:solidFill>
                  <a:srgbClr val="002060"/>
                </a:solidFill>
              </a:rPr>
              <a:t> холодний клімат – більш моральні люди, помірний – морально нестійкі, спекотний – взагалі послаблює характер людей, що призвело до рабства</a:t>
            </a:r>
          </a:p>
          <a:p>
            <a:pPr algn="just"/>
            <a:r>
              <a:rPr lang="uk-UA" b="1" dirty="0">
                <a:solidFill>
                  <a:srgbClr val="FF0000"/>
                </a:solidFill>
              </a:rPr>
              <a:t>Карл </a:t>
            </a:r>
            <a:r>
              <a:rPr lang="uk-UA" b="1" dirty="0" err="1">
                <a:solidFill>
                  <a:srgbClr val="FF0000"/>
                </a:solidFill>
              </a:rPr>
              <a:t>Ріттер</a:t>
            </a:r>
            <a:r>
              <a:rPr lang="uk-UA" b="1" dirty="0">
                <a:solidFill>
                  <a:srgbClr val="FF0000"/>
                </a:solidFill>
              </a:rPr>
              <a:t> (1779-1859) </a:t>
            </a:r>
            <a:r>
              <a:rPr lang="uk-UA" b="1" dirty="0">
                <a:solidFill>
                  <a:srgbClr val="002060"/>
                </a:solidFill>
              </a:rPr>
              <a:t>– «існування людини цілком пов'язано із землею – тисячами міцних коренів, які неможливо вирвати»</a:t>
            </a:r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3246963" y="472995"/>
            <a:ext cx="262790" cy="1665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pic>
        <p:nvPicPr>
          <p:cNvPr id="1030" name="Picture 6" descr="Картинки по запросу географический детерминизм картин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447" y="0"/>
            <a:ext cx="3269553" cy="22694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447" y="3310369"/>
            <a:ext cx="3375956" cy="22492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03" y="4441354"/>
            <a:ext cx="3666727" cy="24406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34727"/>
            <a:ext cx="4876800" cy="30289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0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8427" y="0"/>
            <a:ext cx="5174948" cy="42890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Військово-стратегічний підхід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574" y="337930"/>
            <a:ext cx="4343399" cy="6520070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b="1" dirty="0" err="1">
                <a:solidFill>
                  <a:srgbClr val="FF0000"/>
                </a:solidFill>
              </a:rPr>
              <a:t>Н.Макіавеллі</a:t>
            </a:r>
            <a:r>
              <a:rPr lang="uk-UA" b="1" dirty="0">
                <a:solidFill>
                  <a:srgbClr val="FF0000"/>
                </a:solidFill>
              </a:rPr>
              <a:t> (1469-1527) </a:t>
            </a:r>
            <a:r>
              <a:rPr lang="uk-UA" b="1" dirty="0">
                <a:solidFill>
                  <a:srgbClr val="002060"/>
                </a:solidFill>
              </a:rPr>
              <a:t>– про розширення кордонів і приєднання нових земель мирним і воєнним шляхом на підставі </a:t>
            </a:r>
            <a:r>
              <a:rPr lang="uk-UA" b="1" dirty="0" err="1">
                <a:solidFill>
                  <a:srgbClr val="002060"/>
                </a:solidFill>
              </a:rPr>
              <a:t>порівн</a:t>
            </a:r>
            <a:r>
              <a:rPr lang="uk-UA" b="1" dirty="0">
                <a:solidFill>
                  <a:srgbClr val="002060"/>
                </a:solidFill>
              </a:rPr>
              <a:t>. оцінки </a:t>
            </a:r>
            <a:r>
              <a:rPr lang="uk-UA" b="1" dirty="0" err="1">
                <a:solidFill>
                  <a:srgbClr val="002060"/>
                </a:solidFill>
              </a:rPr>
              <a:t>міці</a:t>
            </a:r>
            <a:r>
              <a:rPr lang="uk-UA" b="1" dirty="0">
                <a:solidFill>
                  <a:srgbClr val="002060"/>
                </a:solidFill>
              </a:rPr>
              <a:t> держав, про збереження панування над придбаними тер. шляхом створення колоній, про створення регіон. воєнно-стратег альянсів</a:t>
            </a:r>
          </a:p>
          <a:p>
            <a:pPr algn="just"/>
            <a:r>
              <a:rPr lang="uk-UA" b="1" dirty="0" err="1">
                <a:solidFill>
                  <a:srgbClr val="FF0000"/>
                </a:solidFill>
              </a:rPr>
              <a:t>К.фон</a:t>
            </a:r>
            <a:r>
              <a:rPr lang="uk-UA" b="1" dirty="0">
                <a:solidFill>
                  <a:srgbClr val="FF0000"/>
                </a:solidFill>
              </a:rPr>
              <a:t> Клаузевіц (1780-1813) </a:t>
            </a:r>
            <a:r>
              <a:rPr lang="uk-UA" b="1" dirty="0">
                <a:solidFill>
                  <a:srgbClr val="002060"/>
                </a:solidFill>
              </a:rPr>
              <a:t>– класик військового мистецтва, трактат «Про війну» (1816-1831)</a:t>
            </a:r>
          </a:p>
          <a:p>
            <a:pPr algn="just"/>
            <a:r>
              <a:rPr lang="uk-UA" b="1" dirty="0" err="1">
                <a:solidFill>
                  <a:srgbClr val="FF0000"/>
                </a:solidFill>
              </a:rPr>
              <a:t>Хельмут</a:t>
            </a:r>
            <a:r>
              <a:rPr lang="uk-UA" b="1" dirty="0">
                <a:solidFill>
                  <a:srgbClr val="FF0000"/>
                </a:solidFill>
              </a:rPr>
              <a:t> Карл </a:t>
            </a:r>
            <a:r>
              <a:rPr lang="uk-UA" b="1" dirty="0" err="1">
                <a:solidFill>
                  <a:srgbClr val="FF0000"/>
                </a:solidFill>
              </a:rPr>
              <a:t>Мольтке</a:t>
            </a:r>
            <a:r>
              <a:rPr lang="uk-UA" b="1" dirty="0">
                <a:solidFill>
                  <a:srgbClr val="FF0000"/>
                </a:solidFill>
              </a:rPr>
              <a:t> (1800-1891) </a:t>
            </a:r>
            <a:r>
              <a:rPr lang="uk-UA" b="1" dirty="0">
                <a:solidFill>
                  <a:srgbClr val="002060"/>
                </a:solidFill>
              </a:rPr>
              <a:t>– один із засновників Германської імперії, </a:t>
            </a:r>
            <a:r>
              <a:rPr lang="uk-UA" b="1" dirty="0" err="1">
                <a:solidFill>
                  <a:srgbClr val="002060"/>
                </a:solidFill>
              </a:rPr>
              <a:t>фунд</a:t>
            </a:r>
            <a:r>
              <a:rPr lang="uk-UA" b="1" dirty="0">
                <a:solidFill>
                  <a:srgbClr val="002060"/>
                </a:solidFill>
              </a:rPr>
              <a:t>. праця «Геополітичні нотатки», автор теорії «бліцкригу»</a:t>
            </a:r>
          </a:p>
          <a:p>
            <a:pPr algn="just"/>
            <a:r>
              <a:rPr lang="uk-UA" b="1" dirty="0">
                <a:solidFill>
                  <a:srgbClr val="FF0000"/>
                </a:solidFill>
              </a:rPr>
              <a:t>Альфред </a:t>
            </a:r>
            <a:r>
              <a:rPr lang="uk-UA" b="1" dirty="0" err="1">
                <a:solidFill>
                  <a:srgbClr val="FF0000"/>
                </a:solidFill>
              </a:rPr>
              <a:t>Мехен</a:t>
            </a:r>
            <a:r>
              <a:rPr lang="uk-UA" b="1" dirty="0">
                <a:solidFill>
                  <a:srgbClr val="FF0000"/>
                </a:solidFill>
              </a:rPr>
              <a:t> (1840-1914) </a:t>
            </a:r>
            <a:r>
              <a:rPr lang="uk-UA" b="1" dirty="0">
                <a:solidFill>
                  <a:srgbClr val="002060"/>
                </a:solidFill>
              </a:rPr>
              <a:t>– про переваги володіння (контроль) морем, </a:t>
            </a:r>
            <a:r>
              <a:rPr lang="uk-UA" b="1" dirty="0" err="1">
                <a:solidFill>
                  <a:srgbClr val="002060"/>
                </a:solidFill>
              </a:rPr>
              <a:t>фундам</a:t>
            </a:r>
            <a:r>
              <a:rPr lang="uk-UA" b="1" dirty="0">
                <a:solidFill>
                  <a:srgbClr val="002060"/>
                </a:solidFill>
              </a:rPr>
              <a:t>. праця «Вплив морської могутності на історію» (1890); ввів поняття «прибережні нації», які мають завойовувати імперії; виокремив особливу сферу між 30-40 паралелями – зона конфлікту, де стикаються інтереси морської (Англія) і сухопутної (Росія) імперій</a:t>
            </a:r>
          </a:p>
        </p:txBody>
      </p:sp>
      <p:pic>
        <p:nvPicPr>
          <p:cNvPr id="2054" name="Picture 6" descr="Clausewit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64" y="451120"/>
            <a:ext cx="1904270" cy="23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254785" y="2858753"/>
            <a:ext cx="2330598" cy="27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Н. Макіавеллі</a:t>
            </a:r>
          </a:p>
        </p:txBody>
      </p:sp>
      <p:pic>
        <p:nvPicPr>
          <p:cNvPr id="2058" name="Picture 10" descr="Картинки по запросу макиавелл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50" y="472071"/>
            <a:ext cx="1793887" cy="232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165207" y="2837803"/>
            <a:ext cx="2713383" cy="27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К. фон Клаузевіц</a:t>
            </a:r>
          </a:p>
        </p:txBody>
      </p:sp>
      <p:pic>
        <p:nvPicPr>
          <p:cNvPr id="2060" name="Picture 1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84" y="485137"/>
            <a:ext cx="1538083" cy="235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 flipH="1">
            <a:off x="10177733" y="2794639"/>
            <a:ext cx="1798919" cy="2981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А.Мехен</a:t>
            </a:r>
            <a:endParaRPr lang="uk-UA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639650" y="2837803"/>
            <a:ext cx="1526394" cy="27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Х.К.Мольтке</a:t>
            </a:r>
            <a:endParaRPr lang="uk-UA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62" name="Picture 14" descr="Картинки по запросу мехе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068" y="472071"/>
            <a:ext cx="1611877" cy="232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5216172" y="3025021"/>
            <a:ext cx="6649773" cy="387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онлайн-мапа найбільш великих військових битв (2657 з 8049) в історії людства</a:t>
            </a:r>
          </a:p>
        </p:txBody>
      </p:sp>
      <p:pic>
        <p:nvPicPr>
          <p:cNvPr id="21" name="Picture 20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738" y="3365096"/>
            <a:ext cx="7700262" cy="350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2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ользователь Википедии создал карту всех битв в истории человечест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" y="168965"/>
            <a:ext cx="12090439" cy="656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7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kraine War - Modern Warfare - Mod DB">
            <a:extLst>
              <a:ext uri="{FF2B5EF4-FFF2-40B4-BE49-F238E27FC236}">
                <a16:creationId xmlns:a16="http://schemas.microsoft.com/office/drawing/2014/main" id="{73449860-C3AA-3C47-8FBC-F23446CAA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29" y="676773"/>
            <a:ext cx="7339271" cy="550445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 3">
            <a:extLst>
              <a:ext uri="{FF2B5EF4-FFF2-40B4-BE49-F238E27FC236}">
                <a16:creationId xmlns:a16="http://schemas.microsoft.com/office/drawing/2014/main" id="{3688B48D-F2B5-E943-BAF0-D271F8739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966" y="446403"/>
            <a:ext cx="4818919" cy="6333538"/>
          </a:xfrm>
        </p:spPr>
        <p:txBody>
          <a:bodyPr rtlCol="0">
            <a:normAutofit fontScale="92500" lnSpcReduction="10000"/>
          </a:bodyPr>
          <a:lstStyle/>
          <a:p>
            <a:pPr algn="ctr" rtl="0"/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На початок 2024 році у світі відбувалося </a:t>
            </a:r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183 </a:t>
            </a: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збройних конфліктів за даними Міжнародного інституту стратегічних досліджень у Лондоні</a:t>
            </a:r>
          </a:p>
          <a:p>
            <a:pPr algn="ctr" rtl="0"/>
            <a:endParaRPr lang="uk-UA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У 2024 за даними проєкту </a:t>
            </a:r>
            <a:r>
              <a:rPr lang="uk-UA" sz="28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Уппсальського</a:t>
            </a: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університету </a:t>
            </a:r>
            <a:r>
              <a:rPr lang="en-U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Uppsala Conflict Data Program</a:t>
            </a: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у світі тривала найбільша кількість воєн за останні пів століття  – </a:t>
            </a:r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56 </a:t>
            </a: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кількість країн, що брали участь у конфліктах за межами своїх кордонів – </a:t>
            </a:r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92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4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882" y="1578279"/>
            <a:ext cx="5715000" cy="4084219"/>
          </a:xfrm>
        </p:spPr>
        <p:txBody>
          <a:bodyPr>
            <a:normAutofit/>
          </a:bodyPr>
          <a:lstStyle/>
          <a:p>
            <a:pPr algn="just"/>
            <a:r>
              <a:rPr lang="uk-UA" sz="2400" b="1" dirty="0">
                <a:solidFill>
                  <a:srgbClr val="D80002"/>
                </a:solidFill>
                <a:latin typeface="Arial Black" panose="020B0A04020102020204" pitchFamily="34" charset="0"/>
              </a:rPr>
              <a:t>ЦИВІЛІЗАЦІЯ – </a:t>
            </a:r>
            <a:r>
              <a:rPr lang="uk-UA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відносно автономна, здатна до самоорганізації і саморозвитку </a:t>
            </a:r>
            <a:r>
              <a:rPr lang="uk-UA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поліетнічна</a:t>
            </a:r>
            <a:r>
              <a:rPr lang="uk-UA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соціокультурна система, яка має просторово-часовий вимір, базові культурно-духовні основи, стійкі тривалі форми існування та особливості колективної та індивідуальної поведінки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289398-CE97-9143-8357-5A13FC2182AB}"/>
              </a:ext>
            </a:extLst>
          </p:cNvPr>
          <p:cNvSpPr txBox="1"/>
          <p:nvPr/>
        </p:nvSpPr>
        <p:spPr>
          <a:xfrm>
            <a:off x="-86161" y="733837"/>
            <a:ext cx="6103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ЦИВІЛІЗАЦІЙНИЙ ПІДХІД </a:t>
            </a:r>
            <a:endParaRPr lang="uk-UA" sz="2400" dirty="0"/>
          </a:p>
        </p:txBody>
      </p:sp>
      <p:pic>
        <p:nvPicPr>
          <p:cNvPr id="2050" name="Picture 2" descr="Європейська цивілізація: історія зародження і становлення, періодизація">
            <a:extLst>
              <a:ext uri="{FF2B5EF4-FFF2-40B4-BE49-F238E27FC236}">
                <a16:creationId xmlns:a16="http://schemas.microsoft.com/office/drawing/2014/main" id="{CC53E830-AC0D-924A-BAA2-C5C5EA22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08" y="0"/>
            <a:ext cx="5872810" cy="35236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Цивілізація — Вікіпедія">
            <a:extLst>
              <a:ext uri="{FF2B5EF4-FFF2-40B4-BE49-F238E27FC236}">
                <a16:creationId xmlns:a16="http://schemas.microsoft.com/office/drawing/2014/main" id="{3886DA1C-543D-F144-BB43-21802D4DA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08" y="3429000"/>
            <a:ext cx="5872810" cy="34913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7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330" y="362857"/>
            <a:ext cx="5801139" cy="6553951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Цивілізація </a:t>
            </a:r>
            <a:r>
              <a:rPr lang="uk-UA" b="1" dirty="0">
                <a:solidFill>
                  <a:srgbClr val="002060"/>
                </a:solidFill>
              </a:rPr>
              <a:t>(</a:t>
            </a:r>
            <a:r>
              <a:rPr lang="en-US" b="1" dirty="0" err="1">
                <a:solidFill>
                  <a:srgbClr val="002060"/>
                </a:solidFill>
              </a:rPr>
              <a:t>civilis</a:t>
            </a:r>
            <a:r>
              <a:rPr lang="uk-UA" b="1" dirty="0">
                <a:solidFill>
                  <a:srgbClr val="002060"/>
                </a:solidFill>
              </a:rPr>
              <a:t> – громадянський) – введене у </a:t>
            </a:r>
            <a:r>
              <a:rPr lang="en-US" b="1" dirty="0">
                <a:solidFill>
                  <a:srgbClr val="002060"/>
                </a:solidFill>
              </a:rPr>
              <a:t>XVIII</a:t>
            </a:r>
            <a:r>
              <a:rPr lang="uk-UA" b="1" dirty="0">
                <a:solidFill>
                  <a:srgbClr val="002060"/>
                </a:solidFill>
              </a:rPr>
              <a:t> ст. для означення громадянського суспільства, для якого характерні свобода, справедливість, правовий уклад; етап розвитку людства, що йде услід за дикунством та варварством (Вольтер, </a:t>
            </a:r>
            <a:r>
              <a:rPr lang="uk-UA" b="1" dirty="0" err="1">
                <a:solidFill>
                  <a:srgbClr val="002060"/>
                </a:solidFill>
              </a:rPr>
              <a:t>Фергюссон</a:t>
            </a:r>
            <a:r>
              <a:rPr lang="uk-UA" b="1" dirty="0">
                <a:solidFill>
                  <a:srgbClr val="002060"/>
                </a:solidFill>
              </a:rPr>
              <a:t>)</a:t>
            </a:r>
          </a:p>
          <a:p>
            <a:r>
              <a:rPr lang="uk-UA" b="1" dirty="0">
                <a:solidFill>
                  <a:srgbClr val="002060"/>
                </a:solidFill>
              </a:rPr>
              <a:t>Сер. ХІХ ст. – розвиток структури суспільства пов'язують з його адаптацією до навколишнього середовища, з релігійними традиціями (</a:t>
            </a:r>
            <a:r>
              <a:rPr lang="uk-UA" b="1" dirty="0" err="1">
                <a:solidFill>
                  <a:srgbClr val="002060"/>
                </a:solidFill>
              </a:rPr>
              <a:t>Конт</a:t>
            </a:r>
            <a:r>
              <a:rPr lang="uk-UA" b="1" dirty="0">
                <a:solidFill>
                  <a:srgbClr val="002060"/>
                </a:solidFill>
              </a:rPr>
              <a:t>, Спенсер, </a:t>
            </a:r>
            <a:r>
              <a:rPr lang="uk-UA" b="1" dirty="0" err="1">
                <a:solidFill>
                  <a:srgbClr val="002060"/>
                </a:solidFill>
              </a:rPr>
              <a:t>Бокль</a:t>
            </a:r>
            <a:r>
              <a:rPr lang="uk-UA" b="1" dirty="0">
                <a:solidFill>
                  <a:srgbClr val="002060"/>
                </a:solidFill>
              </a:rPr>
              <a:t>)</a:t>
            </a:r>
          </a:p>
          <a:p>
            <a:r>
              <a:rPr lang="uk-UA" b="1" dirty="0">
                <a:solidFill>
                  <a:srgbClr val="002060"/>
                </a:solidFill>
              </a:rPr>
              <a:t>З поч. ХХ ст. – уявлення про </a:t>
            </a:r>
            <a:r>
              <a:rPr lang="uk-UA" b="1" dirty="0">
                <a:solidFill>
                  <a:srgbClr val="FF0000"/>
                </a:solidFill>
              </a:rPr>
              <a:t>історію як сукупність локальних цивілізацій</a:t>
            </a:r>
            <a:r>
              <a:rPr lang="uk-UA" b="1" dirty="0">
                <a:solidFill>
                  <a:srgbClr val="002060"/>
                </a:solidFill>
              </a:rPr>
              <a:t>, що є соціокультурними системами, породженими конкретними умовами існування суспільств, особливостями людей, що мешкають  в певному регіоні (</a:t>
            </a:r>
            <a:r>
              <a:rPr lang="uk-UA" b="1" dirty="0" err="1">
                <a:solidFill>
                  <a:srgbClr val="002060"/>
                </a:solidFill>
              </a:rPr>
              <a:t>М.Данілевський</a:t>
            </a:r>
            <a:r>
              <a:rPr lang="uk-UA" b="1" dirty="0">
                <a:solidFill>
                  <a:srgbClr val="002060"/>
                </a:solidFill>
              </a:rPr>
              <a:t>, </a:t>
            </a:r>
            <a:r>
              <a:rPr lang="uk-UA" b="1" dirty="0" err="1">
                <a:solidFill>
                  <a:srgbClr val="002060"/>
                </a:solidFill>
              </a:rPr>
              <a:t>О.Шпенглер</a:t>
            </a:r>
            <a:r>
              <a:rPr lang="uk-UA" b="1" dirty="0">
                <a:solidFill>
                  <a:srgbClr val="002060"/>
                </a:solidFill>
              </a:rPr>
              <a:t>, </a:t>
            </a:r>
            <a:r>
              <a:rPr lang="uk-UA" b="1" dirty="0" err="1">
                <a:solidFill>
                  <a:srgbClr val="002060"/>
                </a:solidFill>
              </a:rPr>
              <a:t>А.Тойнбі</a:t>
            </a:r>
            <a:r>
              <a:rPr lang="uk-UA" b="1" dirty="0">
                <a:solidFill>
                  <a:srgbClr val="002060"/>
                </a:solidFill>
              </a:rPr>
              <a:t> )</a:t>
            </a:r>
          </a:p>
          <a:p>
            <a:r>
              <a:rPr lang="uk-UA" b="1" dirty="0" err="1">
                <a:solidFill>
                  <a:srgbClr val="FF0000"/>
                </a:solidFill>
              </a:rPr>
              <a:t>М.Данілевський</a:t>
            </a:r>
            <a:r>
              <a:rPr lang="uk-UA" b="1" dirty="0">
                <a:solidFill>
                  <a:srgbClr val="002060"/>
                </a:solidFill>
              </a:rPr>
              <a:t> – 1871 ввів поняття «культурно-історичний тип» ; Ц. – історичний організм, вища історична одиниця</a:t>
            </a:r>
          </a:p>
          <a:p>
            <a:r>
              <a:rPr lang="uk-UA" b="1" dirty="0" err="1">
                <a:solidFill>
                  <a:srgbClr val="FF0000"/>
                </a:solidFill>
              </a:rPr>
              <a:t>А.Тойнбі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</a:rPr>
              <a:t>– Ц. – динамічні системи еволюційного типу</a:t>
            </a:r>
          </a:p>
          <a:p>
            <a:r>
              <a:rPr lang="uk-UA" b="1" dirty="0" err="1">
                <a:solidFill>
                  <a:srgbClr val="FF0000"/>
                </a:solidFill>
              </a:rPr>
              <a:t>С.Хантінгтон</a:t>
            </a:r>
            <a:r>
              <a:rPr lang="uk-UA" b="1" dirty="0">
                <a:solidFill>
                  <a:srgbClr val="002060"/>
                </a:solidFill>
              </a:rPr>
              <a:t> – Ц. – культурна спільнота найвищого рангу, найвищий рівень культурної ідентичності людей</a:t>
            </a:r>
          </a:p>
        </p:txBody>
      </p:sp>
      <p:pic>
        <p:nvPicPr>
          <p:cNvPr id="4098" name="Picture 2" descr="Похожее изображение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r="3693"/>
          <a:stretch>
            <a:fillRect/>
          </a:stretch>
        </p:blipFill>
        <p:spPr bwMode="auto">
          <a:xfrm>
            <a:off x="9059936" y="99516"/>
            <a:ext cx="3088955" cy="2565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69" y="116115"/>
            <a:ext cx="3394527" cy="2354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644" y="2316073"/>
            <a:ext cx="3005478" cy="2404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цивилизация картин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69" y="2401766"/>
            <a:ext cx="3561660" cy="223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936" y="4617333"/>
            <a:ext cx="3146063" cy="2240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Картинки по запросу китайская цивилизация картин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69" y="4503254"/>
            <a:ext cx="3394527" cy="2354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0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908" y="16249"/>
            <a:ext cx="8983131" cy="54342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Геополітичні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епохи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4470" y="675260"/>
            <a:ext cx="4010297" cy="2309800"/>
          </a:xfrm>
        </p:spPr>
        <p:txBody>
          <a:bodyPr rtlCol="0">
            <a:normAutofit/>
          </a:bodyPr>
          <a:lstStyle/>
          <a:p>
            <a:pPr rtl="0"/>
            <a:r>
              <a:rPr lang="ru-RU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Геополітична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епоха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–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конкретно-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історична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форма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прояву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політичного часу, яка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фіксує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певну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конфігурацію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силових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>
                <a:solidFill>
                  <a:srgbClr val="002060"/>
                </a:solidFill>
                <a:latin typeface="Arial Black" panose="020B0A04020102020204" pitchFamily="34" charset="0"/>
              </a:rPr>
              <a:t>полів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( балансу сил, зон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впливів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кордонів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9" name="Текст 3"/>
          <p:cNvSpPr txBox="1">
            <a:spLocks/>
          </p:cNvSpPr>
          <p:nvPr/>
        </p:nvSpPr>
        <p:spPr>
          <a:xfrm>
            <a:off x="358908" y="3100647"/>
            <a:ext cx="4491565" cy="37573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Періодизація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г. е.: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Вестфальська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епоха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1648 -1814/15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Віденська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епоха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1814/15 – 1918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Версальсько-Вашингтонська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епоха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1919/22 – 1941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Ялтинсько-Потсдамська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епоха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1945 – 1991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Біловезька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епоха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1991 – 2001</a:t>
            </a:r>
            <a:endParaRPr lang="en-US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030A0"/>
                </a:solidFill>
                <a:latin typeface="Arial Black" panose="020B0A04020102020204" pitchFamily="34" charset="0"/>
              </a:rPr>
              <a:t>2001 –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030A0"/>
                </a:solidFill>
                <a:latin typeface="Arial Black" panose="020B0A04020102020204" pitchFamily="34" charset="0"/>
              </a:rPr>
              <a:t>2022 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???</a:t>
            </a:r>
          </a:p>
        </p:txBody>
      </p:sp>
      <p:pic>
        <p:nvPicPr>
          <p:cNvPr id="18438" name="Picture 6" descr="Картинки по запросу вой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941" y="632334"/>
            <a:ext cx="3782423" cy="21167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Картинки по запросу вой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333" y="2095782"/>
            <a:ext cx="3228975" cy="32289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Картинки по запросу вой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43" y="2451620"/>
            <a:ext cx="3713571" cy="21220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ow the war in Ukraine is shaping Europe's geopolitical ambitions – Euractiv">
            <a:extLst>
              <a:ext uri="{FF2B5EF4-FFF2-40B4-BE49-F238E27FC236}">
                <a16:creationId xmlns:a16="http://schemas.microsoft.com/office/drawing/2014/main" id="{7C6445A9-B20D-0148-A357-6EE92EAF3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671" y="4108953"/>
            <a:ext cx="4745689" cy="26575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Картинки по запросу войн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81" y="0"/>
            <a:ext cx="3988871" cy="26575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0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9000">
              <a:schemeClr val="accent1">
                <a:lumMod val="20000"/>
                <a:lumOff val="8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D8D5D21-C665-494C-9CEE-403666C23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1376" y="1257192"/>
            <a:ext cx="4694132" cy="3251199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</a:t>
            </a:r>
            <a:r>
              <a:rPr lang="uk-UA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Х</a:t>
            </a:r>
            <a:r>
              <a:rPr lang="en-US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VI </a:t>
            </a:r>
            <a:r>
              <a:rPr lang="uk-UA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ст. світова історія – це історія панування та протиборства різних імперій</a:t>
            </a:r>
          </a:p>
          <a:p>
            <a:endParaRPr lang="uk-UA" sz="2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uk-UA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Ключовий принцип зовнішньої політики – династичний – війни велися між династіями за їхні інтереси</a:t>
            </a:r>
          </a:p>
        </p:txBody>
      </p:sp>
      <p:pic>
        <p:nvPicPr>
          <p:cNvPr id="1026" name="Picture 2" descr="Як руйнувалися імперії • Ukraїner">
            <a:extLst>
              <a:ext uri="{FF2B5EF4-FFF2-40B4-BE49-F238E27FC236}">
                <a16:creationId xmlns:a16="http://schemas.microsoft.com/office/drawing/2014/main" id="{1F1F2558-2044-A842-8F22-979069D8681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r="6477"/>
          <a:stretch>
            <a:fillRect/>
          </a:stretch>
        </p:blipFill>
        <p:spPr bwMode="auto">
          <a:xfrm>
            <a:off x="5254399" y="740229"/>
            <a:ext cx="6626225" cy="5065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8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35" y="129208"/>
            <a:ext cx="4705006" cy="2624201"/>
          </a:xfrm>
        </p:spPr>
        <p:txBody>
          <a:bodyPr>
            <a:normAutofit fontScale="90000"/>
          </a:bodyPr>
          <a:lstStyle/>
          <a:p>
            <a:r>
              <a:rPr lang="uk-UA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Вестфальська</a:t>
            </a:r>
            <a:r>
              <a:rPr lang="uk-UA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система </a:t>
            </a:r>
            <a:r>
              <a:rPr lang="uk-UA" sz="1600" dirty="0">
                <a:solidFill>
                  <a:srgbClr val="FF0000"/>
                </a:solidFill>
                <a:latin typeface="Arial Black" panose="020B0A04020102020204" pitchFamily="34" charset="0"/>
              </a:rPr>
              <a:t>суверенних держав (державо-центрична): </a:t>
            </a:r>
            <a:br>
              <a:rPr lang="uk-UA" sz="1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пріоритет держав-націй</a:t>
            </a:r>
            <a:b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принцип державного інтересу</a:t>
            </a:r>
            <a:b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принцип державного суверенітету</a:t>
            </a:r>
            <a:b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принцип балансу сил</a:t>
            </a:r>
            <a:b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принцип дії міжнародного права і дипломатії</a:t>
            </a:r>
            <a:b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обов'язковість дотримання угод</a:t>
            </a:r>
            <a:b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принцип рівності конфесій (</a:t>
            </a:r>
            <a:r>
              <a:rPr lang="uk-UA" sz="1600" dirty="0" err="1">
                <a:solidFill>
                  <a:srgbClr val="1722A4"/>
                </a:solidFill>
                <a:latin typeface="Arial Black" panose="020B0A04020102020204" pitchFamily="34" charset="0"/>
              </a:rPr>
              <a:t>катол</a:t>
            </a: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. та протестантизму): «Чия країна - того й віра»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0929" y="2991676"/>
            <a:ext cx="4671391" cy="386632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Arial Black" panose="020B0A04020102020204" pitchFamily="34" charset="0"/>
              </a:rPr>
              <a:t>зафіксувала: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1722A4"/>
                </a:solidFill>
                <a:latin typeface="Arial Black" panose="020B0A04020102020204" pitchFamily="34" charset="0"/>
              </a:rPr>
              <a:t>розпад Священної Римської імперії, перемога німецьких князів над імператором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1722A4"/>
                </a:solidFill>
                <a:latin typeface="Arial Black" panose="020B0A04020102020204" pitchFamily="34" charset="0"/>
              </a:rPr>
              <a:t>переділ кордонів з урахуванням </a:t>
            </a:r>
            <a:r>
              <a:rPr lang="uk-UA" b="1" dirty="0" err="1">
                <a:solidFill>
                  <a:srgbClr val="1722A4"/>
                </a:solidFill>
                <a:latin typeface="Arial Black" panose="020B0A04020102020204" pitchFamily="34" charset="0"/>
              </a:rPr>
              <a:t>мовної</a:t>
            </a:r>
            <a:r>
              <a:rPr lang="uk-UA" b="1" dirty="0">
                <a:solidFill>
                  <a:srgbClr val="1722A4"/>
                </a:solidFill>
                <a:latin typeface="Arial Black" panose="020B0A04020102020204" pitchFamily="34" charset="0"/>
              </a:rPr>
              <a:t> ознаки та природно-</a:t>
            </a:r>
            <a:r>
              <a:rPr lang="uk-UA" b="1" dirty="0" err="1">
                <a:solidFill>
                  <a:srgbClr val="1722A4"/>
                </a:solidFill>
                <a:latin typeface="Arial Black" panose="020B0A04020102020204" pitchFamily="34" charset="0"/>
              </a:rPr>
              <a:t>геогр</a:t>
            </a:r>
            <a:r>
              <a:rPr lang="uk-UA" b="1" dirty="0">
                <a:solidFill>
                  <a:srgbClr val="1722A4"/>
                </a:solidFill>
                <a:latin typeface="Arial Black" panose="020B0A04020102020204" pitchFamily="34" charset="0"/>
              </a:rPr>
              <a:t>. </a:t>
            </a:r>
            <a:r>
              <a:rPr lang="uk-UA" b="1" dirty="0" err="1">
                <a:solidFill>
                  <a:srgbClr val="1722A4"/>
                </a:solidFill>
                <a:latin typeface="Arial Black" panose="020B0A04020102020204" pitchFamily="34" charset="0"/>
              </a:rPr>
              <a:t>рубежів</a:t>
            </a:r>
            <a:endParaRPr lang="uk-UA" b="1" dirty="0">
              <a:solidFill>
                <a:srgbClr val="1722A4"/>
              </a:solidFill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FF0000"/>
                </a:solidFill>
                <a:latin typeface="Arial Black" panose="020B0A04020102020204" pitchFamily="34" charset="0"/>
              </a:rPr>
              <a:t>виникнення національних держав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1722A4"/>
                </a:solidFill>
                <a:latin typeface="Arial Black" panose="020B0A04020102020204" pitchFamily="34" charset="0"/>
              </a:rPr>
              <a:t> у </a:t>
            </a:r>
            <a:r>
              <a:rPr lang="uk-UA" b="1" dirty="0" err="1">
                <a:solidFill>
                  <a:srgbClr val="1722A4"/>
                </a:solidFill>
                <a:latin typeface="Arial Black" panose="020B0A04020102020204" pitchFamily="34" charset="0"/>
              </a:rPr>
              <a:t>зовн</a:t>
            </a:r>
            <a:r>
              <a:rPr lang="uk-UA" b="1" dirty="0">
                <a:solidFill>
                  <a:srgbClr val="1722A4"/>
                </a:solidFill>
                <a:latin typeface="Arial Black" panose="020B0A04020102020204" pitchFamily="34" charset="0"/>
              </a:rPr>
              <a:t>. політиці на зміну династичному принципу – національно-державний 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FF0000"/>
                </a:solidFill>
                <a:latin typeface="Arial Black" panose="020B0A04020102020204" pitchFamily="34" charset="0"/>
              </a:rPr>
              <a:t>Центри сили в Європі – Іспанія, Швеція, Португалія, Голландія; з </a:t>
            </a:r>
            <a:r>
              <a:rPr lang="uk-UA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к.Х</a:t>
            </a: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VIII </a:t>
            </a:r>
            <a:r>
              <a:rPr lang="uk-UA" b="1" dirty="0">
                <a:solidFill>
                  <a:srgbClr val="FF0000"/>
                </a:solidFill>
                <a:latin typeface="Arial Black" panose="020B0A04020102020204" pitchFamily="34" charset="0"/>
              </a:rPr>
              <a:t>– Франція, Росія, Англія, Пруссія</a:t>
            </a:r>
          </a:p>
          <a:p>
            <a:pPr marL="285750" indent="-285750">
              <a:buFontTx/>
              <a:buChar char="-"/>
            </a:pPr>
            <a:endParaRPr lang="uk-UA" b="1" dirty="0"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endParaRPr lang="uk-UA" dirty="0"/>
          </a:p>
        </p:txBody>
      </p:sp>
      <p:pic>
        <p:nvPicPr>
          <p:cNvPr id="5124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78" y="447418"/>
            <a:ext cx="7062793" cy="54677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307496" y="6261652"/>
            <a:ext cx="6132443" cy="2984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err="1">
                <a:solidFill>
                  <a:srgbClr val="1722A4"/>
                </a:solidFill>
                <a:latin typeface="Arial Black" panose="020B0A04020102020204" pitchFamily="34" charset="0"/>
              </a:rPr>
              <a:t>Вестфальський</a:t>
            </a:r>
            <a:r>
              <a:rPr lang="ru-RU" sz="1800" dirty="0">
                <a:solidFill>
                  <a:srgbClr val="1722A4"/>
                </a:solidFill>
                <a:latin typeface="Arial Black" panose="020B0A04020102020204" pitchFamily="34" charset="0"/>
              </a:rPr>
              <a:t> мир 24 </a:t>
            </a:r>
            <a:r>
              <a:rPr lang="ru-RU" sz="1800" dirty="0" err="1">
                <a:solidFill>
                  <a:srgbClr val="1722A4"/>
                </a:solidFill>
                <a:latin typeface="Arial Black" panose="020B0A04020102020204" pitchFamily="34" charset="0"/>
              </a:rPr>
              <a:t>жовтня</a:t>
            </a:r>
            <a:r>
              <a:rPr lang="ru-RU" sz="1800" dirty="0">
                <a:solidFill>
                  <a:srgbClr val="1722A4"/>
                </a:solidFill>
                <a:latin typeface="Arial Black" panose="020B0A04020102020204" pitchFamily="34" charset="0"/>
              </a:rPr>
              <a:t> 1648 р.</a:t>
            </a:r>
          </a:p>
        </p:txBody>
      </p:sp>
    </p:spTree>
    <p:extLst>
      <p:ext uri="{BB962C8B-B14F-4D97-AF65-F5344CB8AC3E}">
        <p14:creationId xmlns:p14="http://schemas.microsoft.com/office/powerpoint/2010/main" val="19706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97F2313-5382-D841-8432-3427F65CE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4523" y="322943"/>
            <a:ext cx="4949371" cy="6212114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ВЕСТФАЛЬСЬКА СИСТЕМА: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не заборонила, а </a:t>
            </a:r>
            <a:r>
              <a:rPr lang="uk-UA" sz="2400" i="1" dirty="0">
                <a:solidFill>
                  <a:srgbClr val="FF0000"/>
                </a:solidFill>
                <a:latin typeface="Book Antiqua" panose="02040602050305030304" pitchFamily="18" charset="0"/>
              </a:rPr>
              <a:t>дозволила війни</a:t>
            </a:r>
            <a:r>
              <a:rPr lang="uk-UA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в тому числі й агресивно-наступальні, і це є правом сильного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не перешкоджала, а сприяла закріпленню у міжнародному праві </a:t>
            </a:r>
            <a:r>
              <a:rPr lang="uk-UA" sz="2400" i="1" dirty="0">
                <a:solidFill>
                  <a:srgbClr val="FF0000"/>
                </a:solidFill>
                <a:latin typeface="Book Antiqua" panose="02040602050305030304" pitchFamily="18" charset="0"/>
              </a:rPr>
              <a:t>права сильного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утвердила в міжнародному праві </a:t>
            </a:r>
            <a:r>
              <a:rPr lang="uk-UA" sz="2400" i="1" dirty="0">
                <a:solidFill>
                  <a:srgbClr val="FF0000"/>
                </a:solidFill>
                <a:latin typeface="Book Antiqua" panose="02040602050305030304" pitchFamily="18" charset="0"/>
              </a:rPr>
              <a:t>принцип невтручання у внутрішні справи інших суверенних держав</a:t>
            </a:r>
            <a:r>
              <a:rPr lang="uk-UA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слідуючи нормативній максимі </a:t>
            </a:r>
            <a:r>
              <a:rPr lang="uk-UA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Ж.Бодена</a:t>
            </a:r>
            <a:r>
              <a:rPr lang="uk-UA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uk-UA" sz="2400" i="1" dirty="0">
                <a:solidFill>
                  <a:srgbClr val="FF0000"/>
                </a:solidFill>
                <a:latin typeface="Book Antiqua" panose="02040602050305030304" pitchFamily="18" charset="0"/>
              </a:rPr>
              <a:t>«Суверенітет – це абсолютна та постійна влада держави над підданими та громадянами»</a:t>
            </a:r>
          </a:p>
        </p:txBody>
      </p:sp>
      <p:pic>
        <p:nvPicPr>
          <p:cNvPr id="2050" name="Picture 2" descr="Вестфальський мир (1648 рік). Особливості Вестфальської мирної системи.  Курсова робота: Вестфальський мир Основні умови Вестфальського миру">
            <a:extLst>
              <a:ext uri="{FF2B5EF4-FFF2-40B4-BE49-F238E27FC236}">
                <a16:creationId xmlns:a16="http://schemas.microsoft.com/office/drawing/2014/main" id="{7A102F7B-E565-2D42-BDCE-AF3AEAB3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94" y="986663"/>
            <a:ext cx="6978106" cy="488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8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еополитика / Елкин :: Я Ватник (# я ватник, ) :: карикатуры :: разное /  картинки, комиксы, интересные тематические статьи.">
            <a:extLst>
              <a:ext uri="{FF2B5EF4-FFF2-40B4-BE49-F238E27FC236}">
                <a16:creationId xmlns:a16="http://schemas.microsoft.com/office/drawing/2014/main" id="{6154FD49-E776-3241-806A-D1052A151F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9" b="3159"/>
          <a:stretch/>
        </p:blipFill>
        <p:spPr bwMode="auto">
          <a:xfrm>
            <a:off x="2050968" y="1146627"/>
            <a:ext cx="8090064" cy="558074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9CE066-E386-C440-8DD2-7701FFD47D70}"/>
              </a:ext>
            </a:extLst>
          </p:cNvPr>
          <p:cNvSpPr txBox="1"/>
          <p:nvPr/>
        </p:nvSpPr>
        <p:spPr>
          <a:xfrm rot="10800000" flipV="1">
            <a:off x="5210627" y="1622307"/>
            <a:ext cx="441959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>
                <a:solidFill>
                  <a:srgbClr val="002060"/>
                </a:solidFill>
                <a:latin typeface="Book Antiqua" panose="02040602050305030304" pitchFamily="18" charset="0"/>
                <a:cs typeface="APPLE CHANCERY" panose="03020702040506060504" pitchFamily="66" charset="-79"/>
              </a:rPr>
              <a:t>тютюн</a:t>
            </a:r>
            <a:r>
              <a:rPr lang="uk-UA" sz="4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6B6AB-1353-CB47-8D2D-4D1C774BAFDB}"/>
              </a:ext>
            </a:extLst>
          </p:cNvPr>
          <p:cNvSpPr txBox="1"/>
          <p:nvPr/>
        </p:nvSpPr>
        <p:spPr>
          <a:xfrm rot="10800000" flipV="1">
            <a:off x="5319484" y="2987167"/>
            <a:ext cx="441959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>
                <a:solidFill>
                  <a:srgbClr val="002060"/>
                </a:solidFill>
                <a:latin typeface="Book Antiqua" panose="02040602050305030304" pitchFamily="18" charset="0"/>
                <a:cs typeface="APPLE CHANCERY" panose="03020702040506060504" pitchFamily="66" charset="-79"/>
              </a:rPr>
              <a:t>алкоголь</a:t>
            </a:r>
            <a:r>
              <a:rPr lang="uk-UA" sz="4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89A01-5659-C341-BA43-1F78689A85AF}"/>
              </a:ext>
            </a:extLst>
          </p:cNvPr>
          <p:cNvSpPr txBox="1"/>
          <p:nvPr/>
        </p:nvSpPr>
        <p:spPr>
          <a:xfrm rot="10800000" flipV="1">
            <a:off x="5384798" y="4384635"/>
            <a:ext cx="435428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>
                <a:solidFill>
                  <a:srgbClr val="002060"/>
                </a:solidFill>
                <a:latin typeface="Book Antiqua" panose="02040602050305030304" pitchFamily="18" charset="0"/>
                <a:cs typeface="APPLE CHANCERY" panose="03020702040506060504" pitchFamily="66" charset="-79"/>
              </a:rPr>
              <a:t>наркотики</a:t>
            </a:r>
            <a:r>
              <a:rPr lang="uk-UA" sz="40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A76E8-169B-9E40-8416-D21A7F553DF3}"/>
              </a:ext>
            </a:extLst>
          </p:cNvPr>
          <p:cNvSpPr txBox="1"/>
          <p:nvPr/>
        </p:nvSpPr>
        <p:spPr>
          <a:xfrm rot="10800000" flipV="1">
            <a:off x="5319482" y="5782103"/>
            <a:ext cx="441959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>
                <a:solidFill>
                  <a:srgbClr val="002060"/>
                </a:solidFill>
                <a:latin typeface="Book Antiqua" panose="02040602050305030304" pitchFamily="18" charset="0"/>
                <a:cs typeface="APPLE CHANCERY" panose="03020702040506060504" pitchFamily="66" charset="-79"/>
              </a:rPr>
              <a:t>геополітика</a:t>
            </a:r>
            <a:r>
              <a:rPr lang="uk-UA" sz="4000" dirty="0"/>
              <a:t>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3DD3AB2-1DE2-4049-845A-AB82805A8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83" y="192229"/>
            <a:ext cx="11285033" cy="707888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Як діють на людей різні розширювачі свідомості  </a:t>
            </a:r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  <a:sym typeface="Wingdings" pitchFamily="2" charset="2"/>
              </a:rPr>
              <a:t></a:t>
            </a:r>
            <a:endParaRPr lang="uk-UA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A2432A-4894-0B4D-BDE0-831467AC0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1341" y="857251"/>
            <a:ext cx="6857998" cy="51434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7FE504-F9A1-AB4B-A0C9-53A982A9D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9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EAF044-DBC2-9140-8AAF-109959EE2D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1" b="21331"/>
          <a:stretch>
            <a:fillRect/>
          </a:stretch>
        </p:blipFill>
        <p:spPr>
          <a:xfrm>
            <a:off x="1596571" y="-21194"/>
            <a:ext cx="8998857" cy="6879194"/>
          </a:xfrm>
          <a:solidFill>
            <a:schemeClr val="accent5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3177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900615-9056-094C-A7D4-46C74D0938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8" b="22988"/>
          <a:stretch>
            <a:fillRect/>
          </a:stretch>
        </p:blipFill>
        <p:spPr>
          <a:xfrm>
            <a:off x="5421065" y="1146628"/>
            <a:ext cx="6628513" cy="506718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A31F42-E284-1246-AFB8-2DF4B976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2" y="-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46" y="208704"/>
            <a:ext cx="4731027" cy="2897291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Віденська епоха </a:t>
            </a:r>
            <a:r>
              <a:rPr lang="uk-UA" sz="2000" dirty="0">
                <a:solidFill>
                  <a:srgbClr val="FF0000"/>
                </a:solidFill>
                <a:latin typeface="Arial Black" panose="020B0A04020102020204" pitchFamily="34" charset="0"/>
              </a:rPr>
              <a:t>– імперський принцип контролю географічного простору</a:t>
            </a:r>
            <a:br>
              <a:rPr lang="uk-UA" sz="20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1800" dirty="0">
                <a:latin typeface="Arial Black" panose="020B0A04020102020204" pitchFamily="34" charset="0"/>
              </a:rPr>
              <a:t>-</a:t>
            </a:r>
            <a:r>
              <a:rPr lang="uk-UA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  <a:t>баланс сил «Європейський концерт» (як форма гегемонії великих держав)</a:t>
            </a:r>
            <a:b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  <a:t>- є прикладом колективної безпеки (але до Кримської війни 1853-56 </a:t>
            </a:r>
            <a:r>
              <a:rPr lang="uk-UA" sz="18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р.р</a:t>
            </a:r>
            <a: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  <a:t>.)</a:t>
            </a:r>
            <a:b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  <a:t>- склалася класична багатостороння дипломатія</a:t>
            </a:r>
            <a:b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  <a:t>- колонії не були офіційно закріплені</a:t>
            </a:r>
            <a:br>
              <a:rPr lang="uk-UA" sz="1800" dirty="0">
                <a:latin typeface="Arial Black" panose="020B0A04020102020204" pitchFamily="34" charset="0"/>
              </a:rPr>
            </a:br>
            <a:r>
              <a:rPr lang="uk-UA" sz="18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907439"/>
            <a:ext cx="5515730" cy="4064943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Arial Black" panose="020B0A04020102020204" pitchFamily="34" charset="0"/>
              </a:rPr>
              <a:t>зафіксувала:</a:t>
            </a:r>
          </a:p>
          <a:p>
            <a:pPr marL="285750" indent="-285750">
              <a:buFontTx/>
              <a:buChar char="-"/>
            </a:pP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провідна роль </a:t>
            </a:r>
            <a:r>
              <a:rPr lang="uk-UA" sz="1600" dirty="0">
                <a:solidFill>
                  <a:srgbClr val="FF0000"/>
                </a:solidFill>
                <a:latin typeface="Arial Black" panose="020B0A04020102020204" pitchFamily="34" charset="0"/>
              </a:rPr>
              <a:t>«великих держав» </a:t>
            </a: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(введено поняття) </a:t>
            </a:r>
            <a:r>
              <a:rPr lang="uk-UA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росії</a:t>
            </a: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uk-UA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Прусії</a:t>
            </a: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, Австрії і Великобританії – спільне вирішення європейських проблем, будь-яке загострення відносин між ними спричинило б руйнування </a:t>
            </a:r>
            <a:r>
              <a:rPr lang="uk-UA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міжнар</a:t>
            </a: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. системи</a:t>
            </a:r>
          </a:p>
          <a:p>
            <a:pPr marL="285750" indent="-285750">
              <a:buFontTx/>
              <a:buChar char="-"/>
            </a:pP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створений </a:t>
            </a:r>
            <a:r>
              <a:rPr lang="uk-UA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Священий</a:t>
            </a: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 союз європейських держав, остаточно сформовані імперії Британська (1876), Германська (1871),Французька (1852), Османська (1877), Російська раніше (1721)</a:t>
            </a:r>
          </a:p>
          <a:p>
            <a:pPr marL="285750" indent="-285750">
              <a:buFontTx/>
              <a:buChar char="-"/>
            </a:pPr>
            <a:r>
              <a:rPr lang="uk-UA" sz="1600" dirty="0">
                <a:solidFill>
                  <a:srgbClr val="FF0000"/>
                </a:solidFill>
                <a:latin typeface="Arial Black" panose="020B0A04020102020204" pitchFamily="34" charset="0"/>
              </a:rPr>
              <a:t>елементами </a:t>
            </a:r>
            <a:r>
              <a:rPr lang="uk-UA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В.с</a:t>
            </a:r>
            <a:r>
              <a:rPr lang="uk-UA" sz="1600" dirty="0">
                <a:solidFill>
                  <a:srgbClr val="FF0000"/>
                </a:solidFill>
                <a:latin typeface="Arial Black" panose="020B0A04020102020204" pitchFamily="34" charset="0"/>
              </a:rPr>
              <a:t>. були не тільки держави, а й коаліції держав</a:t>
            </a: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: Троїстий союз 1882 (Німеччина, Австро-Угорщина, Італія), Антанта 1904 (Франція, Англія, </a:t>
            </a:r>
            <a:r>
              <a:rPr lang="uk-UA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росія</a:t>
            </a: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487770" y="6565121"/>
            <a:ext cx="5417931" cy="3083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Віденський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конгрес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18 </a:t>
            </a:r>
            <a:r>
              <a:rPr lang="ru-RU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вересня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1814 – 9 </a:t>
            </a:r>
            <a:r>
              <a:rPr lang="ru-RU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червня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1815 р</a:t>
            </a: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6156" name="Picture 12" descr="Картинки по запросу &quot;Венская Система Международных Отношений картинки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24" y="2209472"/>
            <a:ext cx="6614983" cy="435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Картинки по запросу &quot;Венская Система Международных Отношений картинки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118" y="0"/>
            <a:ext cx="48768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3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A03F7-DD04-1A4F-9260-7F9139887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37" y="677635"/>
            <a:ext cx="5896915" cy="101863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Кримська війна 1853-1856 </a:t>
            </a:r>
            <a:b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Паризький мир 1856 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3722E3-ADDE-9D46-A840-C0A240445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636" y="2073646"/>
            <a:ext cx="4971075" cy="4666343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росія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втратила усіх своїх європейських союзників</a:t>
            </a:r>
          </a:p>
          <a:p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росія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втратила владу над Чорним морем, втратила право тримати в акваторії військово-морський флот</a:t>
            </a:r>
          </a:p>
          <a:p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росія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втратила південну Бесарабію</a:t>
            </a:r>
          </a:p>
          <a:p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росії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заборонено будівництво флоту на Балтійському морі</a:t>
            </a:r>
          </a:p>
        </p:txBody>
      </p:sp>
      <p:pic>
        <p:nvPicPr>
          <p:cNvPr id="3074" name="Picture 2" descr="Паризький конгрес — Вікіпедія">
            <a:extLst>
              <a:ext uri="{FF2B5EF4-FFF2-40B4-BE49-F238E27FC236}">
                <a16:creationId xmlns:a16="http://schemas.microsoft.com/office/drawing/2014/main" id="{BBF87813-E851-7C42-8981-5473816C9B5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r="11121"/>
          <a:stretch>
            <a:fillRect/>
          </a:stretch>
        </p:blipFill>
        <p:spPr bwMode="auto">
          <a:xfrm>
            <a:off x="5286629" y="783772"/>
            <a:ext cx="6488991" cy="4961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68B98-0CFD-154A-B163-916956E4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91086" cy="1469571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Російсько-турецька війна 1877-1878</a:t>
            </a:r>
            <a:b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Берлінський конгрес 1878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2664F5-2AAF-FE4C-B001-113B9316C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7186" y="1669143"/>
            <a:ext cx="5394357" cy="4902262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росія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повертала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Баязет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Туреччині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Болгарія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ділилася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три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частини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: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Північна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Болгарія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отримувала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обмежену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незалежність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;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Східна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Румелия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–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автономію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складі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Туреччини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Македонія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залишалася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частиною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Туреччини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Сербія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Чорногорія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отримували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обмежену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незалежність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Боснія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і Герцеговина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передавалися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під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управління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Австро-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Угорщини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Англія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окупувала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о.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Кіпр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який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належав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Туреччині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  <a:p>
            <a:endParaRPr lang="uk-UA" dirty="0"/>
          </a:p>
        </p:txBody>
      </p:sp>
      <p:pic>
        <p:nvPicPr>
          <p:cNvPr id="4104" name="Picture 8" descr="Австро-Угорщина в другій половині XIX — на початку XX ст. - Всесвітня  історія. Повторне видання. 9 клас. Полянський">
            <a:extLst>
              <a:ext uri="{FF2B5EF4-FFF2-40B4-BE49-F238E27FC236}">
                <a16:creationId xmlns:a16="http://schemas.microsoft.com/office/drawing/2014/main" id="{8EECF641-E87B-2846-A340-7C6EAE4F2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15" y="1669143"/>
            <a:ext cx="6572385" cy="38806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62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089" y="69574"/>
            <a:ext cx="5476911" cy="2345635"/>
          </a:xfrm>
        </p:spPr>
        <p:txBody>
          <a:bodyPr>
            <a:normAutofit/>
          </a:bodyPr>
          <a:lstStyle/>
          <a:p>
            <a:r>
              <a:rPr lang="uk-UA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Версальсько</a:t>
            </a:r>
            <a:r>
              <a:rPr lang="uk-UA" sz="2000" dirty="0">
                <a:solidFill>
                  <a:srgbClr val="FF0000"/>
                </a:solidFill>
                <a:latin typeface="Arial Black" panose="020B0A04020102020204" pitchFamily="34" charset="0"/>
              </a:rPr>
              <a:t>-Вашингтонська епоха </a:t>
            </a:r>
            <a:r>
              <a:rPr lang="uk-UA" sz="2000" dirty="0">
                <a:latin typeface="Arial Black" panose="020B0A04020102020204" pitchFamily="34" charset="0"/>
              </a:rPr>
              <a:t>-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пріоритет в системі міжнародних відносин за країнами-переможницями І світової війни</a:t>
            </a:r>
            <a:br>
              <a:rPr lang="uk-UA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- повна зміна геополітичної світобудови</a:t>
            </a:r>
            <a:br>
              <a:rPr lang="uk-UA" sz="2000" dirty="0">
                <a:latin typeface="Arial Black" panose="020B0A04020102020204" pitchFamily="34" charset="0"/>
              </a:rPr>
            </a:br>
            <a:endParaRPr lang="uk-UA" sz="2000" dirty="0">
              <a:latin typeface="Arial Black" panose="020B0A040201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895" y="2147312"/>
            <a:ext cx="6201469" cy="45720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Зафіксувала: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падіння Німецької, Австро-Угорської, Російської та Османської імперій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поява нових держав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Версальський договір фактично закріпив статус європейської континентальної держави за Францією, морської – за Англією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Створена Ліга Націй (44 держави увійшло 10.01.1920, загалом до 1946 були 63 держави, але не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постійно)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Поділені колонії Німеччини і Туреччини між Францією, Англією, Японією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Репарації на Німеччину 268 млрд зол марок (=100 тис т золота)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Створення санітарної зони між Німеччиною і Радянською </a:t>
            </a:r>
            <a:r>
              <a:rPr lang="uk-UA" dirty="0" err="1">
                <a:solidFill>
                  <a:srgbClr val="002060"/>
                </a:solidFill>
                <a:latin typeface="Arial Black" panose="020B0A04020102020204" pitchFamily="34" charset="0"/>
              </a:rPr>
              <a:t>росією</a:t>
            </a: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 (Фінляндія, Естонія, Латвія, Литва, Чехословаччина, Угорщина, Румунія, Югославія, Болгарія, Польща)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Вашингтонський морський договір («договір п'яти держав») – обмежував морські озброєння і встановлено нове співвідношення озброєнь (Англія - 5, США - 5, Франція - 3, Японія - 1,75, Італія - 1,75) </a:t>
            </a:r>
          </a:p>
          <a:p>
            <a:r>
              <a:rPr lang="uk-UA" dirty="0"/>
              <a:t>                </a:t>
            </a: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США отримали можливість контролювати морський   	простір</a:t>
            </a:r>
          </a:p>
        </p:txBody>
      </p:sp>
      <p:pic>
        <p:nvPicPr>
          <p:cNvPr id="717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64" y="0"/>
            <a:ext cx="5890741" cy="346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536095" y="3461631"/>
            <a:ext cx="3007113" cy="4941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Версальський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договір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28 </a:t>
            </a:r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червня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1919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4835" y="6565121"/>
            <a:ext cx="5077518" cy="3083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Вашингтонський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договір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6 лютого 1922</a:t>
            </a:r>
          </a:p>
        </p:txBody>
      </p:sp>
      <p:pic>
        <p:nvPicPr>
          <p:cNvPr id="7176" name="Picture 8" descr="Картинки по запросу &quot;Вашингтонський договор 1922&quot;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74" y="3343673"/>
            <a:ext cx="3881726" cy="329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27382" y="6383302"/>
            <a:ext cx="242461" cy="181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96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723" y="0"/>
            <a:ext cx="4763538" cy="2703377"/>
          </a:xfrm>
        </p:spPr>
        <p:txBody>
          <a:bodyPr>
            <a:normAutofit fontScale="90000"/>
          </a:bodyPr>
          <a:lstStyle/>
          <a:p>
            <a:r>
              <a:rPr lang="uk-UA" sz="2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Ялтинсько</a:t>
            </a:r>
            <a:r>
              <a:rPr lang="uk-UA" sz="2200" dirty="0">
                <a:solidFill>
                  <a:srgbClr val="FF0000"/>
                </a:solidFill>
                <a:latin typeface="Arial Black" panose="020B0A04020102020204" pitchFamily="34" charset="0"/>
              </a:rPr>
              <a:t>-Потсдамська епоха</a:t>
            </a:r>
            <a:br>
              <a:rPr lang="uk-UA" sz="20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2000" dirty="0">
                <a:solidFill>
                  <a:srgbClr val="002060"/>
                </a:solidFill>
                <a:latin typeface="Arial Black" panose="020B0A04020102020204" pitchFamily="34" charset="0"/>
              </a:rPr>
              <a:t>- світ з багатополюсного став біполярним</a:t>
            </a:r>
            <a:br>
              <a:rPr lang="uk-UA" sz="20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2000" dirty="0">
                <a:solidFill>
                  <a:srgbClr val="002060"/>
                </a:solidFill>
                <a:latin typeface="Arial Black" panose="020B0A04020102020204" pitchFamily="34" charset="0"/>
              </a:rPr>
              <a:t>- докорінна зміна геополітичного простору (</a:t>
            </a:r>
            <a:r>
              <a:rPr lang="uk-UA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територіально-фізичний+повітряний+космічний</a:t>
            </a:r>
            <a:r>
              <a:rPr lang="uk-UA" sz="2000" dirty="0">
                <a:solidFill>
                  <a:srgbClr val="002060"/>
                </a:solidFill>
                <a:latin typeface="Arial Black" panose="020B0A04020102020204" pitchFamily="34" charset="0"/>
              </a:rPr>
              <a:t>) </a:t>
            </a:r>
            <a:br>
              <a:rPr lang="uk-UA" sz="20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2000" dirty="0">
                <a:solidFill>
                  <a:srgbClr val="002060"/>
                </a:solidFill>
                <a:latin typeface="Arial Black" panose="020B0A04020102020204" pitchFamily="34" charset="0"/>
              </a:rPr>
              <a:t>- поглиблення геополітичної структуризації системного протистояння та конфронтації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3723" y="2812708"/>
            <a:ext cx="5044319" cy="4045292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Arial Black" panose="020B0A04020102020204" pitchFamily="34" charset="0"/>
              </a:rPr>
              <a:t>Зафіксувала: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протистояння двох потужних блоків на межі балансування між холодною та ядерною війною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постійна загроза прямого військового протистояння між СРСР і США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надзвичайна ідеологізованість геополітичної системи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виникнення «поділених країн»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формування військово-політичних блоків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створення ООН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друга хвиля деколонізації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91978" y="861749"/>
            <a:ext cx="1823035" cy="9798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Ялтинська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 (</a:t>
            </a:r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Кримська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) </a:t>
            </a:r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конференція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 4-11.02.1945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177454" y="3724694"/>
            <a:ext cx="2295939" cy="17691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Потсдамська</a:t>
            </a:r>
            <a: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 (</a:t>
            </a:r>
            <a:r>
              <a:rPr lang="ru-RU" sz="1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Берлінська</a:t>
            </a:r>
            <a: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1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конференція</a:t>
            </a:r>
            <a:endParaRPr lang="ru-RU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17.07 -02.08.1945</a:t>
            </a:r>
          </a:p>
          <a:p>
            <a:pPr algn="ctr"/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6" name="Picture 4" descr="Картинки по запросу &quot;ялтинская конференция 1945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741" y="0"/>
            <a:ext cx="4937259" cy="332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&quot;потсдамська конференция 1945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615" y="3320244"/>
            <a:ext cx="4837957" cy="353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1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59461" y="-10392"/>
            <a:ext cx="7056339" cy="2782956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ХОЛОДНА ВІЙНА 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(1947 – 1991) –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uk-UA" sz="2400" dirty="0">
                <a:solidFill>
                  <a:srgbClr val="7030A0"/>
                </a:solidFill>
                <a:latin typeface="Arial Black" panose="020B0A04020102020204" pitchFamily="34" charset="0"/>
              </a:rPr>
              <a:t>тривалий у часі стан глибоких протиріч між державами (або блоками держав), що балансує на межі справжньої війни</a:t>
            </a:r>
          </a:p>
        </p:txBody>
      </p:sp>
      <p:pic>
        <p:nvPicPr>
          <p:cNvPr id="2052" name="Picture 4" descr="Картинки по запросу &quot;СССР против СШ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26" y="2396671"/>
            <a:ext cx="5098774" cy="322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&quot;СССР против СШ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61" y="2676223"/>
            <a:ext cx="2998254" cy="418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ки по запросу &quot;СССР против США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34"/>
            <a:ext cx="4884844" cy="322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Картинки по запросу &quot;СССР против США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15" y="4134253"/>
            <a:ext cx="3839868" cy="272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Картинки по запросу &quot;СССР против США картин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0802"/>
            <a:ext cx="5059461" cy="357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2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966" y="327990"/>
            <a:ext cx="4300304" cy="1560445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Біловезька епоха – однополюсний світ </a:t>
            </a:r>
            <a:b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(плюралістична </a:t>
            </a:r>
            <a:r>
              <a:rPr lang="uk-UA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однополярність</a:t>
            </a:r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??)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5096" y="2090795"/>
            <a:ext cx="4356600" cy="4319944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Зафіксувала: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розпад СРСР і соціалістичного блоку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парад «оксамитових революцій»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розпуск Організації країн Варшавського договору (1991), розширення складу НАТО (до 2004 увійшли практично всі учасники ОКВД)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глобальна гегемонія США (однак з 2001 підірвана)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нові збройні конфлікти в Європі (Балкани, Північний Кавказ)</a:t>
            </a:r>
          </a:p>
        </p:txBody>
      </p:sp>
      <p:pic>
        <p:nvPicPr>
          <p:cNvPr id="9218" name="Picture 2" descr="Картинки по запросу &quot;беловежские соглашения&quot;&quot;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r="10104"/>
          <a:stretch>
            <a:fillRect/>
          </a:stretch>
        </p:blipFill>
        <p:spPr bwMode="auto">
          <a:xfrm>
            <a:off x="4421534" y="-63765"/>
            <a:ext cx="4599264" cy="35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0836" y="3419796"/>
            <a:ext cx="3766930" cy="3745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Біловезькі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 угоди 8.12.1991</a:t>
            </a:r>
          </a:p>
        </p:txBody>
      </p:sp>
      <p:pic>
        <p:nvPicPr>
          <p:cNvPr id="9220" name="Picture 4" descr="Картинки по запросу &quot;нью йорк 2001 11 сентября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17" y="3817548"/>
            <a:ext cx="4559745" cy="303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820635" y="6221001"/>
            <a:ext cx="3021003" cy="3794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Нью-Йорк 11.09.2001</a:t>
            </a:r>
          </a:p>
        </p:txBody>
      </p:sp>
      <p:pic>
        <p:nvPicPr>
          <p:cNvPr id="9222" name="Picture 6" descr="Картинки по запросу &quot;балканская война 1990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566" y="2329666"/>
            <a:ext cx="4038738" cy="269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117528" y="1928129"/>
            <a:ext cx="3021003" cy="3794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Югославські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війни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 1990-х </a:t>
            </a:r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р.р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9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Новини Росії — чим налякав Путіна шаман з Якутії — Світ">
            <a:extLst>
              <a:ext uri="{FF2B5EF4-FFF2-40B4-BE49-F238E27FC236}">
                <a16:creationId xmlns:a16="http://schemas.microsoft.com/office/drawing/2014/main" id="{32DAC3B4-8CEC-1D42-9F3D-4ADFE63C52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28" y="90078"/>
            <a:ext cx="6636683" cy="37346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4" name="Picture 4" descr="Теорії змови і коронавірус | Лабораторія законодавчих ініціатив">
            <a:extLst>
              <a:ext uri="{FF2B5EF4-FFF2-40B4-BE49-F238E27FC236}">
                <a16:creationId xmlns:a16="http://schemas.microsoft.com/office/drawing/2014/main" id="{872CB628-5A2D-D84C-80F5-048610673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10" y="2993807"/>
            <a:ext cx="5441015" cy="3774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6" name="Picture 6" descr="Змова проти людства Ілюмінати. Кабала. Масони. Хазарська мафія Інформація  до роздумів Частина друга - Статті - UA Modna">
            <a:extLst>
              <a:ext uri="{FF2B5EF4-FFF2-40B4-BE49-F238E27FC236}">
                <a16:creationId xmlns:a16="http://schemas.microsoft.com/office/drawing/2014/main" id="{6B4678EB-2B5B-F047-8E6E-09ED5094C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750" y="3543935"/>
            <a:ext cx="5769240" cy="3223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Більдерберзький клуб закабаляет населення Землі? | ТВ-Чиркей">
            <a:extLst>
              <a:ext uri="{FF2B5EF4-FFF2-40B4-BE49-F238E27FC236}">
                <a16:creationId xmlns:a16="http://schemas.microsoft.com/office/drawing/2014/main" id="{3E50544A-DFFE-CF4C-8820-DBC0F6E53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73" y="90078"/>
            <a:ext cx="5007918" cy="3183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46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5000">
              <a:schemeClr val="accent2">
                <a:lumMod val="40000"/>
                <a:lumOff val="60000"/>
              </a:schemeClr>
            </a:gs>
            <a:gs pos="77000">
              <a:schemeClr val="accent3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3DCA3ECD-97A5-7D4B-9330-D66D7E985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7249" y="3211867"/>
            <a:ext cx="4155622" cy="1171448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ДЯКУЮ ЗА УВАГУ!</a:t>
            </a:r>
          </a:p>
        </p:txBody>
      </p:sp>
      <p:pic>
        <p:nvPicPr>
          <p:cNvPr id="1028" name="Picture 4" descr="ᐈ Кубиков фотография, фото кубик рубика | скачать на Depositphotos®">
            <a:extLst>
              <a:ext uri="{FF2B5EF4-FFF2-40B4-BE49-F238E27FC236}">
                <a16:creationId xmlns:a16="http://schemas.microsoft.com/office/drawing/2014/main" id="{B4219324-DD29-094E-AFCF-E2817B75B5D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t="18452" r="16016" b="18499"/>
          <a:stretch/>
        </p:blipFill>
        <p:spPr bwMode="auto">
          <a:xfrm>
            <a:off x="453403" y="566055"/>
            <a:ext cx="6227121" cy="590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3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624" y="102468"/>
            <a:ext cx="7067004" cy="56192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Засновники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геополітики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072347" y="648634"/>
            <a:ext cx="3252650" cy="8587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>
                <a:latin typeface="Arial Black" panose="020B0A04020102020204" pitchFamily="34" charset="0"/>
              </a:rPr>
              <a:t>Х.Макіндер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(1861-1947)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68631" y="5896771"/>
            <a:ext cx="3859077" cy="8587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err="1">
                <a:solidFill>
                  <a:srgbClr val="002060"/>
                </a:solidFill>
              </a:rPr>
              <a:t>Ввів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поняття</a:t>
            </a:r>
            <a:r>
              <a:rPr lang="ru-RU" b="1" dirty="0">
                <a:solidFill>
                  <a:srgbClr val="002060"/>
                </a:solidFill>
              </a:rPr>
              <a:t> «</a:t>
            </a:r>
            <a:r>
              <a:rPr lang="ru-RU" b="1" dirty="0" err="1">
                <a:solidFill>
                  <a:srgbClr val="002060"/>
                </a:solidFill>
              </a:rPr>
              <a:t>геополітика</a:t>
            </a:r>
            <a:r>
              <a:rPr lang="ru-RU" b="1" dirty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uk-UA" sz="3300" b="1" dirty="0">
                <a:solidFill>
                  <a:srgbClr val="002060"/>
                </a:solidFill>
              </a:rPr>
              <a:t>в праці «Держава як форма життя» (1916) </a:t>
            </a:r>
            <a:endParaRPr lang="ru-RU" sz="3300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4" y="1523151"/>
            <a:ext cx="3183979" cy="43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15634" y="5612138"/>
            <a:ext cx="3252650" cy="8587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300" b="1" dirty="0">
                <a:solidFill>
                  <a:srgbClr val="002060"/>
                </a:solidFill>
              </a:rPr>
              <a:t>«</a:t>
            </a:r>
            <a:r>
              <a:rPr lang="ru-RU" sz="2300" b="1" dirty="0" err="1">
                <a:solidFill>
                  <a:srgbClr val="002060"/>
                </a:solidFill>
              </a:rPr>
              <a:t>Батько</a:t>
            </a:r>
            <a:r>
              <a:rPr lang="ru-RU" sz="2300" b="1" dirty="0">
                <a:solidFill>
                  <a:srgbClr val="002060"/>
                </a:solidFill>
              </a:rPr>
              <a:t>» </a:t>
            </a:r>
            <a:r>
              <a:rPr lang="ru-RU" sz="2300" b="1" dirty="0" err="1">
                <a:solidFill>
                  <a:srgbClr val="002060"/>
                </a:solidFill>
              </a:rPr>
              <a:t>геополітики</a:t>
            </a:r>
            <a:endParaRPr lang="ru-RU" sz="2300" b="1" dirty="0">
              <a:solidFill>
                <a:srgbClr val="00206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10402" y="664390"/>
            <a:ext cx="3252650" cy="8587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>
                <a:latin typeface="Arial Black" panose="020B0A04020102020204" pitchFamily="34" charset="0"/>
              </a:rPr>
              <a:t>Ф.Ратцель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(1844-1904)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267201" y="728550"/>
            <a:ext cx="3252650" cy="8587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Arial Black" panose="020B0A04020102020204" pitchFamily="34" charset="0"/>
              </a:rPr>
              <a:t>Р.Челлен 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(1864-1922)</a:t>
            </a:r>
          </a:p>
        </p:txBody>
      </p:sp>
      <p:pic>
        <p:nvPicPr>
          <p:cNvPr id="3084" name="Picture 1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726" y="1587311"/>
            <a:ext cx="3233642" cy="40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7928056" y="5612138"/>
            <a:ext cx="3859077" cy="11433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err="1">
                <a:solidFill>
                  <a:srgbClr val="002060"/>
                </a:solidFill>
              </a:rPr>
              <a:t>Доповідь</a:t>
            </a:r>
            <a:r>
              <a:rPr lang="ru-RU" b="1" dirty="0">
                <a:solidFill>
                  <a:srgbClr val="002060"/>
                </a:solidFill>
              </a:rPr>
              <a:t> «</a:t>
            </a:r>
            <a:r>
              <a:rPr lang="ru-RU" b="1" dirty="0" err="1">
                <a:solidFill>
                  <a:srgbClr val="002060"/>
                </a:solidFill>
              </a:rPr>
              <a:t>Географічна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вісь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історії</a:t>
            </a:r>
            <a:r>
              <a:rPr lang="ru-RU" b="1" dirty="0">
                <a:solidFill>
                  <a:srgbClr val="002060"/>
                </a:solidFill>
              </a:rPr>
              <a:t>» 25.01.1904 – формальна «дата </a:t>
            </a:r>
            <a:r>
              <a:rPr lang="ru-RU" b="1" dirty="0" err="1">
                <a:solidFill>
                  <a:srgbClr val="002060"/>
                </a:solidFill>
              </a:rPr>
              <a:t>народження</a:t>
            </a:r>
            <a:r>
              <a:rPr lang="ru-RU" b="1" dirty="0">
                <a:solidFill>
                  <a:srgbClr val="002060"/>
                </a:solidFill>
              </a:rPr>
              <a:t>» </a:t>
            </a:r>
            <a:r>
              <a:rPr lang="ru-RU" b="1" dirty="0" err="1">
                <a:solidFill>
                  <a:srgbClr val="002060"/>
                </a:solidFill>
              </a:rPr>
              <a:t>геополітики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86" name="Picture 14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17" y="1850476"/>
            <a:ext cx="3268132" cy="366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80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6183" y="0"/>
            <a:ext cx="8404535" cy="858762"/>
          </a:xfrm>
        </p:spPr>
        <p:txBody>
          <a:bodyPr rtlCol="0"/>
          <a:lstStyle/>
          <a:p>
            <a:pPr algn="ctr" rtl="0"/>
            <a:r>
              <a:rPr lang="ru-RU" i="1" dirty="0">
                <a:solidFill>
                  <a:srgbClr val="FF0000"/>
                </a:solidFill>
                <a:latin typeface="Arial Black" panose="020B0A04020102020204" pitchFamily="34" charset="0"/>
              </a:rPr>
              <a:t>ГЕОПОЛІТИКА – </a:t>
            </a:r>
            <a:r>
              <a:rPr lang="ru-RU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це</a:t>
            </a:r>
            <a:r>
              <a:rPr lang="ru-RU" i="1" dirty="0">
                <a:solidFill>
                  <a:srgbClr val="FF0000"/>
                </a:solidFill>
                <a:latin typeface="Arial Black" panose="020B0A04020102020204" pitchFamily="34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4529" y="799979"/>
            <a:ext cx="5853473" cy="5770638"/>
          </a:xfrm>
        </p:spPr>
        <p:txBody>
          <a:bodyPr rtlCol="0">
            <a:normAutofit fontScale="85000" lnSpcReduction="20000"/>
          </a:bodyPr>
          <a:lstStyle/>
          <a:p>
            <a:pPr lvl="0"/>
            <a:r>
              <a:rPr lang="uk-UA" sz="2400" b="1" dirty="0">
                <a:solidFill>
                  <a:srgbClr val="002060"/>
                </a:solidFill>
              </a:rPr>
              <a:t>світоглядна </a:t>
            </a:r>
            <a:r>
              <a:rPr lang="uk-UA" sz="2400" b="1" dirty="0">
                <a:solidFill>
                  <a:srgbClr val="FF0000"/>
                </a:solidFill>
              </a:rPr>
              <a:t>доктрина, ідеологія</a:t>
            </a:r>
            <a:r>
              <a:rPr lang="uk-UA" sz="2400" dirty="0">
                <a:solidFill>
                  <a:srgbClr val="002060"/>
                </a:solidFill>
              </a:rPr>
              <a:t>, </a:t>
            </a:r>
            <a:r>
              <a:rPr lang="uk-UA" sz="2400" b="1" dirty="0">
                <a:solidFill>
                  <a:srgbClr val="002060"/>
                </a:solidFill>
              </a:rPr>
              <a:t>що обґрунтовує зміст зовнішньої політики держави її національними інтересами у світовому просторі;</a:t>
            </a:r>
            <a:endParaRPr lang="ru-RU" sz="2400" b="1" dirty="0">
              <a:solidFill>
                <a:srgbClr val="002060"/>
              </a:solidFill>
            </a:endParaRPr>
          </a:p>
          <a:p>
            <a:pPr lvl="0"/>
            <a:r>
              <a:rPr lang="uk-UA" sz="2400" b="1" dirty="0">
                <a:solidFill>
                  <a:srgbClr val="FF0000"/>
                </a:solidFill>
              </a:rPr>
              <a:t>політика</a:t>
            </a:r>
            <a:r>
              <a:rPr lang="uk-UA" sz="2400" b="1" dirty="0">
                <a:solidFill>
                  <a:srgbClr val="002060"/>
                </a:solidFill>
              </a:rPr>
              <a:t> держави у географічному просторі;</a:t>
            </a:r>
            <a:endParaRPr lang="ru-RU" sz="2400" b="1" dirty="0">
              <a:solidFill>
                <a:srgbClr val="002060"/>
              </a:solidFill>
            </a:endParaRPr>
          </a:p>
          <a:p>
            <a:pPr lvl="0"/>
            <a:r>
              <a:rPr lang="uk-UA" sz="2400" b="1" dirty="0">
                <a:solidFill>
                  <a:srgbClr val="FF0000"/>
                </a:solidFill>
              </a:rPr>
              <a:t>міждисциплінарна наука </a:t>
            </a:r>
            <a:r>
              <a:rPr lang="uk-UA" sz="2400" b="1" dirty="0">
                <a:solidFill>
                  <a:srgbClr val="002060"/>
                </a:solidFill>
              </a:rPr>
              <a:t>зі своїм об’єктом, предметом і методологією досліджень, яка вивчає залежність міжнародних відносин і розвитку держав і народів від умов географічного простору;</a:t>
            </a:r>
            <a:endParaRPr lang="ru-RU" sz="2400" b="1" dirty="0">
              <a:solidFill>
                <a:srgbClr val="002060"/>
              </a:solidFill>
            </a:endParaRPr>
          </a:p>
          <a:p>
            <a:pPr lvl="0"/>
            <a:r>
              <a:rPr lang="uk-UA" sz="2400" b="1" dirty="0">
                <a:solidFill>
                  <a:srgbClr val="FF0000"/>
                </a:solidFill>
              </a:rPr>
              <a:t>система знань </a:t>
            </a:r>
            <a:r>
              <a:rPr lang="uk-UA" sz="2400" b="1" dirty="0">
                <a:solidFill>
                  <a:srgbClr val="002060"/>
                </a:solidFill>
              </a:rPr>
              <a:t>про організацію гегемонії і контроль влади над простором;</a:t>
            </a:r>
            <a:endParaRPr lang="ru-RU" sz="2400" b="1" dirty="0">
              <a:solidFill>
                <a:srgbClr val="002060"/>
              </a:solidFill>
            </a:endParaRPr>
          </a:p>
          <a:p>
            <a:pPr lvl="0"/>
            <a:r>
              <a:rPr lang="uk-UA" sz="2400" b="1" dirty="0">
                <a:solidFill>
                  <a:srgbClr val="FF0000"/>
                </a:solidFill>
              </a:rPr>
              <a:t>самостійна наука</a:t>
            </a:r>
            <a:r>
              <a:rPr lang="uk-UA" sz="2400" b="1" dirty="0">
                <a:solidFill>
                  <a:srgbClr val="002060"/>
                </a:solidFill>
              </a:rPr>
              <a:t>, яка вивчає закономірності взаємодії політики із системою неполітичних факторів, що формують географічне середовище, а також закономірності розподілу і перерозподілу сфер впливу різних держав та міждержавних об’єднань у багатовимірному комунікаційному просторі;</a:t>
            </a:r>
            <a:endParaRPr lang="ru-RU" sz="2400" b="1" dirty="0">
              <a:solidFill>
                <a:srgbClr val="002060"/>
              </a:solidFill>
            </a:endParaRPr>
          </a:p>
          <a:p>
            <a:pPr lvl="0"/>
            <a:r>
              <a:rPr lang="uk-UA" sz="2400" b="1" dirty="0">
                <a:solidFill>
                  <a:srgbClr val="FF0000"/>
                </a:solidFill>
              </a:rPr>
              <a:t>наука про найвищий ієрархічний (глобальний) рівень ведення боротьби </a:t>
            </a:r>
            <a:r>
              <a:rPr lang="uk-UA" sz="2400" b="1" dirty="0">
                <a:solidFill>
                  <a:srgbClr val="002060"/>
                </a:solidFill>
              </a:rPr>
              <a:t>між соціальними системами.</a:t>
            </a:r>
            <a:endParaRPr lang="ru-RU" sz="2400" b="1" dirty="0">
              <a:solidFill>
                <a:srgbClr val="002060"/>
              </a:solidFill>
            </a:endParaRPr>
          </a:p>
          <a:p>
            <a:pPr rtl="0"/>
            <a:endParaRPr lang="ru-RU" dirty="0"/>
          </a:p>
        </p:txBody>
      </p:sp>
      <p:pic>
        <p:nvPicPr>
          <p:cNvPr id="4100" name="Picture 4" descr="Картинки по запросу геополитика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11" y="1282390"/>
            <a:ext cx="6169569" cy="515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5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80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509452"/>
            <a:ext cx="5566396" cy="6119948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 b="1" i="1" dirty="0">
                <a:solidFill>
                  <a:srgbClr val="FF0000"/>
                </a:solidFill>
              </a:rPr>
              <a:t>Р.Челлен</a:t>
            </a:r>
            <a:r>
              <a:rPr lang="ru-RU" b="1" dirty="0">
                <a:solidFill>
                  <a:srgbClr val="FF0000"/>
                </a:solidFill>
              </a:rPr>
              <a:t> «</a:t>
            </a:r>
            <a:r>
              <a:rPr lang="ru-RU" b="1" dirty="0" err="1">
                <a:solidFill>
                  <a:srgbClr val="FF0000"/>
                </a:solidFill>
              </a:rPr>
              <a:t>Геополітика</a:t>
            </a:r>
            <a:r>
              <a:rPr lang="ru-RU" b="1" dirty="0">
                <a:solidFill>
                  <a:srgbClr val="FF0000"/>
                </a:solidFill>
              </a:rPr>
              <a:t> – наука, </a:t>
            </a:r>
            <a:r>
              <a:rPr lang="ru-RU" b="1" dirty="0" err="1">
                <a:solidFill>
                  <a:srgbClr val="FF0000"/>
                </a:solidFill>
              </a:rPr>
              <a:t>що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розглядає</a:t>
            </a:r>
            <a:r>
              <a:rPr lang="ru-RU" b="1" dirty="0">
                <a:solidFill>
                  <a:srgbClr val="FF0000"/>
                </a:solidFill>
              </a:rPr>
              <a:t> державу як </a:t>
            </a:r>
            <a:r>
              <a:rPr lang="ru-RU" b="1" dirty="0" err="1">
                <a:solidFill>
                  <a:srgbClr val="FF0000"/>
                </a:solidFill>
              </a:rPr>
              <a:t>географічний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організм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втілений</a:t>
            </a:r>
            <a:r>
              <a:rPr lang="ru-RU" b="1" dirty="0">
                <a:solidFill>
                  <a:srgbClr val="FF0000"/>
                </a:solidFill>
              </a:rPr>
              <a:t> у </a:t>
            </a:r>
            <a:r>
              <a:rPr lang="ru-RU" b="1" dirty="0" err="1">
                <a:solidFill>
                  <a:srgbClr val="FF0000"/>
                </a:solidFill>
              </a:rPr>
              <a:t>просторі</a:t>
            </a:r>
            <a:r>
              <a:rPr lang="ru-RU" b="1" dirty="0">
                <a:solidFill>
                  <a:srgbClr val="FF0000"/>
                </a:solidFill>
              </a:rPr>
              <a:t>»</a:t>
            </a:r>
          </a:p>
          <a:p>
            <a:pPr rtl="0"/>
            <a:r>
              <a:rPr lang="ru-RU" b="1" i="1" dirty="0" err="1">
                <a:solidFill>
                  <a:srgbClr val="FF0000"/>
                </a:solidFill>
              </a:rPr>
              <a:t>К.Хаусхофер</a:t>
            </a:r>
            <a:r>
              <a:rPr lang="ru-RU" b="1" dirty="0">
                <a:solidFill>
                  <a:srgbClr val="FF0000"/>
                </a:solidFill>
              </a:rPr>
              <a:t> «</a:t>
            </a:r>
            <a:r>
              <a:rPr lang="ru-RU" b="1" dirty="0" err="1">
                <a:solidFill>
                  <a:srgbClr val="FF0000"/>
                </a:solidFill>
              </a:rPr>
              <a:t>Геополітика</a:t>
            </a:r>
            <a:r>
              <a:rPr lang="ru-RU" b="1" dirty="0">
                <a:solidFill>
                  <a:srgbClr val="FF0000"/>
                </a:solidFill>
              </a:rPr>
              <a:t> – </a:t>
            </a:r>
            <a:r>
              <a:rPr lang="ru-RU" b="1" dirty="0" err="1">
                <a:solidFill>
                  <a:srgbClr val="FF0000"/>
                </a:solidFill>
              </a:rPr>
              <a:t>географічний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розум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держави</a:t>
            </a:r>
            <a:r>
              <a:rPr lang="ru-RU" b="1" dirty="0">
                <a:solidFill>
                  <a:srgbClr val="FF0000"/>
                </a:solidFill>
              </a:rPr>
              <a:t>», «</a:t>
            </a:r>
            <a:r>
              <a:rPr lang="ru-RU" b="1" dirty="0" err="1">
                <a:solidFill>
                  <a:srgbClr val="FF0000"/>
                </a:solidFill>
              </a:rPr>
              <a:t>вчення</a:t>
            </a:r>
            <a:r>
              <a:rPr lang="ru-RU" b="1" dirty="0">
                <a:solidFill>
                  <a:srgbClr val="FF0000"/>
                </a:solidFill>
              </a:rPr>
              <a:t> про </a:t>
            </a:r>
            <a:r>
              <a:rPr lang="ru-RU" b="1" dirty="0" err="1">
                <a:solidFill>
                  <a:srgbClr val="FF0000"/>
                </a:solidFill>
              </a:rPr>
              <a:t>географічну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обумовленість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політики</a:t>
            </a:r>
            <a:r>
              <a:rPr lang="ru-RU" b="1" dirty="0">
                <a:solidFill>
                  <a:srgbClr val="FF0000"/>
                </a:solidFill>
              </a:rPr>
              <a:t>»</a:t>
            </a:r>
          </a:p>
          <a:p>
            <a:pPr rtl="0"/>
            <a:r>
              <a:rPr lang="ru-RU" b="1" i="1" dirty="0" err="1">
                <a:solidFill>
                  <a:srgbClr val="FF0000"/>
                </a:solidFill>
              </a:rPr>
              <a:t>Рендал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Коллінз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dirty="0"/>
              <a:t>«</a:t>
            </a:r>
            <a:r>
              <a:rPr lang="ru-RU" b="1" dirty="0" err="1"/>
              <a:t>Геополітика</a:t>
            </a:r>
            <a:r>
              <a:rPr lang="ru-RU" b="1" dirty="0"/>
              <a:t> – </a:t>
            </a:r>
            <a:r>
              <a:rPr lang="ru-RU" b="1" dirty="0" err="1"/>
              <a:t>теорія</a:t>
            </a:r>
            <a:r>
              <a:rPr lang="ru-RU" b="1" dirty="0"/>
              <a:t> </a:t>
            </a:r>
            <a:r>
              <a:rPr lang="ru-RU" b="1" dirty="0" err="1"/>
              <a:t>військового</a:t>
            </a:r>
            <a:r>
              <a:rPr lang="ru-RU" b="1" dirty="0"/>
              <a:t> </a:t>
            </a:r>
            <a:r>
              <a:rPr lang="ru-RU" b="1" dirty="0" err="1"/>
              <a:t>панування</a:t>
            </a:r>
            <a:r>
              <a:rPr lang="ru-RU" b="1" dirty="0"/>
              <a:t> над </a:t>
            </a:r>
            <a:r>
              <a:rPr lang="ru-RU" b="1" dirty="0" err="1"/>
              <a:t>територіями</a:t>
            </a:r>
            <a:r>
              <a:rPr lang="ru-RU" b="1" dirty="0"/>
              <a:t>»</a:t>
            </a:r>
          </a:p>
          <a:p>
            <a:pPr rtl="0"/>
            <a:r>
              <a:rPr lang="ru-RU" b="1" i="1" dirty="0" err="1">
                <a:solidFill>
                  <a:srgbClr val="FF0000"/>
                </a:solidFill>
              </a:rPr>
              <a:t>К.Грей</a:t>
            </a:r>
            <a:r>
              <a:rPr lang="ru-RU" b="1" i="1" dirty="0"/>
              <a:t> </a:t>
            </a:r>
            <a:r>
              <a:rPr lang="ru-RU" b="1" dirty="0"/>
              <a:t>«</a:t>
            </a:r>
            <a:r>
              <a:rPr lang="ru-RU" b="1" dirty="0" err="1"/>
              <a:t>Геополітика</a:t>
            </a:r>
            <a:r>
              <a:rPr lang="ru-RU" b="1" dirty="0"/>
              <a:t> – наука про </a:t>
            </a:r>
            <a:r>
              <a:rPr lang="ru-RU" b="1" dirty="0" err="1"/>
              <a:t>взаємозв</a:t>
            </a:r>
            <a:r>
              <a:rPr lang="en-US" b="1" dirty="0"/>
              <a:t>’</a:t>
            </a:r>
            <a:r>
              <a:rPr lang="ru-RU" b="1" dirty="0" err="1"/>
              <a:t>язок</a:t>
            </a:r>
            <a:r>
              <a:rPr lang="ru-RU" b="1" dirty="0"/>
              <a:t> </a:t>
            </a:r>
            <a:r>
              <a:rPr lang="ru-RU" b="1" dirty="0" err="1"/>
              <a:t>між</a:t>
            </a:r>
            <a:r>
              <a:rPr lang="ru-RU" b="1" dirty="0"/>
              <a:t> </a:t>
            </a:r>
            <a:r>
              <a:rPr lang="ru-RU" b="1" dirty="0" err="1"/>
              <a:t>фізичним</a:t>
            </a:r>
            <a:r>
              <a:rPr lang="ru-RU" b="1" dirty="0"/>
              <a:t> </a:t>
            </a:r>
            <a:r>
              <a:rPr lang="ru-RU" b="1" dirty="0" err="1"/>
              <a:t>середовищем</a:t>
            </a:r>
            <a:r>
              <a:rPr lang="ru-RU" b="1" dirty="0"/>
              <a:t>, як </a:t>
            </a:r>
            <a:r>
              <a:rPr lang="ru-RU" b="1" dirty="0" err="1"/>
              <a:t>воно</a:t>
            </a:r>
            <a:r>
              <a:rPr lang="ru-RU" b="1" dirty="0"/>
              <a:t> </a:t>
            </a:r>
            <a:r>
              <a:rPr lang="ru-RU" b="1" dirty="0" err="1"/>
              <a:t>сприймається</a:t>
            </a:r>
            <a:r>
              <a:rPr lang="ru-RU" b="1" dirty="0"/>
              <a:t>, </a:t>
            </a:r>
            <a:r>
              <a:rPr lang="ru-RU" b="1" dirty="0" err="1"/>
              <a:t>змінюється</a:t>
            </a:r>
            <a:r>
              <a:rPr lang="ru-RU" b="1" dirty="0"/>
              <a:t> та </a:t>
            </a:r>
            <a:r>
              <a:rPr lang="ru-RU" b="1" dirty="0" err="1"/>
              <a:t>використовується</a:t>
            </a:r>
            <a:r>
              <a:rPr lang="ru-RU" b="1" dirty="0"/>
              <a:t> людьми, та </a:t>
            </a:r>
            <a:r>
              <a:rPr lang="ru-RU" b="1" dirty="0" err="1"/>
              <a:t>світовою</a:t>
            </a:r>
            <a:r>
              <a:rPr lang="ru-RU" b="1" dirty="0"/>
              <a:t> </a:t>
            </a:r>
            <a:r>
              <a:rPr lang="ru-RU" b="1" dirty="0" err="1"/>
              <a:t>політикою</a:t>
            </a:r>
            <a:r>
              <a:rPr lang="ru-RU" b="1" dirty="0"/>
              <a:t>»</a:t>
            </a:r>
          </a:p>
          <a:p>
            <a:pPr rtl="0"/>
            <a:r>
              <a:rPr lang="ru-RU" b="1" dirty="0"/>
              <a:t>О. </a:t>
            </a:r>
            <a:r>
              <a:rPr lang="ru-RU" b="1" dirty="0" err="1"/>
              <a:t>Дугін</a:t>
            </a:r>
            <a:r>
              <a:rPr lang="ru-RU" b="1" dirty="0"/>
              <a:t> «</a:t>
            </a:r>
            <a:r>
              <a:rPr lang="ru-RU" b="1" dirty="0" err="1"/>
              <a:t>Геополітика</a:t>
            </a:r>
            <a:r>
              <a:rPr lang="ru-RU" b="1" dirty="0"/>
              <a:t> – </a:t>
            </a:r>
            <a:r>
              <a:rPr lang="ru-RU" b="1" dirty="0" err="1"/>
              <a:t>світогляд</a:t>
            </a:r>
            <a:r>
              <a:rPr lang="ru-RU" b="1" dirty="0"/>
              <a:t> </a:t>
            </a:r>
            <a:r>
              <a:rPr lang="ru-RU" b="1" dirty="0" err="1"/>
              <a:t>влади</a:t>
            </a:r>
            <a:r>
              <a:rPr lang="ru-RU" b="1" dirty="0"/>
              <a:t>, наука про </a:t>
            </a:r>
            <a:r>
              <a:rPr lang="ru-RU" b="1" dirty="0" err="1"/>
              <a:t>владу</a:t>
            </a:r>
            <a:r>
              <a:rPr lang="ru-RU" b="1" dirty="0"/>
              <a:t> та для </a:t>
            </a:r>
            <a:r>
              <a:rPr lang="ru-RU" b="1" dirty="0" err="1"/>
              <a:t>влади</a:t>
            </a:r>
            <a:r>
              <a:rPr lang="ru-RU" b="1" dirty="0"/>
              <a:t>. </a:t>
            </a:r>
            <a:r>
              <a:rPr lang="ru-RU" b="1" dirty="0" err="1"/>
              <a:t>Це</a:t>
            </a:r>
            <a:r>
              <a:rPr lang="ru-RU" b="1" dirty="0"/>
              <a:t> наука </a:t>
            </a:r>
            <a:r>
              <a:rPr lang="ru-RU" b="1" dirty="0" err="1"/>
              <a:t>панувати</a:t>
            </a:r>
            <a:r>
              <a:rPr lang="ru-RU" b="1" dirty="0"/>
              <a:t>»</a:t>
            </a:r>
          </a:p>
          <a:p>
            <a:r>
              <a:rPr lang="uk-UA" b="1" dirty="0"/>
              <a:t>Бабурін С. «Г. – вчення про принципи панування на усій Землі з метою максимального забезпечення переваги для носіїв політичної волі (держави або державних союзів)»</a:t>
            </a:r>
          </a:p>
          <a:p>
            <a:pPr rtl="0"/>
            <a:endParaRPr lang="ru-RU" b="1" dirty="0"/>
          </a:p>
        </p:txBody>
      </p:sp>
      <p:pic>
        <p:nvPicPr>
          <p:cNvPr id="5128" name="Picture 8" descr="Картинки по запросу геополитика картинк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827" y="627017"/>
            <a:ext cx="6664733" cy="5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32" y="3931"/>
            <a:ext cx="7946719" cy="2678106"/>
          </a:xfrm>
        </p:spPr>
        <p:txBody>
          <a:bodyPr rtlCol="0">
            <a:normAutofit fontScale="47500" lnSpcReduction="20000"/>
          </a:bodyPr>
          <a:lstStyle/>
          <a:p>
            <a:pPr marL="283464" lvl="1" indent="0" algn="ctr">
              <a:lnSpc>
                <a:spcPct val="160000"/>
              </a:lnSpc>
              <a:buNone/>
            </a:pPr>
            <a:r>
              <a:rPr lang="ru-RU" sz="3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Геополітика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– наука,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що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вивчає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механізми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форми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закономірності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владного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контролю держав (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союзів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держав,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недержавних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акторів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) над простором,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що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складаються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у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процесі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їх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глобальних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взаємодій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і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під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впливом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усієї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сукупності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чинників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(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географічних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історичних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політичних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економічних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культурних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тощо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),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що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визначають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їх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стратегічний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потенціал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у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глобальній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політиці</a:t>
            </a:r>
            <a:endParaRPr lang="ru-RU" sz="3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rtl="0"/>
            <a:endParaRPr lang="ru-RU" dirty="0"/>
          </a:p>
        </p:txBody>
      </p:sp>
      <p:pic>
        <p:nvPicPr>
          <p:cNvPr id="12" name="Picture 12" descr="Картинки по запросу геополитика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90" y="4600371"/>
            <a:ext cx="3595654" cy="22682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геополитика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63" y="3058703"/>
            <a:ext cx="3532835" cy="22345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им Чен Ын приехал в Россию и встретился с Путиным – как долго продолжались  переговоры - 24 Канал">
            <a:extLst>
              <a:ext uri="{FF2B5EF4-FFF2-40B4-BE49-F238E27FC236}">
                <a16:creationId xmlns:a16="http://schemas.microsoft.com/office/drawing/2014/main" id="{214F5BD4-EAA8-294C-94C3-DE95DD96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386" y="4849789"/>
            <a:ext cx="3595654" cy="20082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isit Ukraine - Коли закінчиться війна в Україні: Буданов дав оптимістичний  прогноз">
            <a:extLst>
              <a:ext uri="{FF2B5EF4-FFF2-40B4-BE49-F238E27FC236}">
                <a16:creationId xmlns:a16="http://schemas.microsoft.com/office/drawing/2014/main" id="{9E74CD7B-C9D3-9C4A-87F3-0D33DE13D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117" y="0"/>
            <a:ext cx="3678702" cy="27394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Відповідати за свої злочини росія буде як країна-терорист">
            <a:extLst>
              <a:ext uri="{FF2B5EF4-FFF2-40B4-BE49-F238E27FC236}">
                <a16:creationId xmlns:a16="http://schemas.microsoft.com/office/drawing/2014/main" id="{3543A669-2CE8-634C-B812-F00B4251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889" y="2483049"/>
            <a:ext cx="4087291" cy="26730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Путін і Байден поговорили щодо України. Про що домовились - BBC News Україна">
            <a:extLst>
              <a:ext uri="{FF2B5EF4-FFF2-40B4-BE49-F238E27FC236}">
                <a16:creationId xmlns:a16="http://schemas.microsoft.com/office/drawing/2014/main" id="{BAD5BBCF-1ABB-4243-B155-2AD2D2A3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0" y="2884925"/>
            <a:ext cx="4349189" cy="24276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61" y="3398111"/>
            <a:ext cx="6016524" cy="2780622"/>
          </a:xfrm>
        </p:spPr>
        <p:txBody>
          <a:bodyPr rtlCol="0"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          </a:t>
            </a:r>
            <a:r>
              <a:rPr lang="ru-RU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Геополітика</a:t>
            </a:r>
            <a:b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-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традиційна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(фундаментальна)</a:t>
            </a: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- нова (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геоекономіка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-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новітня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(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цивілізаційна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геопсихологія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геокультура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інформаційна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тощо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7"/>
          <a:stretch/>
        </p:blipFill>
        <p:spPr bwMode="auto">
          <a:xfrm>
            <a:off x="5319132" y="828765"/>
            <a:ext cx="6570421" cy="457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Экология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208_TF03098889.potx" id="{6E782BF9-2EAE-4A35-8194-CFD4D75475FE}" vid="{18C159E4-9044-4474-91D5-8A91EED38B47}"/>
    </a:ext>
  </a:extLst>
</a:theme>
</file>

<file path=ppt/theme/theme2.xml><?xml version="1.0" encoding="utf-8"?>
<a:theme xmlns:a="http://schemas.openxmlformats.org/drawingml/2006/main" name="Тема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презентацию на тему природы и экологии с фотографиями</Template>
  <TotalTime>14787</TotalTime>
  <Words>2741</Words>
  <Application>Microsoft Macintosh PowerPoint</Application>
  <PresentationFormat>Широкоэкранный</PresentationFormat>
  <Paragraphs>236</Paragraphs>
  <Slides>40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Arial Black</vt:lpstr>
      <vt:lpstr>Book Antiqua</vt:lpstr>
      <vt:lpstr>Bookman Old Style</vt:lpstr>
      <vt:lpstr>Corbel</vt:lpstr>
      <vt:lpstr>Wingdings</vt:lpstr>
      <vt:lpstr>Экология 16x9</vt:lpstr>
      <vt:lpstr>Геополітика як наука та навчальна дисципліна к.політ.н. Н.Лепська</vt:lpstr>
      <vt:lpstr>ПЛАН</vt:lpstr>
      <vt:lpstr>Як діють на людей різні розширювачі свідомості  </vt:lpstr>
      <vt:lpstr>Презентация PowerPoint</vt:lpstr>
      <vt:lpstr>Засновники геополітики</vt:lpstr>
      <vt:lpstr>ГЕОПОЛІТИКА – це:</vt:lpstr>
      <vt:lpstr>Презентация PowerPoint</vt:lpstr>
      <vt:lpstr>Презентация PowerPoint</vt:lpstr>
      <vt:lpstr>          Геополітика  - традиційна (фундаментальна)  - нова (геоекономіка)  -новітня (цивілізаційна, геопсихологія, геокультура, інформаційна тощо) </vt:lpstr>
      <vt:lpstr>Презентация PowerPoint</vt:lpstr>
      <vt:lpstr>Презентация PowerPoint</vt:lpstr>
      <vt:lpstr>Предмет геополітики</vt:lpstr>
      <vt:lpstr>Еволюція предмета геополітики</vt:lpstr>
      <vt:lpstr>Р.Челлен – завдання геополітики в обгрунтуванні неминучості територіального переділу світу задля розвитку держав, оскільки простір світу, який вже завойований, можливо відвоювати лише силою зброї; великі держави запрограмовані до розширення</vt:lpstr>
      <vt:lpstr>Сучасна інтерпретація предмета геополітики</vt:lpstr>
      <vt:lpstr>Сучасна геополітика</vt:lpstr>
      <vt:lpstr>Д.Майнінг «…силовий аспект в сучасній геополітиці поступається місцем культурному – боротьбі за розум та душі людей, що є основним фактором світового панування, особливо це стосується розповсюдження американського впливу на країни третього світу»</vt:lpstr>
      <vt:lpstr>Методи та функції геополітики</vt:lpstr>
      <vt:lpstr>Джерела геополітики</vt:lpstr>
      <vt:lpstr>Географічний детермінізм   розвиток людства визначається географічними факторами, а встановлення державних кордонів ґрунтується на праві сильного </vt:lpstr>
      <vt:lpstr>Військово-стратегічний підхід</vt:lpstr>
      <vt:lpstr>Презентация PowerPoint</vt:lpstr>
      <vt:lpstr>Презентация PowerPoint</vt:lpstr>
      <vt:lpstr>ЦИВІЛІЗАЦІЯ – відносно автономна, здатна до самоорганізації і саморозвитку поліетнічна соціокультурна система, яка має просторово-часовий вимір, базові культурно-духовні основи, стійкі тривалі форми існування та особливості колективної та індивідуальної поведінки </vt:lpstr>
      <vt:lpstr>Презентация PowerPoint</vt:lpstr>
      <vt:lpstr>Геополітичні епохи</vt:lpstr>
      <vt:lpstr>Презентация PowerPoint</vt:lpstr>
      <vt:lpstr>Вестфальська система суверенних держав (державо-центрична):  - пріоритет держав-націй - принцип державного інтересу - принцип державного суверенітету - принцип балансу сил - принцип дії міжнародного права і дипломатії - обов'язковість дотримання угод - принцип рівності конфесій (катол. та протестантизму): «Чия країна - того й віра»</vt:lpstr>
      <vt:lpstr>Презентация PowerPoint</vt:lpstr>
      <vt:lpstr>Презентация PowerPoint</vt:lpstr>
      <vt:lpstr>Презентация PowerPoint</vt:lpstr>
      <vt:lpstr>Презентация PowerPoint</vt:lpstr>
      <vt:lpstr>Віденська епоха – імперський принцип контролю географічного простору - баланс сил «Європейський концерт» (як форма гегемонії великих держав) - є прикладом колективної безпеки (але до Кримської війни 1853-56 р.р.) - склалася класична багатостороння дипломатія - колонії не були офіційно закріплені  </vt:lpstr>
      <vt:lpstr>Кримська війна 1853-1856  Паризький мир 1856  </vt:lpstr>
      <vt:lpstr>Російсько-турецька війна 1877-1878 Берлінський конгрес 1878</vt:lpstr>
      <vt:lpstr>Версальсько-Вашингтонська епоха - пріоритет в системі міжнародних відносин за країнами-переможницями І світової війни - повна зміна геополітичної світобудови </vt:lpstr>
      <vt:lpstr>Ялтинсько-Потсдамська епоха - світ з багатополюсного став біполярним - докорінна зміна геополітичного простору (територіально-фізичний+повітряний+космічний)  - поглиблення геополітичної структуризації системного протистояння та конфронтації</vt:lpstr>
      <vt:lpstr>Презентация PowerPoint</vt:lpstr>
      <vt:lpstr>Біловезька епоха – однополюсний світ  (плюралістична однополярність ??)</vt:lpstr>
      <vt:lpstr>Презентация PowerPoint</vt:lpstr>
    </vt:vector>
  </TitlesOfParts>
  <Company>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Геополітика як наука та навчальна дисципліна</dc:title>
  <dc:creator>1</dc:creator>
  <cp:lastModifiedBy>Microsoft Office User</cp:lastModifiedBy>
  <cp:revision>106</cp:revision>
  <dcterms:created xsi:type="dcterms:W3CDTF">2020-01-29T17:50:13Z</dcterms:created>
  <dcterms:modified xsi:type="dcterms:W3CDTF">2025-02-22T14:00:05Z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