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8D780-7498-44EA-94A5-5AA9D334DC6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A65328-5125-4E9F-998F-C071AA1D74BE}">
      <dgm:prSet phldrT="[Текст]"/>
      <dgm:spPr/>
      <dgm:t>
        <a:bodyPr/>
        <a:lstStyle/>
        <a:p>
          <a:r>
            <a:rPr lang="uk-UA" dirty="0" smtClean="0">
              <a:latin typeface="Bahnschrift SemiBold SemiConden" panose="020B0502040204020203" pitchFamily="34" charset="0"/>
            </a:rPr>
            <a:t>Формування</a:t>
          </a:r>
          <a:r>
            <a:rPr lang="uk-UA" baseline="0" dirty="0" smtClean="0">
              <a:latin typeface="Bahnschrift SemiBold SemiConden" panose="020B0502040204020203" pitchFamily="34" charset="0"/>
            </a:rPr>
            <a:t> інформаційної культури </a:t>
          </a:r>
          <a:endParaRPr lang="ru-RU" dirty="0">
            <a:latin typeface="Bahnschrift SemiBold SemiConden" panose="020B0502040204020203" pitchFamily="34" charset="0"/>
          </a:endParaRPr>
        </a:p>
      </dgm:t>
    </dgm:pt>
    <dgm:pt modelId="{3E4CF402-BB26-4D32-9CAF-0266A825A6AE}" type="parTrans" cxnId="{B024B0AE-B761-4A2A-9D27-FB2CDC04D3BA}">
      <dgm:prSet/>
      <dgm:spPr/>
      <dgm:t>
        <a:bodyPr/>
        <a:lstStyle/>
        <a:p>
          <a:endParaRPr lang="ru-RU"/>
        </a:p>
      </dgm:t>
    </dgm:pt>
    <dgm:pt modelId="{F0CFAC83-8AB3-45CD-869C-27FA10A17614}" type="sibTrans" cxnId="{B024B0AE-B761-4A2A-9D27-FB2CDC04D3BA}">
      <dgm:prSet/>
      <dgm:spPr/>
      <dgm:t>
        <a:bodyPr/>
        <a:lstStyle/>
        <a:p>
          <a:endParaRPr lang="ru-RU"/>
        </a:p>
      </dgm:t>
    </dgm:pt>
    <dgm:pt modelId="{0BD9BB55-4A00-4257-97ED-5047FA02E4EE}">
      <dgm:prSet phldrT="[Текст]"/>
      <dgm:spPr/>
      <dgm:t>
        <a:bodyPr/>
        <a:lstStyle/>
        <a:p>
          <a:r>
            <a:rPr lang="uk-UA" dirty="0" smtClean="0">
              <a:latin typeface="Bahnschrift SemiCondensed" panose="020B0502040204020203" pitchFamily="34" charset="0"/>
            </a:rPr>
            <a:t>Вироблення </a:t>
          </a:r>
          <a:r>
            <a:rPr lang="uk-UA" dirty="0" err="1" smtClean="0">
              <a:latin typeface="Bahnschrift SemiCondensed" panose="020B0502040204020203" pitchFamily="34" charset="0"/>
            </a:rPr>
            <a:t>медаімунітету</a:t>
          </a:r>
          <a:r>
            <a:rPr lang="uk-UA" dirty="0" smtClean="0">
              <a:latin typeface="Bahnschrift SemiCondensed" panose="020B0502040204020203" pitchFamily="34" charset="0"/>
            </a:rPr>
            <a:t> (протистояння агресивному </a:t>
          </a:r>
          <a:r>
            <a:rPr lang="uk-UA" dirty="0" err="1" smtClean="0">
              <a:latin typeface="Bahnschrift SemiCondensed" panose="020B0502040204020203" pitchFamily="34" charset="0"/>
            </a:rPr>
            <a:t>медіасередовищу</a:t>
          </a:r>
          <a:r>
            <a:rPr lang="uk-UA" dirty="0" smtClean="0"/>
            <a:t>)</a:t>
          </a:r>
          <a:endParaRPr lang="ru-RU" dirty="0"/>
        </a:p>
      </dgm:t>
    </dgm:pt>
    <dgm:pt modelId="{7AB228C4-926B-48DF-B5D0-CEEB5D1B2506}" type="parTrans" cxnId="{14670986-3574-42B4-BB70-CF572208F89A}">
      <dgm:prSet/>
      <dgm:spPr/>
      <dgm:t>
        <a:bodyPr/>
        <a:lstStyle/>
        <a:p>
          <a:endParaRPr lang="ru-RU"/>
        </a:p>
      </dgm:t>
    </dgm:pt>
    <dgm:pt modelId="{BC4961DD-2C4E-4083-9DE4-E542F82958EA}" type="sibTrans" cxnId="{14670986-3574-42B4-BB70-CF572208F89A}">
      <dgm:prSet/>
      <dgm:spPr/>
      <dgm:t>
        <a:bodyPr/>
        <a:lstStyle/>
        <a:p>
          <a:endParaRPr lang="ru-RU"/>
        </a:p>
      </dgm:t>
    </dgm:pt>
    <dgm:pt modelId="{112CED62-06E0-4453-A3FF-EAD42C51C82A}">
      <dgm:prSet phldrT="[Текст]"/>
      <dgm:spPr/>
      <dgm:t>
        <a:bodyPr/>
        <a:lstStyle/>
        <a:p>
          <a:r>
            <a:rPr lang="uk-UA" dirty="0" smtClean="0">
              <a:latin typeface="Bahnschrift SemiCondensed" panose="020B0502040204020203" pitchFamily="34" charset="0"/>
            </a:rPr>
            <a:t>Ознайомлення учнів із розмаїттям засобів опрацювання інформації</a:t>
          </a:r>
          <a:endParaRPr lang="ru-RU" dirty="0">
            <a:latin typeface="Bahnschrift SemiCondensed" panose="020B0502040204020203" pitchFamily="34" charset="0"/>
          </a:endParaRPr>
        </a:p>
      </dgm:t>
    </dgm:pt>
    <dgm:pt modelId="{2AE20B52-692D-46C3-8D8C-0BCB45472F67}" type="parTrans" cxnId="{E3424628-D808-43C3-B1E6-6161DF113E30}">
      <dgm:prSet/>
      <dgm:spPr/>
      <dgm:t>
        <a:bodyPr/>
        <a:lstStyle/>
        <a:p>
          <a:endParaRPr lang="ru-RU"/>
        </a:p>
      </dgm:t>
    </dgm:pt>
    <dgm:pt modelId="{71C645EB-248A-47F0-9BAE-19375ADA56B4}" type="sibTrans" cxnId="{E3424628-D808-43C3-B1E6-6161DF113E30}">
      <dgm:prSet/>
      <dgm:spPr/>
      <dgm:t>
        <a:bodyPr/>
        <a:lstStyle/>
        <a:p>
          <a:endParaRPr lang="ru-RU"/>
        </a:p>
      </dgm:t>
    </dgm:pt>
    <dgm:pt modelId="{61199E0C-34F0-4345-A4E3-A61943FC1D77}">
      <dgm:prSet phldrT="[Текст]"/>
      <dgm:spPr/>
      <dgm:t>
        <a:bodyPr/>
        <a:lstStyle/>
        <a:p>
          <a:r>
            <a:rPr lang="uk-UA" dirty="0" smtClean="0">
              <a:latin typeface="Bahnschrift SemiCondensed" panose="020B0502040204020203" pitchFamily="34" charset="0"/>
            </a:rPr>
            <a:t>Створення здатності до </a:t>
          </a:r>
          <a:r>
            <a:rPr lang="uk-UA" dirty="0" err="1" smtClean="0">
              <a:latin typeface="Bahnschrift SemiCondensed" panose="020B0502040204020203" pitchFamily="34" charset="0"/>
            </a:rPr>
            <a:t>медіатворчості</a:t>
          </a:r>
          <a:r>
            <a:rPr lang="uk-UA" dirty="0" smtClean="0">
              <a:latin typeface="Bahnschrift SemiCondensed" panose="020B0502040204020203" pitchFamily="34" charset="0"/>
            </a:rPr>
            <a:t> (реалізація життєвих завдань)</a:t>
          </a:r>
          <a:endParaRPr lang="ru-RU" dirty="0">
            <a:latin typeface="Bahnschrift SemiCondensed" panose="020B0502040204020203" pitchFamily="34" charset="0"/>
          </a:endParaRPr>
        </a:p>
      </dgm:t>
    </dgm:pt>
    <dgm:pt modelId="{FF69BD98-3563-40AA-B734-0E3F0CA4F846}" type="parTrans" cxnId="{88D1EE7E-3453-4326-A60D-291E7278AD50}">
      <dgm:prSet/>
      <dgm:spPr/>
      <dgm:t>
        <a:bodyPr/>
        <a:lstStyle/>
        <a:p>
          <a:endParaRPr lang="ru-RU"/>
        </a:p>
      </dgm:t>
    </dgm:pt>
    <dgm:pt modelId="{B4E1515C-A28C-46B5-8485-BC92D3FA0767}" type="sibTrans" cxnId="{88D1EE7E-3453-4326-A60D-291E7278AD50}">
      <dgm:prSet/>
      <dgm:spPr/>
      <dgm:t>
        <a:bodyPr/>
        <a:lstStyle/>
        <a:p>
          <a:endParaRPr lang="ru-RU"/>
        </a:p>
      </dgm:t>
    </dgm:pt>
    <dgm:pt modelId="{F93BD9BD-3E5D-4D44-81A9-763753F16572}">
      <dgm:prSet phldrT="[Текст]"/>
      <dgm:spPr/>
      <dgm:t>
        <a:bodyPr/>
        <a:lstStyle/>
        <a:p>
          <a:r>
            <a:rPr lang="uk-UA" dirty="0" smtClean="0">
              <a:latin typeface="Bahnschrift SemiCondensed" panose="020B0502040204020203" pitchFamily="34" charset="0"/>
            </a:rPr>
            <a:t>Формування рефлексії і критичного мислення</a:t>
          </a:r>
          <a:endParaRPr lang="ru-RU" dirty="0">
            <a:latin typeface="Bahnschrift SemiCondensed" panose="020B0502040204020203" pitchFamily="34" charset="0"/>
          </a:endParaRPr>
        </a:p>
      </dgm:t>
    </dgm:pt>
    <dgm:pt modelId="{52DF1F3E-489C-4884-9010-9650CDEBD5CF}" type="parTrans" cxnId="{65677164-309A-4FDA-BD50-CB3E4899FB80}">
      <dgm:prSet/>
      <dgm:spPr/>
      <dgm:t>
        <a:bodyPr/>
        <a:lstStyle/>
        <a:p>
          <a:endParaRPr lang="ru-RU"/>
        </a:p>
      </dgm:t>
    </dgm:pt>
    <dgm:pt modelId="{B8E36205-2E76-4C5A-A648-EA945A94049D}" type="sibTrans" cxnId="{65677164-309A-4FDA-BD50-CB3E4899FB80}">
      <dgm:prSet/>
      <dgm:spPr/>
      <dgm:t>
        <a:bodyPr/>
        <a:lstStyle/>
        <a:p>
          <a:endParaRPr lang="ru-RU"/>
        </a:p>
      </dgm:t>
    </dgm:pt>
    <dgm:pt modelId="{B142D87A-6567-445F-B78D-4770698C65D3}" type="pres">
      <dgm:prSet presAssocID="{4B48D780-7498-44EA-94A5-5AA9D334DC69}" presName="diagram" presStyleCnt="0">
        <dgm:presLayoutVars>
          <dgm:dir/>
          <dgm:resizeHandles val="exact"/>
        </dgm:presLayoutVars>
      </dgm:prSet>
      <dgm:spPr/>
    </dgm:pt>
    <dgm:pt modelId="{F23DBE1D-60B4-4AE2-9350-D3ED598250AB}" type="pres">
      <dgm:prSet presAssocID="{2FA65328-5125-4E9F-998F-C071AA1D74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48E5E-4440-48C9-BEDF-275B02EFC83C}" type="pres">
      <dgm:prSet presAssocID="{F0CFAC83-8AB3-45CD-869C-27FA10A17614}" presName="sibTrans" presStyleCnt="0"/>
      <dgm:spPr/>
    </dgm:pt>
    <dgm:pt modelId="{9F051A0C-7E6F-485F-8079-9CBF45D93404}" type="pres">
      <dgm:prSet presAssocID="{0BD9BB55-4A00-4257-97ED-5047FA02E4E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F6A4D-0149-4931-B7FF-A91C00D3E0CB}" type="pres">
      <dgm:prSet presAssocID="{BC4961DD-2C4E-4083-9DE4-E542F82958EA}" presName="sibTrans" presStyleCnt="0"/>
      <dgm:spPr/>
    </dgm:pt>
    <dgm:pt modelId="{165EB04E-98BF-455F-B08A-AA994807953B}" type="pres">
      <dgm:prSet presAssocID="{112CED62-06E0-4453-A3FF-EAD42C51C8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70943-3E67-4523-AE06-7E3A103F43EA}" type="pres">
      <dgm:prSet presAssocID="{71C645EB-248A-47F0-9BAE-19375ADA56B4}" presName="sibTrans" presStyleCnt="0"/>
      <dgm:spPr/>
    </dgm:pt>
    <dgm:pt modelId="{3A6BFE6B-1B32-4736-A38D-9067DEE38E68}" type="pres">
      <dgm:prSet presAssocID="{61199E0C-34F0-4345-A4E3-A61943FC1D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83079-9ED0-4D1E-B01B-35FD8F132F9D}" type="pres">
      <dgm:prSet presAssocID="{B4E1515C-A28C-46B5-8485-BC92D3FA0767}" presName="sibTrans" presStyleCnt="0"/>
      <dgm:spPr/>
    </dgm:pt>
    <dgm:pt modelId="{0875567A-0A34-48B6-BC29-3D06E5E67D57}" type="pres">
      <dgm:prSet presAssocID="{F93BD9BD-3E5D-4D44-81A9-763753F16572}" presName="node" presStyleLbl="node1" presStyleIdx="4" presStyleCnt="5">
        <dgm:presLayoutVars>
          <dgm:bulletEnabled val="1"/>
        </dgm:presLayoutVars>
      </dgm:prSet>
      <dgm:spPr/>
    </dgm:pt>
  </dgm:ptLst>
  <dgm:cxnLst>
    <dgm:cxn modelId="{88D1EE7E-3453-4326-A60D-291E7278AD50}" srcId="{4B48D780-7498-44EA-94A5-5AA9D334DC69}" destId="{61199E0C-34F0-4345-A4E3-A61943FC1D77}" srcOrd="3" destOrd="0" parTransId="{FF69BD98-3563-40AA-B734-0E3F0CA4F846}" sibTransId="{B4E1515C-A28C-46B5-8485-BC92D3FA0767}"/>
    <dgm:cxn modelId="{2B922863-3370-40D4-B79D-F522CB06C7AB}" type="presOf" srcId="{2FA65328-5125-4E9F-998F-C071AA1D74BE}" destId="{F23DBE1D-60B4-4AE2-9350-D3ED598250AB}" srcOrd="0" destOrd="0" presId="urn:microsoft.com/office/officeart/2005/8/layout/default"/>
    <dgm:cxn modelId="{E74130DF-BC3B-4CA1-B6DD-946A78ED4C20}" type="presOf" srcId="{61199E0C-34F0-4345-A4E3-A61943FC1D77}" destId="{3A6BFE6B-1B32-4736-A38D-9067DEE38E68}" srcOrd="0" destOrd="0" presId="urn:microsoft.com/office/officeart/2005/8/layout/default"/>
    <dgm:cxn modelId="{01E9FE6A-94C1-46DE-BFB1-1440B1D3CC8A}" type="presOf" srcId="{4B48D780-7498-44EA-94A5-5AA9D334DC69}" destId="{B142D87A-6567-445F-B78D-4770698C65D3}" srcOrd="0" destOrd="0" presId="urn:microsoft.com/office/officeart/2005/8/layout/default"/>
    <dgm:cxn modelId="{B024B0AE-B761-4A2A-9D27-FB2CDC04D3BA}" srcId="{4B48D780-7498-44EA-94A5-5AA9D334DC69}" destId="{2FA65328-5125-4E9F-998F-C071AA1D74BE}" srcOrd="0" destOrd="0" parTransId="{3E4CF402-BB26-4D32-9CAF-0266A825A6AE}" sibTransId="{F0CFAC83-8AB3-45CD-869C-27FA10A17614}"/>
    <dgm:cxn modelId="{FD619641-06E2-4CAA-A8DB-E14FB205C0A8}" type="presOf" srcId="{0BD9BB55-4A00-4257-97ED-5047FA02E4EE}" destId="{9F051A0C-7E6F-485F-8079-9CBF45D93404}" srcOrd="0" destOrd="0" presId="urn:microsoft.com/office/officeart/2005/8/layout/default"/>
    <dgm:cxn modelId="{67DB008E-F195-465E-B0F6-3916EE74E079}" type="presOf" srcId="{112CED62-06E0-4453-A3FF-EAD42C51C82A}" destId="{165EB04E-98BF-455F-B08A-AA994807953B}" srcOrd="0" destOrd="0" presId="urn:microsoft.com/office/officeart/2005/8/layout/default"/>
    <dgm:cxn modelId="{14670986-3574-42B4-BB70-CF572208F89A}" srcId="{4B48D780-7498-44EA-94A5-5AA9D334DC69}" destId="{0BD9BB55-4A00-4257-97ED-5047FA02E4EE}" srcOrd="1" destOrd="0" parTransId="{7AB228C4-926B-48DF-B5D0-CEEB5D1B2506}" sibTransId="{BC4961DD-2C4E-4083-9DE4-E542F82958EA}"/>
    <dgm:cxn modelId="{E3424628-D808-43C3-B1E6-6161DF113E30}" srcId="{4B48D780-7498-44EA-94A5-5AA9D334DC69}" destId="{112CED62-06E0-4453-A3FF-EAD42C51C82A}" srcOrd="2" destOrd="0" parTransId="{2AE20B52-692D-46C3-8D8C-0BCB45472F67}" sibTransId="{71C645EB-248A-47F0-9BAE-19375ADA56B4}"/>
    <dgm:cxn modelId="{EEC3676F-CD4F-4B40-813B-0E7A24874E06}" type="presOf" srcId="{F93BD9BD-3E5D-4D44-81A9-763753F16572}" destId="{0875567A-0A34-48B6-BC29-3D06E5E67D57}" srcOrd="0" destOrd="0" presId="urn:microsoft.com/office/officeart/2005/8/layout/default"/>
    <dgm:cxn modelId="{65677164-309A-4FDA-BD50-CB3E4899FB80}" srcId="{4B48D780-7498-44EA-94A5-5AA9D334DC69}" destId="{F93BD9BD-3E5D-4D44-81A9-763753F16572}" srcOrd="4" destOrd="0" parTransId="{52DF1F3E-489C-4884-9010-9650CDEBD5CF}" sibTransId="{B8E36205-2E76-4C5A-A648-EA945A94049D}"/>
    <dgm:cxn modelId="{26899EB3-4C9D-459E-B4ED-6B35C04E5CD7}" type="presParOf" srcId="{B142D87A-6567-445F-B78D-4770698C65D3}" destId="{F23DBE1D-60B4-4AE2-9350-D3ED598250AB}" srcOrd="0" destOrd="0" presId="urn:microsoft.com/office/officeart/2005/8/layout/default"/>
    <dgm:cxn modelId="{9D426203-B044-4AE6-B366-CCC29E23DD01}" type="presParOf" srcId="{B142D87A-6567-445F-B78D-4770698C65D3}" destId="{54A48E5E-4440-48C9-BEDF-275B02EFC83C}" srcOrd="1" destOrd="0" presId="urn:microsoft.com/office/officeart/2005/8/layout/default"/>
    <dgm:cxn modelId="{F50791DF-3419-45F0-9B87-80912329D789}" type="presParOf" srcId="{B142D87A-6567-445F-B78D-4770698C65D3}" destId="{9F051A0C-7E6F-485F-8079-9CBF45D93404}" srcOrd="2" destOrd="0" presId="urn:microsoft.com/office/officeart/2005/8/layout/default"/>
    <dgm:cxn modelId="{4CAFBCB9-EC99-46AA-BEF4-225AF991E396}" type="presParOf" srcId="{B142D87A-6567-445F-B78D-4770698C65D3}" destId="{DA8F6A4D-0149-4931-B7FF-A91C00D3E0CB}" srcOrd="3" destOrd="0" presId="urn:microsoft.com/office/officeart/2005/8/layout/default"/>
    <dgm:cxn modelId="{4446D003-7A61-41EB-8353-914FEB0DB520}" type="presParOf" srcId="{B142D87A-6567-445F-B78D-4770698C65D3}" destId="{165EB04E-98BF-455F-B08A-AA994807953B}" srcOrd="4" destOrd="0" presId="urn:microsoft.com/office/officeart/2005/8/layout/default"/>
    <dgm:cxn modelId="{BFCB4423-8561-40C2-A290-0FFB607FE676}" type="presParOf" srcId="{B142D87A-6567-445F-B78D-4770698C65D3}" destId="{08470943-3E67-4523-AE06-7E3A103F43EA}" srcOrd="5" destOrd="0" presId="urn:microsoft.com/office/officeart/2005/8/layout/default"/>
    <dgm:cxn modelId="{04F58743-8BAC-437C-A9D7-B24E3D58419B}" type="presParOf" srcId="{B142D87A-6567-445F-B78D-4770698C65D3}" destId="{3A6BFE6B-1B32-4736-A38D-9067DEE38E68}" srcOrd="6" destOrd="0" presId="urn:microsoft.com/office/officeart/2005/8/layout/default"/>
    <dgm:cxn modelId="{4EBBE0B2-D192-432F-8562-D31FFA705663}" type="presParOf" srcId="{B142D87A-6567-445F-B78D-4770698C65D3}" destId="{58E83079-9ED0-4D1E-B01B-35FD8F132F9D}" srcOrd="7" destOrd="0" presId="urn:microsoft.com/office/officeart/2005/8/layout/default"/>
    <dgm:cxn modelId="{54D8A86D-1AE2-4D1E-9325-6F2BD36F998E}" type="presParOf" srcId="{B142D87A-6567-445F-B78D-4770698C65D3}" destId="{0875567A-0A34-48B6-BC29-3D06E5E67D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DBE1D-60B4-4AE2-9350-D3ED598250AB}">
      <dsp:nvSpPr>
        <dsp:cNvPr id="0" name=""/>
        <dsp:cNvSpPr/>
      </dsp:nvSpPr>
      <dsp:spPr>
        <a:xfrm>
          <a:off x="0" y="78184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Bahnschrift SemiBold SemiConden" panose="020B0502040204020203" pitchFamily="34" charset="0"/>
            </a:rPr>
            <a:t>Формування</a:t>
          </a:r>
          <a:r>
            <a:rPr lang="uk-UA" sz="2100" kern="1200" baseline="0" dirty="0" smtClean="0">
              <a:latin typeface="Bahnschrift SemiBold SemiConden" panose="020B0502040204020203" pitchFamily="34" charset="0"/>
            </a:rPr>
            <a:t> інформаційної культури </a:t>
          </a:r>
          <a:endParaRPr lang="ru-RU" sz="2100" kern="1200" dirty="0">
            <a:latin typeface="Bahnschrift SemiBold SemiConden" panose="020B0502040204020203" pitchFamily="34" charset="0"/>
          </a:endParaRPr>
        </a:p>
      </dsp:txBody>
      <dsp:txXfrm>
        <a:off x="0" y="78184"/>
        <a:ext cx="2786062" cy="1671637"/>
      </dsp:txXfrm>
    </dsp:sp>
    <dsp:sp modelId="{9F051A0C-7E6F-485F-8079-9CBF45D93404}">
      <dsp:nvSpPr>
        <dsp:cNvPr id="0" name=""/>
        <dsp:cNvSpPr/>
      </dsp:nvSpPr>
      <dsp:spPr>
        <a:xfrm>
          <a:off x="3064668" y="78184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Bahnschrift SemiCondensed" panose="020B0502040204020203" pitchFamily="34" charset="0"/>
            </a:rPr>
            <a:t>Вироблення </a:t>
          </a:r>
          <a:r>
            <a:rPr lang="uk-UA" sz="2100" kern="1200" dirty="0" err="1" smtClean="0">
              <a:latin typeface="Bahnschrift SemiCondensed" panose="020B0502040204020203" pitchFamily="34" charset="0"/>
            </a:rPr>
            <a:t>медаімунітету</a:t>
          </a:r>
          <a:r>
            <a:rPr lang="uk-UA" sz="2100" kern="1200" dirty="0" smtClean="0">
              <a:latin typeface="Bahnschrift SemiCondensed" panose="020B0502040204020203" pitchFamily="34" charset="0"/>
            </a:rPr>
            <a:t> (протистояння агресивному </a:t>
          </a:r>
          <a:r>
            <a:rPr lang="uk-UA" sz="2100" kern="1200" dirty="0" err="1" smtClean="0">
              <a:latin typeface="Bahnschrift SemiCondensed" panose="020B0502040204020203" pitchFamily="34" charset="0"/>
            </a:rPr>
            <a:t>медіасередовищу</a:t>
          </a:r>
          <a:r>
            <a:rPr lang="uk-UA" sz="2100" kern="1200" dirty="0" smtClean="0"/>
            <a:t>)</a:t>
          </a:r>
          <a:endParaRPr lang="ru-RU" sz="2100" kern="1200" dirty="0"/>
        </a:p>
      </dsp:txBody>
      <dsp:txXfrm>
        <a:off x="3064668" y="78184"/>
        <a:ext cx="2786062" cy="1671637"/>
      </dsp:txXfrm>
    </dsp:sp>
    <dsp:sp modelId="{165EB04E-98BF-455F-B08A-AA994807953B}">
      <dsp:nvSpPr>
        <dsp:cNvPr id="0" name=""/>
        <dsp:cNvSpPr/>
      </dsp:nvSpPr>
      <dsp:spPr>
        <a:xfrm>
          <a:off x="6129337" y="78184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Bahnschrift SemiCondensed" panose="020B0502040204020203" pitchFamily="34" charset="0"/>
            </a:rPr>
            <a:t>Ознайомлення учнів із розмаїттям засобів опрацювання інформації</a:t>
          </a:r>
          <a:endParaRPr lang="ru-RU" sz="2100" kern="1200" dirty="0">
            <a:latin typeface="Bahnschrift SemiCondensed" panose="020B0502040204020203" pitchFamily="34" charset="0"/>
          </a:endParaRPr>
        </a:p>
      </dsp:txBody>
      <dsp:txXfrm>
        <a:off x="6129337" y="78184"/>
        <a:ext cx="2786062" cy="1671637"/>
      </dsp:txXfrm>
    </dsp:sp>
    <dsp:sp modelId="{3A6BFE6B-1B32-4736-A38D-9067DEE38E68}">
      <dsp:nvSpPr>
        <dsp:cNvPr id="0" name=""/>
        <dsp:cNvSpPr/>
      </dsp:nvSpPr>
      <dsp:spPr>
        <a:xfrm>
          <a:off x="1532334" y="2028428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Bahnschrift SemiCondensed" panose="020B0502040204020203" pitchFamily="34" charset="0"/>
            </a:rPr>
            <a:t>Створення здатності до </a:t>
          </a:r>
          <a:r>
            <a:rPr lang="uk-UA" sz="2100" kern="1200" dirty="0" err="1" smtClean="0">
              <a:latin typeface="Bahnschrift SemiCondensed" panose="020B0502040204020203" pitchFamily="34" charset="0"/>
            </a:rPr>
            <a:t>медіатворчості</a:t>
          </a:r>
          <a:r>
            <a:rPr lang="uk-UA" sz="2100" kern="1200" dirty="0" smtClean="0">
              <a:latin typeface="Bahnschrift SemiCondensed" panose="020B0502040204020203" pitchFamily="34" charset="0"/>
            </a:rPr>
            <a:t> (реалізація життєвих завдань)</a:t>
          </a:r>
          <a:endParaRPr lang="ru-RU" sz="2100" kern="1200" dirty="0">
            <a:latin typeface="Bahnschrift SemiCondensed" panose="020B0502040204020203" pitchFamily="34" charset="0"/>
          </a:endParaRPr>
        </a:p>
      </dsp:txBody>
      <dsp:txXfrm>
        <a:off x="1532334" y="2028428"/>
        <a:ext cx="2786062" cy="1671637"/>
      </dsp:txXfrm>
    </dsp:sp>
    <dsp:sp modelId="{0875567A-0A34-48B6-BC29-3D06E5E67D57}">
      <dsp:nvSpPr>
        <dsp:cNvPr id="0" name=""/>
        <dsp:cNvSpPr/>
      </dsp:nvSpPr>
      <dsp:spPr>
        <a:xfrm>
          <a:off x="4597003" y="2028428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Bahnschrift SemiCondensed" panose="020B0502040204020203" pitchFamily="34" charset="0"/>
            </a:rPr>
            <a:t>Формування рефлексії і критичного мислення</a:t>
          </a:r>
          <a:endParaRPr lang="ru-RU" sz="2100" kern="1200" dirty="0">
            <a:latin typeface="Bahnschrift SemiCondensed" panose="020B0502040204020203" pitchFamily="34" charset="0"/>
          </a:endParaRPr>
        </a:p>
      </dsp:txBody>
      <dsp:txXfrm>
        <a:off x="4597003" y="2028428"/>
        <a:ext cx="2786062" cy="167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929" y="272846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ОРІЄНТОВАНІ КОМПОНЕНТИ ПЛАНУ-КОНСПЕКТУ ВЛАСНОЇ РИТОРИЧНОЇ ПРАКТИКИ</a:t>
            </a:r>
            <a:endParaRPr lang="ru-RU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6155" y="5695975"/>
            <a:ext cx="8915399" cy="1126283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Виконав: студент другого курсу, історичного факультету, </a:t>
            </a:r>
            <a:r>
              <a:rPr lang="uk-UA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групи 6.0149-і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Овчар Максим</a:t>
            </a:r>
            <a:endParaRPr lang="uk-UA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643" y="3078070"/>
            <a:ext cx="6068906" cy="20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8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569" y="624110"/>
            <a:ext cx="9838044" cy="1280890"/>
          </a:xfrm>
        </p:spPr>
        <p:txBody>
          <a:bodyPr/>
          <a:lstStyle/>
          <a:p>
            <a:r>
              <a:rPr lang="uk-UA" dirty="0" smtClean="0">
                <a:latin typeface="Bahnschrift SemiCondensed" panose="020B0502040204020203" pitchFamily="34" charset="0"/>
              </a:rPr>
              <a:t>МЕДІАГРАМОТНІСТЬ В ЗАКЛАДАХ СЕРЕДНЬОЇ ОСВІТИ</a:t>
            </a:r>
            <a:endParaRPr lang="ru-RU" dirty="0">
              <a:latin typeface="Bahnschrift Semi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68" y="1905000"/>
            <a:ext cx="6253316" cy="4287423"/>
          </a:xfrm>
        </p:spPr>
      </p:pic>
    </p:spTree>
    <p:extLst>
      <p:ext uri="{BB962C8B-B14F-4D97-AF65-F5344CB8AC3E}">
        <p14:creationId xmlns:p14="http://schemas.microsoft.com/office/powerpoint/2010/main" val="216730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0062" y="21631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latin typeface="Bahnschrift SemiCondensed" panose="020B0502040204020203" pitchFamily="34" charset="0"/>
              </a:rPr>
              <a:t>— ФОРМА РИТОРИЧНОЇ ПРАКТИКИ: виступ на конференції.</a:t>
            </a:r>
          </a:p>
          <a:p>
            <a:pPr marL="0" indent="0">
              <a:buNone/>
            </a:pPr>
            <a:r>
              <a:rPr lang="uk-UA" sz="3200" dirty="0" smtClean="0">
                <a:latin typeface="Bahnschrift SemiCondensed" panose="020B0502040204020203" pitchFamily="34" charset="0"/>
              </a:rPr>
              <a:t>— НА ЯКУ АУДИТОРІЮ РОЗРАХОВАНА: працівники закладу середньої освіти, навчального процесу.</a:t>
            </a:r>
          </a:p>
          <a:p>
            <a:pPr marL="0" indent="0">
              <a:buNone/>
            </a:pPr>
            <a:r>
              <a:rPr lang="uk-UA" sz="3200" dirty="0" smtClean="0">
                <a:latin typeface="Bahnschrift SemiCondensed" panose="020B0502040204020203" pitchFamily="34" charset="0"/>
              </a:rPr>
              <a:t>— ОБЛАДНАННЯ, ДИДАКТИЧНИЙ МАТЕРІАЛ: інтерактивна дошка.</a:t>
            </a:r>
            <a:endParaRPr lang="ru-RU" sz="3200" dirty="0">
              <a:latin typeface="Bahnschrift Semi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041" y="3283053"/>
            <a:ext cx="55721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51" y="437535"/>
            <a:ext cx="8915400" cy="6169741"/>
          </a:xfrm>
        </p:spPr>
        <p:txBody>
          <a:bodyPr>
            <a:normAutofit lnSpcReduction="10000"/>
          </a:bodyPr>
          <a:lstStyle/>
          <a:p>
            <a:r>
              <a:rPr lang="uk-UA" sz="3600" dirty="0" smtClean="0">
                <a:latin typeface="Bahnschrift SemiCondensed" panose="020B0502040204020203" pitchFamily="34" charset="0"/>
              </a:rPr>
              <a:t>МЕТА: Мотивація вчителів та учнів шкіл розвивати нові </a:t>
            </a:r>
            <a:r>
              <a:rPr lang="uk-UA" sz="3600" dirty="0" err="1" smtClean="0">
                <a:latin typeface="Bahnschrift SemiCondensed" panose="020B0502040204020203" pitchFamily="34" charset="0"/>
              </a:rPr>
              <a:t>медіаосвітні</a:t>
            </a:r>
            <a:r>
              <a:rPr lang="uk-UA" sz="3600" dirty="0" smtClean="0">
                <a:latin typeface="Bahnschrift SemiCondensed" panose="020B0502040204020203" pitchFamily="34" charset="0"/>
              </a:rPr>
              <a:t> компетентності та втілювати їх у навчальному процесі.</a:t>
            </a:r>
          </a:p>
          <a:p>
            <a:endParaRPr lang="uk-UA" sz="3600" dirty="0" smtClean="0">
              <a:latin typeface="Bahnschrift SemiCondensed" panose="020B0502040204020203" pitchFamily="34" charset="0"/>
            </a:endParaRPr>
          </a:p>
          <a:p>
            <a:r>
              <a:rPr lang="uk-UA" sz="3600" dirty="0" smtClean="0">
                <a:latin typeface="Bahnschrift SemiCondensed" panose="020B0502040204020203" pitchFamily="34" charset="0"/>
              </a:rPr>
              <a:t>ЗАВДАННЯ: Раціонально опрацьовувати інформаці</a:t>
            </a:r>
            <a:r>
              <a:rPr lang="uk-UA" sz="3600" dirty="0">
                <a:latin typeface="Bahnschrift SemiCondensed" panose="020B0502040204020203" pitchFamily="34" charset="0"/>
              </a:rPr>
              <a:t>ю</a:t>
            </a:r>
            <a:r>
              <a:rPr lang="uk-UA" sz="3600" dirty="0" smtClean="0">
                <a:latin typeface="Bahnschrift SemiCondensed" panose="020B0502040204020203" pitchFamily="34" charset="0"/>
              </a:rPr>
              <a:t>.</a:t>
            </a:r>
          </a:p>
          <a:p>
            <a:endParaRPr lang="uk-UA" sz="3600" dirty="0">
              <a:latin typeface="Bahnschrift SemiCondensed" panose="020B0502040204020203" pitchFamily="34" charset="0"/>
            </a:endParaRPr>
          </a:p>
          <a:p>
            <a:r>
              <a:rPr lang="uk-UA" sz="3600" dirty="0" smtClean="0">
                <a:latin typeface="Bahnschrift SemiCondensed" panose="020B0502040204020203" pitchFamily="34" charset="0"/>
              </a:rPr>
              <a:t>ОЧІКУВАНІ РЕЗУЛЬТАТИ: Уміння захищатися від небезпечних інформаційних потоків, та користуватися можливостями, які надають медіа.</a:t>
            </a:r>
            <a:endParaRPr lang="ru-RU" sz="36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5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Bahnschrift SemiCondensed" panose="020B0502040204020203" pitchFamily="34" charset="0"/>
              </a:rPr>
              <a:t>ФРАГМЕНТ РИТОРИЧНОЇ ПРАКТИКИ</a:t>
            </a:r>
            <a:endParaRPr lang="ru-RU" dirty="0"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6600" y="2168012"/>
            <a:ext cx="8915400" cy="4495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err="1" smtClean="0">
                <a:latin typeface="Bahnschrift SemiCondensed" panose="020B0502040204020203" pitchFamily="34" charset="0"/>
              </a:rPr>
              <a:t>Медіаграмотність</a:t>
            </a:r>
            <a:r>
              <a:rPr lang="uk-UA" sz="2000" dirty="0" smtClean="0">
                <a:latin typeface="Bahnschrift SemiCondensed" panose="020B0502040204020203" pitchFamily="34" charset="0"/>
              </a:rPr>
              <a:t> – це практичний навик, риса стилю життя. </a:t>
            </a:r>
            <a:r>
              <a:rPr lang="uk-UA" sz="2000" dirty="0" err="1" smtClean="0">
                <a:latin typeface="Bahnschrift SemiCondensed" panose="020B0502040204020203" pitchFamily="34" charset="0"/>
              </a:rPr>
              <a:t>Медіаграмотна</a:t>
            </a:r>
            <a:r>
              <a:rPr lang="uk-UA" sz="2000" dirty="0" smtClean="0">
                <a:latin typeface="Bahnschrift SemiCondensed" panose="020B0502040204020203" pitchFamily="34" charset="0"/>
              </a:rPr>
              <a:t> людина, яка бачить сумнівну інформацію, намагається її перевірити. Це людина, яка не просто пливе за інформаційною течією, а критично сприймає цей потік.</a:t>
            </a:r>
          </a:p>
          <a:p>
            <a:pPr marL="0" indent="0">
              <a:buNone/>
            </a:pPr>
            <a:r>
              <a:rPr lang="uk-UA" sz="2000" dirty="0">
                <a:latin typeface="Bahnschrift SemiCondensed" panose="020B0502040204020203" pitchFamily="34" charset="0"/>
              </a:rPr>
              <a:t>Сьогоденні реалії в Україні вимагають в людини навички критичного мислення та вміння продукувати </a:t>
            </a:r>
            <a:r>
              <a:rPr lang="uk-UA" sz="2000" dirty="0" err="1">
                <a:latin typeface="Bahnschrift SemiCondensed" panose="020B0502040204020203" pitchFamily="34" charset="0"/>
              </a:rPr>
              <a:t>медіаповідомлення</a:t>
            </a:r>
            <a:r>
              <a:rPr lang="uk-UA" sz="2000" dirty="0">
                <a:latin typeface="Bahnschrift SemiCondensed" panose="020B0502040204020203" pitchFamily="34" charset="0"/>
              </a:rPr>
              <a:t>. майстерності перевірки, верифікації інформації, контенту, </a:t>
            </a:r>
            <a:r>
              <a:rPr lang="uk-UA" sz="2000" dirty="0" err="1">
                <a:latin typeface="Bahnschrift SemiCondensed" panose="020B0502040204020203" pitchFamily="34" charset="0"/>
              </a:rPr>
              <a:t>медіамеседжів</a:t>
            </a:r>
            <a:r>
              <a:rPr lang="uk-UA" sz="2000" dirty="0">
                <a:latin typeface="Bahnschrift SemiCondensed" panose="020B0502040204020203" pitchFamily="34" charset="0"/>
              </a:rPr>
              <a:t>. Саме тому громадськими та державними організаціями налагоджено співробітництво із закордонними партнерами; через різні види методичної, проектної роботи, тренінги, </a:t>
            </a:r>
            <a:r>
              <a:rPr lang="uk-UA" sz="2000" dirty="0" err="1">
                <a:latin typeface="Bahnschrift SemiCondensed" panose="020B0502040204020203" pitchFamily="34" charset="0"/>
              </a:rPr>
              <a:t>вебінари</a:t>
            </a:r>
            <a:r>
              <a:rPr lang="uk-UA" sz="2000" dirty="0">
                <a:latin typeface="Bahnschrift SemiCondensed" panose="020B0502040204020203" pitchFamily="34" charset="0"/>
              </a:rPr>
              <a:t> та безкоштовні онлайн-курси</a:t>
            </a:r>
            <a:r>
              <a:rPr lang="uk-UA" sz="2000" dirty="0" smtClean="0">
                <a:latin typeface="Bahnschrif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uk-UA" sz="2000" dirty="0" smtClean="0">
              <a:latin typeface="Bahnschrift Semi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546" y="1785836"/>
            <a:ext cx="6166513" cy="38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296" y="179420"/>
            <a:ext cx="8911687" cy="1280890"/>
          </a:xfrm>
        </p:spPr>
        <p:txBody>
          <a:bodyPr/>
          <a:lstStyle/>
          <a:p>
            <a:r>
              <a:rPr lang="uk-UA" dirty="0" smtClean="0"/>
              <a:t>СУЧАСНА ПРОБЛЕМАТИКА МЕДІАГРАМОТНОСТІ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7857" y="146031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Bahnschrift SemiCondensed" panose="020B0502040204020203" pitchFamily="34" charset="0"/>
              </a:rPr>
              <a:t>В </a:t>
            </a:r>
            <a:r>
              <a:rPr lang="ru-RU" sz="2000" dirty="0" err="1">
                <a:latin typeface="Bahnschrift SemiCondensed" panose="020B0502040204020203" pitchFamily="34" charset="0"/>
              </a:rPr>
              <a:t>сьогоденному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світі</a:t>
            </a:r>
            <a:r>
              <a:rPr lang="ru-RU" sz="2000" dirty="0">
                <a:latin typeface="Bahnschrift SemiCondensed" panose="020B0502040204020203" pitchFamily="34" charset="0"/>
              </a:rPr>
              <a:t>, учитель уже не є </a:t>
            </a:r>
            <a:r>
              <a:rPr lang="ru-RU" sz="2000" dirty="0" err="1">
                <a:latin typeface="Bahnschrift SemiCondensed" panose="020B0502040204020203" pitchFamily="34" charset="0"/>
              </a:rPr>
              <a:t>головним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осередком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наукової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>
                <a:latin typeface="Bahnschrift SemiCondensed" panose="020B0502040204020203" pitchFamily="34" charset="0"/>
              </a:rPr>
              <a:t>світоглядної</a:t>
            </a:r>
            <a:r>
              <a:rPr lang="ru-RU" sz="2000" dirty="0">
                <a:latin typeface="Bahnschrift SemiCondensed" panose="020B0502040204020203" pitchFamily="34" charset="0"/>
              </a:rPr>
              <a:t> і морально-</a:t>
            </a:r>
            <a:r>
              <a:rPr lang="ru-RU" sz="2000" dirty="0" err="1">
                <a:latin typeface="Bahnschrift SemiCondensed" panose="020B0502040204020203" pitchFamily="34" charset="0"/>
              </a:rPr>
              <a:t>естетичної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інформації</a:t>
            </a:r>
            <a:r>
              <a:rPr lang="ru-RU" sz="2000" dirty="0">
                <a:latin typeface="Bahnschrift SemiCondensed" panose="020B0502040204020203" pitchFamily="34" charset="0"/>
              </a:rPr>
              <a:t>. </a:t>
            </a:r>
            <a:r>
              <a:rPr lang="ru-RU" sz="2000" dirty="0" err="1">
                <a:latin typeface="Bahnschrift SemiCondensed" panose="020B0502040204020203" pitchFamily="34" charset="0"/>
              </a:rPr>
              <a:t>Значну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її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частину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школярі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черпають</a:t>
            </a:r>
            <a:r>
              <a:rPr lang="ru-RU" sz="2000" dirty="0">
                <a:latin typeface="Bahnschrift SemiCondensed" panose="020B0502040204020203" pitchFamily="34" charset="0"/>
              </a:rPr>
              <a:t> з </a:t>
            </a:r>
            <a:r>
              <a:rPr lang="ru-RU" sz="2000" dirty="0" err="1">
                <a:latin typeface="Bahnschrift SemiCondensed" panose="020B0502040204020203" pitchFamily="34" charset="0"/>
              </a:rPr>
              <a:t>засобів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масової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інформації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 smtClean="0">
                <a:latin typeface="Bahnschrift SemiCondensed" panose="020B0502040204020203" pitchFamily="34" charset="0"/>
              </a:rPr>
              <a:t>зокрема</a:t>
            </a:r>
            <a:r>
              <a:rPr lang="ru-RU" sz="2000" dirty="0">
                <a:latin typeface="Bahnschrift SemiCondensed" panose="020B0502040204020203" pitchFamily="34" charset="0"/>
              </a:rPr>
              <a:t>, з </a:t>
            </a:r>
            <a:r>
              <a:rPr lang="ru-RU" sz="2000" dirty="0" err="1">
                <a:latin typeface="Bahnschrift SemiCondensed" panose="020B0502040204020203" pitchFamily="34" charset="0"/>
              </a:rPr>
              <a:t>Інтернету</a:t>
            </a:r>
            <a:r>
              <a:rPr lang="ru-RU" sz="2000" dirty="0" smtClean="0">
                <a:latin typeface="Bahnschrif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Bahnschrift SemiCondensed" panose="020B0502040204020203" pitchFamily="34" charset="0"/>
              </a:rPr>
              <a:t>Абсолютно очевидно, </a:t>
            </a:r>
            <a:r>
              <a:rPr lang="ru-RU" sz="2000" dirty="0" err="1">
                <a:latin typeface="Bahnschrift SemiCondensed" panose="020B0502040204020203" pitchFamily="34" charset="0"/>
              </a:rPr>
              <a:t>що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сучасні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медіа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виконують</a:t>
            </a:r>
            <a:r>
              <a:rPr lang="ru-RU" sz="2000" dirty="0">
                <a:latin typeface="Bahnschrift SemiCondensed" panose="020B0502040204020203" pitchFamily="34" charset="0"/>
              </a:rPr>
              <a:t> не </a:t>
            </a:r>
            <a:r>
              <a:rPr lang="ru-RU" sz="2000" dirty="0" err="1">
                <a:latin typeface="Bahnschrift SemiCondensed" panose="020B0502040204020203" pitchFamily="34" charset="0"/>
              </a:rPr>
              <a:t>лише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інформаційну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функцію</a:t>
            </a:r>
            <a:r>
              <a:rPr lang="ru-RU" sz="2000" dirty="0">
                <a:latin typeface="Bahnschrift SemiCondensed" panose="020B0502040204020203" pitchFamily="34" charset="0"/>
              </a:rPr>
              <a:t>, а й </a:t>
            </a:r>
            <a:r>
              <a:rPr lang="ru-RU" sz="2000" dirty="0" err="1">
                <a:latin typeface="Bahnschrift SemiCondensed" panose="020B0502040204020203" pitchFamily="34" charset="0"/>
              </a:rPr>
              <a:t>виховну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>
                <a:latin typeface="Bahnschrift SemiCondensed" panose="020B0502040204020203" pitchFamily="34" charset="0"/>
              </a:rPr>
              <a:t>здійснюючи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вплив</a:t>
            </a:r>
            <a:r>
              <a:rPr lang="ru-RU" sz="2000" dirty="0">
                <a:latin typeface="Bahnschrift SemiCondensed" panose="020B0502040204020203" pitchFamily="34" charset="0"/>
              </a:rPr>
              <a:t> на </a:t>
            </a:r>
            <a:r>
              <a:rPr lang="ru-RU" sz="2000" dirty="0" err="1">
                <a:latin typeface="Bahnschrift SemiCondensed" panose="020B0502040204020203" pitchFamily="34" charset="0"/>
              </a:rPr>
              <a:t>формування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світосприймання</a:t>
            </a:r>
            <a:r>
              <a:rPr lang="ru-RU" sz="2000" dirty="0">
                <a:latin typeface="Bahnschrift SemiCondensed" panose="020B0502040204020203" pitchFamily="34" charset="0"/>
              </a:rPr>
              <a:t> та </a:t>
            </a:r>
            <a:r>
              <a:rPr lang="ru-RU" sz="2000" dirty="0" err="1">
                <a:latin typeface="Bahnschrift SemiCondensed" panose="020B0502040204020203" pitchFamily="34" charset="0"/>
              </a:rPr>
              <a:t>позиції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підростаючого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покоління</a:t>
            </a:r>
            <a:r>
              <a:rPr lang="ru-RU" sz="2000" dirty="0">
                <a:latin typeface="Bahnschrift SemiCondensed" panose="020B0502040204020203" pitchFamily="34" charset="0"/>
              </a:rPr>
              <a:t>, тому </a:t>
            </a:r>
            <a:r>
              <a:rPr lang="ru-RU" sz="2000" dirty="0" err="1">
                <a:latin typeface="Bahnschrift SemiCondensed" panose="020B0502040204020203" pitchFamily="34" charset="0"/>
              </a:rPr>
              <a:t>вагомої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 smtClean="0">
                <a:latin typeface="Bahnschrift SemiCondensed" panose="020B0502040204020203" pitchFamily="34" charset="0"/>
              </a:rPr>
              <a:t>актуальності</a:t>
            </a:r>
            <a:r>
              <a:rPr lang="ru-RU" sz="2000" dirty="0" smtClean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набуває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медіаосвіта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педагогічної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спільноти</a:t>
            </a:r>
            <a:r>
              <a:rPr lang="ru-RU" sz="2000" dirty="0" smtClean="0">
                <a:latin typeface="Bahnschrift SemiCondensed" panose="020B0502040204020203" pitchFamily="34" charset="0"/>
              </a:rPr>
              <a:t>.</a:t>
            </a:r>
            <a:endParaRPr lang="en-US" sz="2000" dirty="0" smtClean="0"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Bahnschrift SemiCondensed" panose="020B0502040204020203" pitchFamily="34" charset="0"/>
              </a:rPr>
              <a:t>Необ</a:t>
            </a:r>
            <a:r>
              <a:rPr lang="uk-UA" sz="2000" dirty="0" err="1" smtClean="0">
                <a:latin typeface="Bahnschrift SemiCondensed" panose="020B0502040204020203" pitchFamily="34" charset="0"/>
              </a:rPr>
              <a:t>хідно</a:t>
            </a:r>
            <a:r>
              <a:rPr lang="uk-UA" sz="2000" dirty="0" smtClean="0">
                <a:latin typeface="Bahnschrift SemiCondensed" panose="020B0502040204020203" pitchFamily="34" charset="0"/>
              </a:rPr>
              <a:t> </a:t>
            </a:r>
            <a:r>
              <a:rPr lang="ru-RU" sz="2000" dirty="0" smtClean="0">
                <a:latin typeface="Bahnschrift SemiCondensed" panose="020B0502040204020203" pitchFamily="34" charset="0"/>
              </a:rPr>
              <a:t>оптимально </a:t>
            </a:r>
            <a:r>
              <a:rPr lang="ru-RU" sz="2000" dirty="0" err="1">
                <a:latin typeface="Bahnschrift SemiCondensed" panose="020B0502040204020203" pitchFamily="34" charset="0"/>
              </a:rPr>
              <a:t>виховувати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медіаграмотність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ще</a:t>
            </a:r>
            <a:r>
              <a:rPr lang="ru-RU" sz="2000" dirty="0">
                <a:latin typeface="Bahnschrift SemiCondensed" panose="020B0502040204020203" pitchFamily="34" charset="0"/>
              </a:rPr>
              <a:t> з </a:t>
            </a:r>
            <a:r>
              <a:rPr lang="ru-RU" sz="2000" dirty="0" err="1">
                <a:latin typeface="Bahnschrift SemiCondensed" panose="020B0502040204020203" pitchFamily="34" charset="0"/>
              </a:rPr>
              <a:t>початкової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школи</a:t>
            </a:r>
            <a:r>
              <a:rPr lang="ru-RU" sz="2000" dirty="0">
                <a:latin typeface="Bahnschrift SemiCondensed" panose="020B0502040204020203" pitchFamily="34" charset="0"/>
              </a:rPr>
              <a:t> через </a:t>
            </a:r>
            <a:r>
              <a:rPr lang="ru-RU" sz="2000" dirty="0" err="1">
                <a:latin typeface="Bahnschrift SemiCondensed" panose="020B0502040204020203" pitchFamily="34" charset="0"/>
              </a:rPr>
              <a:t>внесення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елементів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медіаосвіти</a:t>
            </a:r>
            <a:r>
              <a:rPr lang="ru-RU" sz="2000" dirty="0">
                <a:latin typeface="Bahnschrift SemiCondensed" panose="020B0502040204020203" pitchFamily="34" charset="0"/>
              </a:rPr>
              <a:t> в </a:t>
            </a:r>
            <a:r>
              <a:rPr lang="ru-RU" sz="2000" dirty="0" err="1">
                <a:latin typeface="Bahnschrift SemiCondensed" panose="020B0502040204020203" pitchFamily="34" charset="0"/>
              </a:rPr>
              <a:t>навчальний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процес</a:t>
            </a:r>
            <a:r>
              <a:rPr lang="ru-RU" sz="2000" dirty="0">
                <a:latin typeface="Bahnschrift SemiCondensed" panose="020B0502040204020203" pitchFamily="34" charset="0"/>
              </a:rPr>
              <a:t>. </a:t>
            </a:r>
            <a:r>
              <a:rPr lang="ru-RU" sz="2000" dirty="0" err="1">
                <a:latin typeface="Bahnschrift SemiCondensed" panose="020B0502040204020203" pitchFamily="34" charset="0"/>
              </a:rPr>
              <a:t>Адже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>
                <a:latin typeface="Bahnschrift SemiCondensed" panose="020B0502040204020203" pitchFamily="34" charset="0"/>
              </a:rPr>
              <a:t>дітей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слід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готувати</a:t>
            </a:r>
            <a:r>
              <a:rPr lang="ru-RU" sz="2000" dirty="0">
                <a:latin typeface="Bahnschrift SemiCondensed" panose="020B0502040204020203" pitchFamily="34" charset="0"/>
              </a:rPr>
              <a:t> до </a:t>
            </a:r>
            <a:r>
              <a:rPr lang="ru-RU" sz="2000" dirty="0" err="1">
                <a:latin typeface="Bahnschrift SemiCondensed" panose="020B0502040204020203" pitchFamily="34" charset="0"/>
              </a:rPr>
              <a:t>безпечної</a:t>
            </a:r>
            <a:r>
              <a:rPr lang="ru-RU" sz="2000" dirty="0">
                <a:latin typeface="Bahnschrift SemiCondensed" panose="020B0502040204020203" pitchFamily="34" charset="0"/>
              </a:rPr>
              <a:t> та </a:t>
            </a:r>
            <a:r>
              <a:rPr lang="ru-RU" sz="2000" dirty="0" err="1">
                <a:latin typeface="Bahnschrift SemiCondensed" panose="020B0502040204020203" pitchFamily="34" charset="0"/>
              </a:rPr>
              <a:t>оперативної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взаємодії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із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зовнішнім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світом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>
                <a:latin typeface="Bahnschrift SemiCondensed" panose="020B0502040204020203" pitchFamily="34" charset="0"/>
              </a:rPr>
              <a:t>знання</a:t>
            </a:r>
            <a:r>
              <a:rPr lang="ru-RU" sz="2000" dirty="0">
                <a:latin typeface="Bahnschrift SemiCondensed" panose="020B0502040204020203" pitchFamily="34" charset="0"/>
              </a:rPr>
              <a:t> про </a:t>
            </a:r>
            <a:r>
              <a:rPr lang="ru-RU" sz="2000" dirty="0" err="1">
                <a:latin typeface="Bahnschrift SemiCondensed" panose="020B0502040204020203" pitchFamily="34" charset="0"/>
              </a:rPr>
              <a:t>який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одержують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із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засобів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масової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інформації</a:t>
            </a:r>
            <a:r>
              <a:rPr lang="ru-RU" sz="2000" dirty="0">
                <a:latin typeface="Bahnschrift SemiCondensed" panose="020B0502040204020203" pitchFamily="34" charset="0"/>
              </a:rPr>
              <a:t>. </a:t>
            </a:r>
            <a:r>
              <a:rPr lang="ru-RU" sz="2000" dirty="0" err="1">
                <a:latin typeface="Bahnschrift SemiCondensed" panose="020B0502040204020203" pitchFamily="34" charset="0"/>
              </a:rPr>
              <a:t>Необхідно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зауважити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>
                <a:latin typeface="Bahnschrift SemiCondensed" panose="020B0502040204020203" pitchFamily="34" charset="0"/>
              </a:rPr>
              <a:t>що</a:t>
            </a:r>
            <a:r>
              <a:rPr lang="ru-RU" sz="2000" dirty="0">
                <a:latin typeface="Bahnschrift SemiCondensed" panose="020B0502040204020203" pitchFamily="34" charset="0"/>
              </a:rPr>
              <a:t> в </a:t>
            </a:r>
            <a:r>
              <a:rPr lang="ru-RU" sz="2000" dirty="0" err="1">
                <a:latin typeface="Bahnschrift SemiCondensed" panose="020B0502040204020203" pitchFamily="34" charset="0"/>
              </a:rPr>
              <a:t>сучасну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інформаційну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добу</a:t>
            </a:r>
            <a:r>
              <a:rPr lang="ru-RU" sz="2000" dirty="0">
                <a:latin typeface="Bahnschrift SemiCondensed" panose="020B0502040204020203" pitchFamily="34" charset="0"/>
              </a:rPr>
              <a:t> «</a:t>
            </a:r>
            <a:r>
              <a:rPr lang="ru-RU" sz="2000" dirty="0" err="1">
                <a:latin typeface="Bahnschrift SemiCondensed" panose="020B0502040204020203" pitchFamily="34" charset="0"/>
              </a:rPr>
              <a:t>ньюс-мейкером</a:t>
            </a:r>
            <a:r>
              <a:rPr lang="ru-RU" sz="2000" dirty="0">
                <a:latin typeface="Bahnschrift SemiCondensed" panose="020B0502040204020203" pitchFamily="34" charset="0"/>
              </a:rPr>
              <a:t>» </a:t>
            </a:r>
            <a:r>
              <a:rPr lang="ru-RU" sz="2000" dirty="0" err="1">
                <a:latin typeface="Bahnschrift SemiCondensed" panose="020B0502040204020203" pitchFamily="34" charset="0"/>
              </a:rPr>
              <a:t>може</a:t>
            </a:r>
            <a:r>
              <a:rPr lang="ru-RU" sz="2000" dirty="0">
                <a:latin typeface="Bahnschrift SemiCondensed" panose="020B0502040204020203" pitchFamily="34" charset="0"/>
              </a:rPr>
              <a:t> стати будь </a:t>
            </a:r>
            <a:r>
              <a:rPr lang="ru-RU" sz="2000" dirty="0" err="1">
                <a:latin typeface="Bahnschrift SemiCondensed" panose="020B0502040204020203" pitchFamily="34" charset="0"/>
              </a:rPr>
              <a:t>хто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>
                <a:latin typeface="Bahnschrift SemiCondensed" panose="020B0502040204020203" pitchFamily="34" charset="0"/>
              </a:rPr>
              <a:t>якщо</a:t>
            </a:r>
            <a:r>
              <a:rPr lang="ru-RU" sz="2000" dirty="0">
                <a:latin typeface="Bahnschrift SemiCondensed" panose="020B0502040204020203" pitchFamily="34" charset="0"/>
              </a:rPr>
              <a:t> в </a:t>
            </a:r>
            <a:r>
              <a:rPr lang="ru-RU" sz="2000" dirty="0" err="1">
                <a:latin typeface="Bahnschrift SemiCondensed" panose="020B0502040204020203" pitchFamily="34" charset="0"/>
              </a:rPr>
              <a:t>нього</a:t>
            </a:r>
            <a:r>
              <a:rPr lang="ru-RU" sz="2000" dirty="0">
                <a:latin typeface="Bahnschrift SemiCondensed" panose="020B0502040204020203" pitchFamily="34" charset="0"/>
              </a:rPr>
              <a:t> є смартфон, </a:t>
            </a:r>
            <a:r>
              <a:rPr lang="ru-RU" sz="2000" dirty="0" err="1">
                <a:latin typeface="Bahnschrift SemiCondensed" panose="020B0502040204020203" pitchFamily="34" charset="0"/>
              </a:rPr>
              <a:t>інтернет</a:t>
            </a:r>
            <a:r>
              <a:rPr lang="ru-RU" sz="2000" dirty="0">
                <a:latin typeface="Bahnschrift SemiCondensed" panose="020B0502040204020203" pitchFamily="34" charset="0"/>
              </a:rPr>
              <a:t> і </a:t>
            </a:r>
            <a:r>
              <a:rPr lang="ru-RU" sz="2000" dirty="0" err="1">
                <a:latin typeface="Bahnschrift SemiCondensed" panose="020B0502040204020203" pitchFamily="34" charset="0"/>
              </a:rPr>
              <a:t>сторінка</a:t>
            </a:r>
            <a:r>
              <a:rPr lang="ru-RU" sz="2000" dirty="0">
                <a:latin typeface="Bahnschrift SemiCondensed" panose="020B0502040204020203" pitchFamily="34" charset="0"/>
              </a:rPr>
              <a:t> в </a:t>
            </a:r>
            <a:r>
              <a:rPr lang="ru-RU" sz="2000" dirty="0" err="1">
                <a:latin typeface="Bahnschrift SemiCondensed" panose="020B0502040204020203" pitchFamily="34" charset="0"/>
              </a:rPr>
              <a:t>соціальних</a:t>
            </a:r>
            <a:r>
              <a:rPr lang="ru-RU" sz="2000" dirty="0">
                <a:latin typeface="Bahnschrift SemiCondensed" panose="020B0502040204020203" pitchFamily="34" charset="0"/>
              </a:rPr>
              <a:t> мережах</a:t>
            </a:r>
            <a:endParaRPr lang="ru-RU" sz="2000" dirty="0" smtClean="0"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Semi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5209">
            <a:off x="185412" y="3980740"/>
            <a:ext cx="3415121" cy="25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5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Bahnschrift SemiCondensed" panose="020B0502040204020203" pitchFamily="34" charset="0"/>
              </a:rPr>
              <a:t>ОСНОВНІ ЗАВДАННЯ УЧИТЕЛЯ В УМОВАХ РОЗВИТКУ МЕДІАГРАМОТНОСТІ:</a:t>
            </a:r>
            <a:endParaRPr lang="ru-RU" dirty="0">
              <a:latin typeface="Bahnschrift SemiCondensed" panose="020B0502040204020203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783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60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9578" y="4704737"/>
            <a:ext cx="6366746" cy="1787012"/>
          </a:xfrm>
        </p:spPr>
        <p:txBody>
          <a:bodyPr/>
          <a:lstStyle/>
          <a:p>
            <a:r>
              <a:rPr lang="uk-UA" dirty="0" err="1" smtClean="0">
                <a:latin typeface="Bahnschrift SemiCondensed" panose="020B0502040204020203" pitchFamily="34" charset="0"/>
              </a:rPr>
              <a:t>Медіаграмотність</a:t>
            </a:r>
            <a:r>
              <a:rPr lang="uk-UA" dirty="0" smtClean="0">
                <a:latin typeface="Bahnschrift SemiCondensed" panose="020B0502040204020203" pitchFamily="34" charset="0"/>
              </a:rPr>
              <a:t> – необхідне вміння для сучасної особистості.</a:t>
            </a:r>
            <a:endParaRPr lang="ru-RU" dirty="0">
              <a:latin typeface="Bahnschrift Semi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029" y="231058"/>
            <a:ext cx="484584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1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Bahnschrift SemiCondensed" panose="020B0502040204020203" pitchFamily="34" charset="0"/>
              </a:rPr>
              <a:t>ВИСНОВКИ.</a:t>
            </a:r>
            <a:br>
              <a:rPr lang="uk-UA" dirty="0" smtClean="0">
                <a:latin typeface="Bahnschrift SemiCondensed" panose="020B0502040204020203" pitchFamily="34" charset="0"/>
              </a:rPr>
            </a:br>
            <a:r>
              <a:rPr lang="uk-UA" dirty="0" smtClean="0">
                <a:latin typeface="Bahnschrift SemiCondensed" panose="020B0502040204020203" pitchFamily="34" charset="0"/>
              </a:rPr>
              <a:t>МЕДІАГРАМОТНІСТЬ.</a:t>
            </a:r>
            <a:endParaRPr lang="ru-RU" dirty="0"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Bahnschrift SemiCondensed" panose="020B0502040204020203" pitchFamily="34" charset="0"/>
              </a:rPr>
              <a:t>Отже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>
                <a:latin typeface="Bahnschrift SemiCondensed" panose="020B0502040204020203" pitchFamily="34" charset="0"/>
              </a:rPr>
              <a:t>можемо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зроби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висновок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>
                <a:latin typeface="Bahnschrift SemiCondensed" panose="020B0502040204020203" pitchFamily="34" charset="0"/>
              </a:rPr>
              <a:t>що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медіаграмотність</a:t>
            </a:r>
            <a:r>
              <a:rPr lang="ru-RU" sz="2000" dirty="0">
                <a:latin typeface="Bahnschrift SemiCondensed" panose="020B0502040204020203" pitchFamily="34" charset="0"/>
              </a:rPr>
              <a:t> – </a:t>
            </a:r>
            <a:r>
              <a:rPr lang="ru-RU" sz="2000" dirty="0" err="1">
                <a:latin typeface="Bahnschrift SemiCondensed" panose="020B0502040204020203" pitchFamily="34" charset="0"/>
              </a:rPr>
              <a:t>це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навичка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аналізувати</a:t>
            </a:r>
            <a:r>
              <a:rPr lang="ru-RU" sz="2000" dirty="0">
                <a:latin typeface="Bahnschrift SemiCondensed" panose="020B0502040204020203" pitchFamily="34" charset="0"/>
              </a:rPr>
              <a:t> та критично </a:t>
            </a:r>
            <a:r>
              <a:rPr lang="ru-RU" sz="2000" dirty="0" err="1">
                <a:latin typeface="Bahnschrift SemiCondensed" panose="020B0502040204020203" pitchFamily="34" charset="0"/>
              </a:rPr>
              <a:t>оцінювати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медіа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>
                <a:latin typeface="Bahnschrift SemiCondensed" panose="020B0502040204020203" pitchFamily="34" charset="0"/>
              </a:rPr>
              <a:t>що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дає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змогу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опиратися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медіа-інформаційним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впливам</a:t>
            </a:r>
            <a:r>
              <a:rPr lang="ru-RU" sz="2000" dirty="0">
                <a:latin typeface="Bahnschrift SemiCondensed" panose="020B0502040204020203" pitchFamily="34" charset="0"/>
              </a:rPr>
              <a:t> та </a:t>
            </a:r>
            <a:r>
              <a:rPr lang="ru-RU" sz="2000" dirty="0" err="1">
                <a:latin typeface="Bahnschrift SemiCondensed" panose="020B0502040204020203" pitchFamily="34" charset="0"/>
              </a:rPr>
              <a:t>забезпечує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майстерність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вибору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інформації</a:t>
            </a:r>
            <a:r>
              <a:rPr lang="ru-RU" sz="2000" dirty="0" smtClean="0">
                <a:latin typeface="Bahnschrif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Bahnschrift SemiCondensed" panose="020B0502040204020203" pitchFamily="34" charset="0"/>
              </a:rPr>
              <a:t>В</a:t>
            </a:r>
            <a:r>
              <a:rPr lang="ru-RU" sz="2000" dirty="0" err="1" smtClean="0">
                <a:latin typeface="Bahnschrift SemiCondensed" panose="020B0502040204020203" pitchFamily="34" charset="0"/>
              </a:rPr>
              <a:t>агомим</a:t>
            </a:r>
            <a:r>
              <a:rPr lang="ru-RU" sz="2000" dirty="0" smtClean="0">
                <a:latin typeface="Bahnschrift SemiCondensed" panose="020B0502040204020203" pitchFamily="34" charset="0"/>
              </a:rPr>
              <a:t> </a:t>
            </a:r>
            <a:r>
              <a:rPr lang="ru-RU" sz="2000" dirty="0">
                <a:latin typeface="Bahnschrift SemiCondensed" panose="020B0502040204020203" pitchFamily="34" charset="0"/>
              </a:rPr>
              <a:t>є </a:t>
            </a:r>
            <a:r>
              <a:rPr lang="ru-RU" sz="2000" dirty="0" err="1">
                <a:latin typeface="Bahnschrift SemiCondensed" panose="020B0502040204020203" pitchFamily="34" charset="0"/>
              </a:rPr>
              <a:t>підготовка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медіа</a:t>
            </a:r>
            <a:r>
              <a:rPr lang="ru-RU" sz="2000" dirty="0">
                <a:latin typeface="Bahnschrift SemiCondensed" panose="020B0502040204020203" pitchFamily="34" charset="0"/>
              </a:rPr>
              <a:t> та </a:t>
            </a:r>
            <a:r>
              <a:rPr lang="ru-RU" sz="2000" dirty="0" err="1">
                <a:latin typeface="Bahnschrift SemiCondensed" panose="020B0502040204020203" pitchFamily="34" charset="0"/>
              </a:rPr>
              <a:t>інформаційно</a:t>
            </a:r>
            <a:r>
              <a:rPr lang="ru-RU" sz="2000" dirty="0">
                <a:latin typeface="Bahnschrift SemiCondensed" panose="020B0502040204020203" pitchFamily="34" charset="0"/>
              </a:rPr>
              <a:t> грамотного </a:t>
            </a:r>
            <a:r>
              <a:rPr lang="ru-RU" sz="2000" dirty="0" err="1">
                <a:latin typeface="Bahnschrift SemiCondensed" panose="020B0502040204020203" pitchFamily="34" charset="0"/>
              </a:rPr>
              <a:t>вчителя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>
                <a:latin typeface="Bahnschrift SemiCondensed" panose="020B0502040204020203" pitchFamily="34" charset="0"/>
              </a:rPr>
              <a:t>який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спроможний</a:t>
            </a:r>
            <a:r>
              <a:rPr lang="ru-RU" sz="2000" dirty="0">
                <a:latin typeface="Bahnschrift SemiCondensed" panose="020B0502040204020203" pitchFamily="34" charset="0"/>
              </a:rPr>
              <a:t> критично </a:t>
            </a:r>
            <a:r>
              <a:rPr lang="ru-RU" sz="2000" dirty="0" err="1">
                <a:latin typeface="Bahnschrift SemiCondensed" panose="020B0502040204020203" pitchFamily="34" charset="0"/>
              </a:rPr>
              <a:t>мислити</a:t>
            </a:r>
            <a:r>
              <a:rPr lang="ru-RU" sz="2000" dirty="0">
                <a:latin typeface="Bahnschrift SemiCondensed" panose="020B0502040204020203" pitchFamily="34" charset="0"/>
              </a:rPr>
              <a:t>, </a:t>
            </a:r>
            <a:r>
              <a:rPr lang="ru-RU" sz="2000" dirty="0" err="1">
                <a:latin typeface="Bahnschrift SemiCondensed" panose="020B0502040204020203" pitchFamily="34" charset="0"/>
              </a:rPr>
              <a:t>здійснювати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професійну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діяльність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із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застосуванням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медіа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технологій</a:t>
            </a:r>
            <a:r>
              <a:rPr lang="ru-RU" sz="2000" dirty="0">
                <a:latin typeface="Bahnschrift SemiCondensed" panose="020B0502040204020203" pitchFamily="34" charset="0"/>
              </a:rPr>
              <a:t> адекватно </a:t>
            </a:r>
            <a:r>
              <a:rPr lang="ru-RU" sz="2000" dirty="0" err="1">
                <a:latin typeface="Bahnschrift SemiCondensed" panose="020B0502040204020203" pitchFamily="34" charset="0"/>
              </a:rPr>
              <a:t>сучасним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тенденцій</a:t>
            </a:r>
            <a:r>
              <a:rPr lang="ru-RU" sz="2000" dirty="0">
                <a:latin typeface="Bahnschrift SemiCondensed" panose="020B0502040204020203" pitchFamily="34" charset="0"/>
              </a:rPr>
              <a:t> </a:t>
            </a:r>
            <a:r>
              <a:rPr lang="ru-RU" sz="2000" dirty="0" err="1">
                <a:latin typeface="Bahnschrift SemiCondensed" panose="020B0502040204020203" pitchFamily="34" charset="0"/>
              </a:rPr>
              <a:t>розвитку</a:t>
            </a:r>
            <a:r>
              <a:rPr lang="ru-RU" sz="2000" dirty="0">
                <a:latin typeface="Bahnschrift SemiCondensed" panose="020B0502040204020203" pitchFamily="34" charset="0"/>
              </a:rPr>
              <a:t>. </a:t>
            </a:r>
            <a:endParaRPr lang="ru-RU" sz="2000" dirty="0" smtClean="0"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Bahnschrift SemiCondensed" panose="020B0502040204020203" pitchFamily="34" charset="0"/>
              </a:rPr>
              <a:t>Ми маємо розуміти, що учасники навчального процесу мають бути </a:t>
            </a:r>
            <a:r>
              <a:rPr lang="uk-UA" sz="2000" dirty="0" err="1" smtClean="0">
                <a:latin typeface="Bahnschrift SemiCondensed" panose="020B0502040204020203" pitchFamily="34" charset="0"/>
              </a:rPr>
              <a:t>медіаграмотними</a:t>
            </a:r>
            <a:r>
              <a:rPr lang="uk-UA" sz="2000" dirty="0" smtClean="0">
                <a:latin typeface="Bahnschrift SemiCondensed" panose="020B0502040204020203" pitchFamily="34" charset="0"/>
              </a:rPr>
              <a:t>, на одному рівні. Тому що, наразі, пріоритетним чинником є обирання перевіреної, достовірної, корисної інформації, яка має лише поліпшувати стан перебування в закладах середньої освіти.</a:t>
            </a:r>
            <a:endParaRPr lang="ru-RU" sz="20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453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</TotalTime>
  <Words>476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Bahnschrift SemiBold SemiConden</vt:lpstr>
      <vt:lpstr>Bahnschrift SemiCondensed</vt:lpstr>
      <vt:lpstr>Century Gothic</vt:lpstr>
      <vt:lpstr>Wingdings 3</vt:lpstr>
      <vt:lpstr>Легкий дым</vt:lpstr>
      <vt:lpstr>ОРІЄНТОВАНІ КОМПОНЕНТИ ПЛАНУ-КОНСПЕКТУ ВЛАСНОЇ РИТОРИЧНОЇ ПРАКТИКИ</vt:lpstr>
      <vt:lpstr>МЕДІАГРАМОТНІСТЬ В ЗАКЛАДАХ СЕРЕДНЬОЇ ОСВІТИ</vt:lpstr>
      <vt:lpstr>Презентация PowerPoint</vt:lpstr>
      <vt:lpstr>Презентация PowerPoint</vt:lpstr>
      <vt:lpstr>ФРАГМЕНТ РИТОРИЧНОЇ ПРАКТИКИ</vt:lpstr>
      <vt:lpstr>СУЧАСНА ПРОБЛЕМАТИКА МЕДІАГРАМОТНОСТІ</vt:lpstr>
      <vt:lpstr>ОСНОВНІ ЗАВДАННЯ УЧИТЕЛЯ В УМОВАХ РОЗВИТКУ МЕДІАГРАМОТНОСТІ:</vt:lpstr>
      <vt:lpstr>Медіаграмотність – необхідне вміння для сучасної особистості.</vt:lpstr>
      <vt:lpstr>ВИСНОВКИ. МЕДІАГРАМОТНІСТЬ.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ОРІЄНТОВАНІ КОМПОНЕНТИ ПЛАНУ-КОНСПЕКТУ ВЛАСНОЇ РИТОРИЧНОЇ ПРАКТИКИ</dc:title>
  <dc:creator>Макс Макс</dc:creator>
  <cp:lastModifiedBy>Макс Макс</cp:lastModifiedBy>
  <cp:revision>10</cp:revision>
  <dcterms:created xsi:type="dcterms:W3CDTF">2021-05-14T18:29:20Z</dcterms:created>
  <dcterms:modified xsi:type="dcterms:W3CDTF">2021-05-14T23:18:11Z</dcterms:modified>
</cp:coreProperties>
</file>