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317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1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51" d="100"/>
          <a:sy n="51" d="100"/>
        </p:scale>
        <p:origin x="-989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63F5E-5A4E-485A-9989-FE68B8B88516}" type="datetimeFigureOut">
              <a:rPr lang="uk-UA" smtClean="0"/>
              <a:pPr/>
              <a:t>25.01.2016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C8816-9DDA-4A59-80B8-E25172D1EAE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82532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3274-3CAC-46EC-9D6D-025982A51F25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DBD0-A092-4F8F-873B-422DB98552FB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D6D6-A8E3-43D3-84CE-573CF3B58518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131FB-EE0B-4459-BB47-D8ED2BCFD71A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55DE-B1F3-4DE2-B6B9-16A23FDB13B5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2973-E8B2-43C9-B230-B00DDEE62D23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5DBAF-BF46-49C9-8C0A-6CB3BB28CE8C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004A-8818-40C3-881B-FE679282F753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9151-353E-4643-A807-237950E04976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11E4-BFF4-4FC3-94C9-8EF4EB6C86A9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E255-E54B-43FD-B83A-B6D7D33DC8F0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5501F3-D121-458A-906F-4628AF6F344A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470025"/>
          </a:xfrm>
        </p:spPr>
        <p:txBody>
          <a:bodyPr/>
          <a:lstStyle/>
          <a:p>
            <a:r>
              <a:rPr lang="uk-UA" b="1" i="1" u="sng" dirty="0">
                <a:latin typeface="Book Antiqua" panose="02040602050305030304" pitchFamily="18" charset="0"/>
              </a:rPr>
              <a:t>Лекція № </a:t>
            </a:r>
            <a:r>
              <a:rPr lang="uk-UA" b="1" i="1" u="sng" dirty="0" smtClean="0">
                <a:latin typeface="Book Antiqua" panose="02040602050305030304" pitchFamily="18" charset="0"/>
              </a:rPr>
              <a:t>4</a:t>
            </a:r>
            <a:endParaRPr lang="uk-UA" i="1" dirty="0">
              <a:latin typeface="Book Antiqua" panose="020406020503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7704856" cy="1752600"/>
          </a:xfrm>
        </p:spPr>
        <p:txBody>
          <a:bodyPr>
            <a:noAutofit/>
          </a:bodyPr>
          <a:lstStyle/>
          <a:p>
            <a:r>
              <a:rPr lang="uk-UA" sz="4400" b="1" i="1" dirty="0" smtClean="0">
                <a:solidFill>
                  <a:schemeClr val="tx1"/>
                </a:solidFill>
                <a:latin typeface="+mn-lt"/>
              </a:rPr>
              <a:t>МОДЕЛЮВАННЯ ПРИВОДНИХ ЗУСИЛЬ ТА СИЛ ОПОРУ МАШИН</a:t>
            </a:r>
            <a:endParaRPr lang="uk-UA" sz="4400" b="1" i="1" u="sng" dirty="0" smtClean="0">
              <a:solidFill>
                <a:schemeClr val="tx1"/>
              </a:solidFill>
              <a:latin typeface="+mn-lt"/>
              <a:ea typeface="+mj-ea"/>
              <a:cs typeface="Times New Roman" panose="02020603050405020304" pitchFamily="18" charset="0"/>
            </a:endParaRPr>
          </a:p>
          <a:p>
            <a:endParaRPr lang="uk-UA" sz="4400" b="1" i="1" u="sng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76365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10</a:t>
            </a:fld>
            <a:endParaRPr lang="uk-UA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88640"/>
            <a:ext cx="813690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200" b="1" dirty="0" err="1" smtClean="0"/>
              <a:t>Постійна</a:t>
            </a:r>
            <a:r>
              <a:rPr lang="ru-RU" sz="2200" b="1" dirty="0" smtClean="0"/>
              <a:t> </a:t>
            </a:r>
            <a:r>
              <a:rPr lang="ru-RU" sz="2200" b="1" dirty="0" smtClean="0"/>
              <a:t>сила опору.</a:t>
            </a:r>
            <a:r>
              <a:rPr lang="ru-RU" sz="2200" dirty="0" smtClean="0"/>
              <a:t> Активною силою, </a:t>
            </a:r>
            <a:r>
              <a:rPr lang="ru-RU" sz="2200" dirty="0" err="1" smtClean="0"/>
              <a:t>що</a:t>
            </a:r>
            <a:r>
              <a:rPr lang="ru-RU" sz="2200" dirty="0" smtClean="0"/>
              <a:t> </a:t>
            </a:r>
            <a:r>
              <a:rPr lang="ru-RU" sz="2200" dirty="0" err="1" smtClean="0"/>
              <a:t>діє</a:t>
            </a:r>
            <a:r>
              <a:rPr lang="ru-RU" sz="2200" dirty="0" smtClean="0"/>
              <a:t> на </a:t>
            </a:r>
            <a:r>
              <a:rPr lang="ru-RU" sz="2200" dirty="0" err="1" smtClean="0"/>
              <a:t>робочий</a:t>
            </a:r>
            <a:r>
              <a:rPr lang="ru-RU" sz="2200" dirty="0" smtClean="0"/>
              <a:t> орган </a:t>
            </a:r>
            <a:r>
              <a:rPr lang="ru-RU" sz="2200" dirty="0" err="1" smtClean="0"/>
              <a:t>підйомника</a:t>
            </a:r>
            <a:r>
              <a:rPr lang="ru-RU" sz="2200" dirty="0" smtClean="0"/>
              <a:t> </a:t>
            </a:r>
            <a:r>
              <a:rPr lang="ru-RU" sz="2200" dirty="0" err="1" smtClean="0"/>
              <a:t>є</a:t>
            </a:r>
            <a:r>
              <a:rPr lang="ru-RU" sz="2200" dirty="0" smtClean="0"/>
              <a:t> сила ваги </a:t>
            </a:r>
            <a:r>
              <a:rPr lang="ru-RU" sz="2200" dirty="0" err="1" smtClean="0"/>
              <a:t>вантажу</a:t>
            </a:r>
            <a:r>
              <a:rPr lang="ru-RU" sz="2200" dirty="0" smtClean="0"/>
              <a:t>, </a:t>
            </a:r>
            <a:r>
              <a:rPr lang="ru-RU" sz="2200" dirty="0" err="1" smtClean="0"/>
              <a:t>що</a:t>
            </a:r>
            <a:r>
              <a:rPr lang="ru-RU" sz="2200" dirty="0" smtClean="0"/>
              <a:t> </a:t>
            </a:r>
            <a:r>
              <a:rPr lang="ru-RU" sz="2200" dirty="0" err="1" smtClean="0"/>
              <a:t>піднімається</a:t>
            </a:r>
            <a:endParaRPr lang="ru-RU" sz="2200" dirty="0" smtClean="0"/>
          </a:p>
          <a:p>
            <a:pPr marL="342900" indent="-342900" algn="just">
              <a:buAutoNum type="arabicPeriod"/>
            </a:pPr>
            <a:r>
              <a:rPr lang="ru-RU" sz="2200" b="1" dirty="0" smtClean="0"/>
              <a:t>Сила </a:t>
            </a:r>
            <a:r>
              <a:rPr lang="ru-RU" sz="2200" b="1" dirty="0" smtClean="0"/>
              <a:t>(момент) опору </a:t>
            </a:r>
            <a:r>
              <a:rPr lang="ru-RU" sz="2200" b="1" dirty="0" err="1" smtClean="0"/>
              <a:t>лінійно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залежить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від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швидкості</a:t>
            </a:r>
            <a:r>
              <a:rPr lang="ru-RU" sz="2200" b="1" dirty="0" smtClean="0"/>
              <a:t>. </a:t>
            </a:r>
            <a:r>
              <a:rPr lang="ru-RU" sz="2200" dirty="0" smtClean="0"/>
              <a:t>На рис. 1.16 показана схема </a:t>
            </a:r>
            <a:r>
              <a:rPr lang="ru-RU" sz="2200" dirty="0" err="1" smtClean="0"/>
              <a:t>підключення</a:t>
            </a:r>
            <a:r>
              <a:rPr lang="ru-RU" sz="2200" dirty="0" smtClean="0"/>
              <a:t> генератора </a:t>
            </a:r>
            <a:r>
              <a:rPr lang="ru-RU" sz="2200" dirty="0" err="1" smtClean="0"/>
              <a:t>постійного</a:t>
            </a:r>
            <a:r>
              <a:rPr lang="ru-RU" sz="2200" dirty="0" smtClean="0"/>
              <a:t> струму, </a:t>
            </a:r>
            <a:r>
              <a:rPr lang="ru-RU" sz="2200" dirty="0" err="1" smtClean="0"/>
              <a:t>який</a:t>
            </a:r>
            <a:r>
              <a:rPr lang="ru-RU" sz="2200" dirty="0" smtClean="0"/>
              <a:t> </a:t>
            </a:r>
            <a:r>
              <a:rPr lang="ru-RU" sz="2200" dirty="0" err="1" smtClean="0"/>
              <a:t>працює</a:t>
            </a:r>
            <a:r>
              <a:rPr lang="ru-RU" sz="2200" dirty="0" smtClean="0"/>
              <a:t> на </a:t>
            </a:r>
            <a:r>
              <a:rPr lang="ru-RU" sz="2200" dirty="0" err="1" smtClean="0"/>
              <a:t>незмінне</a:t>
            </a:r>
            <a:r>
              <a:rPr lang="ru-RU" sz="2200" dirty="0" smtClean="0"/>
              <a:t> </a:t>
            </a:r>
            <a:r>
              <a:rPr lang="ru-RU" sz="2200" dirty="0" err="1" smtClean="0"/>
              <a:t>зовнішнє</a:t>
            </a:r>
            <a:r>
              <a:rPr lang="ru-RU" sz="2200" dirty="0" smtClean="0"/>
              <a:t> </a:t>
            </a:r>
            <a:r>
              <a:rPr lang="ru-RU" sz="2200" dirty="0" err="1" smtClean="0"/>
              <a:t>електричне</a:t>
            </a:r>
            <a:r>
              <a:rPr lang="ru-RU" sz="2200" dirty="0" smtClean="0"/>
              <a:t> </a:t>
            </a:r>
            <a:r>
              <a:rPr lang="ru-RU" sz="2200" dirty="0" err="1" smtClean="0"/>
              <a:t>навантаження</a:t>
            </a:r>
            <a:r>
              <a:rPr lang="ru-RU" sz="2200" dirty="0" smtClean="0"/>
              <a:t>.</a:t>
            </a:r>
          </a:p>
          <a:p>
            <a:pPr marL="342900" indent="-342900" algn="just">
              <a:buAutoNum type="arabicPeriod"/>
            </a:pPr>
            <a:r>
              <a:rPr lang="ru-RU" sz="2200" b="1" dirty="0" smtClean="0"/>
              <a:t>Сила </a:t>
            </a:r>
            <a:r>
              <a:rPr lang="ru-RU" sz="2200" b="1" dirty="0" smtClean="0"/>
              <a:t>(момент) опору квадратично </a:t>
            </a:r>
            <a:r>
              <a:rPr lang="ru-RU" sz="2200" b="1" dirty="0" err="1" smtClean="0"/>
              <a:t>залежить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від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швидкості</a:t>
            </a:r>
            <a:r>
              <a:rPr lang="ru-RU" sz="2200" b="1" dirty="0" smtClean="0"/>
              <a:t>.</a:t>
            </a:r>
            <a:r>
              <a:rPr lang="ru-RU" sz="2200" dirty="0" smtClean="0"/>
              <a:t> </a:t>
            </a:r>
            <a:r>
              <a:rPr lang="ru-RU" sz="2200" dirty="0" err="1" smtClean="0"/>
              <a:t>Активні</a:t>
            </a:r>
            <a:r>
              <a:rPr lang="ru-RU" sz="2200" dirty="0" smtClean="0"/>
              <a:t> </a:t>
            </a:r>
            <a:r>
              <a:rPr lang="ru-RU" sz="2200" dirty="0" err="1" smtClean="0"/>
              <a:t>сили</a:t>
            </a:r>
            <a:r>
              <a:rPr lang="ru-RU" sz="2200" dirty="0" smtClean="0"/>
              <a:t>, </a:t>
            </a:r>
            <a:r>
              <a:rPr lang="ru-RU" sz="2200" dirty="0" err="1" smtClean="0"/>
              <a:t>що</a:t>
            </a:r>
            <a:r>
              <a:rPr lang="ru-RU" sz="2200" dirty="0" smtClean="0"/>
              <a:t> </a:t>
            </a:r>
            <a:r>
              <a:rPr lang="ru-RU" sz="2200" dirty="0" err="1" smtClean="0"/>
              <a:t>діють</a:t>
            </a:r>
            <a:r>
              <a:rPr lang="ru-RU" sz="2200" dirty="0" smtClean="0"/>
              <a:t> на ротор </a:t>
            </a:r>
            <a:r>
              <a:rPr lang="ru-RU" sz="2200" dirty="0" err="1" smtClean="0"/>
              <a:t>обертового</a:t>
            </a:r>
            <a:r>
              <a:rPr lang="ru-RU" sz="2200" dirty="0" smtClean="0"/>
              <a:t> вентилятора, </a:t>
            </a:r>
            <a:r>
              <a:rPr lang="ru-RU" sz="2200" dirty="0" err="1" smtClean="0"/>
              <a:t>мають</a:t>
            </a:r>
            <a:r>
              <a:rPr lang="ru-RU" sz="2200" dirty="0" smtClean="0"/>
              <a:t> </a:t>
            </a:r>
            <a:r>
              <a:rPr lang="ru-RU" sz="2200" dirty="0" err="1" smtClean="0"/>
              <a:t>аеродинамічне</a:t>
            </a:r>
            <a:r>
              <a:rPr lang="ru-RU" sz="2200" dirty="0" smtClean="0"/>
              <a:t> </a:t>
            </a:r>
            <a:r>
              <a:rPr lang="ru-RU" sz="2200" dirty="0" err="1" smtClean="0"/>
              <a:t>походження</a:t>
            </a:r>
            <a:r>
              <a:rPr lang="ru-RU" sz="2200" dirty="0" smtClean="0"/>
              <a:t>.</a:t>
            </a:r>
          </a:p>
          <a:p>
            <a:pPr marL="342900" indent="-342900" algn="just">
              <a:buAutoNum type="arabicPeriod"/>
            </a:pPr>
            <a:r>
              <a:rPr lang="ru-RU" sz="2200" b="1" dirty="0" smtClean="0"/>
              <a:t>Сила </a:t>
            </a:r>
            <a:r>
              <a:rPr lang="ru-RU" sz="2200" b="1" dirty="0" smtClean="0"/>
              <a:t>(момент) опору </a:t>
            </a:r>
            <a:r>
              <a:rPr lang="ru-RU" sz="2200" b="1" dirty="0" err="1" smtClean="0"/>
              <a:t>оберненопропорційно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залежить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від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швидкості</a:t>
            </a:r>
            <a:r>
              <a:rPr lang="ru-RU" sz="2200" b="1" dirty="0" smtClean="0"/>
              <a:t>. </a:t>
            </a:r>
            <a:r>
              <a:rPr lang="ru-RU" sz="2200" dirty="0" smtClean="0"/>
              <a:t>Для </a:t>
            </a:r>
            <a:r>
              <a:rPr lang="ru-RU" sz="2200" dirty="0" err="1" smtClean="0"/>
              <a:t>деяких</a:t>
            </a:r>
            <a:r>
              <a:rPr lang="ru-RU" sz="2200" dirty="0" smtClean="0"/>
              <a:t> </a:t>
            </a:r>
            <a:r>
              <a:rPr lang="ru-RU" sz="2200" dirty="0" err="1" smtClean="0"/>
              <a:t>металообробних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верстатів</a:t>
            </a:r>
            <a:r>
              <a:rPr lang="ru-RU" sz="2200" dirty="0" smtClean="0"/>
              <a:t> (</a:t>
            </a:r>
            <a:r>
              <a:rPr lang="ru-RU" sz="2200" dirty="0" err="1" smtClean="0"/>
              <a:t>токарних</a:t>
            </a:r>
            <a:r>
              <a:rPr lang="ru-RU" sz="2200" dirty="0" smtClean="0"/>
              <a:t>, </a:t>
            </a:r>
            <a:r>
              <a:rPr lang="ru-RU" sz="2200" dirty="0" err="1" smtClean="0"/>
              <a:t>розточних</a:t>
            </a:r>
            <a:r>
              <a:rPr lang="ru-RU" sz="2200" dirty="0" smtClean="0"/>
              <a:t>, </a:t>
            </a:r>
            <a:r>
              <a:rPr lang="ru-RU" sz="2200" dirty="0" err="1" smtClean="0"/>
              <a:t>фрезерних</a:t>
            </a:r>
            <a:r>
              <a:rPr lang="ru-RU" sz="2200" dirty="0" smtClean="0"/>
              <a:t> та </a:t>
            </a:r>
            <a:r>
              <a:rPr lang="ru-RU" sz="2200" dirty="0" err="1" smtClean="0"/>
              <a:t>інших</a:t>
            </a:r>
            <a:r>
              <a:rPr lang="ru-RU" sz="2200" dirty="0" smtClean="0"/>
              <a:t>) </a:t>
            </a:r>
            <a:r>
              <a:rPr lang="ru-RU" sz="2200" dirty="0" err="1" smtClean="0"/>
              <a:t>споживана</a:t>
            </a:r>
            <a:r>
              <a:rPr lang="ru-RU" sz="2200" dirty="0" smtClean="0"/>
              <a:t> </a:t>
            </a:r>
            <a:r>
              <a:rPr lang="ru-RU" sz="2200" dirty="0" err="1" smtClean="0"/>
              <a:t>потужність</a:t>
            </a:r>
            <a:r>
              <a:rPr lang="ru-RU" sz="2200" dirty="0" smtClean="0"/>
              <a:t> </a:t>
            </a:r>
            <a:r>
              <a:rPr lang="ru-RU" sz="2200" dirty="0" err="1" smtClean="0"/>
              <a:t>під</a:t>
            </a:r>
            <a:r>
              <a:rPr lang="ru-RU" sz="2200" dirty="0" smtClean="0"/>
              <a:t> час </a:t>
            </a:r>
            <a:r>
              <a:rPr lang="ru-RU" sz="2200" dirty="0" err="1" smtClean="0"/>
              <a:t>зміни</a:t>
            </a:r>
            <a:r>
              <a:rPr lang="ru-RU" sz="2200" dirty="0" smtClean="0"/>
              <a:t> </a:t>
            </a:r>
            <a:r>
              <a:rPr lang="ru-RU" sz="2200" dirty="0" err="1" smtClean="0"/>
              <a:t>швидкості</a:t>
            </a:r>
            <a:r>
              <a:rPr lang="ru-RU" sz="2200" dirty="0" smtClean="0"/>
              <a:t> </a:t>
            </a:r>
            <a:r>
              <a:rPr lang="ru-RU" sz="2200" dirty="0" err="1" smtClean="0"/>
              <a:t>їх</a:t>
            </a:r>
            <a:r>
              <a:rPr lang="ru-RU" sz="2200" dirty="0" smtClean="0"/>
              <a:t> </a:t>
            </a:r>
            <a:r>
              <a:rPr lang="ru-RU" sz="2200" dirty="0" err="1" smtClean="0"/>
              <a:t>обертання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залишається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постійною</a:t>
            </a:r>
            <a:r>
              <a:rPr lang="ru-RU" sz="2200" dirty="0" smtClean="0"/>
              <a:t>.</a:t>
            </a:r>
          </a:p>
          <a:p>
            <a:pPr marL="342900" indent="-342900" algn="just">
              <a:buAutoNum type="arabicPeriod"/>
            </a:pPr>
            <a:r>
              <a:rPr lang="ru-RU" sz="2200" b="1" dirty="0" smtClean="0"/>
              <a:t>Сила </a:t>
            </a:r>
            <a:r>
              <a:rPr lang="ru-RU" sz="2200" b="1" dirty="0" smtClean="0"/>
              <a:t>(момент) опору </a:t>
            </a:r>
            <a:r>
              <a:rPr lang="ru-RU" sz="2200" b="1" dirty="0" err="1" smtClean="0"/>
              <a:t>залежна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від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положення</a:t>
            </a:r>
            <a:r>
              <a:rPr lang="ru-RU" sz="2200" b="1" dirty="0" smtClean="0"/>
              <a:t>.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600200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2</a:t>
            </a:fld>
            <a:endParaRPr lang="uk-UA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73765" y="358498"/>
            <a:ext cx="5716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Моделювання приводних зусиль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1196752"/>
            <a:ext cx="76328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+mj-lt"/>
                <a:ea typeface="Times New Roman" pitchFamily="18" charset="0"/>
              </a:rPr>
              <a:t> </a:t>
            </a:r>
            <a:r>
              <a:rPr lang="ru-RU" sz="2400" b="1" dirty="0" err="1" smtClean="0">
                <a:latin typeface="+mj-lt"/>
                <a:ea typeface="Times New Roman" pitchFamily="18" charset="0"/>
              </a:rPr>
              <a:t>Ідеальна</a:t>
            </a:r>
            <a:r>
              <a:rPr lang="ru-RU" sz="2400" b="1" dirty="0" smtClean="0">
                <a:latin typeface="+mj-lt"/>
                <a:ea typeface="Times New Roman" pitchFamily="18" charset="0"/>
              </a:rPr>
              <a:t> </a:t>
            </a:r>
            <a:r>
              <a:rPr lang="ru-RU" sz="2400" b="1" dirty="0" err="1" smtClean="0">
                <a:latin typeface="+mj-lt"/>
                <a:ea typeface="Times New Roman" pitchFamily="18" charset="0"/>
              </a:rPr>
              <a:t>кінематична</a:t>
            </a:r>
            <a:r>
              <a:rPr lang="ru-RU" sz="2400" b="1" dirty="0" smtClean="0">
                <a:latin typeface="+mj-lt"/>
                <a:ea typeface="Times New Roman" pitchFamily="18" charset="0"/>
              </a:rPr>
              <a:t> характеристика</a:t>
            </a:r>
            <a:r>
              <a:rPr lang="ru-RU" sz="2400" dirty="0" smtClean="0">
                <a:latin typeface="+mj-lt"/>
                <a:ea typeface="Times New Roman" pitchFamily="18" charset="0"/>
              </a:rPr>
              <a:t> </a:t>
            </a:r>
            <a:r>
              <a:rPr lang="ru-RU" sz="2400" dirty="0" err="1" smtClean="0">
                <a:latin typeface="+mj-lt"/>
                <a:ea typeface="Times New Roman" pitchFamily="18" charset="0"/>
              </a:rPr>
              <a:t>виходить</a:t>
            </a:r>
            <a:r>
              <a:rPr lang="ru-RU" sz="2400" dirty="0" smtClean="0">
                <a:latin typeface="+mj-lt"/>
                <a:ea typeface="Times New Roman" pitchFamily="18" charset="0"/>
              </a:rPr>
              <a:t> при </a:t>
            </a:r>
            <a:r>
              <a:rPr lang="ru-RU" sz="2400" dirty="0" err="1" smtClean="0">
                <a:latin typeface="+mj-lt"/>
                <a:ea typeface="Times New Roman" pitchFamily="18" charset="0"/>
              </a:rPr>
              <a:t>припущенні</a:t>
            </a:r>
            <a:r>
              <a:rPr lang="ru-RU" sz="2400" dirty="0" smtClean="0">
                <a:latin typeface="+mj-lt"/>
                <a:ea typeface="Times New Roman" pitchFamily="18" charset="0"/>
              </a:rPr>
              <a:t>, </a:t>
            </a:r>
            <a:r>
              <a:rPr lang="ru-RU" sz="2400" dirty="0" err="1" smtClean="0">
                <a:latin typeface="+mj-lt"/>
                <a:ea typeface="Times New Roman" pitchFamily="18" charset="0"/>
              </a:rPr>
              <a:t>що</a:t>
            </a:r>
            <a:r>
              <a:rPr lang="ru-RU" sz="2400" dirty="0" smtClean="0">
                <a:latin typeface="+mj-lt"/>
                <a:ea typeface="Times New Roman" pitchFamily="18" charset="0"/>
              </a:rPr>
              <a:t> </a:t>
            </a:r>
            <a:r>
              <a:rPr lang="ru-RU" sz="2400" dirty="0" err="1" smtClean="0">
                <a:latin typeface="+mj-lt"/>
                <a:ea typeface="Times New Roman" pitchFamily="18" charset="0"/>
              </a:rPr>
              <a:t>узагальнена</a:t>
            </a:r>
            <a:r>
              <a:rPr lang="ru-RU" sz="2400" dirty="0" smtClean="0">
                <a:latin typeface="+mj-lt"/>
                <a:ea typeface="Times New Roman" pitchFamily="18" charset="0"/>
              </a:rPr>
              <a:t> </a:t>
            </a:r>
            <a:r>
              <a:rPr lang="ru-RU" sz="2400" dirty="0" err="1" smtClean="0">
                <a:latin typeface="+mj-lt"/>
                <a:ea typeface="Times New Roman" pitchFamily="18" charset="0"/>
              </a:rPr>
              <a:t>швидкість</a:t>
            </a:r>
            <a:r>
              <a:rPr lang="ru-RU" sz="2400" dirty="0" smtClean="0">
                <a:latin typeface="+mj-lt"/>
                <a:ea typeface="Times New Roman" pitchFamily="18" charset="0"/>
              </a:rPr>
              <a:t> </a:t>
            </a:r>
            <a:r>
              <a:rPr lang="ru-RU" sz="2400" dirty="0" err="1" smtClean="0">
                <a:latin typeface="+mj-lt"/>
                <a:ea typeface="Times New Roman" pitchFamily="18" charset="0"/>
              </a:rPr>
              <a:t>вихідної</a:t>
            </a:r>
            <a:r>
              <a:rPr lang="ru-RU" sz="2400" dirty="0" smtClean="0">
                <a:latin typeface="+mj-lt"/>
                <a:ea typeface="Times New Roman" pitchFamily="18" charset="0"/>
              </a:rPr>
              <a:t> ланки </a:t>
            </a:r>
            <a:endParaRPr lang="ru-RU" sz="2400" dirty="0" smtClean="0">
              <a:latin typeface="+mj-lt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+mj-lt"/>
                <a:ea typeface="Times New Roman" pitchFamily="18" charset="0"/>
              </a:rPr>
              <a:t> в </a:t>
            </a:r>
            <a:r>
              <a:rPr lang="ru-RU" sz="2400" dirty="0" err="1" smtClean="0">
                <a:latin typeface="+mj-lt"/>
                <a:ea typeface="Times New Roman" pitchFamily="18" charset="0"/>
              </a:rPr>
              <a:t>кожний</a:t>
            </a:r>
            <a:r>
              <a:rPr lang="ru-RU" sz="2400" dirty="0" smtClean="0">
                <a:latin typeface="+mj-lt"/>
                <a:ea typeface="Times New Roman" pitchFamily="18" charset="0"/>
              </a:rPr>
              <a:t> момент часу </a:t>
            </a:r>
            <a:r>
              <a:rPr lang="ru-RU" sz="2400" dirty="0" err="1" smtClean="0">
                <a:latin typeface="+mj-lt"/>
                <a:ea typeface="Times New Roman" pitchFamily="18" charset="0"/>
              </a:rPr>
              <a:t>залежить</a:t>
            </a:r>
            <a:r>
              <a:rPr lang="ru-RU" sz="2400" dirty="0" smtClean="0">
                <a:latin typeface="+mj-lt"/>
                <a:ea typeface="Times New Roman" pitchFamily="18" charset="0"/>
              </a:rPr>
              <a:t> </a:t>
            </a:r>
            <a:r>
              <a:rPr lang="ru-RU" sz="2400" dirty="0" err="1" smtClean="0">
                <a:latin typeface="+mj-lt"/>
                <a:ea typeface="Times New Roman" pitchFamily="18" charset="0"/>
              </a:rPr>
              <a:t>тільки</a:t>
            </a:r>
            <a:r>
              <a:rPr lang="ru-RU" sz="2400" dirty="0" smtClean="0">
                <a:latin typeface="+mj-lt"/>
                <a:ea typeface="Times New Roman" pitchFamily="18" charset="0"/>
              </a:rPr>
              <a:t> </a:t>
            </a:r>
            <a:r>
              <a:rPr lang="ru-RU" sz="2400" dirty="0" err="1" smtClean="0">
                <a:latin typeface="+mj-lt"/>
                <a:ea typeface="Times New Roman" pitchFamily="18" charset="0"/>
              </a:rPr>
              <a:t>відзначення</a:t>
            </a:r>
            <a:r>
              <a:rPr lang="ru-RU" sz="2400" dirty="0" smtClean="0">
                <a:latin typeface="+mj-lt"/>
                <a:ea typeface="Times New Roman" pitchFamily="18" charset="0"/>
              </a:rPr>
              <a:t> </a:t>
            </a:r>
            <a:r>
              <a:rPr lang="ru-RU" sz="2400" dirty="0" err="1" smtClean="0">
                <a:latin typeface="+mj-lt"/>
                <a:ea typeface="Times New Roman" pitchFamily="18" charset="0"/>
              </a:rPr>
              <a:t>вхідного</a:t>
            </a:r>
            <a:r>
              <a:rPr lang="ru-RU" sz="2400" dirty="0" smtClean="0">
                <a:latin typeface="+mj-lt"/>
                <a:ea typeface="Times New Roman" pitchFamily="18" charset="0"/>
              </a:rPr>
              <a:t> параметра в </a:t>
            </a:r>
            <a:r>
              <a:rPr lang="ru-RU" sz="2400" dirty="0" err="1" smtClean="0">
                <a:latin typeface="+mj-lt"/>
                <a:ea typeface="Times New Roman" pitchFamily="18" charset="0"/>
              </a:rPr>
              <a:t>цей</a:t>
            </a:r>
            <a:r>
              <a:rPr lang="ru-RU" sz="2400" dirty="0" smtClean="0">
                <a:latin typeface="+mj-lt"/>
                <a:ea typeface="Times New Roman" pitchFamily="18" charset="0"/>
              </a:rPr>
              <a:t> же момент </a:t>
            </a:r>
            <a:r>
              <a:rPr lang="ru-RU" sz="2400" dirty="0" err="1" smtClean="0">
                <a:latin typeface="+mj-lt"/>
                <a:ea typeface="Times New Roman" pitchFamily="18" charset="0"/>
              </a:rPr>
              <a:t>і</a:t>
            </a:r>
            <a:r>
              <a:rPr lang="ru-RU" sz="2400" dirty="0" smtClean="0">
                <a:latin typeface="+mj-lt"/>
                <a:ea typeface="Times New Roman" pitchFamily="18" charset="0"/>
              </a:rPr>
              <a:t> не </a:t>
            </a:r>
            <a:r>
              <a:rPr lang="ru-RU" sz="2400" dirty="0" err="1" smtClean="0">
                <a:latin typeface="+mj-lt"/>
                <a:ea typeface="Times New Roman" pitchFamily="18" charset="0"/>
              </a:rPr>
              <a:t>залежить</a:t>
            </a:r>
            <a:r>
              <a:rPr lang="ru-RU" sz="2400" dirty="0" smtClean="0">
                <a:latin typeface="+mj-lt"/>
                <a:ea typeface="Times New Roman" pitchFamily="18" charset="0"/>
              </a:rPr>
              <a:t> </a:t>
            </a:r>
            <a:r>
              <a:rPr lang="ru-RU" sz="2400" dirty="0" err="1" smtClean="0">
                <a:latin typeface="+mj-lt"/>
                <a:ea typeface="Times New Roman" pitchFamily="18" charset="0"/>
              </a:rPr>
              <a:t>від</a:t>
            </a:r>
            <a:r>
              <a:rPr lang="ru-RU" sz="2400" dirty="0" smtClean="0">
                <a:latin typeface="+mj-lt"/>
                <a:ea typeface="Times New Roman" pitchFamily="18" charset="0"/>
              </a:rPr>
              <a:t> </a:t>
            </a:r>
            <a:r>
              <a:rPr lang="ru-RU" sz="2400" dirty="0" err="1" smtClean="0">
                <a:latin typeface="+mj-lt"/>
                <a:ea typeface="Times New Roman" pitchFamily="18" charset="0"/>
              </a:rPr>
              <a:t>узагальненої</a:t>
            </a:r>
            <a:r>
              <a:rPr lang="ru-RU" sz="2400" dirty="0" smtClean="0">
                <a:latin typeface="+mj-lt"/>
                <a:ea typeface="Times New Roman" pitchFamily="18" charset="0"/>
              </a:rPr>
              <a:t> </a:t>
            </a:r>
            <a:r>
              <a:rPr lang="ru-RU" sz="2400" dirty="0" err="1" smtClean="0">
                <a:latin typeface="+mj-lt"/>
                <a:ea typeface="Times New Roman" pitchFamily="18" charset="0"/>
              </a:rPr>
              <a:t>сили</a:t>
            </a:r>
            <a:r>
              <a:rPr lang="ru-RU" sz="2400" dirty="0" smtClean="0">
                <a:latin typeface="+mj-lt"/>
              </a:rPr>
              <a:t> </a:t>
            </a:r>
          </a:p>
          <a:p>
            <a:pPr algn="just"/>
            <a:endParaRPr lang="ru-RU" sz="2400" dirty="0" smtClean="0">
              <a:latin typeface="+mj-lt"/>
            </a:endParaRPr>
          </a:p>
          <a:p>
            <a:pPr algn="just"/>
            <a:r>
              <a:rPr lang="ru-RU" sz="2400" dirty="0" err="1" smtClean="0">
                <a:latin typeface="+mj-lt"/>
              </a:rPr>
              <a:t>Припускаючи</a:t>
            </a:r>
            <a:r>
              <a:rPr lang="ru-RU" sz="2400" dirty="0" smtClean="0">
                <a:latin typeface="+mj-lt"/>
              </a:rPr>
              <a:t>, </a:t>
            </a:r>
            <a:r>
              <a:rPr lang="ru-RU" sz="2400" dirty="0" err="1" smtClean="0">
                <a:latin typeface="+mj-lt"/>
              </a:rPr>
              <a:t>що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узагальнена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рушійна</a:t>
            </a:r>
            <a:r>
              <a:rPr lang="ru-RU" sz="2400" dirty="0" smtClean="0">
                <a:latin typeface="+mj-lt"/>
              </a:rPr>
              <a:t> сила не </a:t>
            </a:r>
            <a:r>
              <a:rPr lang="ru-RU" sz="2400" dirty="0" err="1" smtClean="0">
                <a:latin typeface="+mj-lt"/>
              </a:rPr>
              <a:t>залежить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від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швидкості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вихідної</a:t>
            </a:r>
            <a:r>
              <a:rPr lang="ru-RU" sz="2400" dirty="0" smtClean="0">
                <a:latin typeface="+mj-lt"/>
              </a:rPr>
              <a:t> ланки </a:t>
            </a:r>
            <a:r>
              <a:rPr lang="ru-RU" sz="2400" dirty="0" err="1" smtClean="0">
                <a:latin typeface="+mj-lt"/>
              </a:rPr>
              <a:t>й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визначається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тільки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значенням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вхідного</a:t>
            </a:r>
            <a:r>
              <a:rPr lang="ru-RU" sz="2400" dirty="0" smtClean="0">
                <a:latin typeface="+mj-lt"/>
              </a:rPr>
              <a:t> параметра, </a:t>
            </a:r>
            <a:r>
              <a:rPr lang="ru-RU" sz="2400" dirty="0" err="1" smtClean="0">
                <a:latin typeface="+mj-lt"/>
              </a:rPr>
              <a:t>одержуємо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іншу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ідеалізовану</a:t>
            </a:r>
            <a:r>
              <a:rPr lang="ru-RU" sz="2400" dirty="0" smtClean="0">
                <a:latin typeface="+mj-lt"/>
              </a:rPr>
              <a:t> модель </a:t>
            </a:r>
            <a:r>
              <a:rPr lang="ru-RU" sz="2400" dirty="0" err="1" smtClean="0">
                <a:latin typeface="+mj-lt"/>
              </a:rPr>
              <a:t>двигуна</a:t>
            </a:r>
            <a:r>
              <a:rPr lang="ru-RU" sz="2400" dirty="0" smtClean="0">
                <a:latin typeface="+mj-lt"/>
              </a:rPr>
              <a:t>, яка </a:t>
            </a:r>
            <a:r>
              <a:rPr lang="ru-RU" sz="2400" dirty="0" err="1" smtClean="0">
                <a:latin typeface="+mj-lt"/>
              </a:rPr>
              <a:t>називається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b="1" dirty="0" err="1" smtClean="0">
                <a:latin typeface="+mj-lt"/>
              </a:rPr>
              <a:t>ідеальна</a:t>
            </a:r>
            <a:r>
              <a:rPr lang="ru-RU" sz="2400" b="1" dirty="0" smtClean="0">
                <a:latin typeface="+mj-lt"/>
              </a:rPr>
              <a:t> </a:t>
            </a:r>
            <a:r>
              <a:rPr lang="ru-RU" sz="2400" b="1" dirty="0" err="1" smtClean="0">
                <a:latin typeface="+mj-lt"/>
              </a:rPr>
              <a:t>силова</a:t>
            </a:r>
            <a:r>
              <a:rPr lang="ru-RU" sz="2400" b="1" dirty="0" smtClean="0">
                <a:latin typeface="+mj-lt"/>
              </a:rPr>
              <a:t> характеристика</a:t>
            </a:r>
            <a:endParaRPr lang="ru-RU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3</a:t>
            </a:fld>
            <a:endParaRPr lang="uk-UA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4437112"/>
            <a:ext cx="7416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Рис. </a:t>
            </a:r>
            <a:r>
              <a:rPr lang="ru-RU" sz="2000" dirty="0" smtClean="0"/>
              <a:t>1 </a:t>
            </a:r>
            <a:r>
              <a:rPr lang="ru-RU" sz="2000" dirty="0" err="1" smtClean="0"/>
              <a:t>Механічні</a:t>
            </a:r>
            <a:r>
              <a:rPr lang="ru-RU" sz="2000" dirty="0" smtClean="0"/>
              <a:t> характеристики </a:t>
            </a:r>
            <a:r>
              <a:rPr lang="ru-RU" sz="2000" dirty="0" err="1" smtClean="0"/>
              <a:t>двигунів</a:t>
            </a:r>
            <a:r>
              <a:rPr lang="ru-RU" sz="2000" dirty="0" smtClean="0"/>
              <a:t>: а) </a:t>
            </a:r>
            <a:r>
              <a:rPr lang="ru-RU" sz="2000" dirty="0" err="1" smtClean="0"/>
              <a:t>ідеальна</a:t>
            </a:r>
            <a:r>
              <a:rPr lang="ru-RU" sz="2000" dirty="0" smtClean="0"/>
              <a:t> </a:t>
            </a:r>
            <a:r>
              <a:rPr lang="ru-RU" sz="2000" dirty="0" err="1" smtClean="0"/>
              <a:t>кінематична</a:t>
            </a:r>
            <a:r>
              <a:rPr lang="ru-RU" sz="2000" dirty="0" smtClean="0"/>
              <a:t>; б) </a:t>
            </a:r>
            <a:r>
              <a:rPr lang="ru-RU" sz="2000" dirty="0" err="1" smtClean="0"/>
              <a:t>ідеальна</a:t>
            </a:r>
            <a:r>
              <a:rPr lang="ru-RU" sz="2000" dirty="0" smtClean="0"/>
              <a:t> </a:t>
            </a:r>
            <a:r>
              <a:rPr lang="ru-RU" sz="2000" dirty="0" err="1" smtClean="0"/>
              <a:t>силова</a:t>
            </a:r>
            <a:endParaRPr lang="ru-RU" sz="2000" dirty="0"/>
          </a:p>
        </p:txBody>
      </p:sp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0897" name="Object 1"/>
          <p:cNvGraphicFramePr>
            <a:graphicFrameLocks noChangeAspect="1"/>
          </p:cNvGraphicFramePr>
          <p:nvPr/>
        </p:nvGraphicFramePr>
        <p:xfrm>
          <a:off x="395536" y="0"/>
          <a:ext cx="4355976" cy="3613570"/>
        </p:xfrm>
        <a:graphic>
          <a:graphicData uri="http://schemas.openxmlformats.org/presentationml/2006/ole">
            <p:oleObj spid="_x0000_s80897" name="Visio" r:id="rId3" imgW="2718889" imgH="2088969" progId="Visio.Drawing.11">
              <p:embed/>
            </p:oleObj>
          </a:graphicData>
        </a:graphic>
      </p:graphicFrame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0899" name="Object 3"/>
          <p:cNvGraphicFramePr>
            <a:graphicFrameLocks noChangeAspect="1"/>
          </p:cNvGraphicFramePr>
          <p:nvPr/>
        </p:nvGraphicFramePr>
        <p:xfrm>
          <a:off x="4932040" y="260648"/>
          <a:ext cx="4021481" cy="3312368"/>
        </p:xfrm>
        <a:graphic>
          <a:graphicData uri="http://schemas.openxmlformats.org/presentationml/2006/ole">
            <p:oleObj spid="_x0000_s80899" name="Visio" r:id="rId4" imgW="2733766" imgH="2088969" progId="Visio.Drawing.11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4</a:t>
            </a:fld>
            <a:endParaRPr lang="uk-UA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9873" name="Object 1"/>
          <p:cNvGraphicFramePr>
            <a:graphicFrameLocks noChangeAspect="1"/>
          </p:cNvGraphicFramePr>
          <p:nvPr/>
        </p:nvGraphicFramePr>
        <p:xfrm>
          <a:off x="179512" y="764704"/>
          <a:ext cx="6294521" cy="2880320"/>
        </p:xfrm>
        <a:graphic>
          <a:graphicData uri="http://schemas.openxmlformats.org/presentationml/2006/ole">
            <p:oleObj spid="_x0000_s79873" name="Visio" r:id="rId3" imgW="3347720" imgH="1692729" progId="Visio.Drawing.11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5445224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Рис</a:t>
            </a:r>
            <a:r>
              <a:rPr lang="ru-RU" sz="2400" dirty="0" smtClean="0"/>
              <a:t>. </a:t>
            </a:r>
            <a:r>
              <a:rPr lang="ru-RU" sz="2400" dirty="0" smtClean="0"/>
              <a:t>Схема </a:t>
            </a:r>
            <a:r>
              <a:rPr lang="ru-RU" sz="2400" dirty="0" err="1" smtClean="0"/>
              <a:t>гідравлічного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двигуна</a:t>
            </a:r>
            <a:r>
              <a:rPr lang="ru-RU" sz="2400" dirty="0" smtClean="0"/>
              <a:t> </a:t>
            </a:r>
            <a:r>
              <a:rPr lang="ru-RU" sz="2400" dirty="0" err="1" smtClean="0"/>
              <a:t>об’ємного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регулювання</a:t>
            </a:r>
            <a:endParaRPr lang="ru-RU" sz="2400" dirty="0"/>
          </a:p>
        </p:txBody>
      </p:sp>
      <p:graphicFrame>
        <p:nvGraphicFramePr>
          <p:cNvPr id="79875" name="Object 3"/>
          <p:cNvGraphicFramePr>
            <a:graphicFrameLocks noChangeAspect="1"/>
          </p:cNvGraphicFramePr>
          <p:nvPr/>
        </p:nvGraphicFramePr>
        <p:xfrm>
          <a:off x="5148064" y="4005064"/>
          <a:ext cx="3386402" cy="1080120"/>
        </p:xfrm>
        <a:graphic>
          <a:graphicData uri="http://schemas.openxmlformats.org/presentationml/2006/ole">
            <p:oleObj spid="_x0000_s79875" name="Формула" r:id="rId4" imgW="1333440" imgH="4316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5</a:t>
            </a:fld>
            <a:endParaRPr lang="uk-UA"/>
          </a:p>
        </p:txBody>
      </p:sp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8849" name="Object 1"/>
          <p:cNvGraphicFramePr>
            <a:graphicFrameLocks noChangeAspect="1"/>
          </p:cNvGraphicFramePr>
          <p:nvPr/>
        </p:nvGraphicFramePr>
        <p:xfrm>
          <a:off x="251520" y="260648"/>
          <a:ext cx="5400600" cy="3892921"/>
        </p:xfrm>
        <a:graphic>
          <a:graphicData uri="http://schemas.openxmlformats.org/presentationml/2006/ole">
            <p:oleObj spid="_x0000_s78849" name="Visio" r:id="rId3" imgW="3749766" imgH="2717074" progId="Visio.Drawing.11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4869160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Схема </a:t>
            </a:r>
            <a:r>
              <a:rPr lang="ru-RU" sz="2400" dirty="0" err="1" smtClean="0"/>
              <a:t>гідродвигуна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дросельним</a:t>
            </a:r>
            <a:r>
              <a:rPr lang="ru-RU" sz="2400" dirty="0" smtClean="0"/>
              <a:t> </a:t>
            </a:r>
            <a:r>
              <a:rPr lang="ru-RU" sz="2400" dirty="0" err="1" smtClean="0"/>
              <a:t>регулюванням</a:t>
            </a:r>
            <a:endParaRPr lang="ru-RU" sz="2400" dirty="0"/>
          </a:p>
        </p:txBody>
      </p:sp>
      <p:graphicFrame>
        <p:nvGraphicFramePr>
          <p:cNvPr id="78851" name="Object 3"/>
          <p:cNvGraphicFramePr>
            <a:graphicFrameLocks noChangeAspect="1"/>
          </p:cNvGraphicFramePr>
          <p:nvPr/>
        </p:nvGraphicFramePr>
        <p:xfrm>
          <a:off x="2238375" y="5661025"/>
          <a:ext cx="5722938" cy="792163"/>
        </p:xfrm>
        <a:graphic>
          <a:graphicData uri="http://schemas.openxmlformats.org/presentationml/2006/ole">
            <p:oleObj spid="_x0000_s78851" name="Формула" r:id="rId4" imgW="2552400" imgH="368280" progId="Equation.3">
              <p:embed/>
            </p:oleObj>
          </a:graphicData>
        </a:graphic>
      </p:graphicFrame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8852" name="Object 4"/>
          <p:cNvGraphicFramePr>
            <a:graphicFrameLocks noChangeAspect="1"/>
          </p:cNvGraphicFramePr>
          <p:nvPr/>
        </p:nvGraphicFramePr>
        <p:xfrm>
          <a:off x="5580111" y="1916832"/>
          <a:ext cx="3491988" cy="2448272"/>
        </p:xfrm>
        <a:graphic>
          <a:graphicData uri="http://schemas.openxmlformats.org/presentationml/2006/ole">
            <p:oleObj spid="_x0000_s78852" name="Visio" r:id="rId5" imgW="2991757" imgH="2095500" progId="Visio.Drawing.11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6</a:t>
            </a:fld>
            <a:endParaRPr lang="uk-UA"/>
          </a:p>
        </p:txBody>
      </p:sp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7827" name="Object 3"/>
          <p:cNvGraphicFramePr>
            <a:graphicFrameLocks noChangeAspect="1"/>
          </p:cNvGraphicFramePr>
          <p:nvPr/>
        </p:nvGraphicFramePr>
        <p:xfrm>
          <a:off x="899592" y="1556792"/>
          <a:ext cx="3600400" cy="3846621"/>
        </p:xfrm>
        <a:graphic>
          <a:graphicData uri="http://schemas.openxmlformats.org/presentationml/2006/ole">
            <p:oleObj spid="_x0000_s77827" name="Visio" r:id="rId3" imgW="3888377" imgH="4403271" progId="Visio.Drawing.11">
              <p:embed/>
            </p:oleObj>
          </a:graphicData>
        </a:graphic>
      </p:graphicFrame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7829" name="Object 5"/>
          <p:cNvGraphicFramePr>
            <a:graphicFrameLocks noChangeAspect="1"/>
          </p:cNvGraphicFramePr>
          <p:nvPr/>
        </p:nvGraphicFramePr>
        <p:xfrm>
          <a:off x="5004048" y="1844824"/>
          <a:ext cx="3788703" cy="3420988"/>
        </p:xfrm>
        <a:graphic>
          <a:graphicData uri="http://schemas.openxmlformats.org/presentationml/2006/ole">
            <p:oleObj spid="_x0000_s77829" name="Visio" r:id="rId4" imgW="4630420" imgH="4403271" progId="Visio.Drawing.11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95536" y="5589240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Принцип </a:t>
            </a:r>
            <a:r>
              <a:rPr lang="ru-RU" sz="2400" dirty="0" err="1" smtClean="0"/>
              <a:t>виникнення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електромагнітного</a:t>
            </a:r>
            <a:r>
              <a:rPr lang="ru-RU" sz="2400" dirty="0" smtClean="0"/>
              <a:t> моменту у </a:t>
            </a:r>
            <a:r>
              <a:rPr lang="ru-RU" sz="2400" dirty="0" err="1" smtClean="0"/>
              <a:t>двигуні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постійного</a:t>
            </a:r>
            <a:r>
              <a:rPr lang="ru-RU" sz="2400" dirty="0" smtClean="0"/>
              <a:t> струму</a:t>
            </a:r>
            <a:endParaRPr lang="ru-RU" sz="2400" dirty="0"/>
          </a:p>
        </p:txBody>
      </p:sp>
      <p:graphicFrame>
        <p:nvGraphicFramePr>
          <p:cNvPr id="77831" name="Object 7"/>
          <p:cNvGraphicFramePr>
            <a:graphicFrameLocks noChangeAspect="1"/>
          </p:cNvGraphicFramePr>
          <p:nvPr/>
        </p:nvGraphicFramePr>
        <p:xfrm>
          <a:off x="5508104" y="404664"/>
          <a:ext cx="3387725" cy="1079500"/>
        </p:xfrm>
        <a:graphic>
          <a:graphicData uri="http://schemas.openxmlformats.org/presentationml/2006/ole">
            <p:oleObj spid="_x0000_s77831" name="Формула" r:id="rId5" imgW="1257120" imgH="4060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7</a:t>
            </a:fld>
            <a:endParaRPr lang="uk-UA"/>
          </a:p>
        </p:txBody>
      </p:sp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6801" name="Object 1"/>
          <p:cNvGraphicFramePr>
            <a:graphicFrameLocks noChangeAspect="1"/>
          </p:cNvGraphicFramePr>
          <p:nvPr/>
        </p:nvGraphicFramePr>
        <p:xfrm>
          <a:off x="2771800" y="1988840"/>
          <a:ext cx="5411660" cy="4464496"/>
        </p:xfrm>
        <a:graphic>
          <a:graphicData uri="http://schemas.openxmlformats.org/presentationml/2006/ole">
            <p:oleObj spid="_x0000_s76801" name="Visio" r:id="rId3" imgW="2803434" imgH="3229429" progId="Visio.Drawing.11">
              <p:embed/>
            </p:oleObj>
          </a:graphicData>
        </a:graphic>
      </p:graphicFrame>
      <p:graphicFrame>
        <p:nvGraphicFramePr>
          <p:cNvPr id="76803" name="Object 3"/>
          <p:cNvGraphicFramePr>
            <a:graphicFrameLocks noChangeAspect="1"/>
          </p:cNvGraphicFramePr>
          <p:nvPr/>
        </p:nvGraphicFramePr>
        <p:xfrm>
          <a:off x="323528" y="404664"/>
          <a:ext cx="3722687" cy="1511300"/>
        </p:xfrm>
        <a:graphic>
          <a:graphicData uri="http://schemas.openxmlformats.org/presentationml/2006/ole">
            <p:oleObj spid="_x0000_s76803" name="Формула" r:id="rId4" imgW="1587240" imgH="622080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355976" y="47667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err="1" smtClean="0"/>
              <a:t>Механічна</a:t>
            </a:r>
            <a:r>
              <a:rPr lang="ru-RU" sz="2400" dirty="0" smtClean="0"/>
              <a:t> характеристика асинхронного </a:t>
            </a:r>
            <a:r>
              <a:rPr lang="ru-RU" sz="2400" dirty="0" err="1" smtClean="0"/>
              <a:t>двигуна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8</a:t>
            </a:fld>
            <a:endParaRPr lang="uk-UA"/>
          </a:p>
        </p:txBody>
      </p:sp>
      <p:graphicFrame>
        <p:nvGraphicFramePr>
          <p:cNvPr id="75777" name="Object 1"/>
          <p:cNvGraphicFramePr>
            <a:graphicFrameLocks noChangeAspect="1"/>
          </p:cNvGraphicFramePr>
          <p:nvPr/>
        </p:nvGraphicFramePr>
        <p:xfrm>
          <a:off x="827584" y="548680"/>
          <a:ext cx="6984776" cy="5347415"/>
        </p:xfrm>
        <a:graphic>
          <a:graphicData uri="http://schemas.openxmlformats.org/presentationml/2006/ole">
            <p:oleObj spid="_x0000_s75777" name="Формула" r:id="rId3" imgW="2781000" imgH="20826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9</a:t>
            </a:fld>
            <a:endParaRPr lang="uk-UA"/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548680"/>
            <a:ext cx="7128792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529</TotalTime>
  <Words>247</Words>
  <Application>Microsoft Office PowerPoint</Application>
  <PresentationFormat>Экран (4:3)</PresentationFormat>
  <Paragraphs>29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Исполнительная</vt:lpstr>
      <vt:lpstr>Документ Microsoft Office Visio</vt:lpstr>
      <vt:lpstr>Microsoft Equation 3.0</vt:lpstr>
      <vt:lpstr>Лекція № 4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Дякую за увагу!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 1</dc:title>
  <dc:creator>Petr</dc:creator>
  <cp:lastModifiedBy>WORK</cp:lastModifiedBy>
  <cp:revision>54</cp:revision>
  <dcterms:created xsi:type="dcterms:W3CDTF">2014-05-12T08:14:55Z</dcterms:created>
  <dcterms:modified xsi:type="dcterms:W3CDTF">2016-01-24T22:43:43Z</dcterms:modified>
</cp:coreProperties>
</file>