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F7C0-15F0-4E95-AD12-61B7AF2AF147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E994-5251-4314-9BB3-62A142C45F5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F7C0-15F0-4E95-AD12-61B7AF2AF147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E994-5251-4314-9BB3-62A142C45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F7C0-15F0-4E95-AD12-61B7AF2AF147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E994-5251-4314-9BB3-62A142C45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F7C0-15F0-4E95-AD12-61B7AF2AF147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E994-5251-4314-9BB3-62A142C45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F7C0-15F0-4E95-AD12-61B7AF2AF147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E994-5251-4314-9BB3-62A142C45F5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F7C0-15F0-4E95-AD12-61B7AF2AF147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E994-5251-4314-9BB3-62A142C45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F7C0-15F0-4E95-AD12-61B7AF2AF147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E994-5251-4314-9BB3-62A142C45F5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F7C0-15F0-4E95-AD12-61B7AF2AF147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E994-5251-4314-9BB3-62A142C45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F7C0-15F0-4E95-AD12-61B7AF2AF147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E994-5251-4314-9BB3-62A142C45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F7C0-15F0-4E95-AD12-61B7AF2AF147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E994-5251-4314-9BB3-62A142C45F5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F7C0-15F0-4E95-AD12-61B7AF2AF147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E994-5251-4314-9BB3-62A142C45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8E4F7C0-15F0-4E95-AD12-61B7AF2AF147}" type="datetimeFigureOut">
              <a:rPr lang="ru-RU" smtClean="0"/>
              <a:t>18.08.2019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89E994-5251-4314-9BB3-62A142C45F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Категория падежа имен существительных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70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падежей русского языка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61" y="1600200"/>
            <a:ext cx="7155678" cy="4876800"/>
          </a:xfrm>
        </p:spPr>
      </p:pic>
    </p:spTree>
    <p:extLst>
      <p:ext uri="{BB962C8B-B14F-4D97-AF65-F5344CB8AC3E}">
        <p14:creationId xmlns:p14="http://schemas.microsoft.com/office/powerpoint/2010/main" val="11555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падежей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Именительный падеж преимущественно выражает значение субъекта действия: птицы поют, но может выражать и значение его объекта: Почтенный замок был построен, как замки строиться должны (П.). </a:t>
            </a:r>
          </a:p>
          <a:p>
            <a:r>
              <a:rPr lang="ru-RU" dirty="0"/>
              <a:t>Родительный падеж может выражать значение и субъекта действия: родителей не было дома, доклад директора, и его объекта: коснуться руки. Он выступает в значении обладателя: стихи детей (ср.: стихи детям). В обстоятельственной функции падеж имеет значение времени: второго мая восьмидесятого года. </a:t>
            </a:r>
          </a:p>
          <a:p>
            <a:r>
              <a:rPr lang="ru-RU" dirty="0"/>
              <a:t>Дательный падеж преимущественно выражает значение адресата (косвенного объекта) действия: писать брату, однако может иметь значение и субъекта действия: детям весело, а иногда и объекта действия: подчиняться правилам. Обстоятельственных значений не выражает.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26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229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Винительный падеж преимущественно выражает значение объекта действия: писать письмо, однако может иметь и значение субъекта действия: больного знобит. Может употребляться и в обстоятельственном значении: работать всю ночь. </a:t>
            </a:r>
          </a:p>
          <a:p>
            <a:r>
              <a:rPr lang="ru-RU" dirty="0"/>
              <a:t>Творительный падеж широко употребляется в обстоятельственной функции, обозначая орудие действия: Солдаты шилом бреются (Н.); время действия: работать вечерами; место действия: идти берегом. Однако может употребляться и в значении объекта действия: любоваться озером или субъекта действия: пьеса исполняется музыкантом.</a:t>
            </a:r>
          </a:p>
          <a:p>
            <a:r>
              <a:rPr lang="ru-RU" dirty="0"/>
              <a:t>Предложный падеж, употребляемый всегда после предлогов, служит лишь для связи словоформ в словосочетании и предложении, а также помогает дифференцировать разные омонимичные значения предлогов; ср.: (идти) в лес (направление) —в лесу (место); (ходить) на площадь (направление) — на площади (место).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0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Способы и средства выражения падежных значений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Синтетический способ представлен окончаниями, перемещением ударения и чередованием звуков. Окончание — главное синтетическое средство выражения падежных значений. Ср.: шуб-а, шуб-ы, шуб-е, шуб-у, шуб-ой, шуб-0, шуб-</a:t>
            </a:r>
            <a:r>
              <a:rPr lang="ru-RU" dirty="0" err="1"/>
              <a:t>ам</a:t>
            </a:r>
            <a:r>
              <a:rPr lang="ru-RU" dirty="0"/>
              <a:t> и др.</a:t>
            </a:r>
          </a:p>
          <a:p>
            <a:r>
              <a:rPr lang="ru-RU" dirty="0"/>
              <a:t>Ударение при образовании падежных форм нередко перемещается: </a:t>
            </a:r>
          </a:p>
          <a:p>
            <a:r>
              <a:rPr lang="ru-RU" dirty="0"/>
              <a:t>а)              с основы на окончание (ср.* угол — </a:t>
            </a:r>
            <a:r>
              <a:rPr lang="ru-RU" dirty="0" err="1"/>
              <a:t>угл</a:t>
            </a:r>
            <a:r>
              <a:rPr lang="ru-RU" dirty="0"/>
              <a:t>-а, </a:t>
            </a:r>
            <a:r>
              <a:rPr lang="ru-RU" dirty="0" err="1"/>
              <a:t>угл</a:t>
            </a:r>
            <a:r>
              <a:rPr lang="ru-RU" dirty="0"/>
              <a:t>-у, </a:t>
            </a:r>
            <a:r>
              <a:rPr lang="ru-RU" dirty="0" err="1"/>
              <a:t>угл</a:t>
            </a:r>
            <a:r>
              <a:rPr lang="ru-RU" dirty="0"/>
              <a:t>-ы, </a:t>
            </a:r>
            <a:r>
              <a:rPr lang="ru-RU" dirty="0" err="1"/>
              <a:t>угл-дв</a:t>
            </a:r>
            <a:r>
              <a:rPr lang="ru-RU" dirty="0"/>
              <a:t>, </a:t>
            </a:r>
            <a:r>
              <a:rPr lang="ru-RU" dirty="0" err="1"/>
              <a:t>угл-ам</a:t>
            </a:r>
            <a:r>
              <a:rPr lang="ru-RU" dirty="0"/>
              <a:t>); </a:t>
            </a:r>
          </a:p>
          <a:p>
            <a:r>
              <a:rPr lang="ru-RU" dirty="0"/>
              <a:t>б) с окончания на основу (ср.: </a:t>
            </a:r>
            <a:r>
              <a:rPr lang="ru-RU" dirty="0" err="1"/>
              <a:t>сестр</a:t>
            </a:r>
            <a:r>
              <a:rPr lang="ru-RU" dirty="0"/>
              <a:t>-а, </a:t>
            </a:r>
            <a:r>
              <a:rPr lang="ru-RU" dirty="0" err="1"/>
              <a:t>сестр</a:t>
            </a:r>
            <a:r>
              <a:rPr lang="ru-RU" dirty="0"/>
              <a:t>-ы, </a:t>
            </a:r>
            <a:r>
              <a:rPr lang="ru-RU" dirty="0" err="1"/>
              <a:t>сестр</a:t>
            </a:r>
            <a:r>
              <a:rPr lang="ru-RU" dirty="0"/>
              <a:t>-ё, но </a:t>
            </a:r>
            <a:r>
              <a:rPr lang="ru-RU" dirty="0" err="1"/>
              <a:t>сёстр</a:t>
            </a:r>
            <a:r>
              <a:rPr lang="ru-RU" dirty="0"/>
              <a:t>-ы, сестёр-0, </a:t>
            </a:r>
            <a:r>
              <a:rPr lang="ru-RU" dirty="0" err="1"/>
              <a:t>сёстр-ам</a:t>
            </a:r>
            <a:r>
              <a:rPr lang="ru-RU" dirty="0"/>
              <a:t>; </a:t>
            </a:r>
            <a:r>
              <a:rPr lang="ru-RU" dirty="0" err="1"/>
              <a:t>окн</a:t>
            </a:r>
            <a:r>
              <a:rPr lang="ru-RU" dirty="0"/>
              <a:t>-о, </a:t>
            </a:r>
            <a:r>
              <a:rPr lang="ru-RU" dirty="0" err="1"/>
              <a:t>окн</a:t>
            </a:r>
            <a:r>
              <a:rPr lang="ru-RU" dirty="0"/>
              <a:t>-а, </a:t>
            </a:r>
            <a:r>
              <a:rPr lang="ru-RU" dirty="0" err="1"/>
              <a:t>окн</a:t>
            </a:r>
            <a:r>
              <a:rPr lang="ru-RU" dirty="0"/>
              <a:t>-у, но: </a:t>
            </a:r>
            <a:r>
              <a:rPr lang="ru-RU" dirty="0" err="1"/>
              <a:t>бкн</a:t>
            </a:r>
            <a:r>
              <a:rPr lang="ru-RU" dirty="0"/>
              <a:t>-а, бкон-0, </a:t>
            </a:r>
            <a:r>
              <a:rPr lang="ru-RU" dirty="0" err="1"/>
              <a:t>бкн-ам</a:t>
            </a:r>
            <a:r>
              <a:rPr lang="ru-RU" dirty="0"/>
              <a:t>). </a:t>
            </a:r>
          </a:p>
          <a:p>
            <a:r>
              <a:rPr lang="ru-RU" dirty="0"/>
              <a:t>Ударение обычно участвует в выражении падежных значений совместно с другими (грамматическими) средствами. Самостоятельно оно различает падежные формы редко. Ср.: рек-й и </a:t>
            </a:r>
            <a:r>
              <a:rPr lang="ru-RU" dirty="0" err="1"/>
              <a:t>рёк</a:t>
            </a:r>
            <a:r>
              <a:rPr lang="ru-RU" dirty="0"/>
              <a:t>-и, </a:t>
            </a:r>
            <a:r>
              <a:rPr lang="ru-RU" dirty="0" err="1"/>
              <a:t>дбм</a:t>
            </a:r>
            <a:r>
              <a:rPr lang="ru-RU" dirty="0"/>
              <a:t>-а (нет) и дом-а. </a:t>
            </a:r>
          </a:p>
          <a:p>
            <a:r>
              <a:rPr lang="ru-RU" dirty="0"/>
              <a:t>Для различения форм падежей используется также чередование звуков. Ср.: год — года; голова — голов; мороз - мороза; посол — посла; день — дня; окно — в окне; ковер — на ковре и т. п.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7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402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 аналитическим средствам выражения падежных значений относятся предлоги. Как правило, они выступают вместе с окончаниями. Ср.: </a:t>
            </a:r>
            <a:r>
              <a:rPr lang="ru-RU" dirty="0" err="1"/>
              <a:t>окн</a:t>
            </a:r>
            <a:r>
              <a:rPr lang="ru-RU" dirty="0"/>
              <a:t>-о — из </a:t>
            </a:r>
            <a:r>
              <a:rPr lang="ru-RU" dirty="0" err="1"/>
              <a:t>окн</a:t>
            </a:r>
            <a:r>
              <a:rPr lang="ru-RU" dirty="0"/>
              <a:t>-а, к </a:t>
            </a:r>
            <a:r>
              <a:rPr lang="ru-RU" dirty="0" err="1"/>
              <a:t>окн</a:t>
            </a:r>
            <a:r>
              <a:rPr lang="ru-RU" dirty="0"/>
              <a:t>-у, перед </a:t>
            </a:r>
            <a:r>
              <a:rPr lang="ru-RU" dirty="0" err="1"/>
              <a:t>окн</a:t>
            </a:r>
            <a:r>
              <a:rPr lang="ru-RU" dirty="0"/>
              <a:t>-ом, в </a:t>
            </a:r>
            <a:r>
              <a:rPr lang="ru-RU" dirty="0" err="1"/>
              <a:t>окн</a:t>
            </a:r>
            <a:r>
              <a:rPr lang="ru-RU" dirty="0"/>
              <a:t>-е; изба — до изб-ы, к изб-е, в изб-у, в изб-е. </a:t>
            </a:r>
          </a:p>
          <a:p>
            <a:r>
              <a:rPr lang="ru-RU" dirty="0"/>
              <a:t>В случаях омонимического совпадения падежных форм предлоги являются единственным средством их различения. Ср.: к </a:t>
            </a:r>
            <a:r>
              <a:rPr lang="ru-RU" dirty="0" err="1"/>
              <a:t>угл</a:t>
            </a:r>
            <a:r>
              <a:rPr lang="ru-RU" dirty="0"/>
              <a:t>-у (д. п.) и в </a:t>
            </a:r>
            <a:r>
              <a:rPr lang="ru-RU" dirty="0" err="1"/>
              <a:t>угл</a:t>
            </a:r>
            <a:r>
              <a:rPr lang="ru-RU" dirty="0"/>
              <a:t>-у (п. п.); к </a:t>
            </a:r>
            <a:r>
              <a:rPr lang="ru-RU" dirty="0" err="1"/>
              <a:t>стёп</a:t>
            </a:r>
            <a:r>
              <a:rPr lang="ru-RU" dirty="0"/>
              <a:t>-и (д. п.), из </a:t>
            </a:r>
            <a:r>
              <a:rPr lang="ru-RU" dirty="0" err="1"/>
              <a:t>стёп</a:t>
            </a:r>
            <a:r>
              <a:rPr lang="ru-RU" dirty="0"/>
              <a:t>-и (р. п.) и о </a:t>
            </a:r>
            <a:r>
              <a:rPr lang="ru-RU" dirty="0" err="1"/>
              <a:t>стёп</a:t>
            </a:r>
            <a:r>
              <a:rPr lang="ru-RU" dirty="0"/>
              <a:t>-и (п. п.); к рук-ё (д. п.) и в рук-ё (п. п.); из </a:t>
            </a:r>
            <a:r>
              <a:rPr lang="ru-RU" dirty="0" err="1"/>
              <a:t>тетрад</a:t>
            </a:r>
            <a:r>
              <a:rPr lang="ru-RU" dirty="0"/>
              <a:t>-и (р. п.), к </a:t>
            </a:r>
            <a:r>
              <a:rPr lang="ru-RU" dirty="0" err="1"/>
              <a:t>тетрад</a:t>
            </a:r>
            <a:r>
              <a:rPr lang="ru-RU" dirty="0"/>
              <a:t>-и (д. п.) и о </a:t>
            </a:r>
            <a:r>
              <a:rPr lang="ru-RU" dirty="0" err="1"/>
              <a:t>тетрад</a:t>
            </a:r>
            <a:r>
              <a:rPr lang="ru-RU" dirty="0"/>
              <a:t>-и (п. п.). </a:t>
            </a:r>
          </a:p>
          <a:p>
            <a:r>
              <a:rPr lang="ru-RU" dirty="0"/>
              <a:t>С помощью предлогов различаются также разные значения одного и того же падежа. Ср.: для брат-а (сделать что-либо), у брат-а (жить), около брат-а (находиться), за брат-а (заступился), от брат-а (возвращаться); в рук-е и о рук-е.</a:t>
            </a:r>
          </a:p>
          <a:p>
            <a:r>
              <a:rPr lang="ru-RU" dirty="0"/>
              <a:t>Только при помощи предлогов выражаются синтаксические отношения несклоняемых слов. Ср.: пуговицы для пальто, заплатить за пальто, выйти в пальто, подойти к пальто.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73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Типы склонения </a:t>
            </a:r>
            <a:r>
              <a:rPr lang="ru-RU" dirty="0" smtClean="0"/>
              <a:t>имен существительных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 п е р в о м у с к л о н е н и ю относятся существительные </a:t>
            </a:r>
            <a:r>
              <a:rPr lang="ru-RU" dirty="0" smtClean="0"/>
              <a:t>мужского </a:t>
            </a:r>
            <a:r>
              <a:rPr lang="ru-RU" dirty="0"/>
              <a:t>рода с нулевым окончанием в им. падеже (исключая слово </a:t>
            </a:r>
            <a:r>
              <a:rPr lang="ru-RU" dirty="0" smtClean="0"/>
              <a:t>путь) и </a:t>
            </a:r>
            <a:r>
              <a:rPr lang="ru-RU" dirty="0"/>
              <a:t>существительные среднего и мужского рода с окончаниями им. </a:t>
            </a:r>
            <a:r>
              <a:rPr lang="ru-RU" dirty="0" smtClean="0"/>
              <a:t>падежа </a:t>
            </a:r>
            <a:r>
              <a:rPr lang="ru-RU" dirty="0"/>
              <a:t>-о(-ё), -е: дуб, сын, клей, конь, товарищ, волчонок, </a:t>
            </a:r>
            <a:r>
              <a:rPr lang="ru-RU" dirty="0" smtClean="0"/>
              <a:t>крестьянин, Петров</a:t>
            </a:r>
            <a:r>
              <a:rPr lang="ru-RU" dirty="0"/>
              <a:t>; окно, поле, здание, плечо, копье; домишко, домище и т. п.1.</a:t>
            </a:r>
          </a:p>
          <a:p>
            <a:r>
              <a:rPr lang="ru-RU" dirty="0"/>
              <a:t>Ко в т о р о м у с к л о н е н и ю относятся </a:t>
            </a:r>
            <a:r>
              <a:rPr lang="ru-RU" dirty="0" smtClean="0"/>
              <a:t>существительные женского</a:t>
            </a:r>
            <a:r>
              <a:rPr lang="ru-RU" dirty="0"/>
              <a:t>, мужского и общего рода с окончанием -а(-я) в им. </a:t>
            </a:r>
            <a:r>
              <a:rPr lang="ru-RU" dirty="0" err="1"/>
              <a:t>пад</a:t>
            </a:r>
            <a:r>
              <a:rPr lang="ru-RU" dirty="0" smtClean="0"/>
              <a:t>.: стена</a:t>
            </a:r>
            <a:r>
              <a:rPr lang="ru-RU" dirty="0"/>
              <a:t>, </a:t>
            </a:r>
            <a:r>
              <a:rPr lang="ru-RU" dirty="0" smtClean="0"/>
              <a:t>статья</a:t>
            </a:r>
            <a:r>
              <a:rPr lang="ru-RU" dirty="0"/>
              <a:t>, линия, Маша; Ваня, юноша, дедушка; </a:t>
            </a:r>
            <a:r>
              <a:rPr lang="ru-RU" dirty="0" smtClean="0"/>
              <a:t>тихоня, плакса </a:t>
            </a:r>
            <a:r>
              <a:rPr lang="ru-RU" dirty="0"/>
              <a:t>и т. п.</a:t>
            </a:r>
          </a:p>
          <a:p>
            <a:r>
              <a:rPr lang="ru-RU" dirty="0"/>
              <a:t>К т р е т ь е м у с к л о н е н и ю относятся </a:t>
            </a:r>
            <a:r>
              <a:rPr lang="ru-RU" dirty="0" smtClean="0"/>
              <a:t>существительные женского </a:t>
            </a:r>
            <a:r>
              <a:rPr lang="ru-RU" dirty="0"/>
              <a:t>рода с основой на мягкие согласные и шипящие, которые </a:t>
            </a:r>
            <a:r>
              <a:rPr lang="ru-RU" dirty="0" smtClean="0"/>
              <a:t>в им</a:t>
            </a:r>
            <a:r>
              <a:rPr lang="ru-RU" dirty="0"/>
              <a:t>. </a:t>
            </a:r>
            <a:r>
              <a:rPr lang="ru-RU" dirty="0" err="1"/>
              <a:t>пад</a:t>
            </a:r>
            <a:r>
              <a:rPr lang="ru-RU" dirty="0"/>
              <a:t>. имеют </a:t>
            </a:r>
            <a:r>
              <a:rPr lang="ru-RU" dirty="0" smtClean="0"/>
              <a:t>нулевое окончание</a:t>
            </a:r>
            <a:r>
              <a:rPr lang="ru-RU" dirty="0"/>
              <a:t>: дверь, смелость, мышь, рожь, </a:t>
            </a:r>
            <a:r>
              <a:rPr lang="ru-RU" dirty="0" smtClean="0"/>
              <a:t>речь, помощь </a:t>
            </a:r>
            <a:r>
              <a:rPr lang="ru-RU" dirty="0"/>
              <a:t>и т. п. </a:t>
            </a:r>
          </a:p>
        </p:txBody>
      </p:sp>
    </p:spTree>
    <p:extLst>
      <p:ext uri="{BB962C8B-B14F-4D97-AF65-F5344CB8AC3E}">
        <p14:creationId xmlns:p14="http://schemas.microsoft.com/office/powerpoint/2010/main" val="307703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Разносклоняемые существительные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 р а з н о с к л о </a:t>
            </a:r>
            <a:r>
              <a:rPr lang="ru-RU" dirty="0" smtClean="0"/>
              <a:t>н </a:t>
            </a:r>
            <a:r>
              <a:rPr lang="ru-RU" dirty="0"/>
              <a:t>я е м ы м существительным относится 10 слов среднего рода на </a:t>
            </a:r>
            <a:r>
              <a:rPr lang="ru-RU" dirty="0" smtClean="0"/>
              <a:t>–</a:t>
            </a:r>
            <a:r>
              <a:rPr lang="ru-RU" dirty="0" err="1"/>
              <a:t>м</a:t>
            </a:r>
            <a:r>
              <a:rPr lang="ru-RU" dirty="0" err="1" smtClean="0"/>
              <a:t>я</a:t>
            </a:r>
            <a:r>
              <a:rPr lang="ru-RU" dirty="0" smtClean="0"/>
              <a:t> (бремя</a:t>
            </a:r>
            <a:r>
              <a:rPr lang="ru-RU" dirty="0"/>
              <a:t>, время, вымя, знамя, </a:t>
            </a:r>
            <a:r>
              <a:rPr lang="ru-RU" dirty="0" smtClean="0"/>
              <a:t>имя </a:t>
            </a:r>
            <a:r>
              <a:rPr lang="ru-RU" dirty="0"/>
              <a:t>пламя, племя, семя, стремя, </a:t>
            </a:r>
            <a:r>
              <a:rPr lang="ru-RU" dirty="0" smtClean="0"/>
              <a:t>темя) и </a:t>
            </a:r>
            <a:r>
              <a:rPr lang="ru-RU" dirty="0"/>
              <a:t>существительное </a:t>
            </a:r>
            <a:r>
              <a:rPr lang="ru-RU" dirty="0" smtClean="0"/>
              <a:t>путь.</a:t>
            </a:r>
            <a:endParaRPr lang="ru-RU" dirty="0"/>
          </a:p>
          <a:p>
            <a:r>
              <a:rPr lang="ru-RU" dirty="0"/>
              <a:t>Имена существительные на во всех падежных формах, </a:t>
            </a:r>
            <a:r>
              <a:rPr lang="ru-RU" dirty="0" smtClean="0"/>
              <a:t>кроме им</a:t>
            </a:r>
            <a:r>
              <a:rPr lang="ru-RU" dirty="0"/>
              <a:t>. и вин. п. ед. числа, имеют наращение -</a:t>
            </a:r>
            <a:r>
              <a:rPr lang="ru-RU" dirty="0" err="1"/>
              <a:t>ея</a:t>
            </a:r>
            <a:r>
              <a:rPr lang="ru-RU" dirty="0"/>
              <a:t>- между корнем и </a:t>
            </a:r>
            <a:r>
              <a:rPr lang="ru-RU" dirty="0" smtClean="0"/>
              <a:t>окончанием</a:t>
            </a:r>
            <a:r>
              <a:rPr lang="ru-RU" dirty="0"/>
              <a:t>. В единственном числе они склоняются, как </a:t>
            </a:r>
            <a:r>
              <a:rPr lang="ru-RU" dirty="0" smtClean="0"/>
              <a:t>существительные 3-го </a:t>
            </a:r>
            <a:r>
              <a:rPr lang="ru-RU" dirty="0"/>
              <a:t>склонения, отличаясь от них только формой творительного </a:t>
            </a:r>
            <a:r>
              <a:rPr lang="ru-RU" dirty="0" smtClean="0"/>
              <a:t>падежа</a:t>
            </a:r>
            <a:r>
              <a:rPr lang="ru-RU" dirty="0"/>
              <a:t>. Во множественном числе склоняются так же, как и </a:t>
            </a:r>
            <a:r>
              <a:rPr lang="ru-RU" dirty="0" smtClean="0"/>
              <a:t>существительные </a:t>
            </a:r>
            <a:r>
              <a:rPr lang="ru-RU" dirty="0"/>
              <a:t>среднего рода на -о (1-го склонения).</a:t>
            </a:r>
          </a:p>
          <a:p>
            <a:r>
              <a:rPr lang="ru-RU" dirty="0"/>
              <a:t>Слово путь склоняется, как имена существительные 3-го </a:t>
            </a:r>
            <a:r>
              <a:rPr lang="ru-RU" dirty="0" smtClean="0"/>
              <a:t>склонения </a:t>
            </a:r>
            <a:r>
              <a:rPr lang="ru-RU" dirty="0"/>
              <a:t>отличается от них лишь формой творительного падежа (путем).</a:t>
            </a:r>
          </a:p>
        </p:txBody>
      </p:sp>
    </p:spTree>
    <p:extLst>
      <p:ext uri="{BB962C8B-B14F-4D97-AF65-F5344CB8AC3E}">
        <p14:creationId xmlns:p14="http://schemas.microsoft.com/office/powerpoint/2010/main" val="173386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Несклоняемые </a:t>
            </a:r>
            <a:r>
              <a:rPr lang="ru-RU" dirty="0" smtClean="0"/>
              <a:t>существительные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Среди несклоняемых существительных выделяются: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smtClean="0"/>
              <a:t>слова, оканчивающиеся </a:t>
            </a:r>
            <a:r>
              <a:rPr lang="ru-RU" dirty="0"/>
              <a:t>на гласные: депо, кино, коммюнике, интервью, </a:t>
            </a:r>
            <a:r>
              <a:rPr lang="ru-RU" dirty="0" smtClean="0"/>
              <a:t>бра, алоэ</a:t>
            </a:r>
            <a:r>
              <a:rPr lang="ru-RU" dirty="0"/>
              <a:t>, пианино; шимпанзе, кенгуру, какаду; комильфо, атташе, </a:t>
            </a:r>
            <a:r>
              <a:rPr lang="ru-RU" dirty="0" smtClean="0"/>
              <a:t>буржуа</a:t>
            </a:r>
            <a:r>
              <a:rPr lang="ru-RU" dirty="0"/>
              <a:t>; собственные существительные: Осло, Перу, Миссисипи, </a:t>
            </a:r>
            <a:r>
              <a:rPr lang="ru-RU" dirty="0" smtClean="0"/>
              <a:t>Золя, Кити </a:t>
            </a:r>
            <a:r>
              <a:rPr lang="ru-RU" dirty="0"/>
              <a:t>и др.;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иноязычные фамилии лиц женского пола на </a:t>
            </a:r>
            <a:r>
              <a:rPr lang="ru-RU" dirty="0" smtClean="0"/>
              <a:t>согласный: Сталь</a:t>
            </a:r>
            <a:r>
              <a:rPr lang="ru-RU" dirty="0"/>
              <a:t>, Мюллер, </a:t>
            </a:r>
            <a:r>
              <a:rPr lang="ru-RU" dirty="0" err="1"/>
              <a:t>Грюнберг</a:t>
            </a:r>
            <a:r>
              <a:rPr lang="ru-RU" dirty="0"/>
              <a:t> и т. п.;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русские, украинские и </a:t>
            </a:r>
            <a:r>
              <a:rPr lang="ru-RU" dirty="0" smtClean="0"/>
              <a:t>белорусские </a:t>
            </a:r>
            <a:r>
              <a:rPr lang="ru-RU" dirty="0"/>
              <a:t>фамилии типа Седых, Дурново, Белаго, Шевченко, Хитрово и</a:t>
            </a:r>
          </a:p>
          <a:p>
            <a:pPr marL="0" indent="0">
              <a:buNone/>
            </a:pPr>
            <a:r>
              <a:rPr lang="ru-RU" dirty="0" smtClean="0"/>
              <a:t> т</a:t>
            </a:r>
            <a:r>
              <a:rPr lang="ru-RU" dirty="0"/>
              <a:t>. п.;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сложносокращенные слова типа КПСС, СССР, </a:t>
            </a:r>
            <a:r>
              <a:rPr lang="ru-RU" dirty="0" err="1"/>
              <a:t>облоно</a:t>
            </a:r>
            <a:r>
              <a:rPr lang="ru-RU" dirty="0"/>
              <a:t>, </a:t>
            </a:r>
            <a:r>
              <a:rPr lang="ru-RU" dirty="0" smtClean="0"/>
              <a:t>ГДР, ЛГУ</a:t>
            </a:r>
            <a:r>
              <a:rPr lang="ru-RU" dirty="0"/>
              <a:t>, </a:t>
            </a:r>
            <a:r>
              <a:rPr lang="ru-RU" dirty="0" smtClean="0"/>
              <a:t>и </a:t>
            </a:r>
            <a:r>
              <a:rPr lang="ru-RU" dirty="0"/>
              <a:t>т. п.; сюда же: завклубом, </a:t>
            </a:r>
            <a:r>
              <a:rPr lang="ru-RU" dirty="0" err="1" smtClean="0"/>
              <a:t>завкафедрой,помдиректора</a:t>
            </a:r>
            <a:r>
              <a:rPr lang="ru-RU" dirty="0"/>
              <a:t>, комвзвода и т. п. </a:t>
            </a:r>
          </a:p>
        </p:txBody>
      </p:sp>
    </p:spTree>
    <p:extLst>
      <p:ext uri="{BB962C8B-B14F-4D97-AF65-F5344CB8AC3E}">
        <p14:creationId xmlns:p14="http://schemas.microsoft.com/office/powerpoint/2010/main" val="7358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</TotalTime>
  <Words>1147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Ясность</vt:lpstr>
      <vt:lpstr>Категория падежа имен существительных </vt:lpstr>
      <vt:lpstr>Система падежей русского языка</vt:lpstr>
      <vt:lpstr>Значение падежей</vt:lpstr>
      <vt:lpstr>Презентация PowerPoint</vt:lpstr>
      <vt:lpstr>Способы и средства выражения падежных значений</vt:lpstr>
      <vt:lpstr>Презентация PowerPoint</vt:lpstr>
      <vt:lpstr>Типы склонения имен существительных</vt:lpstr>
      <vt:lpstr>Разносклоняемые существительные </vt:lpstr>
      <vt:lpstr>Несклоняемые существительные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Категория падежа имен существительных</dc:title>
  <dc:creator>F120420160001</dc:creator>
  <cp:lastModifiedBy>Иван</cp:lastModifiedBy>
  <cp:revision>3</cp:revision>
  <dcterms:created xsi:type="dcterms:W3CDTF">2018-11-14T08:49:51Z</dcterms:created>
  <dcterms:modified xsi:type="dcterms:W3CDTF">2019-08-18T10:42:02Z</dcterms:modified>
</cp:coreProperties>
</file>