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media/image59.png" ContentType="image/png"/>
  <Override PartName="/ppt/media/image3.png" ContentType="image/png"/>
  <Override PartName="/ppt/media/image28.png" ContentType="image/png"/>
  <Override PartName="/ppt/media/image1.jpeg" ContentType="image/jpeg"/>
  <Override PartName="/ppt/media/image58.png" ContentType="image/png"/>
  <Override PartName="/ppt/media/image2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9.png" ContentType="image/png"/>
  <Override PartName="/ppt/media/image31.png" ContentType="image/png"/>
  <Override PartName="/ppt/media/image7.jpeg" ContentType="image/jpeg"/>
  <Override PartName="/ppt/media/image8.png" ContentType="image/png"/>
  <Override PartName="/ppt/media/image10.png" ContentType="image/png"/>
  <Override PartName="/ppt/media/image11.png" ContentType="image/png"/>
  <Override PartName="/ppt/media/image12.jpeg" ContentType="image/jpeg"/>
  <Override PartName="/ppt/media/image19.png" ContentType="image/pn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50.png" ContentType="image/png"/>
  <Override PartName="/ppt/media/image43.jpeg" ContentType="image/jpe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57.png" ContentType="image/png"/>
  <Override PartName="/ppt/media/image60.png" ContentType="image/png"/>
  <Override PartName="/ppt/media/image61.png" ContentType="image/png"/>
  <Override PartName="/ppt/media/image6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перемещения страницы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9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9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AAE1E8FD-C33F-4329-A928-106FA1EBC0AB}" type="slidenum">
              <a:rPr b="0" lang="ru-RU" sz="1400" spc="-1" strike="noStrike">
                <a:latin typeface="Times New Roman"/>
              </a:rPr>
              <a:t>1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0560" cy="3427560"/>
          </a:xfrm>
          <a:prstGeom prst="rect">
            <a:avLst/>
          </a:prstGeom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324" name="CustomShape 3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A86CB46-424F-488A-8CC7-CB98D15A1CF4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1</a:t>
            </a:fld>
            <a:endParaRPr b="0" lang="ru-R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360" y="0"/>
            <a:ext cx="9142920" cy="6856920"/>
          </a:xfrm>
          <a:custGeom>
            <a:avLst/>
            <a:gdLst/>
            <a:ahLst/>
            <a:rect l="l" t="t" r="r" b="b"/>
            <a:pathLst>
              <a:path w="13004800" h="9753600">
                <a:moveTo>
                  <a:pt x="13004292" y="0"/>
                </a:moveTo>
                <a:lnTo>
                  <a:pt x="0" y="0"/>
                </a:lnTo>
                <a:lnTo>
                  <a:pt x="0" y="9753600"/>
                </a:lnTo>
                <a:lnTo>
                  <a:pt x="13004292" y="9753600"/>
                </a:lnTo>
                <a:lnTo>
                  <a:pt x="13004292" y="0"/>
                </a:lnTo>
                <a:close/>
              </a:path>
            </a:pathLst>
          </a:custGeom>
          <a:solidFill>
            <a:srgbClr val="dcded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0" y="0"/>
            <a:ext cx="13003560" cy="9752400"/>
          </a:xfrm>
          <a:custGeom>
            <a:avLst/>
            <a:gdLst/>
            <a:ahLst/>
            <a:rect l="l" t="t" r="r" b="b"/>
            <a:pathLst>
              <a:path w="13004800" h="9753600">
                <a:moveTo>
                  <a:pt x="13004292" y="0"/>
                </a:moveTo>
                <a:lnTo>
                  <a:pt x="0" y="0"/>
                </a:lnTo>
                <a:lnTo>
                  <a:pt x="0" y="9753600"/>
                </a:lnTo>
                <a:lnTo>
                  <a:pt x="13004292" y="9753600"/>
                </a:lnTo>
                <a:lnTo>
                  <a:pt x="13004292" y="0"/>
                </a:lnTo>
                <a:close/>
              </a:path>
            </a:pathLst>
          </a:custGeom>
          <a:solidFill>
            <a:srgbClr val="dcded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3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3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37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37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2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2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2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358920" y="2304000"/>
            <a:ext cx="8568000" cy="403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37000"/>
          </a:bodyPr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3600" spc="-1" strike="noStrike">
                <a:solidFill>
                  <a:srgbClr val="07068b"/>
                </a:solidFill>
                <a:latin typeface="Times New Roman"/>
                <a:ea typeface="DejaVu Sans"/>
              </a:rPr>
              <a:t>                       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3600" spc="-1" strike="noStrike">
                <a:solidFill>
                  <a:srgbClr val="07068b"/>
                </a:solidFill>
                <a:latin typeface="Times New Roman"/>
                <a:ea typeface="DejaVu Sans"/>
              </a:rPr>
              <a:t>                                    </a:t>
            </a:r>
            <a:r>
              <a:rPr b="1" lang="ru-RU" sz="3600" spc="-1" strike="noStrike">
                <a:solidFill>
                  <a:srgbClr val="07068b"/>
                </a:solidFill>
                <a:latin typeface="Times New Roman"/>
                <a:ea typeface="DejaVu Sans"/>
              </a:rPr>
              <a:t>ВІКОВА ІМУНОЛОГІЯ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32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                                       </a:t>
            </a:r>
            <a:r>
              <a:rPr b="1" lang="ru-RU" sz="32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Змістовий модуль 1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32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                                      </a:t>
            </a:r>
            <a:r>
              <a:rPr b="1" lang="ru-RU" sz="32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Лекція № 1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40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                                </a:t>
            </a:r>
            <a:r>
              <a:rPr b="1" lang="ru-RU" sz="40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Вступ до курсу 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40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                                 </a:t>
            </a:r>
            <a:r>
              <a:rPr b="1" lang="ru-RU" sz="40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«Вікова імунологія» 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40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                                </a:t>
            </a:r>
            <a:r>
              <a:rPr b="1" lang="ru-RU" sz="40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(4 год)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r>
              <a:rPr b="1" lang="ru-RU" sz="40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                                 </a:t>
            </a:r>
            <a:r>
              <a:rPr b="1" lang="ru-RU" sz="4000" spc="-1" strike="noStrike">
                <a:solidFill>
                  <a:srgbClr val="0d7509"/>
                </a:solidFill>
                <a:latin typeface="Times New Roman"/>
                <a:ea typeface="DejaVu Sans"/>
              </a:rPr>
              <a:t>Частина 1</a:t>
            </a: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</a:pPr>
            <a:endParaRPr b="0" lang="ru-RU" sz="40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641"/>
              </a:spcBef>
            </a:pPr>
            <a:endParaRPr b="0" lang="ru-RU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99" name="Picture 2" descr=""/>
          <p:cNvPicPr/>
          <p:nvPr/>
        </p:nvPicPr>
        <p:blipFill>
          <a:blip r:embed="rId1"/>
          <a:stretch/>
        </p:blipFill>
        <p:spPr>
          <a:xfrm>
            <a:off x="144000" y="304200"/>
            <a:ext cx="1438920" cy="1350720"/>
          </a:xfrm>
          <a:prstGeom prst="rect">
            <a:avLst/>
          </a:prstGeom>
          <a:ln w="63360">
            <a:noFill/>
          </a:ln>
          <a:effectLst>
            <a:outerShdw dir="5400000" dist="291960">
              <a:srgbClr val="000000">
                <a:alpha val="22000"/>
              </a:srgbClr>
            </a:outerShdw>
          </a:effectLst>
        </p:spPr>
      </p:pic>
      <p:sp>
        <p:nvSpPr>
          <p:cNvPr id="200" name="CustomShape 2"/>
          <p:cNvSpPr/>
          <p:nvPr/>
        </p:nvSpPr>
        <p:spPr>
          <a:xfrm>
            <a:off x="324000" y="5229360"/>
            <a:ext cx="7991640" cy="136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80000"/>
              </a:lnSpc>
              <a:spcBef>
                <a:spcPts val="400"/>
              </a:spcBef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80000"/>
              </a:lnSpc>
              <a:spcBef>
                <a:spcPts val="479"/>
              </a:spcBef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1584000" y="224280"/>
            <a:ext cx="7558920" cy="222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Запорізький національний університет </a:t>
            </a:r>
            <a:br/>
            <a:r>
              <a:rPr b="1" i="1" lang="ru-RU" sz="22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Кафедра фізіології, імунології і біохімії з курсом цивільного захисту та медицини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10a03"/>
                </a:solidFill>
                <a:latin typeface="Times New Roman"/>
                <a:ea typeface="Microsoft YaHei"/>
              </a:rPr>
              <a:t>ОП «Середня освіта (біологія та здоров</a:t>
            </a:r>
            <a:r>
              <a:rPr b="1" lang="ru-RU" sz="2200" spc="-1" strike="noStrike">
                <a:solidFill>
                  <a:srgbClr val="ff3838"/>
                </a:solidFill>
                <a:latin typeface="Times New Roman"/>
                <a:ea typeface="Times New Roman"/>
              </a:rPr>
              <a:t>’</a:t>
            </a:r>
            <a:r>
              <a:rPr b="1" lang="ru-RU" sz="2400" spc="-1" strike="noStrike">
                <a:solidFill>
                  <a:srgbClr val="f10a03"/>
                </a:solidFill>
                <a:latin typeface="Times New Roman"/>
                <a:ea typeface="DejaVu Sans"/>
              </a:rPr>
              <a:t>я людини)»</a:t>
            </a:r>
            <a:br/>
            <a:endParaRPr b="0" lang="ru-RU" sz="2400" spc="-1" strike="noStrike">
              <a:latin typeface="Arial"/>
            </a:endParaRPr>
          </a:p>
        </p:txBody>
      </p:sp>
      <p:pic>
        <p:nvPicPr>
          <p:cNvPr id="202" name="" descr=""/>
          <p:cNvPicPr/>
          <p:nvPr/>
        </p:nvPicPr>
        <p:blipFill>
          <a:blip r:embed="rId2"/>
          <a:stretch/>
        </p:blipFill>
        <p:spPr>
          <a:xfrm>
            <a:off x="133200" y="3160800"/>
            <a:ext cx="3249720" cy="2166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360000" y="213480"/>
            <a:ext cx="8494920" cy="603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07068b"/>
                </a:solidFill>
                <a:latin typeface="Arial"/>
                <a:ea typeface="DejaVu Sans"/>
              </a:rPr>
              <a:t>Сучасними напрямками наукової та практичної діяльності у галузі імунології в Україні є: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7068b"/>
                </a:solidFill>
                <a:latin typeface="Arial"/>
                <a:ea typeface="DejaVu Sans"/>
              </a:rPr>
              <a:t>• </a:t>
            </a:r>
            <a:r>
              <a:rPr b="1" i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дослідження механізмів розвитку вікових змін в системі імунітету, зв’язку вікових змін в імунній та нейроендокринній системах з розвитком вікової патології, дослідження механізмів змін циркадних ритмів та функцій імунної системи при старінні і патології</a:t>
            </a: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(Інститут геронтології ім. академіка Д.Ф. Чеботарьова НАМН України, керівник — акад. НАМН, член-кор. НАН України та РАМН, д.м.н., проф.</a:t>
            </a:r>
            <a:r>
              <a:rPr b="1" lang="ru-RU" sz="1800" spc="-1" strike="noStrike">
                <a:solidFill>
                  <a:srgbClr val="158466"/>
                </a:solidFill>
                <a:latin typeface="Arial"/>
                <a:ea typeface="DejaVu Sans"/>
              </a:rPr>
              <a:t> Г.М. Бутенко,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двічі лауреат Державної премії України, премії НАН України ім. О.О. Богомольця, заслужений діяч науки і техніки України, Директор ДУ «Інститут генетичної та регенеративної медицини НАМН України», завідувач відділу клітинних та тканинних технологій Інституту, завідувач лабораторії патофізіології та імунології);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•</a:t>
            </a:r>
            <a:r>
              <a:rPr b="1" i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онкоімунологія, імунологія алергічних захворювань, визначення біологічних особливостей пухлин, їх взаємодії з лімфоцитами, розробка протипухлинних вакцин</a:t>
            </a: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(Інститут експериментальної патології, онкології і радіобіології ім.  Р.Є. Кавецького НАН України, лабораторія імунології й алергології відділу біології пухлинної клітини — завідувачка д.м.н., проф. </a:t>
            </a:r>
            <a:r>
              <a:rPr b="1" lang="ru-RU" sz="1800" spc="-1" strike="noStrike">
                <a:solidFill>
                  <a:srgbClr val="158466"/>
                </a:solidFill>
                <a:latin typeface="Arial"/>
                <a:ea typeface="DejaVu Sans"/>
              </a:rPr>
              <a:t>Н.М. Бережная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лауреат Державної премії України в галузі науки і техніки);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360000" y="288000"/>
            <a:ext cx="8495280" cy="639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•</a:t>
            </a: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дослідження в області нейроімунології: нейрогенний імунодефіцит, імунопатологічні механізми прогресування нервових захворювань, нейроімунні механізми розвитку пострадіаційної енцефалопатії при дії малих доз опромінення, впровадження в практику низки імуномодуляторів і специфічних препаратів для імунотерапії злоякісних пухлин головного мозку</a:t>
            </a: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(ДУ «Інститут нейрохірургії ім. акад. А.П. Ромоданова НАМН України», член-кореспондент НАМН України, д.м.н., проф.</a:t>
            </a:r>
            <a:r>
              <a:rPr b="1" lang="ru-RU" sz="1800" spc="-1" strike="noStrike">
                <a:solidFill>
                  <a:srgbClr val="158466"/>
                </a:solidFill>
                <a:latin typeface="Arial"/>
                <a:ea typeface="DejaVu Sans"/>
              </a:rPr>
              <a:t> М.І. Лісяний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— керівник відділу нейроімунології, заслужений діяч науки та техніки України, лауреат іменної премії О.О. Богомольця);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• </a:t>
            </a:r>
            <a:r>
              <a:rPr b="1" i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дослідження порушень імунітету у хворих з урологічною патологією, пацієнтів з синдромом підвищеної стомлюваності і з ознаками вторинного імунодефіциту, хворих на хронічний урохламідіоз</a:t>
            </a: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 лабораторії імунології ДУ «Інститут урології» НАМНУ, яку багато років очолював д.м.н., проф. </a:t>
            </a:r>
            <a:r>
              <a:rPr b="1" lang="ru-RU" sz="1800" spc="-1" strike="noStrike">
                <a:solidFill>
                  <a:srgbClr val="158466"/>
                </a:solidFill>
                <a:latin typeface="Arial"/>
                <a:ea typeface="DejaVu Sans"/>
              </a:rPr>
              <a:t>Драннік Г.М.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лауреат Державної премії України в галузі науки і техніки, президент Українського товариства фахівців з імунології, алергології та імунореабілітації, головний редактор журналу «Імунологія та алергологія», який з 1994 р. по 2011 р. очолював кафедру клінічної імунології та алергології з секцією медичної генетики Національного медичного університету імені О.О. Богомольця;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432000" y="213840"/>
            <a:ext cx="8207280" cy="612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• </a:t>
            </a:r>
            <a:r>
              <a:rPr b="1" i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визначення порушень імунітету у пацієнтів з нефрологічною патологією, вивчення патогенетичних механізмів та розробка ефективних методів лікування з використанням імунотропної терапії при імунозапальних та запальних захворюваннях нирок</a:t>
            </a: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(ДУ «Інститут нефрології Національної академії медичних наук України», керівник — д.м.н., проф. </a:t>
            </a:r>
            <a:r>
              <a:rPr b="1" lang="ru-RU" sz="1800" spc="-1" strike="noStrike">
                <a:solidFill>
                  <a:srgbClr val="158466"/>
                </a:solidFill>
                <a:latin typeface="Arial"/>
                <a:ea typeface="DejaVu Sans"/>
              </a:rPr>
              <a:t>В.Є. Дріянська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лауреат Державної премії України в галузі науки і техніки, заступник директора з наукової роботи, керівник лабораторії імунології генеральний секретар Українського товаривства фахівців з імунології, алергології та імунореабілітації (від 1999 р.);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• </a:t>
            </a:r>
            <a:r>
              <a:rPr b="1" i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вивчення імунологічних регуляторних механізмів розвитку та підходів до імунотерапії первинних та вторинних системних васкулітів; розробка сучасної концепції клітинних та гуморальних імунологічних регуляторних механізмів розвитку системних васкулітів, функціональних взаємозв’язків ендотеліоцитів з нейтрофілами, моноцитами, лімфоцитами в експерименті та клініці системних васкулітів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(Львівський національний медичний університет ім. Данила Галицького, завідувачка кафедрою імунології та алергології д.м.н., проф. </a:t>
            </a:r>
            <a:r>
              <a:rPr b="1" lang="ru-RU" sz="1800" spc="-1" strike="noStrike">
                <a:solidFill>
                  <a:srgbClr val="158466"/>
                </a:solidFill>
                <a:latin typeface="Arial"/>
                <a:ea typeface="DejaVu Sans"/>
              </a:rPr>
              <a:t>Чоп'як В.В.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заслужений лікар України);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176040" y="216000"/>
            <a:ext cx="8751240" cy="612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•</a:t>
            </a:r>
            <a:r>
              <a:rPr b="1" i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вивчення нез’ясованих питань діагностики, лікування та профілактики аутоімунних та алергічних захворювань, фармакогенетики</a:t>
            </a: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(кафедра внутрішньої медицини № 3 з фтизіатрією вищого державного навчального закладу України «Українська медична стоматологічна академія»  (Полтава), завідувач — д.м.н., проф.  І.П. Кай дашев, заслужений діяч науки і техніки України, президент Українського товариства фахівців з імунології, алергології та імунореабілітації);</a:t>
            </a: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• </a:t>
            </a:r>
            <a:r>
              <a:rPr b="1" i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дослідження імунопатології туберкульозу і неспецифічних захворювань легень, розробка методів лікування, встановлення особливостей дії та показань для призначення імунотропних препаратів, діагностика гіперчутливості та визначення імунологічних механізмів токсикоалергічних реакцій при туберкульозі легень</a:t>
            </a: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(ДУ «Національний інститут фтизіатрії і пульмонології ім. Ф.Г. Яновського Національної академії медичних наук України», керівник — д.м.н. Рекалова О.М.);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• </a:t>
            </a:r>
            <a:r>
              <a:rPr b="1" i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імунологія слизових оболонок і шкіри, імунодерматологія, алергологія, молекулярна генетика</a:t>
            </a:r>
            <a:r>
              <a:rPr b="1" lang="ru-RU" sz="18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(кафедра клінічної імунології та алергології з секцією медичної генетики Національного медичного університету імені О.О. Богомольця, завідувач – д.м.н., проф. А.І. Курченко);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504000" y="222480"/>
            <a:ext cx="8422920" cy="649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• </a:t>
            </a:r>
            <a:r>
              <a:rPr b="1" i="1" lang="ru-RU" sz="2000" spc="-1" strike="noStrike">
                <a:solidFill>
                  <a:srgbClr val="f10a03"/>
                </a:solidFill>
                <a:latin typeface="Arial"/>
                <a:ea typeface="DejaVu Sans"/>
              </a:rPr>
              <a:t>визначення вікових особливостей імунного статусу дітей, вплив радіації на організм матері та дитини, імунорегуляція при хронічних соматичних захворюваннях у дітей, імунодефіцити у дітей, імунні механізми спонтанних абортів і порушень імплантації, імунні чинники, невдачі екстракорпорального запліднення, імунні фактори пренатальної діагностики</a:t>
            </a:r>
            <a:r>
              <a:rPr b="1" lang="ru-RU" sz="20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(ДУ «Інститут педіатрії, акушерства і гінекології імені академіка О.М. Лук'янової НАМН України», керівник — д.м.н., проф. </a:t>
            </a:r>
            <a:r>
              <a:rPr b="1" lang="ru-RU" sz="2000" spc="-1" strike="noStrike">
                <a:solidFill>
                  <a:srgbClr val="158466"/>
                </a:solidFill>
                <a:latin typeface="Arial"/>
                <a:ea typeface="DejaVu Sans"/>
              </a:rPr>
              <a:t>В.П. Чернишов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— завідувач лабораторії імунології з науковою групою вірусології);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f10a03"/>
                </a:solidFill>
                <a:latin typeface="Arial"/>
                <a:ea typeface="DejaVu Sans"/>
              </a:rPr>
              <a:t>• </a:t>
            </a:r>
            <a:r>
              <a:rPr b="1" i="1" lang="ru-RU" sz="2000" spc="-1" strike="noStrike">
                <a:solidFill>
                  <a:srgbClr val="f10a03"/>
                </a:solidFill>
                <a:latin typeface="Arial"/>
                <a:ea typeface="DejaVu Sans"/>
              </a:rPr>
              <a:t>фундаментальні дослідження з імунології хронічного запалення в лімфоїдній тканині, моделювання патологічних процесів не тільки для теоретичних узагальнень з патогенезу захворювань, але й для апробації нових лікарських засобів і терапевтичних підходів на етапі доклінічних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f10a03"/>
                </a:solidFill>
                <a:latin typeface="Arial"/>
                <a:ea typeface="DejaVu Sans"/>
              </a:rPr>
              <a:t>випробувань</a:t>
            </a:r>
            <a:r>
              <a:rPr b="1" lang="ru-RU" sz="20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(«Інститут отоларингології ім. проф. О.С. Коломійченка НАМН України, завідувач — д.м.н., проф. </a:t>
            </a:r>
            <a:r>
              <a:rPr b="1" lang="ru-RU" sz="2000" spc="-1" strike="noStrike">
                <a:solidFill>
                  <a:srgbClr val="158466"/>
                </a:solidFill>
                <a:latin typeface="Arial"/>
                <a:ea typeface="DejaVu Sans"/>
              </a:rPr>
              <a:t>О.Ф. Мельников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);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288000" y="222480"/>
            <a:ext cx="8638920" cy="524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f10a03"/>
                </a:solidFill>
                <a:latin typeface="Arial"/>
                <a:ea typeface="DejaVu Sans"/>
              </a:rPr>
              <a:t>• </a:t>
            </a:r>
            <a:r>
              <a:rPr b="1" i="1" lang="ru-RU" sz="2000" spc="-1" strike="noStrike">
                <a:solidFill>
                  <a:srgbClr val="f10a03"/>
                </a:solidFill>
                <a:latin typeface="Arial"/>
                <a:ea typeface="DejaVu Sans"/>
              </a:rPr>
              <a:t>визначення механізмів та ефектів дії іонізуючого випромінювання, вивчення дозовоі залежності змін поверхневого фенотипу, ядерних структур і функціональної активності клітин крові при гострій променевій хворобі та при опроміненні; генної регуляції адаптивних реакцій у механізмах радіаційного старіння та клітинної загибелі у віддаленому періоді після опромінення</a:t>
            </a:r>
            <a:r>
              <a:rPr b="1" lang="ru-RU" sz="2000" spc="-1" strike="noStrike">
                <a:solidFill>
                  <a:srgbClr val="f10a03"/>
                </a:solidFill>
                <a:latin typeface="Arial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(Генеральний директор ДУ «Національний науковий центр радіаційної медицини НАМН України», д.м.н., проф., академік НАМН України </a:t>
            </a:r>
            <a:r>
              <a:rPr b="1" lang="ru-RU" sz="2000" spc="-1" strike="noStrike">
                <a:solidFill>
                  <a:srgbClr val="158466"/>
                </a:solidFill>
                <a:latin typeface="Arial"/>
                <a:ea typeface="DejaVu Sans"/>
              </a:rPr>
              <a:t>Д.А. Базика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лауреат Державної премії України та Кабінету Міністрів України, директор Інституту клінічної радіології ДУ «Національний науковий центр радіаційної медицини НАМН України», д.м.н., проф.  </a:t>
            </a:r>
            <a:r>
              <a:rPr b="1" lang="ru-RU" sz="2000" spc="-1" strike="noStrike">
                <a:solidFill>
                  <a:srgbClr val="158466"/>
                </a:solidFill>
                <a:latin typeface="Arial"/>
                <a:ea typeface="DejaVu Sans"/>
              </a:rPr>
              <a:t>Чумак А.А.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)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та багато інших шановних знаменитих і не дуже відомих, але обдарованих і досвідчених імунологів.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360360" y="216000"/>
            <a:ext cx="8350920" cy="649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Саме завдяки зусиллям цих вчених імунологія стала наукою, яка наприкінці ХХ та початку ХХІ ст. вийшла на передову боротьби з різними захворюваннями.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Завдяки розумінню і розкриттю механізмів імунітету зараз створюються нові високоточні діагностичні засоби.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Нові ефективні таргетні препарати, що точково діють на певні механізми імунної системи, можуть переривати патогенез тяжкої хвороби або, як мінімум, значно послаблювати її прояви.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На основі розуміння роботи імунної системи створюються вакцини проти багатьох хвороб, засоби для лікування алергічних захворювань і маса інших імунобіологічних препаратів з різними механізмами дії.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f10a03"/>
                </a:solidFill>
                <a:latin typeface="Arial"/>
                <a:ea typeface="DejaVu Sans"/>
              </a:rPr>
              <a:t>Імунологія стала наукою майбутнього, оскільки вивчає імунітет, який є дуже важливою, незамінною системою організму, що визначає існування людини та всього живого на Землі.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55308d"/>
                </a:solidFill>
                <a:latin typeface="Arial"/>
                <a:ea typeface="DejaVu Sans"/>
              </a:rPr>
              <a:t>З огляду на вище вказане для розгляду в межах курсу було обрано наступні актуальні теми, пов`язані з віковими аспектами імунології.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ustomShape 1"/>
          <p:cNvSpPr/>
          <p:nvPr/>
        </p:nvSpPr>
        <p:spPr>
          <a:xfrm>
            <a:off x="1208160" y="289800"/>
            <a:ext cx="7142760" cy="48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600" spc="-1" strike="noStrike">
                <a:solidFill>
                  <a:srgbClr val="07068b"/>
                </a:solidFill>
                <a:latin typeface="Arial"/>
                <a:ea typeface="DejaVu Sans"/>
              </a:rPr>
              <a:t>СТРУКТУРА КУРСУ «ВІКОВА ІМУНОЛОГІЯ»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231" name="CustomShape 2"/>
          <p:cNvSpPr/>
          <p:nvPr/>
        </p:nvSpPr>
        <p:spPr>
          <a:xfrm>
            <a:off x="648000" y="792000"/>
            <a:ext cx="6368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28600" indent="-227520"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28600" indent="-227520"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360360" y="837000"/>
            <a:ext cx="8422920" cy="499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1. Вступ до курсу “Вікова імунологія”.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2. Становлення та розвиток імунної системи в онтогенезі.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3. Адаптаційні механізми імунної системи в ранньому дитячому віці. 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4. Імуногенетичні аспекти аномалій конституції.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5. Фізіологія і патологія тимусу в дитячому віці.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6. Імунодефіцитні стани.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7. Імунні аспекти аутоімунної патології та алергії.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8. Імунодіагностика, імунопрофілактика, імунотерапія.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9. Основи трансплантаційного імунітету.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10. Імунологія репродукції.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11. Імунна система при старінні.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Microsoft YaHei"/>
              </a:rPr>
              <a:t>12. Iмунологiя пухлин.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266760" y="98640"/>
            <a:ext cx="8228160" cy="64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f10a03"/>
                </a:solidFill>
                <a:latin typeface="Times New Roman"/>
                <a:ea typeface="Times New Roman"/>
              </a:rPr>
              <a:t>2. Завдання імунології та імунологічні методи.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216000" y="746640"/>
            <a:ext cx="8710920" cy="550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800080"/>
                </a:solidFill>
                <a:latin typeface="Arial"/>
                <a:ea typeface="DejaVu Sans"/>
              </a:rPr>
              <a:t>Імунологію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розглядають як </a:t>
            </a:r>
            <a:r>
              <a:rPr b="1" lang="ru-RU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загальнобіологічну науку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підкреслюючи роль імунної системи в загально біологічних процесах, концепцію імунологічного нагляду, роль імунної системи в регуляції інших систем організму, у розвитку імунозалежних захворювань.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10d0c"/>
                </a:solidFill>
                <a:latin typeface="Arial"/>
                <a:ea typeface="DejaVu Sans"/>
              </a:rPr>
              <a:t>Завдання імунології:</a:t>
            </a:r>
            <a:endParaRPr b="0" lang="ru-RU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1) вивчення імунної системи здорової людини;</a:t>
            </a:r>
            <a:endParaRPr b="0" lang="ru-RU" sz="16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2) вивчення ролі ІС у патогенезі інфекційних і неінфекційних захворювань;</a:t>
            </a:r>
            <a:endParaRPr b="0" lang="ru-RU" sz="16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3) розробка уніфікованих та інформативних методів оцінки імунного статусу;</a:t>
            </a:r>
            <a:endParaRPr b="0" lang="ru-RU" sz="16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4) розробка нових високоефективних імуноактивних препаратів та оптимальних схем їх застосування.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69a2e"/>
                </a:solidFill>
                <a:latin typeface="Arial"/>
                <a:ea typeface="DejaVu Sans"/>
              </a:rPr>
              <a:t>Основним предметом досліджень в імунології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є пізнання механізмів формування специфічної імунної відповіді організму до всіх чужорідних в антигенному відношенні сполук.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55308d"/>
                </a:solidFill>
                <a:latin typeface="Arial"/>
                <a:ea typeface="DejaVu Sans"/>
              </a:rPr>
              <a:t>Найбільш характерними ознаками імунної системи, що відрізняють її від інших систем організму, є наступні: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1. Здатність диференціювати все «своє» від усього «чужого».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2. Створення пам'яті від первинного контакту з чужорідним антигенними матеріалом.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3. Клональная організація імунокомпетентних клітин, що виявляється в здатності окремого клітинного клону реагувати тільки на одну з безлічі антигенних детермінант.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" descr=""/>
          <p:cNvPicPr/>
          <p:nvPr/>
        </p:nvPicPr>
        <p:blipFill>
          <a:blip r:embed="rId1"/>
          <a:stretch/>
        </p:blipFill>
        <p:spPr>
          <a:xfrm>
            <a:off x="6261840" y="288000"/>
            <a:ext cx="2737440" cy="2159280"/>
          </a:xfrm>
          <a:prstGeom prst="rect">
            <a:avLst/>
          </a:prstGeom>
          <a:ln>
            <a:noFill/>
          </a:ln>
        </p:spPr>
      </p:pic>
      <p:sp>
        <p:nvSpPr>
          <p:cNvPr id="236" name="CustomShape 1"/>
          <p:cNvSpPr/>
          <p:nvPr/>
        </p:nvSpPr>
        <p:spPr>
          <a:xfrm>
            <a:off x="270720" y="272520"/>
            <a:ext cx="5488560" cy="86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b="1" lang="ru-RU" sz="2800" spc="-26" strike="noStrike">
                <a:solidFill>
                  <a:srgbClr val="c00000"/>
                </a:solidFill>
                <a:latin typeface="Arial"/>
                <a:ea typeface="DejaVu Sans"/>
              </a:rPr>
              <a:t>МЕТОДИ </a:t>
            </a:r>
            <a:r>
              <a:rPr b="1" lang="ru-RU" sz="2800" spc="-12" strike="noStrike">
                <a:solidFill>
                  <a:srgbClr val="c00000"/>
                </a:solidFill>
                <a:latin typeface="Arial"/>
                <a:ea typeface="DejaVu Sans"/>
              </a:rPr>
              <a:t>ДОСЛІДЖЕНЬ ІМУНОЛОГІЧНИХ</a:t>
            </a:r>
            <a:r>
              <a:rPr b="1" lang="ru-RU" sz="2800" spc="-26" strike="noStrike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b="1" lang="ru-RU" sz="2800" spc="-1" strike="noStrike">
                <a:solidFill>
                  <a:srgbClr val="c00000"/>
                </a:solidFill>
                <a:latin typeface="Arial"/>
                <a:ea typeface="DejaVu Sans"/>
              </a:rPr>
              <a:t>ПОКАЗНИКІВ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504000" y="1245600"/>
            <a:ext cx="5543640" cy="483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>
            <a:spAutoFit/>
          </a:bodyPr>
          <a:p>
            <a:pPr algn="just">
              <a:lnSpc>
                <a:spcPct val="100000"/>
              </a:lnSpc>
              <a:spcBef>
                <a:spcPts val="105"/>
              </a:spcBef>
            </a:pPr>
            <a:r>
              <a:rPr b="1" lang="ru-RU" sz="2400" spc="-1" strike="noStrike">
                <a:solidFill>
                  <a:srgbClr val="111111"/>
                </a:solidFill>
                <a:latin typeface="Arial"/>
                <a:ea typeface="DejaVu Sans"/>
              </a:rPr>
              <a:t>Основними </a:t>
            </a:r>
            <a:r>
              <a:rPr b="1" lang="ru-RU" sz="2400" spc="-21" strike="noStrike">
                <a:solidFill>
                  <a:srgbClr val="111111"/>
                </a:solidFill>
                <a:latin typeface="Arial"/>
                <a:ea typeface="DejaVu Sans"/>
              </a:rPr>
              <a:t>методиками, </a:t>
            </a:r>
            <a:r>
              <a:rPr b="1" lang="ru-RU" sz="2400" spc="-1" strike="noStrike">
                <a:solidFill>
                  <a:srgbClr val="111111"/>
                </a:solidFill>
                <a:latin typeface="Arial"/>
                <a:ea typeface="DejaVu Sans"/>
              </a:rPr>
              <a:t>якими </a:t>
            </a:r>
            <a:r>
              <a:rPr b="1" lang="ru-RU" sz="2400" spc="-7" strike="noStrike">
                <a:solidFill>
                  <a:srgbClr val="111111"/>
                </a:solidFill>
                <a:latin typeface="Arial"/>
                <a:ea typeface="DejaVu Sans"/>
              </a:rPr>
              <a:t>користуються</a:t>
            </a:r>
            <a:r>
              <a:rPr b="1" lang="ru-RU" sz="2400" spc="-60" strike="noStrike">
                <a:solidFill>
                  <a:srgbClr val="111111"/>
                </a:solidFill>
                <a:latin typeface="Arial"/>
                <a:ea typeface="DejaVu Sans"/>
              </a:rPr>
              <a:t> </a:t>
            </a:r>
            <a:r>
              <a:rPr b="1" lang="ru-RU" sz="2400" spc="-1" strike="noStrike">
                <a:solidFill>
                  <a:srgbClr val="111111"/>
                </a:solidFill>
                <a:latin typeface="Arial"/>
                <a:ea typeface="DejaVu Sans"/>
              </a:rPr>
              <a:t>сучасні  </a:t>
            </a:r>
            <a:r>
              <a:rPr b="1" lang="ru-RU" sz="2400" spc="-7" strike="noStrike">
                <a:solidFill>
                  <a:srgbClr val="111111"/>
                </a:solidFill>
                <a:latin typeface="Arial"/>
                <a:ea typeface="DejaVu Sans"/>
              </a:rPr>
              <a:t>імунологічні </a:t>
            </a:r>
            <a:r>
              <a:rPr b="1" lang="ru-RU" sz="2400" spc="-15" strike="noStrike">
                <a:solidFill>
                  <a:srgbClr val="111111"/>
                </a:solidFill>
                <a:latin typeface="Arial"/>
                <a:ea typeface="DejaVu Sans"/>
              </a:rPr>
              <a:t>лабораторії, </a:t>
            </a:r>
            <a:r>
              <a:rPr b="1" lang="ru-RU" sz="2400" spc="-1" strike="noStrike">
                <a:solidFill>
                  <a:srgbClr val="111111"/>
                </a:solidFill>
                <a:latin typeface="Arial"/>
                <a:ea typeface="DejaVu Sans"/>
              </a:rPr>
              <a:t>є:</a:t>
            </a:r>
            <a:endParaRPr b="0" lang="ru-RU" sz="24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spcBef>
                <a:spcPts val="105"/>
              </a:spcBef>
              <a:buClr>
                <a:srgbClr val="2c4790"/>
              </a:buClr>
              <a:buFont typeface="Wingdings" charset="2"/>
              <a:buChar char=""/>
            </a:pPr>
            <a:r>
              <a:rPr b="1" i="1" lang="ru-RU" sz="2200" spc="-26" strike="noStrike">
                <a:solidFill>
                  <a:srgbClr val="2c4790"/>
                </a:solidFill>
                <a:latin typeface="Arial"/>
                <a:ea typeface="DejaVu Sans"/>
              </a:rPr>
              <a:t>проточна</a:t>
            </a:r>
            <a:r>
              <a:rPr b="1" i="1" lang="ru-RU" sz="2200" spc="-97" strike="noStrike">
                <a:solidFill>
                  <a:srgbClr val="2c4790"/>
                </a:solidFill>
                <a:latin typeface="Arial"/>
                <a:ea typeface="DejaVu Sans"/>
              </a:rPr>
              <a:t> </a:t>
            </a:r>
            <a:r>
              <a:rPr b="1" i="1" lang="ru-RU" sz="2200" spc="-7" strike="noStrike">
                <a:solidFill>
                  <a:srgbClr val="2c4790"/>
                </a:solidFill>
                <a:latin typeface="Arial"/>
                <a:ea typeface="DejaVu Sans"/>
              </a:rPr>
              <a:t>цитометрія </a:t>
            </a:r>
            <a:r>
              <a:rPr b="1" i="1" lang="ru-RU" sz="2200" spc="-12" strike="noStrike">
                <a:solidFill>
                  <a:srgbClr val="2c4790"/>
                </a:solidFill>
                <a:latin typeface="Arial"/>
                <a:ea typeface="DejaVu Sans"/>
              </a:rPr>
              <a:t>(цитофлуориметрія),</a:t>
            </a:r>
            <a:endParaRPr b="0" lang="ru-RU" sz="22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spcBef>
                <a:spcPts val="105"/>
              </a:spcBef>
              <a:buClr>
                <a:srgbClr val="2c4790"/>
              </a:buClr>
              <a:buFont typeface="Wingdings" charset="2"/>
              <a:buChar char=""/>
            </a:pPr>
            <a:r>
              <a:rPr b="1" i="1" lang="ru-RU" sz="2200" spc="-7" strike="noStrike">
                <a:solidFill>
                  <a:srgbClr val="2c4790"/>
                </a:solidFill>
                <a:latin typeface="Arial"/>
                <a:ea typeface="DejaVu Sans"/>
              </a:rPr>
              <a:t>імуноферментний </a:t>
            </a:r>
            <a:r>
              <a:rPr b="1" i="1" lang="ru-RU" sz="2200" spc="-1" strike="noStrike">
                <a:solidFill>
                  <a:srgbClr val="2c4790"/>
                </a:solidFill>
                <a:latin typeface="Arial"/>
                <a:ea typeface="DejaVu Sans"/>
              </a:rPr>
              <a:t>аналіз </a:t>
            </a:r>
            <a:r>
              <a:rPr b="1" i="1" lang="ru-RU" sz="2200" spc="-7" strike="noStrike">
                <a:solidFill>
                  <a:srgbClr val="2c4790"/>
                </a:solidFill>
                <a:latin typeface="Arial"/>
                <a:ea typeface="DejaVu Sans"/>
              </a:rPr>
              <a:t>(в </a:t>
            </a:r>
            <a:r>
              <a:rPr b="1" i="1" lang="ru-RU" sz="2200" spc="-12" strike="noStrike">
                <a:solidFill>
                  <a:srgbClr val="2c4790"/>
                </a:solidFill>
                <a:latin typeface="Arial"/>
                <a:ea typeface="DejaVu Sans"/>
              </a:rPr>
              <a:t>тому  </a:t>
            </a:r>
            <a:r>
              <a:rPr b="1" i="1" lang="ru-RU" sz="2200" spc="-7" strike="noStrike">
                <a:solidFill>
                  <a:srgbClr val="2c4790"/>
                </a:solidFill>
                <a:latin typeface="Arial"/>
                <a:ea typeface="DejaVu Sans"/>
              </a:rPr>
              <a:t>числі </a:t>
            </a:r>
            <a:r>
              <a:rPr b="1" i="1" lang="ru-RU" sz="2200" spc="-12" strike="noStrike">
                <a:solidFill>
                  <a:srgbClr val="2c4790"/>
                </a:solidFill>
                <a:latin typeface="Arial"/>
                <a:ea typeface="DejaVu Sans"/>
              </a:rPr>
              <a:t>імуноблотинг) </a:t>
            </a:r>
            <a:r>
              <a:rPr b="1" i="1" lang="ru-RU" sz="2200" spc="-1" strike="noStrike">
                <a:solidFill>
                  <a:srgbClr val="2c4790"/>
                </a:solidFill>
                <a:latin typeface="Arial"/>
                <a:ea typeface="DejaVu Sans"/>
              </a:rPr>
              <a:t>та </a:t>
            </a:r>
            <a:endParaRPr b="0" lang="ru-RU" sz="22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spcBef>
                <a:spcPts val="105"/>
              </a:spcBef>
              <a:buClr>
                <a:srgbClr val="2c4790"/>
              </a:buClr>
              <a:buFont typeface="Wingdings" charset="2"/>
              <a:buChar char=""/>
            </a:pPr>
            <a:r>
              <a:rPr b="1" i="1" lang="ru-RU" sz="2200" spc="-7" strike="noStrike">
                <a:solidFill>
                  <a:srgbClr val="2c4790"/>
                </a:solidFill>
                <a:latin typeface="Arial"/>
                <a:ea typeface="DejaVu Sans"/>
              </a:rPr>
              <a:t>полімеразна </a:t>
            </a:r>
            <a:r>
              <a:rPr b="1" i="1" lang="ru-RU" sz="2200" spc="-15" strike="noStrike">
                <a:solidFill>
                  <a:srgbClr val="2c4790"/>
                </a:solidFill>
                <a:latin typeface="Arial"/>
                <a:ea typeface="DejaVu Sans"/>
              </a:rPr>
              <a:t>ланцюгова </a:t>
            </a:r>
            <a:r>
              <a:rPr b="1" i="1" lang="ru-RU" sz="2200" spc="-1" strike="noStrike">
                <a:solidFill>
                  <a:srgbClr val="2c4790"/>
                </a:solidFill>
                <a:latin typeface="Arial"/>
                <a:ea typeface="DejaVu Sans"/>
              </a:rPr>
              <a:t>реакція  (ПЛР)</a:t>
            </a:r>
            <a:r>
              <a:rPr b="0" lang="ru-RU" sz="2200" spc="-1" strike="noStrike">
                <a:solidFill>
                  <a:srgbClr val="2c4790"/>
                </a:solidFill>
                <a:latin typeface="Arial"/>
                <a:ea typeface="DejaVu Sans"/>
              </a:rPr>
              <a:t>.</a:t>
            </a:r>
            <a:endParaRPr b="0" lang="ru-RU" sz="2200" spc="-1" strike="noStrike">
              <a:latin typeface="Arial"/>
            </a:endParaRPr>
          </a:p>
          <a:p>
            <a:pPr marL="12600" indent="2520" algn="just">
              <a:lnSpc>
                <a:spcPct val="100000"/>
              </a:lnSpc>
              <a:spcBef>
                <a:spcPts val="6"/>
              </a:spcBef>
            </a:pPr>
            <a:r>
              <a:rPr b="0" lang="ru-RU" sz="2200" spc="-7" strike="noStrike">
                <a:solidFill>
                  <a:srgbClr val="000000"/>
                </a:solidFill>
                <a:latin typeface="Arial"/>
                <a:ea typeface="DejaVu Sans"/>
              </a:rPr>
              <a:t>Використання 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цих </a:t>
            </a:r>
            <a:r>
              <a:rPr b="0" lang="ru-RU" sz="2200" spc="-35" strike="noStrike">
                <a:solidFill>
                  <a:srgbClr val="000000"/>
                </a:solidFill>
                <a:latin typeface="Arial"/>
                <a:ea typeface="DejaVu Sans"/>
              </a:rPr>
              <a:t>методів </a:t>
            </a:r>
            <a:r>
              <a:rPr b="0" lang="ru-RU" sz="2200" spc="-12" strike="noStrike">
                <a:solidFill>
                  <a:srgbClr val="000000"/>
                </a:solidFill>
                <a:latin typeface="Arial"/>
                <a:ea typeface="DejaVu Sans"/>
              </a:rPr>
              <a:t>можливо </a:t>
            </a:r>
            <a:r>
              <a:rPr b="0" lang="ru-RU" sz="2200" spc="-7" strike="noStrike">
                <a:solidFill>
                  <a:srgbClr val="000000"/>
                </a:solidFill>
                <a:latin typeface="Arial"/>
                <a:ea typeface="DejaVu Sans"/>
              </a:rPr>
              <a:t>не лише 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в </a:t>
            </a:r>
            <a:r>
              <a:rPr b="0" lang="ru-RU" sz="2200" spc="-7" strike="noStrike">
                <a:solidFill>
                  <a:srgbClr val="000000"/>
                </a:solidFill>
                <a:latin typeface="Arial"/>
                <a:ea typeface="DejaVu Sans"/>
              </a:rPr>
              <a:t>діагностиці  імунологічних порушень </a:t>
            </a:r>
            <a:r>
              <a:rPr b="0" lang="ru-RU" sz="2200" spc="-21" strike="noStrike">
                <a:solidFill>
                  <a:srgbClr val="000000"/>
                </a:solidFill>
                <a:latin typeface="Arial"/>
                <a:ea typeface="DejaVu Sans"/>
              </a:rPr>
              <a:t>та </a:t>
            </a:r>
            <a:r>
              <a:rPr b="0" lang="ru-RU" sz="2200" spc="-7" strike="noStrike">
                <a:solidFill>
                  <a:srgbClr val="000000"/>
                </a:solidFill>
                <a:latin typeface="Arial"/>
                <a:ea typeface="DejaVu Sans"/>
              </a:rPr>
              <a:t>оцінці </a:t>
            </a:r>
            <a:r>
              <a:rPr b="0" lang="ru-RU" sz="2200" spc="-12" strike="noStrike">
                <a:solidFill>
                  <a:srgbClr val="000000"/>
                </a:solidFill>
                <a:latin typeface="Arial"/>
                <a:ea typeface="DejaVu Sans"/>
              </a:rPr>
              <a:t>імунного </a:t>
            </a:r>
            <a:r>
              <a:rPr b="0" lang="ru-RU" sz="2200" spc="-21" strike="noStrike">
                <a:solidFill>
                  <a:srgbClr val="000000"/>
                </a:solidFill>
                <a:latin typeface="Arial"/>
                <a:ea typeface="DejaVu Sans"/>
              </a:rPr>
              <a:t>статусу </a:t>
            </a:r>
            <a:r>
              <a:rPr b="0" lang="ru-RU" sz="2200" spc="-7" strike="noStrike">
                <a:solidFill>
                  <a:srgbClr val="000000"/>
                </a:solidFill>
                <a:latin typeface="Arial"/>
                <a:ea typeface="DejaVu Sans"/>
              </a:rPr>
              <a:t>пацієнтів, </a:t>
            </a:r>
            <a:r>
              <a:rPr b="0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а й  в </a:t>
            </a:r>
            <a:r>
              <a:rPr b="0" lang="ru-RU" sz="2200" spc="-7" strike="noStrike">
                <a:solidFill>
                  <a:srgbClr val="000000"/>
                </a:solidFill>
                <a:latin typeface="Arial"/>
                <a:ea typeface="DejaVu Sans"/>
              </a:rPr>
              <a:t>діагностиці різних</a:t>
            </a:r>
            <a:r>
              <a:rPr b="0" lang="ru-RU" sz="2200" spc="-35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2200" spc="-12" strike="noStrike">
                <a:solidFill>
                  <a:srgbClr val="000000"/>
                </a:solidFill>
                <a:latin typeface="Arial"/>
                <a:ea typeface="DejaVu Sans"/>
              </a:rPr>
              <a:t>захворювань.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6192000" y="2592000"/>
            <a:ext cx="2807280" cy="1583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4"/>
          <p:cNvSpPr/>
          <p:nvPr/>
        </p:nvSpPr>
        <p:spPr>
          <a:xfrm>
            <a:off x="6480000" y="4320000"/>
            <a:ext cx="2447280" cy="20872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482760" y="432000"/>
            <a:ext cx="8228160" cy="64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800" spc="-1" strike="noStrike">
                <a:solidFill>
                  <a:srgbClr val="ff0000"/>
                </a:solidFill>
                <a:latin typeface="Times New Roman"/>
                <a:ea typeface="DejaVu Sans"/>
              </a:rPr>
              <a:t>План</a:t>
            </a:r>
            <a:endParaRPr b="0" lang="ru-RU" sz="4800" spc="-1" strike="noStrike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216000" y="1656000"/>
            <a:ext cx="8782920" cy="478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1. Імунологія як наука. Вікова імунологія.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2. Завдання імунології та імунологічні методи.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3. Основи фізіології імунітету. Механізм імунного захисту організму: імунітет, специфічна імунна система, клітинний імунітет, гуморальний імунітет, неспецифічні фактори захисту.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4. Органи імунного захисту: центральні органи імунної системи (кістковий мозок, тимус), периферичні органи імунної системи (мигдалини, пейєрові бляшки, селезінка, лімфатичні вузли).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5. Клітини імунної системи, їх функції, вікові показники норми.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6. Взаємодія імунної, нервової і гормональної систем у підтримці гомеостазу організмів: спільність медіаторів, рецепторів і клітин-мішеней.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7. Фізіологічна і репаративна регенерація – морфогенетична функція імунітету.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6192000" y="98640"/>
            <a:ext cx="2950920" cy="18471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163080" y="118440"/>
            <a:ext cx="8980200" cy="74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>
            <a:spAutoFit/>
          </a:bodyPr>
          <a:p>
            <a:pPr marL="12600" algn="ctr">
              <a:lnSpc>
                <a:spcPct val="100000"/>
              </a:lnSpc>
              <a:spcBef>
                <a:spcPts val="99"/>
              </a:spcBef>
            </a:pPr>
            <a:r>
              <a:rPr b="1" lang="ru-RU" sz="2400" spc="-21" strike="noStrike">
                <a:solidFill>
                  <a:srgbClr val="c00000"/>
                </a:solidFill>
                <a:latin typeface="Arial"/>
                <a:ea typeface="DejaVu Sans"/>
              </a:rPr>
              <a:t>Методи </a:t>
            </a:r>
            <a:r>
              <a:rPr b="1" lang="ru-RU" sz="2400" spc="-15" strike="noStrike">
                <a:solidFill>
                  <a:srgbClr val="c00000"/>
                </a:solidFill>
                <a:latin typeface="Arial"/>
                <a:ea typeface="DejaVu Sans"/>
              </a:rPr>
              <a:t>імунологічних досліджень </a:t>
            </a:r>
            <a:br/>
            <a:r>
              <a:rPr b="1" lang="ru-RU" sz="2400" spc="-1" strike="noStrike">
                <a:solidFill>
                  <a:srgbClr val="c00000"/>
                </a:solidFill>
                <a:latin typeface="Arial"/>
                <a:ea typeface="DejaVu Sans"/>
              </a:rPr>
              <a:t>та їх</a:t>
            </a:r>
            <a:r>
              <a:rPr b="1" lang="ru-RU" sz="2400" spc="-35" strike="noStrike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b="1" lang="ru-RU" sz="2400" spc="-7" strike="noStrike">
                <a:solidFill>
                  <a:srgbClr val="c00000"/>
                </a:solidFill>
                <a:latin typeface="Arial"/>
                <a:ea typeface="DejaVu Sans"/>
              </a:rPr>
              <a:t>характеристика</a:t>
            </a:r>
            <a:endParaRPr b="0" lang="ru-RU" sz="2400" spc="-1" strike="noStrike">
              <a:latin typeface="Arial"/>
            </a:endParaRPr>
          </a:p>
        </p:txBody>
      </p:sp>
      <p:graphicFrame>
        <p:nvGraphicFramePr>
          <p:cNvPr id="241" name="Table 2"/>
          <p:cNvGraphicFramePr/>
          <p:nvPr/>
        </p:nvGraphicFramePr>
        <p:xfrm>
          <a:off x="181440" y="972360"/>
          <a:ext cx="8858880" cy="4651920"/>
        </p:xfrm>
        <a:graphic>
          <a:graphicData uri="http://schemas.openxmlformats.org/drawingml/2006/table">
            <a:tbl>
              <a:tblPr/>
              <a:tblGrid>
                <a:gridCol w="2519640"/>
                <a:gridCol w="4080240"/>
                <a:gridCol w="2259360"/>
              </a:tblGrid>
              <a:tr h="4356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800" spc="-7" strike="noStrike">
                          <a:solidFill>
                            <a:srgbClr val="1d2e5f"/>
                          </a:solidFill>
                          <a:latin typeface="Arial"/>
                        </a:rPr>
                        <a:t>Назва </a:t>
                      </a:r>
                      <a:r>
                        <a:rPr b="1" lang="ru-RU" sz="1800" spc="-21" strike="noStrike">
                          <a:solidFill>
                            <a:srgbClr val="1d2e5f"/>
                          </a:solidFill>
                          <a:latin typeface="Arial"/>
                        </a:rPr>
                        <a:t>методу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800" spc="-7" strike="noStrike">
                          <a:solidFill>
                            <a:srgbClr val="1d2e5f"/>
                          </a:solidFill>
                          <a:latin typeface="Arial"/>
                        </a:rPr>
                        <a:t>Принцип</a:t>
                      </a:r>
                      <a:r>
                        <a:rPr b="1" lang="ru-RU" sz="1800" spc="18" strike="noStrike">
                          <a:solidFill>
                            <a:srgbClr val="1d2e5f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26" strike="noStrike">
                          <a:solidFill>
                            <a:srgbClr val="1d2e5f"/>
                          </a:solidFill>
                          <a:latin typeface="Arial"/>
                        </a:rPr>
                        <a:t>методу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720" algn="ctr">
                        <a:lnSpc>
                          <a:spcPts val="1843"/>
                        </a:lnSpc>
                      </a:pPr>
                      <a:r>
                        <a:rPr b="1" lang="ru-RU" sz="1800" spc="-21" strike="noStrike">
                          <a:solidFill>
                            <a:srgbClr val="1d2e5f"/>
                          </a:solidFill>
                          <a:latin typeface="Arial"/>
                        </a:rPr>
                        <a:t>Імунологічні</a:t>
                      </a:r>
                      <a:r>
                        <a:rPr b="1" lang="ru-RU" sz="1800" spc="-12" strike="noStrike">
                          <a:solidFill>
                            <a:srgbClr val="1d2e5f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21" strike="noStrike">
                          <a:solidFill>
                            <a:srgbClr val="1d2e5f"/>
                          </a:solidFill>
                          <a:latin typeface="Arial"/>
                        </a:rPr>
                        <a:t>тести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marL="720" algn="ctr">
                        <a:lnSpc>
                          <a:spcPts val="1843"/>
                        </a:lnSpc>
                      </a:pPr>
                      <a:r>
                        <a:rPr b="1" lang="ru-RU" sz="1800" spc="-7" strike="noStrike">
                          <a:solidFill>
                            <a:srgbClr val="1d2e5f"/>
                          </a:solidFill>
                          <a:latin typeface="Arial"/>
                        </a:rPr>
                        <a:t>або     </a:t>
                      </a:r>
                      <a:r>
                        <a:rPr b="1" lang="ru-RU" sz="1800" spc="-35" strike="noStrike">
                          <a:solidFill>
                            <a:srgbClr val="1d2e5f"/>
                          </a:solidFill>
                          <a:latin typeface="Arial"/>
                        </a:rPr>
                        <a:t>з</a:t>
                      </a:r>
                      <a:r>
                        <a:rPr b="1" lang="ru-RU" sz="1800" spc="-7" strike="noStrike">
                          <a:solidFill>
                            <a:srgbClr val="1d2e5f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1800" spc="-1" strike="noStrike">
                          <a:solidFill>
                            <a:srgbClr val="1d2e5f"/>
                          </a:solidFill>
                          <a:latin typeface="Arial"/>
                        </a:rPr>
                        <a:t>х</a:t>
                      </a:r>
                      <a:r>
                        <a:rPr b="1" lang="ru-RU" sz="1800" spc="-41" strike="noStrike">
                          <a:solidFill>
                            <a:srgbClr val="1d2e5f"/>
                          </a:solidFill>
                          <a:latin typeface="Arial"/>
                        </a:rPr>
                        <a:t>в</a:t>
                      </a:r>
                      <a:r>
                        <a:rPr b="1" lang="ru-RU" sz="1800" spc="-1" strike="noStrike">
                          <a:solidFill>
                            <a:srgbClr val="1d2e5f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-12" strike="noStrike">
                          <a:solidFill>
                            <a:srgbClr val="1d2e5f"/>
                          </a:solidFill>
                          <a:latin typeface="Arial"/>
                        </a:rPr>
                        <a:t>р</a:t>
                      </a:r>
                      <a:r>
                        <a:rPr b="1" lang="ru-RU" sz="1800" spc="-1" strike="noStrike">
                          <a:solidFill>
                            <a:srgbClr val="1d2e5f"/>
                          </a:solidFill>
                          <a:latin typeface="Arial"/>
                        </a:rPr>
                        <a:t>ю</a:t>
                      </a:r>
                      <a:r>
                        <a:rPr b="1" lang="ru-RU" sz="1800" spc="-41" strike="noStrike">
                          <a:solidFill>
                            <a:srgbClr val="1d2e5f"/>
                          </a:solidFill>
                          <a:latin typeface="Arial"/>
                        </a:rPr>
                        <a:t>в</a:t>
                      </a:r>
                      <a:r>
                        <a:rPr b="1" lang="ru-RU" sz="1800" spc="-7" strike="noStrike">
                          <a:solidFill>
                            <a:srgbClr val="1d2e5f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1800" spc="-1" strike="noStrike">
                          <a:solidFill>
                            <a:srgbClr val="1d2e5f"/>
                          </a:solidFill>
                          <a:latin typeface="Arial"/>
                        </a:rPr>
                        <a:t>ння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  <a:tr h="1183320">
                <a:tc>
                  <a:txBody>
                    <a:bodyPr>
                      <a:noAutofit/>
                    </a:bodyPr>
                    <a:p>
                      <a:pPr marL="296640">
                        <a:lnSpc>
                          <a:spcPts val="1843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marL="296640">
                        <a:lnSpc>
                          <a:spcPts val="1843"/>
                        </a:lnSpc>
                      </a:pPr>
                      <a:r>
                        <a:rPr b="1" lang="ru-RU" sz="1800" spc="-15" strike="noStrike">
                          <a:solidFill>
                            <a:srgbClr val="800080"/>
                          </a:solidFill>
                          <a:latin typeface="Arial"/>
                        </a:rPr>
                        <a:t>Електрофорез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0880">
                        <a:lnSpc>
                          <a:spcPts val="1843"/>
                        </a:lnSpc>
                        <a:spcBef>
                          <a:spcPts val="40"/>
                        </a:spcBef>
                      </a:pP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Сир</a:t>
                      </a:r>
                      <a:r>
                        <a:rPr b="1" lang="ru-RU" sz="1800" spc="4" strike="noStrike">
                          <a:solidFill>
                            <a:srgbClr val="00000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-35" strike="noStrike">
                          <a:solidFill>
                            <a:srgbClr val="000000"/>
                          </a:solidFill>
                          <a:latin typeface="Arial"/>
                        </a:rPr>
                        <a:t>в</a:t>
                      </a:r>
                      <a:r>
                        <a:rPr b="1" lang="ru-RU" sz="1800" spc="-60" strike="noStrike">
                          <a:solidFill>
                            <a:srgbClr val="000000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т</a:t>
                      </a:r>
                      <a:r>
                        <a:rPr b="1" lang="ru-RU" sz="1800" spc="63" strike="noStrike">
                          <a:solidFill>
                            <a:srgbClr val="000000"/>
                          </a:solidFill>
                          <a:latin typeface="Arial"/>
                        </a:rPr>
                        <a:t>к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а кро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в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і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оситься </a:t>
                      </a:r>
                      <a:r>
                        <a:rPr b="1" lang="ru-RU" sz="1800" spc="7" strike="noStrike">
                          <a:solidFill>
                            <a:srgbClr val="000000"/>
                          </a:solidFill>
                          <a:latin typeface="Arial"/>
                        </a:rPr>
                        <a:t>на 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1800" spc="-60" strike="noStrike">
                          <a:solidFill>
                            <a:srgbClr val="000000"/>
                          </a:solidFill>
                          <a:latin typeface="Arial"/>
                        </a:rPr>
                        <a:t>г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р</a:t>
                      </a:r>
                      <a:r>
                        <a:rPr b="1" lang="ru-RU" sz="1800" spc="-21" strike="noStrike">
                          <a:solidFill>
                            <a:srgbClr val="00000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зн</a:t>
                      </a:r>
                      <a:r>
                        <a:rPr b="1" lang="ru-RU" sz="1800" spc="4" strike="noStrike">
                          <a:solidFill>
                            <a:srgbClr val="000000"/>
                          </a:solidFill>
                          <a:latin typeface="Arial"/>
                        </a:rPr>
                        <a:t>и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й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	</a:t>
                      </a:r>
                      <a:r>
                        <a:rPr b="1" lang="ru-RU" sz="1800" spc="-66" strike="noStrike">
                          <a:solidFill>
                            <a:srgbClr val="000000"/>
                          </a:solidFill>
                          <a:latin typeface="Arial"/>
                        </a:rPr>
                        <a:t>г</a:t>
                      </a:r>
                      <a:r>
                        <a:rPr b="1" lang="ru-RU" sz="1800" spc="-92" strike="noStrike">
                          <a:solidFill>
                            <a:srgbClr val="000000"/>
                          </a:solidFill>
                          <a:latin typeface="Arial"/>
                        </a:rPr>
                        <a:t>е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ль, на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	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який п</a:t>
                      </a:r>
                      <a:r>
                        <a:rPr b="1" lang="ru-RU" sz="1800" spc="-60" strike="noStrike">
                          <a:solidFill>
                            <a:srgbClr val="00000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да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є</a:t>
                      </a:r>
                      <a:r>
                        <a:rPr b="1" lang="ru-RU" sz="1800" spc="4" strike="noStrike">
                          <a:solidFill>
                            <a:srgbClr val="000000"/>
                          </a:solidFill>
                          <a:latin typeface="Arial"/>
                        </a:rPr>
                        <a:t>т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ься ст</a:t>
                      </a:r>
                      <a:r>
                        <a:rPr b="1" lang="ru-RU" sz="1800" spc="-35" strike="noStrike">
                          <a:solidFill>
                            <a:srgbClr val="000000"/>
                          </a:solidFill>
                          <a:latin typeface="Arial"/>
                        </a:rPr>
                        <a:t>ру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м.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	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Білк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и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р</a:t>
                      </a:r>
                      <a:r>
                        <a:rPr b="1" lang="ru-RU" sz="1800" spc="-32" strike="noStrike">
                          <a:solidFill>
                            <a:srgbClr val="00000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Arial"/>
                        </a:rPr>
                        <a:t>з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д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іля</a:t>
                      </a:r>
                      <a:r>
                        <a:rPr b="1" lang="ru-RU" sz="1800" spc="-60" strike="noStrike">
                          <a:solidFill>
                            <a:srgbClr val="000000"/>
                          </a:solidFill>
                          <a:latin typeface="Arial"/>
                        </a:rPr>
                        <a:t>ю</a:t>
                      </a:r>
                      <a:r>
                        <a:rPr b="1" lang="ru-RU" sz="1800" spc="4" strike="noStrike">
                          <a:solidFill>
                            <a:srgbClr val="000000"/>
                          </a:solidFill>
                          <a:latin typeface="Arial"/>
                        </a:rPr>
                        <a:t>т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ься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з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л</a:t>
                      </a:r>
                      <a:r>
                        <a:rPr b="1" lang="ru-RU" sz="1800" spc="-32" strike="noStrike">
                          <a:solidFill>
                            <a:srgbClr val="000000"/>
                          </a:solidFill>
                          <a:latin typeface="Arial"/>
                        </a:rPr>
                        <a:t>е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ж</a:t>
                      </a:r>
                      <a:r>
                        <a:rPr b="1" lang="ru-RU" sz="1800" spc="4" strike="noStrike">
                          <a:solidFill>
                            <a:srgbClr val="000000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о 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від </a:t>
                      </a:r>
                      <a:r>
                        <a:rPr b="1" lang="ru-RU" sz="1800" spc="-21" strike="noStrike">
                          <a:solidFill>
                            <a:srgbClr val="000000"/>
                          </a:solidFill>
                          <a:latin typeface="Arial"/>
                        </a:rPr>
                        <a:t>поверхневого</a:t>
                      </a:r>
                      <a:r>
                        <a:rPr b="1" lang="ru-RU" sz="1800" spc="26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Arial"/>
                        </a:rPr>
                        <a:t>заряду.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ts val="1843"/>
                        </a:lnSpc>
                      </a:pP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Імуноглобуліни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  <a:tr h="1890720">
                <a:tc>
                  <a:txBody>
                    <a:bodyPr>
                      <a:noAutofit/>
                    </a:bodyPr>
                    <a:p>
                      <a:pPr marL="1016640" indent="-694080">
                        <a:lnSpc>
                          <a:spcPts val="1843"/>
                        </a:lnSpc>
                        <a:spcBef>
                          <a:spcPts val="99"/>
                        </a:spcBef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marL="1016640" indent="-694080">
                        <a:lnSpc>
                          <a:spcPts val="1843"/>
                        </a:lnSpc>
                        <a:spcBef>
                          <a:spcPts val="99"/>
                        </a:spcBef>
                      </a:pP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І</a:t>
                      </a:r>
                      <a:r>
                        <a:rPr b="1" lang="ru-RU" sz="1800" spc="-41" strike="noStrike">
                          <a:solidFill>
                            <a:srgbClr val="800080"/>
                          </a:solidFill>
                          <a:latin typeface="Arial"/>
                        </a:rPr>
                        <a:t>м</a:t>
                      </a:r>
                      <a:r>
                        <a:rPr b="1" lang="ru-RU" sz="1800" spc="-35" strike="noStrike">
                          <a:solidFill>
                            <a:srgbClr val="800080"/>
                          </a:solidFill>
                          <a:latin typeface="Arial"/>
                        </a:rPr>
                        <a:t>у</a:t>
                      </a: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ное</a:t>
                      </a:r>
                      <a:r>
                        <a:rPr b="1" lang="ru-RU" sz="1800" spc="-35" strike="noStrike">
                          <a:solidFill>
                            <a:srgbClr val="800080"/>
                          </a:solidFill>
                          <a:latin typeface="Arial"/>
                        </a:rPr>
                        <a:t>л</a:t>
                      </a:r>
                      <a:r>
                        <a:rPr b="1" lang="ru-RU" sz="1800" spc="-7" strike="noStrike">
                          <a:solidFill>
                            <a:srgbClr val="800080"/>
                          </a:solidFill>
                          <a:latin typeface="Arial"/>
                        </a:rPr>
                        <a:t>е</a:t>
                      </a:r>
                      <a:r>
                        <a:rPr b="1" lang="ru-RU" sz="1800" spc="7" strike="noStrike">
                          <a:solidFill>
                            <a:srgbClr val="800080"/>
                          </a:solidFill>
                          <a:latin typeface="Arial"/>
                        </a:rPr>
                        <a:t>к</a:t>
                      </a:r>
                      <a:r>
                        <a:rPr b="1" lang="ru-RU" sz="1800" spc="-15" strike="noStrike">
                          <a:solidFill>
                            <a:srgbClr val="800080"/>
                          </a:solidFill>
                          <a:latin typeface="Arial"/>
                        </a:rPr>
                        <a:t>т</a:t>
                      </a: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ро-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marL="1016640" indent="-694080">
                        <a:lnSpc>
                          <a:spcPts val="1843"/>
                        </a:lnSpc>
                        <a:spcBef>
                          <a:spcPts val="99"/>
                        </a:spcBef>
                      </a:pPr>
                      <a:r>
                        <a:rPr b="1" lang="ru-RU" sz="1800" spc="-15" strike="noStrike">
                          <a:solidFill>
                            <a:srgbClr val="800080"/>
                          </a:solidFill>
                          <a:latin typeface="Arial"/>
                        </a:rPr>
                        <a:t>форез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0880">
                        <a:lnSpc>
                          <a:spcPts val="1843"/>
                        </a:lnSpc>
                      </a:pP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Проводиться</a:t>
                      </a:r>
                      <a:r>
                        <a:rPr b="1" lang="ru-RU" sz="1800" spc="214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так</a:t>
                      </a:r>
                      <a:r>
                        <a:rPr b="1" lang="ru-RU" sz="1800" spc="233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само,</a:t>
                      </a:r>
                      <a:r>
                        <a:rPr b="1" lang="ru-RU" sz="1800" spc="194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як</a:t>
                      </a:r>
                      <a:r>
                        <a:rPr b="1" lang="ru-RU" sz="1800" spc="180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і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marL="20880">
                        <a:lnSpc>
                          <a:spcPts val="1843"/>
                        </a:lnSpc>
                      </a:pP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звичайний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електрофорез,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але  паралельно електрофоретичній 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смужці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вирізається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жолоб,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який  заповнюється антисироваткою, </a:t>
                      </a:r>
                      <a:r>
                        <a:rPr b="1" lang="ru-RU" sz="1800" spc="4" strike="noStrike">
                          <a:solidFill>
                            <a:srgbClr val="000000"/>
                          </a:solidFill>
                          <a:latin typeface="Arial"/>
                        </a:rPr>
                        <a:t>яка 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може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дифундувати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у бік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розділених 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білків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ts val="1843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Моноклональні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ts val="1843"/>
                        </a:lnSpc>
                      </a:pP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імуноглобуліни  (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антитіла) – ті, які 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мають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21" strike="noStrike">
                          <a:solidFill>
                            <a:srgbClr val="000000"/>
                          </a:solidFill>
                          <a:latin typeface="Arial"/>
                        </a:rPr>
                        <a:t>походження 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від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одної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ts val="1843"/>
                        </a:lnSpc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пл</a:t>
                      </a:r>
                      <a:r>
                        <a:rPr b="1" lang="ru-RU" sz="1800" spc="-35" strike="noStrike">
                          <a:solidFill>
                            <a:srgbClr val="000000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зм</a:t>
                      </a:r>
                      <a:r>
                        <a:rPr b="1" lang="ru-RU" sz="1800" spc="-66" strike="noStrike">
                          <a:solidFill>
                            <a:srgbClr val="000000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тичної  клітини-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ts val="1843"/>
                        </a:lnSpc>
                      </a:pP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попередника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  <a:tr h="1142640">
                <a:tc>
                  <a:txBody>
                    <a:bodyPr>
                      <a:noAutofit/>
                    </a:bodyPr>
                    <a:p>
                      <a:pPr marL="329040">
                        <a:lnSpc>
                          <a:spcPts val="1843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marL="329040">
                        <a:lnSpc>
                          <a:spcPts val="1843"/>
                        </a:lnSpc>
                      </a:pPr>
                      <a:r>
                        <a:rPr b="1" lang="ru-RU" sz="1800" spc="-12" strike="noStrike">
                          <a:solidFill>
                            <a:srgbClr val="800080"/>
                          </a:solidFill>
                          <a:latin typeface="Arial"/>
                        </a:rPr>
                        <a:t>Імунофіксація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0880">
                        <a:lnSpc>
                          <a:spcPts val="1843"/>
                        </a:lnSpc>
                        <a:spcBef>
                          <a:spcPts val="45"/>
                        </a:spcBef>
                      </a:pP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Антисироватка наноситься на білки, 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розділені </a:t>
                      </a:r>
                      <a:r>
                        <a:rPr b="1" lang="ru-RU" sz="1800" spc="-32" strike="noStrike">
                          <a:solidFill>
                            <a:srgbClr val="000000"/>
                          </a:solidFill>
                          <a:latin typeface="Arial"/>
                        </a:rPr>
                        <a:t>методом </a:t>
                      </a:r>
                      <a:r>
                        <a:rPr b="1" lang="ru-RU" sz="1800" spc="-35" strike="noStrike">
                          <a:solidFill>
                            <a:srgbClr val="000000"/>
                          </a:solidFill>
                          <a:latin typeface="Arial"/>
                        </a:rPr>
                        <a:t>електрофорезу,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  білки,</a:t>
                      </a:r>
                      <a:r>
                        <a:rPr b="1" lang="ru-RU" sz="1800" spc="384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які</a:t>
                      </a:r>
                      <a:r>
                        <a:rPr b="1" lang="ru-RU" sz="1800" spc="386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не</a:t>
                      </a:r>
                      <a:r>
                        <a:rPr b="1" lang="ru-RU" sz="1800" spc="384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вступили</a:t>
                      </a:r>
                      <a:r>
                        <a:rPr b="1" lang="ru-RU" sz="1800" spc="384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у</a:t>
                      </a:r>
                      <a:r>
                        <a:rPr b="1" lang="ru-RU" sz="1800" spc="392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реакцію,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marL="20880">
                        <a:lnSpc>
                          <a:spcPts val="1843"/>
                        </a:lnSpc>
                        <a:spcBef>
                          <a:spcPts val="45"/>
                        </a:spcBef>
                      </a:pP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змиваються перед фарбуванням 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білок-зв’язуючим</a:t>
                      </a:r>
                      <a:r>
                        <a:rPr b="1" lang="ru-RU" sz="1800" spc="18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барвником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ts val="1843"/>
                        </a:lnSpc>
                        <a:spcBef>
                          <a:spcPts val="111"/>
                        </a:spcBef>
                      </a:pPr>
                      <a:r>
                        <a:rPr b="1" lang="ru-RU" sz="1800" spc="24" strike="noStrike">
                          <a:solidFill>
                            <a:srgbClr val="000000"/>
                          </a:solidFill>
                          <a:latin typeface="Arial"/>
                        </a:rPr>
                        <a:t>М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26" strike="noStrike">
                          <a:solidFill>
                            <a:srgbClr val="000000"/>
                          </a:solidFill>
                          <a:latin typeface="Arial"/>
                        </a:rPr>
                        <a:t>кл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альні 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імуноглобуліни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95040" y="698400"/>
            <a:ext cx="8904600" cy="4701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89280" y="89280"/>
            <a:ext cx="4518360" cy="4518360"/>
          </a:xfrm>
          <a:prstGeom prst="rect">
            <a:avLst/>
          </a:prstGeom>
          <a:ln>
            <a:noFill/>
          </a:ln>
        </p:spPr>
      </p:pic>
      <p:pic>
        <p:nvPicPr>
          <p:cNvPr id="244" name="" descr=""/>
          <p:cNvPicPr/>
          <p:nvPr/>
        </p:nvPicPr>
        <p:blipFill>
          <a:blip r:embed="rId2"/>
          <a:stretch/>
        </p:blipFill>
        <p:spPr>
          <a:xfrm>
            <a:off x="5400000" y="3256200"/>
            <a:ext cx="3095640" cy="3429720"/>
          </a:xfrm>
          <a:prstGeom prst="rect">
            <a:avLst/>
          </a:prstGeom>
          <a:ln>
            <a:noFill/>
          </a:ln>
        </p:spPr>
      </p:pic>
      <p:pic>
        <p:nvPicPr>
          <p:cNvPr id="245" name="" descr=""/>
          <p:cNvPicPr/>
          <p:nvPr/>
        </p:nvPicPr>
        <p:blipFill>
          <a:blip r:embed="rId3"/>
          <a:stretch/>
        </p:blipFill>
        <p:spPr>
          <a:xfrm>
            <a:off x="4645080" y="72000"/>
            <a:ext cx="4323960" cy="2951640"/>
          </a:xfrm>
          <a:prstGeom prst="rect">
            <a:avLst/>
          </a:prstGeom>
          <a:ln>
            <a:noFill/>
          </a:ln>
        </p:spPr>
      </p:pic>
      <p:pic>
        <p:nvPicPr>
          <p:cNvPr id="246" name="" descr=""/>
          <p:cNvPicPr/>
          <p:nvPr/>
        </p:nvPicPr>
        <p:blipFill>
          <a:blip r:embed="rId4"/>
          <a:stretch/>
        </p:blipFill>
        <p:spPr>
          <a:xfrm>
            <a:off x="936000" y="4381200"/>
            <a:ext cx="3599640" cy="2386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" descr=""/>
          <p:cNvPicPr/>
          <p:nvPr/>
        </p:nvPicPr>
        <p:blipFill>
          <a:blip r:embed="rId1"/>
          <a:srcRect l="15701" t="48198" r="16285" b="4637"/>
          <a:stretch/>
        </p:blipFill>
        <p:spPr>
          <a:xfrm>
            <a:off x="576000" y="1368000"/>
            <a:ext cx="3095640" cy="1607400"/>
          </a:xfrm>
          <a:prstGeom prst="rect">
            <a:avLst/>
          </a:prstGeom>
          <a:ln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518040" y="288000"/>
            <a:ext cx="287028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latin typeface="Arial"/>
              </a:rPr>
              <a:t>Імунофіксація виявляє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latin typeface="Arial"/>
              </a:rPr>
              <a:t>моноклональний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pc="-1" strike="noStrike">
                <a:latin typeface="Arial"/>
              </a:rPr>
              <a:t> </a:t>
            </a:r>
            <a:r>
              <a:rPr b="1" lang="ru-RU" sz="1800" spc="-1" strike="noStrike">
                <a:latin typeface="Arial"/>
              </a:rPr>
              <a:t>білок IgA k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49" name="" descr=""/>
          <p:cNvPicPr/>
          <p:nvPr/>
        </p:nvPicPr>
        <p:blipFill>
          <a:blip r:embed="rId2"/>
          <a:srcRect l="3075" t="4105" r="6160" b="11683"/>
          <a:stretch/>
        </p:blipFill>
        <p:spPr>
          <a:xfrm>
            <a:off x="1944000" y="3456000"/>
            <a:ext cx="4679640" cy="3251880"/>
          </a:xfrm>
          <a:prstGeom prst="rect">
            <a:avLst/>
          </a:prstGeom>
          <a:ln>
            <a:noFill/>
          </a:ln>
        </p:spPr>
      </p:pic>
      <p:pic>
        <p:nvPicPr>
          <p:cNvPr id="250" name="" descr=""/>
          <p:cNvPicPr/>
          <p:nvPr/>
        </p:nvPicPr>
        <p:blipFill>
          <a:blip r:embed="rId3"/>
          <a:stretch/>
        </p:blipFill>
        <p:spPr>
          <a:xfrm>
            <a:off x="4093920" y="144000"/>
            <a:ext cx="4977720" cy="3311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" name="Table 1"/>
          <p:cNvGraphicFramePr/>
          <p:nvPr/>
        </p:nvGraphicFramePr>
        <p:xfrm>
          <a:off x="163800" y="451080"/>
          <a:ext cx="8691840" cy="5986080"/>
        </p:xfrm>
        <a:graphic>
          <a:graphicData uri="http://schemas.openxmlformats.org/drawingml/2006/table">
            <a:tbl>
              <a:tblPr/>
              <a:tblGrid>
                <a:gridCol w="2256480"/>
                <a:gridCol w="3863520"/>
                <a:gridCol w="2572200"/>
              </a:tblGrid>
              <a:tr h="36147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І</a:t>
                      </a:r>
                      <a:r>
                        <a:rPr b="1" lang="ru-RU" sz="1800" spc="-41" strike="noStrike">
                          <a:solidFill>
                            <a:srgbClr val="800080"/>
                          </a:solidFill>
                          <a:latin typeface="Arial"/>
                        </a:rPr>
                        <a:t>м</a:t>
                      </a:r>
                      <a:r>
                        <a:rPr b="1" lang="ru-RU" sz="1800" spc="-35" strike="noStrike">
                          <a:solidFill>
                            <a:srgbClr val="800080"/>
                          </a:solidFill>
                          <a:latin typeface="Arial"/>
                        </a:rPr>
                        <a:t>у</a:t>
                      </a: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но</a:t>
                      </a:r>
                      <a:r>
                        <a:rPr b="1" lang="ru-RU" sz="1800" spc="-41" strike="noStrike">
                          <a:solidFill>
                            <a:srgbClr val="800080"/>
                          </a:solidFill>
                          <a:latin typeface="Arial"/>
                        </a:rPr>
                        <a:t>ф</a:t>
                      </a:r>
                      <a:r>
                        <a:rPr b="1" lang="ru-RU" sz="1800" spc="-7" strike="noStrike">
                          <a:solidFill>
                            <a:srgbClr val="800080"/>
                          </a:solidFill>
                          <a:latin typeface="Arial"/>
                        </a:rPr>
                        <a:t>е</a:t>
                      </a:r>
                      <a:r>
                        <a:rPr b="1" lang="ru-RU" sz="1800" spc="-26" strike="noStrike">
                          <a:solidFill>
                            <a:srgbClr val="800080"/>
                          </a:solidFill>
                          <a:latin typeface="Arial"/>
                        </a:rPr>
                        <a:t>р</a:t>
                      </a: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ме</a:t>
                      </a:r>
                      <a:r>
                        <a:rPr b="1" lang="ru-RU" sz="1800" spc="4" strike="noStrike">
                          <a:solidFill>
                            <a:srgbClr val="800080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1800" spc="-15" strike="noStrike">
                          <a:solidFill>
                            <a:srgbClr val="800080"/>
                          </a:solidFill>
                          <a:latin typeface="Arial"/>
                        </a:rPr>
                        <a:t>т-</a:t>
                      </a:r>
                      <a:r>
                        <a:rPr b="1" lang="ru-RU" sz="1800" spc="4" strike="noStrike">
                          <a:solidFill>
                            <a:srgbClr val="800080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ий  </a:t>
                      </a:r>
                      <a:r>
                        <a:rPr b="1" lang="ru-RU" sz="1800" spc="-7" strike="noStrike">
                          <a:solidFill>
                            <a:srgbClr val="800080"/>
                          </a:solidFill>
                          <a:latin typeface="Arial"/>
                        </a:rPr>
                        <a:t>аналіз</a:t>
                      </a:r>
                      <a:r>
                        <a:rPr b="1" lang="ru-RU" sz="1800" spc="-21" strike="noStrike">
                          <a:solidFill>
                            <a:srgbClr val="80008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5" strike="noStrike">
                          <a:solidFill>
                            <a:srgbClr val="800080"/>
                          </a:solidFill>
                          <a:latin typeface="Arial"/>
                        </a:rPr>
                        <a:t>(ІФА),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800" spc="-21" strike="noStrike">
                          <a:solidFill>
                            <a:srgbClr val="800080"/>
                          </a:solidFill>
                          <a:latin typeface="Arial"/>
                        </a:rPr>
                        <a:t>англ.</a:t>
                      </a:r>
                      <a:r>
                        <a:rPr b="1" lang="ru-RU" sz="1800" spc="-35" strike="noStrike">
                          <a:solidFill>
                            <a:srgbClr val="80008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800080"/>
                          </a:solidFill>
                          <a:latin typeface="Arial"/>
                        </a:rPr>
                        <a:t>enzyme-linked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800" spc="-7" strike="noStrike">
                          <a:solidFill>
                            <a:srgbClr val="800080"/>
                          </a:solidFill>
                          <a:latin typeface="Arial"/>
                        </a:rPr>
                        <a:t>immuno</a:t>
                      </a:r>
                      <a:r>
                        <a:rPr b="1" lang="ru-RU" sz="1800" spc="-52" strike="noStrike">
                          <a:solidFill>
                            <a:srgbClr val="80008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800080"/>
                          </a:solidFill>
                          <a:latin typeface="Arial"/>
                        </a:rPr>
                        <a:t>sorbent  </a:t>
                      </a:r>
                      <a:r>
                        <a:rPr b="1" lang="ru-RU" sz="1800" spc="-41" strike="noStrike">
                          <a:solidFill>
                            <a:srgbClr val="800080"/>
                          </a:solidFill>
                          <a:latin typeface="Arial"/>
                        </a:rPr>
                        <a:t>assay,</a:t>
                      </a:r>
                      <a:r>
                        <a:rPr b="1" lang="ru-RU" sz="1800" spc="4" strike="noStrike">
                          <a:solidFill>
                            <a:srgbClr val="800080"/>
                          </a:solidFill>
                          <a:latin typeface="Arial"/>
                        </a:rPr>
                        <a:t> 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800" spc="-7" strike="noStrike">
                          <a:solidFill>
                            <a:srgbClr val="800080"/>
                          </a:solidFill>
                          <a:latin typeface="Arial"/>
                        </a:rPr>
                        <a:t>ELISA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2320" algn="just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Основний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принцип –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реакція  антиген-антитіло.   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Якщо   </a:t>
                      </a:r>
                      <a:r>
                        <a:rPr b="1" lang="ru-RU" sz="1600" spc="273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антиген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(молекула-мішень) являє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собою  білок, </a:t>
                      </a:r>
                      <a:r>
                        <a:rPr b="1" lang="ru-RU" sz="16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то його очищений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препарат звичайно використають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для 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одержання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антитіл, за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допомогою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яких</a:t>
                      </a:r>
                      <a:r>
                        <a:rPr b="1" lang="ru-RU" sz="1600" spc="162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потім і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162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виявляють</a:t>
                      </a:r>
                      <a:r>
                        <a:rPr b="1" lang="ru-RU" sz="1600" spc="202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дану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мішень. 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22320" algn="just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600" spc="-21" strike="noStrike">
                          <a:solidFill>
                            <a:srgbClr val="000000"/>
                          </a:solidFill>
                          <a:latin typeface="Arial"/>
                        </a:rPr>
                        <a:t>Раніше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використовувались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первинні антитіла,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що </a:t>
                      </a:r>
                      <a:r>
                        <a:rPr b="1" lang="ru-RU" sz="1600" spc="-35" strike="noStrike">
                          <a:solidFill>
                            <a:srgbClr val="000000"/>
                          </a:solidFill>
                          <a:latin typeface="Arial"/>
                        </a:rPr>
                        <a:t>були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за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своєю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природою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поліклональними. 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22320" algn="just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6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Розробка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і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застосування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моноклональних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антитіл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дала 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змогу 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значно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покращити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специфічність імуноферментного  </a:t>
                      </a:r>
                      <a:r>
                        <a:rPr b="1" lang="ru-RU" sz="1600" spc="-41" strike="noStrike">
                          <a:solidFill>
                            <a:srgbClr val="000000"/>
                          </a:solidFill>
                          <a:latin typeface="Arial"/>
                        </a:rPr>
                        <a:t>аналізу.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Виявлення антитіл  та/або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антигенів</a:t>
                      </a:r>
                      <a:r>
                        <a:rPr b="1" lang="ru-RU" sz="1600" spc="-46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до </a:t>
                      </a:r>
                      <a:r>
                        <a:rPr b="1" lang="ru-RU" sz="1600" spc="-21" strike="noStrike">
                          <a:solidFill>
                            <a:srgbClr val="000000"/>
                          </a:solidFill>
                          <a:latin typeface="Arial"/>
                        </a:rPr>
                        <a:t>збудників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інфекційних</a:t>
                      </a:r>
                      <a:r>
                        <a:rPr b="1" lang="ru-RU" sz="1600" spc="-75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та 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паразитарних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захворювань,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діагнос-тика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онкологічних процесів,</a:t>
                      </a:r>
                      <a:r>
                        <a:rPr b="1" lang="ru-RU" sz="1600" spc="-55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визначення 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цитокінів,</a:t>
                      </a:r>
                      <a:r>
                        <a:rPr b="1" lang="ru-RU" sz="1600" spc="-4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токсинів, </a:t>
                      </a:r>
                      <a:r>
                        <a:rPr b="1" lang="ru-RU" sz="16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метаболізму 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лікарсь-ких</a:t>
                      </a:r>
                      <a:r>
                        <a:rPr b="1" lang="ru-RU" sz="1600" spc="-106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засобів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  <a:tr h="23716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ts val="1843"/>
                        </a:lnSpc>
                      </a:pPr>
                      <a:r>
                        <a:rPr b="1" lang="ru-RU" sz="1800" spc="-26" strike="noStrike">
                          <a:solidFill>
                            <a:srgbClr val="800080"/>
                          </a:solidFill>
                          <a:latin typeface="Arial"/>
                        </a:rPr>
                        <a:t>Імуноблотинг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2320" algn="just">
                        <a:lnSpc>
                          <a:spcPts val="1843"/>
                        </a:lnSpc>
                        <a:spcBef>
                          <a:spcPts val="45"/>
                        </a:spcBef>
                      </a:pP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Є різновидом </a:t>
                      </a:r>
                      <a:r>
                        <a:rPr b="1" lang="ru-RU" sz="16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ІФА.</a:t>
                      </a:r>
                      <a:r>
                        <a:rPr b="1" lang="ru-RU" sz="1600" spc="68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Проводиться  електрофорез антигенів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у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матриці, 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або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їх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нанесення на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матрицю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в  певних      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точках,      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потім    </a:t>
                      </a:r>
                      <a:r>
                        <a:rPr b="1" lang="ru-RU" sz="1600" spc="313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вони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22320" algn="just">
                        <a:lnSpc>
                          <a:spcPts val="1843"/>
                        </a:lnSpc>
                        <a:spcBef>
                          <a:spcPts val="45"/>
                        </a:spcBef>
                      </a:pP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інкубуються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з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ферментами,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які 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вкриті         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антисироваткою         </a:t>
                      </a:r>
                      <a:r>
                        <a:rPr b="1" lang="ru-RU" sz="1600" spc="182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із</a:t>
                      </a:r>
                      <a:endParaRPr b="0" lang="ru-RU" sz="1600" spc="-1" strike="noStrike">
                        <a:latin typeface="Arial"/>
                      </a:endParaRPr>
                    </a:p>
                    <a:p>
                      <a:pPr marL="22320" algn="just">
                        <a:lnSpc>
                          <a:spcPts val="1843"/>
                        </a:lnSpc>
                        <a:spcBef>
                          <a:spcPts val="45"/>
                        </a:spcBef>
                      </a:pP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субстратом. </a:t>
                      </a:r>
                      <a:r>
                        <a:rPr b="1" lang="ru-RU" sz="1600" spc="-66" strike="noStrike">
                          <a:solidFill>
                            <a:srgbClr val="000000"/>
                          </a:solidFill>
                          <a:latin typeface="Arial"/>
                        </a:rPr>
                        <a:t>Результат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–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утворення 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кольорової</a:t>
                      </a:r>
                      <a:r>
                        <a:rPr b="1" lang="ru-RU" sz="16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смуги.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ts val="1843"/>
                        </a:lnSpc>
                        <a:spcBef>
                          <a:spcPts val="45"/>
                        </a:spcBef>
                      </a:pP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Антитіла до  е</a:t>
                      </a:r>
                      <a:r>
                        <a:rPr b="1" lang="ru-RU" sz="1600" spc="18" strike="noStrike">
                          <a:solidFill>
                            <a:srgbClr val="000000"/>
                          </a:solidFill>
                          <a:latin typeface="Arial"/>
                        </a:rPr>
                        <a:t>к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стра</a:t>
                      </a:r>
                      <a:r>
                        <a:rPr b="1" lang="ru-RU" sz="1600" spc="-66" strike="noStrike">
                          <a:solidFill>
                            <a:srgbClr val="000000"/>
                          </a:solidFill>
                          <a:latin typeface="Arial"/>
                        </a:rPr>
                        <a:t>г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600" spc="-26" strike="noStrike">
                          <a:solidFill>
                            <a:srgbClr val="000000"/>
                          </a:solidFill>
                          <a:latin typeface="Arial"/>
                        </a:rPr>
                        <a:t>в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аних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ядерних</a:t>
                      </a:r>
                      <a:r>
                        <a:rPr b="1" lang="ru-RU" sz="1600" spc="-66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антигенів,  антигенів</a:t>
                      </a:r>
                      <a:r>
                        <a:rPr b="1" lang="ru-RU" sz="1600" spc="-46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печінки, </a:t>
                      </a:r>
                      <a:r>
                        <a:rPr b="1" lang="ru-RU" sz="16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нервових</a:t>
                      </a:r>
                      <a:r>
                        <a:rPr b="1" lang="ru-RU" sz="1600" spc="-92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клітин,  </a:t>
                      </a:r>
                      <a:r>
                        <a:rPr b="1" lang="ru-RU" sz="16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гангліозидів, </a:t>
                      </a:r>
                      <a:r>
                        <a:rPr b="1" lang="ru-RU" sz="16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підтвердження  діагнозу</a:t>
                      </a:r>
                      <a:r>
                        <a:rPr b="1" lang="ru-RU" sz="1600" spc="-97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ВІЛ-інфекція</a:t>
                      </a:r>
                      <a:endParaRPr b="0" lang="ru-RU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" descr=""/>
          <p:cNvPicPr/>
          <p:nvPr/>
        </p:nvPicPr>
        <p:blipFill>
          <a:blip r:embed="rId1"/>
          <a:stretch/>
        </p:blipFill>
        <p:spPr>
          <a:xfrm>
            <a:off x="197280" y="532440"/>
            <a:ext cx="4410360" cy="3211200"/>
          </a:xfrm>
          <a:prstGeom prst="rect">
            <a:avLst/>
          </a:prstGeom>
          <a:ln>
            <a:noFill/>
          </a:ln>
        </p:spPr>
      </p:pic>
      <p:sp>
        <p:nvSpPr>
          <p:cNvPr id="253" name="CustomShape 1"/>
          <p:cNvSpPr/>
          <p:nvPr/>
        </p:nvSpPr>
        <p:spPr>
          <a:xfrm>
            <a:off x="1633680" y="72000"/>
            <a:ext cx="5979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latin typeface="Arial"/>
              </a:rPr>
              <a:t>ІФА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54" name="" descr=""/>
          <p:cNvPicPr/>
          <p:nvPr/>
        </p:nvPicPr>
        <p:blipFill>
          <a:blip r:embed="rId2"/>
          <a:srcRect l="12896" t="26717" r="15152" b="10200"/>
          <a:stretch/>
        </p:blipFill>
        <p:spPr>
          <a:xfrm>
            <a:off x="3744360" y="3292560"/>
            <a:ext cx="5183280" cy="3403080"/>
          </a:xfrm>
          <a:prstGeom prst="rect">
            <a:avLst/>
          </a:prstGeom>
          <a:ln>
            <a:noFill/>
          </a:ln>
        </p:spPr>
      </p:pic>
      <p:sp>
        <p:nvSpPr>
          <p:cNvPr id="255" name="CustomShape 2"/>
          <p:cNvSpPr/>
          <p:nvPr/>
        </p:nvSpPr>
        <p:spPr>
          <a:xfrm>
            <a:off x="5976000" y="2736000"/>
            <a:ext cx="17121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latin typeface="Arial"/>
              </a:rPr>
              <a:t>Імуноблотинг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" name="Table 1"/>
          <p:cNvGraphicFramePr/>
          <p:nvPr/>
        </p:nvGraphicFramePr>
        <p:xfrm>
          <a:off x="111600" y="437400"/>
          <a:ext cx="8859600" cy="5835240"/>
        </p:xfrm>
        <a:graphic>
          <a:graphicData uri="http://schemas.openxmlformats.org/drawingml/2006/table">
            <a:tbl>
              <a:tblPr/>
              <a:tblGrid>
                <a:gridCol w="2213280"/>
                <a:gridCol w="4305240"/>
                <a:gridCol w="2341440"/>
              </a:tblGrid>
              <a:tr h="24742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843"/>
                        </a:lnSpc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ts val="1843"/>
                        </a:lnSpc>
                      </a:pPr>
                      <a:r>
                        <a:rPr b="1" lang="ru-RU" sz="2200" spc="-21" strike="noStrike">
                          <a:solidFill>
                            <a:srgbClr val="800080"/>
                          </a:solidFill>
                          <a:latin typeface="Arial"/>
                        </a:rPr>
                        <a:t>Аглютинація</a:t>
                      </a:r>
                      <a:endParaRPr b="0" lang="ru-RU" sz="22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3040" algn="just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На </a:t>
                      </a:r>
                      <a:r>
                        <a:rPr b="1" lang="ru-RU" sz="2000" spc="-21" strike="noStrike">
                          <a:solidFill>
                            <a:srgbClr val="111111"/>
                          </a:solidFill>
                          <a:latin typeface="Arial"/>
                        </a:rPr>
                        <a:t>сьогодні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майже не  </a:t>
                      </a: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використовують,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окрім </a:t>
                      </a:r>
                      <a:r>
                        <a:rPr b="1" lang="ru-RU" sz="2000" spc="-15" strike="noStrike">
                          <a:solidFill>
                            <a:srgbClr val="111111"/>
                          </a:solidFill>
                          <a:latin typeface="Arial"/>
                        </a:rPr>
                        <a:t>скринінгового  </a:t>
                      </a: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визначення  </a:t>
                      </a:r>
                      <a:r>
                        <a:rPr b="1" lang="ru-RU" sz="2000" spc="-15" strike="noStrike">
                          <a:solidFill>
                            <a:srgbClr val="111111"/>
                          </a:solidFill>
                          <a:latin typeface="Arial"/>
                        </a:rPr>
                        <a:t>ревматоїдного</a:t>
                      </a:r>
                      <a:r>
                        <a:rPr b="1" lang="ru-RU" sz="2000" spc="228" strike="noStrike">
                          <a:solidFill>
                            <a:srgbClr val="11111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2000" spc="-41" strike="noStrike">
                          <a:solidFill>
                            <a:srgbClr val="111111"/>
                          </a:solidFill>
                          <a:latin typeface="Arial"/>
                        </a:rPr>
                        <a:t>фактору.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marL="23040" algn="just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Антиген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наноситься на частинки </a:t>
                      </a:r>
                      <a:r>
                        <a:rPr b="1" lang="ru-RU" sz="2000" spc="-15" strike="noStrike">
                          <a:solidFill>
                            <a:srgbClr val="111111"/>
                          </a:solidFill>
                          <a:latin typeface="Arial"/>
                        </a:rPr>
                        <a:t>інертного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носія </a:t>
                      </a:r>
                      <a:r>
                        <a:rPr b="1" lang="ru-RU" sz="2000" spc="-21" strike="noStrike">
                          <a:solidFill>
                            <a:srgbClr val="111111"/>
                          </a:solidFill>
                          <a:latin typeface="Arial"/>
                        </a:rPr>
                        <a:t>(желатин 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або  </a:t>
                      </a: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латекс),       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при </a:t>
                      </a: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змішуванні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з </a:t>
                      </a: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сироваткою,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які містять відповідні  антитіла, частинки</a:t>
                      </a:r>
                      <a:r>
                        <a:rPr b="1" lang="ru-RU" sz="2000" spc="32" strike="noStrike">
                          <a:solidFill>
                            <a:srgbClr val="11111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2000" spc="-21" strike="noStrike">
                          <a:solidFill>
                            <a:srgbClr val="111111"/>
                          </a:solidFill>
                          <a:latin typeface="Arial"/>
                        </a:rPr>
                        <a:t>аглютинують.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ts val="1843"/>
                        </a:lnSpc>
                        <a:spcBef>
                          <a:spcPts val="99"/>
                        </a:spcBef>
                      </a:pPr>
                      <a:r>
                        <a:rPr b="1" lang="ru-RU" sz="2000" spc="-131" strike="noStrike">
                          <a:solidFill>
                            <a:srgbClr val="111111"/>
                          </a:solidFill>
                          <a:latin typeface="Arial"/>
                        </a:rPr>
                        <a:t>Р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е</a:t>
                      </a:r>
                      <a:r>
                        <a:rPr b="1" lang="ru-RU" sz="2000" spc="-32" strike="noStrike">
                          <a:solidFill>
                            <a:srgbClr val="111111"/>
                          </a:solidFill>
                          <a:latin typeface="Arial"/>
                        </a:rPr>
                        <a:t>в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м</a:t>
                      </a:r>
                      <a:r>
                        <a:rPr b="1" lang="ru-RU" sz="2000" spc="-60" strike="noStrike">
                          <a:solidFill>
                            <a:srgbClr val="111111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2000" spc="-35" strike="noStrike">
                          <a:solidFill>
                            <a:srgbClr val="111111"/>
                          </a:solidFill>
                          <a:latin typeface="Arial"/>
                        </a:rPr>
                        <a:t>т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ої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д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ний  фактор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  <a:tr h="161928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843"/>
                        </a:lnSpc>
                        <a:spcBef>
                          <a:spcPts val="105"/>
                        </a:spcBef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ts val="1843"/>
                        </a:lnSpc>
                        <a:spcBef>
                          <a:spcPts val="105"/>
                        </a:spcBef>
                      </a:pPr>
                      <a:r>
                        <a:rPr b="1" lang="ru-RU" sz="2000" spc="-15" strike="noStrike">
                          <a:solidFill>
                            <a:srgbClr val="800080"/>
                          </a:solidFill>
                          <a:latin typeface="Arial"/>
                        </a:rPr>
                        <a:t>Імуно-</a:t>
                      </a:r>
                      <a:r>
                        <a:rPr b="1" lang="ru-RU" sz="20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прецип</a:t>
                      </a:r>
                      <a:r>
                        <a:rPr b="1" lang="ru-RU" sz="2000" spc="4" strike="noStrike">
                          <a:solidFill>
                            <a:srgbClr val="800080"/>
                          </a:solidFill>
                          <a:latin typeface="Arial"/>
                        </a:rPr>
                        <a:t>і</a:t>
                      </a:r>
                      <a:r>
                        <a:rPr b="1" lang="ru-RU" sz="2000" spc="-52" strike="noStrike">
                          <a:solidFill>
                            <a:srgbClr val="800080"/>
                          </a:solidFill>
                          <a:latin typeface="Arial"/>
                        </a:rPr>
                        <a:t>т</a:t>
                      </a:r>
                      <a:r>
                        <a:rPr b="1" lang="ru-RU" sz="2000" spc="4" strike="noStrike">
                          <a:solidFill>
                            <a:srgbClr val="800080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20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ція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3040" algn="just">
                        <a:lnSpc>
                          <a:spcPts val="1843"/>
                        </a:lnSpc>
                        <a:spcBef>
                          <a:spcPts val="40"/>
                        </a:spcBef>
                      </a:pP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Хара</a:t>
                      </a:r>
                      <a:r>
                        <a:rPr b="1" lang="ru-RU" sz="2000" spc="26" strike="noStrike">
                          <a:solidFill>
                            <a:srgbClr val="111111"/>
                          </a:solidFill>
                          <a:latin typeface="Arial"/>
                        </a:rPr>
                        <a:t>к</a:t>
                      </a:r>
                      <a:r>
                        <a:rPr b="1" lang="ru-RU" sz="2000" spc="-35" strike="noStrike">
                          <a:solidFill>
                            <a:srgbClr val="111111"/>
                          </a:solidFill>
                          <a:latin typeface="Arial"/>
                        </a:rPr>
                        <a:t>т</a:t>
                      </a:r>
                      <a:r>
                        <a:rPr b="1" lang="ru-RU" sz="2000" spc="4" strike="noStrike">
                          <a:solidFill>
                            <a:srgbClr val="111111"/>
                          </a:solidFill>
                          <a:latin typeface="Arial"/>
                        </a:rPr>
                        <a:t>ер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и</a:t>
                      </a:r>
                      <a:r>
                        <a:rPr b="1" lang="ru-RU" sz="2000" spc="-41" strike="noStrike">
                          <a:solidFill>
                            <a:srgbClr val="111111"/>
                          </a:solidFill>
                          <a:latin typeface="Arial"/>
                        </a:rPr>
                        <a:t>з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ується ут</a:t>
                      </a:r>
                      <a:r>
                        <a:rPr b="1" lang="ru-RU" sz="2000" spc="-35" strike="noStrike">
                          <a:solidFill>
                            <a:srgbClr val="111111"/>
                          </a:solidFill>
                          <a:latin typeface="Arial"/>
                        </a:rPr>
                        <a:t>в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р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е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2000" spc="4" strike="noStrike">
                          <a:solidFill>
                            <a:srgbClr val="111111"/>
                          </a:solidFill>
                          <a:latin typeface="Arial"/>
                        </a:rPr>
                        <a:t>я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м  </a:t>
                      </a:r>
                      <a:r>
                        <a:rPr b="1" lang="ru-RU" sz="2000" spc="-15" strike="noStrike">
                          <a:solidFill>
                            <a:srgbClr val="111111"/>
                          </a:solidFill>
                          <a:latin typeface="Arial"/>
                        </a:rPr>
                        <a:t>нерозчинних 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імунних комплексів,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у  яких антитіла </a:t>
                      </a:r>
                      <a:r>
                        <a:rPr b="1" lang="ru-RU" sz="2000" spc="-21" strike="noStrike">
                          <a:solidFill>
                            <a:srgbClr val="111111"/>
                          </a:solidFill>
                          <a:latin typeface="Arial"/>
                        </a:rPr>
                        <a:t>взаємодіють</a:t>
                      </a:r>
                      <a:r>
                        <a:rPr b="1" lang="ru-RU" sz="2000" spc="508" strike="noStrike">
                          <a:solidFill>
                            <a:srgbClr val="11111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з оптим</a:t>
                      </a:r>
                      <a:r>
                        <a:rPr b="1" lang="ru-RU" sz="2000" spc="4" strike="noStrike">
                          <a:solidFill>
                            <a:srgbClr val="111111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льною </a:t>
                      </a:r>
                      <a:r>
                        <a:rPr b="1" lang="ru-RU" sz="2000" spc="12" strike="noStrike">
                          <a:solidFill>
                            <a:srgbClr val="111111"/>
                          </a:solidFill>
                          <a:latin typeface="Arial"/>
                        </a:rPr>
                        <a:t>к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2000" spc="-46" strike="noStrike">
                          <a:solidFill>
                            <a:srgbClr val="111111"/>
                          </a:solidFill>
                          <a:latin typeface="Arial"/>
                        </a:rPr>
                        <a:t>ц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е</a:t>
                      </a:r>
                      <a:r>
                        <a:rPr b="1" lang="ru-RU" sz="2000" spc="7" strike="noStrike">
                          <a:solidFill>
                            <a:srgbClr val="111111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тр</a:t>
                      </a:r>
                      <a:r>
                        <a:rPr b="1" lang="ru-RU" sz="2000" spc="4" strike="noStrike">
                          <a:solidFill>
                            <a:srgbClr val="111111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цією  </a:t>
                      </a:r>
                      <a:r>
                        <a:rPr b="1" lang="ru-RU" sz="2000" spc="-41" strike="noStrike">
                          <a:solidFill>
                            <a:srgbClr val="111111"/>
                          </a:solidFill>
                          <a:latin typeface="Arial"/>
                        </a:rPr>
                        <a:t>антигену.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ts val="1843"/>
                        </a:lnSpc>
                        <a:spcBef>
                          <a:spcPts val="40"/>
                        </a:spcBef>
                      </a:pPr>
                      <a:r>
                        <a:rPr b="1" lang="ru-RU" sz="2000" spc="-32" strike="noStrike">
                          <a:solidFill>
                            <a:srgbClr val="111111"/>
                          </a:solidFill>
                          <a:latin typeface="Arial"/>
                        </a:rPr>
                        <a:t>Ревматоїдний 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фактор, </a:t>
                      </a: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антитіла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до</a:t>
                      </a:r>
                      <a:r>
                        <a:rPr b="1" lang="ru-RU" sz="2000" spc="-32" strike="noStrike">
                          <a:solidFill>
                            <a:srgbClr val="11111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2000" spc="-15" strike="noStrike">
                          <a:solidFill>
                            <a:srgbClr val="111111"/>
                          </a:solidFill>
                          <a:latin typeface="Arial"/>
                        </a:rPr>
                        <a:t>щитоподібної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ts val="1843"/>
                        </a:lnSpc>
                        <a:spcBef>
                          <a:spcPts val="40"/>
                        </a:spcBef>
                      </a:pP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залози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  <a:tr h="17420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843"/>
                        </a:lnSpc>
                        <a:spcBef>
                          <a:spcPts val="105"/>
                        </a:spcBef>
                      </a:pP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ts val="1843"/>
                        </a:lnSpc>
                        <a:spcBef>
                          <a:spcPts val="105"/>
                        </a:spcBef>
                      </a:pPr>
                      <a:r>
                        <a:rPr b="1" lang="ru-RU" sz="2000" spc="-26" strike="noStrike">
                          <a:solidFill>
                            <a:srgbClr val="800080"/>
                          </a:solidFill>
                          <a:latin typeface="Arial"/>
                        </a:rPr>
                        <a:t>Пряма </a:t>
                      </a:r>
                      <a:r>
                        <a:rPr b="1" lang="ru-RU" sz="2000" spc="-15" strike="noStrike">
                          <a:solidFill>
                            <a:srgbClr val="800080"/>
                          </a:solidFill>
                          <a:latin typeface="Arial"/>
                        </a:rPr>
                        <a:t>імуно-  </a:t>
                      </a:r>
                      <a:r>
                        <a:rPr b="1" lang="ru-RU" sz="2000" spc="-72" strike="noStrike">
                          <a:solidFill>
                            <a:srgbClr val="800080"/>
                          </a:solidFill>
                          <a:latin typeface="Arial"/>
                        </a:rPr>
                        <a:t>ф</a:t>
                      </a:r>
                      <a:r>
                        <a:rPr b="1" lang="ru-RU" sz="2000" spc="-41" strike="noStrike">
                          <a:solidFill>
                            <a:srgbClr val="800080"/>
                          </a:solidFill>
                          <a:latin typeface="Arial"/>
                        </a:rPr>
                        <a:t>л</a:t>
                      </a:r>
                      <a:r>
                        <a:rPr b="1" lang="ru-RU" sz="2000" spc="-106" strike="noStrike">
                          <a:solidFill>
                            <a:srgbClr val="800080"/>
                          </a:solidFill>
                          <a:latin typeface="Arial"/>
                        </a:rPr>
                        <a:t>у</a:t>
                      </a:r>
                      <a:r>
                        <a:rPr b="1" lang="ru-RU" sz="20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2000" spc="-12" strike="noStrike">
                          <a:solidFill>
                            <a:srgbClr val="800080"/>
                          </a:solidFill>
                          <a:latin typeface="Arial"/>
                        </a:rPr>
                        <a:t>р</a:t>
                      </a:r>
                      <a:r>
                        <a:rPr b="1" lang="ru-RU" sz="2000" spc="-35" strike="noStrike">
                          <a:solidFill>
                            <a:srgbClr val="800080"/>
                          </a:solidFill>
                          <a:latin typeface="Arial"/>
                        </a:rPr>
                        <a:t>е</a:t>
                      </a:r>
                      <a:r>
                        <a:rPr b="1" lang="ru-RU" sz="2000" spc="4" strike="noStrike">
                          <a:solidFill>
                            <a:srgbClr val="800080"/>
                          </a:solidFill>
                          <a:latin typeface="Arial"/>
                        </a:rPr>
                        <a:t>с</a:t>
                      </a:r>
                      <a:r>
                        <a:rPr b="1" lang="ru-RU" sz="20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це</a:t>
                      </a:r>
                      <a:r>
                        <a:rPr b="1" lang="ru-RU" sz="2000" spc="4" strike="noStrike">
                          <a:solidFill>
                            <a:srgbClr val="800080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20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ція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23040" algn="just">
                        <a:lnSpc>
                          <a:spcPts val="1843"/>
                        </a:lnSpc>
                        <a:spcBef>
                          <a:spcPts val="40"/>
                        </a:spcBef>
                      </a:pPr>
                      <a:r>
                        <a:rPr b="1" lang="ru-RU" sz="2000" spc="-15" strike="noStrike">
                          <a:solidFill>
                            <a:srgbClr val="111111"/>
                          </a:solidFill>
                          <a:latin typeface="Arial"/>
                        </a:rPr>
                        <a:t>Тканина, </a:t>
                      </a: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одержана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від пацієнта, 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швидко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заморожується, </a:t>
                      </a:r>
                      <a:r>
                        <a:rPr b="1" lang="ru-RU" sz="2000" spc="-15" strike="noStrike">
                          <a:solidFill>
                            <a:srgbClr val="111111"/>
                          </a:solidFill>
                          <a:latin typeface="Arial"/>
                        </a:rPr>
                        <a:t>потім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з неї  </a:t>
                      </a:r>
                      <a:r>
                        <a:rPr b="1" lang="ru-RU" sz="2000" spc="-26" strike="noStrike">
                          <a:solidFill>
                            <a:srgbClr val="111111"/>
                          </a:solidFill>
                          <a:latin typeface="Arial"/>
                        </a:rPr>
                        <a:t>роблять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зрізи, які далі </a:t>
                      </a: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інкубують і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з  </a:t>
                      </a:r>
                      <a:r>
                        <a:rPr b="1" lang="ru-RU" sz="2000" spc="-15" strike="noStrike">
                          <a:solidFill>
                            <a:srgbClr val="111111"/>
                          </a:solidFill>
                          <a:latin typeface="Arial"/>
                        </a:rPr>
                        <a:t>ФІТА-кон’югованою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антисироваткою. </a:t>
                      </a: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Це</a:t>
                      </a:r>
                      <a:r>
                        <a:rPr b="1" lang="ru-RU" sz="2000" spc="168" strike="noStrike">
                          <a:solidFill>
                            <a:srgbClr val="11111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2000" spc="-21" strike="noStrike">
                          <a:solidFill>
                            <a:srgbClr val="111111"/>
                          </a:solidFill>
                          <a:latin typeface="Arial"/>
                        </a:rPr>
                        <a:t>дозволяє </a:t>
                      </a: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визначити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у </a:t>
                      </a:r>
                      <a:r>
                        <a:rPr b="1" lang="ru-RU" sz="2000" spc="-15" strike="noStrike">
                          <a:solidFill>
                            <a:srgbClr val="111111"/>
                          </a:solidFill>
                          <a:latin typeface="Arial"/>
                        </a:rPr>
                        <a:t>пацієнта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антитіла,  зв’язані з</a:t>
                      </a:r>
                      <a:r>
                        <a:rPr b="1" lang="ru-RU" sz="2000" spc="7" strike="noStrike">
                          <a:solidFill>
                            <a:srgbClr val="11111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2000" spc="-1" strike="noStrike">
                          <a:solidFill>
                            <a:srgbClr val="111111"/>
                          </a:solidFill>
                          <a:latin typeface="Arial"/>
                        </a:rPr>
                        <a:t>тканинами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ts val="1843"/>
                        </a:lnSpc>
                      </a:pP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Аутоімунні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ts val="1843"/>
                        </a:lnSpc>
                      </a:pPr>
                      <a:r>
                        <a:rPr b="1" lang="ru-RU" sz="2000" spc="-12" strike="noStrike">
                          <a:solidFill>
                            <a:srgbClr val="111111"/>
                          </a:solidFill>
                          <a:latin typeface="Arial"/>
                        </a:rPr>
                        <a:t>захворювання  шкіри </a:t>
                      </a:r>
                      <a:r>
                        <a:rPr b="1" lang="ru-RU" sz="2000" spc="-21" strike="noStrike">
                          <a:solidFill>
                            <a:srgbClr val="111111"/>
                          </a:solidFill>
                          <a:latin typeface="Arial"/>
                        </a:rPr>
                        <a:t>та</a:t>
                      </a:r>
                      <a:r>
                        <a:rPr b="1" lang="ru-RU" sz="2000" spc="-35" strike="noStrike">
                          <a:solidFill>
                            <a:srgbClr val="111111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2000" spc="-7" strike="noStrike">
                          <a:solidFill>
                            <a:srgbClr val="111111"/>
                          </a:solidFill>
                          <a:latin typeface="Arial"/>
                        </a:rPr>
                        <a:t>нирок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" descr=""/>
          <p:cNvPicPr/>
          <p:nvPr/>
        </p:nvPicPr>
        <p:blipFill>
          <a:blip r:embed="rId1"/>
          <a:stretch/>
        </p:blipFill>
        <p:spPr>
          <a:xfrm>
            <a:off x="4824000" y="2837520"/>
            <a:ext cx="4141440" cy="3282120"/>
          </a:xfrm>
          <a:prstGeom prst="rect">
            <a:avLst/>
          </a:prstGeom>
          <a:ln>
            <a:noFill/>
          </a:ln>
        </p:spPr>
      </p:pic>
      <p:pic>
        <p:nvPicPr>
          <p:cNvPr id="258" name="" descr=""/>
          <p:cNvPicPr/>
          <p:nvPr/>
        </p:nvPicPr>
        <p:blipFill>
          <a:blip r:embed="rId2"/>
          <a:stretch/>
        </p:blipFill>
        <p:spPr>
          <a:xfrm>
            <a:off x="4824000" y="190800"/>
            <a:ext cx="4234680" cy="2400840"/>
          </a:xfrm>
          <a:prstGeom prst="rect">
            <a:avLst/>
          </a:prstGeom>
          <a:ln>
            <a:noFill/>
          </a:ln>
        </p:spPr>
      </p:pic>
      <p:pic>
        <p:nvPicPr>
          <p:cNvPr id="259" name="" descr=""/>
          <p:cNvPicPr/>
          <p:nvPr/>
        </p:nvPicPr>
        <p:blipFill>
          <a:blip r:embed="rId3"/>
          <a:stretch/>
        </p:blipFill>
        <p:spPr>
          <a:xfrm>
            <a:off x="0" y="4896000"/>
            <a:ext cx="4867200" cy="1655640"/>
          </a:xfrm>
          <a:prstGeom prst="rect">
            <a:avLst/>
          </a:prstGeom>
          <a:ln>
            <a:noFill/>
          </a:ln>
        </p:spPr>
      </p:pic>
      <p:pic>
        <p:nvPicPr>
          <p:cNvPr id="260" name="" descr=""/>
          <p:cNvPicPr/>
          <p:nvPr/>
        </p:nvPicPr>
        <p:blipFill>
          <a:blip r:embed="rId4"/>
          <a:stretch/>
        </p:blipFill>
        <p:spPr>
          <a:xfrm>
            <a:off x="29160" y="3528000"/>
            <a:ext cx="4650480" cy="1248120"/>
          </a:xfrm>
          <a:prstGeom prst="rect">
            <a:avLst/>
          </a:prstGeom>
          <a:ln>
            <a:noFill/>
          </a:ln>
        </p:spPr>
      </p:pic>
      <p:pic>
        <p:nvPicPr>
          <p:cNvPr id="261" name="" descr=""/>
          <p:cNvPicPr/>
          <p:nvPr/>
        </p:nvPicPr>
        <p:blipFill>
          <a:blip r:embed="rId5"/>
          <a:stretch/>
        </p:blipFill>
        <p:spPr>
          <a:xfrm>
            <a:off x="76320" y="48960"/>
            <a:ext cx="4603320" cy="3406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" name="Table 1"/>
          <p:cNvGraphicFramePr/>
          <p:nvPr/>
        </p:nvGraphicFramePr>
        <p:xfrm>
          <a:off x="299160" y="201240"/>
          <a:ext cx="8708040" cy="6128640"/>
        </p:xfrm>
        <a:graphic>
          <a:graphicData uri="http://schemas.openxmlformats.org/drawingml/2006/table">
            <a:tbl>
              <a:tblPr/>
              <a:tblGrid>
                <a:gridCol w="2175120"/>
                <a:gridCol w="3907440"/>
                <a:gridCol w="2625840"/>
              </a:tblGrid>
              <a:tr h="39999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ts val="1843"/>
                        </a:lnSpc>
                        <a:spcBef>
                          <a:spcPts val="91"/>
                        </a:spcBef>
                      </a:pPr>
                      <a:r>
                        <a:rPr b="1" lang="ru-RU" sz="2000" spc="-12" strike="noStrike">
                          <a:solidFill>
                            <a:srgbClr val="800080"/>
                          </a:solidFill>
                          <a:latin typeface="Arial"/>
                        </a:rPr>
                        <a:t>Непряма</a:t>
                      </a:r>
                      <a:r>
                        <a:rPr b="1" lang="ru-RU" sz="2000" spc="-92" strike="noStrike">
                          <a:solidFill>
                            <a:srgbClr val="80008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2000" spc="-12" strike="noStrike">
                          <a:solidFill>
                            <a:srgbClr val="800080"/>
                          </a:solidFill>
                          <a:latin typeface="Arial"/>
                        </a:rPr>
                        <a:t>імуно-  </a:t>
                      </a:r>
                      <a:r>
                        <a:rPr b="1" lang="ru-RU" sz="2000" spc="-26" strike="noStrike">
                          <a:solidFill>
                            <a:srgbClr val="800080"/>
                          </a:solidFill>
                          <a:latin typeface="Arial"/>
                        </a:rPr>
                        <a:t>флуоресценція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6560" algn="just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Використання зрізів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з тканинних  </a:t>
                      </a:r>
                      <a:r>
                        <a:rPr b="1" lang="ru-RU" sz="1800" spc="-21" strike="noStrike">
                          <a:solidFill>
                            <a:srgbClr val="000000"/>
                          </a:solidFill>
                          <a:latin typeface="Arial"/>
                        </a:rPr>
                        <a:t>блоків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швидкого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заморожування,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які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нарізають   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за    допомогою  </a:t>
                      </a:r>
                      <a:r>
                        <a:rPr b="1" lang="ru-RU" sz="1800" spc="180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кріостату (товщина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до 4 мм),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закріплюють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на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склі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та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сушать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на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повітрі. </a:t>
                      </a:r>
                      <a:r>
                        <a:rPr b="1" lang="ru-RU" sz="1800" spc="4" strike="noStrike">
                          <a:solidFill>
                            <a:srgbClr val="000000"/>
                          </a:solidFill>
                          <a:latin typeface="Arial"/>
                        </a:rPr>
                        <a:t>Скло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ін</a:t>
                      </a:r>
                      <a:r>
                        <a:rPr b="1" lang="ru-RU" sz="1800" spc="12" strike="noStrike">
                          <a:solidFill>
                            <a:srgbClr val="000000"/>
                          </a:solidFill>
                          <a:latin typeface="Arial"/>
                        </a:rPr>
                        <a:t>к</a:t>
                      </a:r>
                      <a:r>
                        <a:rPr b="1" lang="ru-RU" sz="1800" spc="18" strike="noStrike">
                          <a:solidFill>
                            <a:srgbClr val="000000"/>
                          </a:solidFill>
                          <a:latin typeface="Arial"/>
                        </a:rPr>
                        <a:t>у</a:t>
                      </a:r>
                      <a:r>
                        <a:rPr b="1" lang="ru-RU" sz="1800" spc="-66" strike="noStrike">
                          <a:solidFill>
                            <a:srgbClr val="000000"/>
                          </a:solidFill>
                          <a:latin typeface="Arial"/>
                        </a:rPr>
                        <a:t>б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у</a:t>
                      </a:r>
                      <a:r>
                        <a:rPr b="1" lang="ru-RU" sz="1800" spc="-55" strike="noStrike">
                          <a:solidFill>
                            <a:srgbClr val="000000"/>
                          </a:solidFill>
                          <a:latin typeface="Arial"/>
                        </a:rPr>
                        <a:t>ю</a:t>
                      </a:r>
                      <a:r>
                        <a:rPr b="1" lang="ru-RU" sz="1800" spc="-21" strike="noStrike">
                          <a:solidFill>
                            <a:srgbClr val="000000"/>
                          </a:solidFill>
                          <a:latin typeface="Arial"/>
                        </a:rPr>
                        <a:t>т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ь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	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із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ві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дпо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в</a:t>
                      </a:r>
                      <a:r>
                        <a:rPr b="1" lang="ru-RU" sz="1800" spc="-21" strike="noStrike">
                          <a:solidFill>
                            <a:srgbClr val="000000"/>
                          </a:solidFill>
                          <a:latin typeface="Arial"/>
                        </a:rPr>
                        <a:t>і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д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и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ми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розведеннями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контрольних </a:t>
                      </a:r>
                      <a:r>
                        <a:rPr b="1" lang="ru-RU" sz="1800" spc="-46" strike="noStrike">
                          <a:solidFill>
                            <a:srgbClr val="000000"/>
                          </a:solidFill>
                          <a:latin typeface="Arial"/>
                        </a:rPr>
                        <a:t>та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дослідних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сироваток, </a:t>
                      </a:r>
                      <a:r>
                        <a:rPr b="1" lang="ru-RU" sz="1800" spc="68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відмивають, </a:t>
                      </a:r>
                      <a:r>
                        <a:rPr b="1" lang="ru-RU" sz="1800" spc="282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а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потім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інкубують і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з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людською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імуноглобуліновою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антисироват-кою, </a:t>
                      </a:r>
                      <a:r>
                        <a:rPr b="1" lang="ru-RU" sz="1800" spc="12" strike="noStrike">
                          <a:solidFill>
                            <a:srgbClr val="000000"/>
                          </a:solidFill>
                          <a:latin typeface="Arial"/>
                        </a:rPr>
                        <a:t>яка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кон’югована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із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флуоресцином. 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marL="16560" algn="just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Потрібен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флуоресцентний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мікроскоп.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Антинуклеарні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антитіла,</a:t>
                      </a:r>
                      <a:r>
                        <a:rPr b="1" lang="ru-RU" sz="1800" spc="-80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антитіла  до</a:t>
                      </a:r>
                      <a:r>
                        <a:rPr b="1" lang="ru-RU" sz="1800" spc="-32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гладенької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мускулатури,  антиміто-хондріальні 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антитіла, 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антиретикулінові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антитіла,</a:t>
                      </a:r>
                      <a:r>
                        <a:rPr b="1" lang="ru-RU" sz="1800" spc="-4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антитіла до</a:t>
                      </a:r>
                      <a:r>
                        <a:rPr b="1" lang="ru-RU" sz="1800" spc="-97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рибосом, 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антитіла</a:t>
                      </a:r>
                      <a:r>
                        <a:rPr b="1" lang="ru-RU" sz="1800" spc="-46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до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парієтальних</a:t>
                      </a:r>
                      <a:r>
                        <a:rPr b="1" lang="ru-RU" sz="1800" spc="-97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клітин  </a:t>
                      </a:r>
                      <a:r>
                        <a:rPr b="1" lang="ru-RU" sz="1800" spc="4" strike="noStrike">
                          <a:solidFill>
                            <a:srgbClr val="000000"/>
                          </a:solidFill>
                          <a:latin typeface="Arial"/>
                        </a:rPr>
                        <a:t>шлунка,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печінково- 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ниркові мікро</a:t>
                      </a:r>
                      <a:r>
                        <a:rPr b="1" lang="ru-RU" sz="1800" spc="18" strike="noStrike">
                          <a:solidFill>
                            <a:srgbClr val="000000"/>
                          </a:solidFill>
                          <a:latin typeface="Arial"/>
                        </a:rPr>
                        <a:t>с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ома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льні 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антитіла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  <a:tr h="212904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843"/>
                        </a:lnSpc>
                      </a:pPr>
                      <a:r>
                        <a:rPr b="1" lang="ru-RU" sz="2000" spc="-26" strike="noStrike">
                          <a:solidFill>
                            <a:srgbClr val="800080"/>
                          </a:solidFill>
                          <a:latin typeface="Arial"/>
                        </a:rPr>
                        <a:t>Проточна</a:t>
                      </a:r>
                      <a:endParaRPr b="0" lang="ru-RU" sz="20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ts val="1843"/>
                        </a:lnSpc>
                      </a:pPr>
                      <a:r>
                        <a:rPr b="1" lang="ru-RU" sz="2000" spc="-21" strike="noStrike">
                          <a:solidFill>
                            <a:srgbClr val="800080"/>
                          </a:solidFill>
                          <a:latin typeface="Arial"/>
                        </a:rPr>
                        <a:t>цитометрія </a:t>
                      </a:r>
                      <a:r>
                        <a:rPr b="1" lang="ru-RU" sz="2000" spc="-15" strike="noStrike">
                          <a:solidFill>
                            <a:srgbClr val="800080"/>
                          </a:solidFill>
                          <a:latin typeface="Arial"/>
                        </a:rPr>
                        <a:t>(цито-  </a:t>
                      </a:r>
                      <a:r>
                        <a:rPr b="1" lang="ru-RU" sz="2000" spc="-21" strike="noStrike">
                          <a:solidFill>
                            <a:srgbClr val="800080"/>
                          </a:solidFill>
                          <a:latin typeface="Arial"/>
                        </a:rPr>
                        <a:t>флуориметрія)</a:t>
                      </a:r>
                      <a:endParaRPr b="0" lang="ru-RU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6560" algn="just">
                        <a:lnSpc>
                          <a:spcPts val="1843"/>
                        </a:lnSpc>
                        <a:spcBef>
                          <a:spcPts val="45"/>
                        </a:spcBef>
                      </a:pP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Проходження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клітин, які помічені 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флуоресцентними</a:t>
                      </a:r>
                      <a:r>
                        <a:rPr b="1" lang="ru-RU" sz="1800" spc="68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барвниками, повз  </a:t>
                      </a:r>
                      <a:r>
                        <a:rPr b="1" lang="ru-RU" sz="1800" spc="-32" strike="noStrike">
                          <a:solidFill>
                            <a:srgbClr val="000000"/>
                          </a:solidFill>
                          <a:latin typeface="Arial"/>
                        </a:rPr>
                        <a:t>збуджуючого </a:t>
                      </a:r>
                      <a:r>
                        <a:rPr b="1" lang="ru-RU" sz="1800" spc="-52" strike="noStrike">
                          <a:solidFill>
                            <a:srgbClr val="000000"/>
                          </a:solidFill>
                          <a:latin typeface="Arial"/>
                        </a:rPr>
                        <a:t>лазеру,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а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потім через 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детектори.</a:t>
                      </a:r>
                      <a:r>
                        <a:rPr b="1" lang="ru-RU" sz="1800" spc="68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Є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найбільш</a:t>
                      </a:r>
                      <a:r>
                        <a:rPr b="1" lang="ru-RU" sz="1800" spc="197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21" strike="noStrike">
                          <a:solidFill>
                            <a:srgbClr val="000000"/>
                          </a:solidFill>
                          <a:latin typeface="Arial"/>
                        </a:rPr>
                        <a:t>точним </a:t>
                      </a:r>
                      <a:r>
                        <a:rPr b="1" lang="ru-RU" sz="1800" spc="-26" strike="noStrike">
                          <a:solidFill>
                            <a:srgbClr val="000000"/>
                          </a:solidFill>
                          <a:latin typeface="Arial"/>
                        </a:rPr>
                        <a:t>методом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дослідження клітинної ланки  </a:t>
                      </a:r>
                      <a:r>
                        <a:rPr b="1" lang="ru-RU" sz="1800" spc="-35" strike="noStrike">
                          <a:solidFill>
                            <a:srgbClr val="000000"/>
                          </a:solidFill>
                          <a:latin typeface="Arial"/>
                        </a:rPr>
                        <a:t>імунітету.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ts val="1843"/>
                        </a:lnSpc>
                        <a:spcBef>
                          <a:spcPts val="45"/>
                        </a:spcBef>
                      </a:pP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Імунокомпетентні 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клітини крові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та</a:t>
                      </a:r>
                      <a:r>
                        <a:rPr b="1" lang="ru-RU" sz="1800" spc="-100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їх  популяції,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суспендовані</a:t>
                      </a:r>
                      <a:r>
                        <a:rPr b="1" lang="ru-RU" sz="1800" spc="-114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клітини 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органів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і тканин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(паренхіматозних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just">
                        <a:lnSpc>
                          <a:spcPts val="1843"/>
                        </a:lnSpc>
                        <a:spcBef>
                          <a:spcPts val="45"/>
                        </a:spcBef>
                      </a:pP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органів,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пухлин,  </a:t>
                      </a:r>
                      <a:r>
                        <a:rPr b="1" lang="ru-RU" sz="1800" spc="-32" strike="noStrike">
                          <a:solidFill>
                            <a:srgbClr val="000000"/>
                          </a:solidFill>
                          <a:latin typeface="Arial"/>
                        </a:rPr>
                        <a:t>культури</a:t>
                      </a:r>
                      <a:r>
                        <a:rPr b="1" lang="ru-RU" sz="1800" spc="-120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клітин)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" descr=""/>
          <p:cNvPicPr/>
          <p:nvPr/>
        </p:nvPicPr>
        <p:blipFill>
          <a:blip r:embed="rId1"/>
          <a:stretch/>
        </p:blipFill>
        <p:spPr>
          <a:xfrm>
            <a:off x="792000" y="144000"/>
            <a:ext cx="7487640" cy="2695320"/>
          </a:xfrm>
          <a:prstGeom prst="rect">
            <a:avLst/>
          </a:prstGeom>
          <a:ln>
            <a:noFill/>
          </a:ln>
        </p:spPr>
      </p:pic>
      <p:pic>
        <p:nvPicPr>
          <p:cNvPr id="264" name="" descr=""/>
          <p:cNvPicPr/>
          <p:nvPr/>
        </p:nvPicPr>
        <p:blipFill>
          <a:blip r:embed="rId2"/>
          <a:stretch/>
        </p:blipFill>
        <p:spPr>
          <a:xfrm>
            <a:off x="3528000" y="3986640"/>
            <a:ext cx="2015640" cy="1557000"/>
          </a:xfrm>
          <a:prstGeom prst="rect">
            <a:avLst/>
          </a:prstGeom>
          <a:ln>
            <a:noFill/>
          </a:ln>
        </p:spPr>
      </p:pic>
      <p:pic>
        <p:nvPicPr>
          <p:cNvPr id="265" name="" descr=""/>
          <p:cNvPicPr/>
          <p:nvPr/>
        </p:nvPicPr>
        <p:blipFill>
          <a:blip r:embed="rId3"/>
          <a:stretch/>
        </p:blipFill>
        <p:spPr>
          <a:xfrm>
            <a:off x="5688000" y="2952360"/>
            <a:ext cx="3357360" cy="2663280"/>
          </a:xfrm>
          <a:prstGeom prst="rect">
            <a:avLst/>
          </a:prstGeom>
          <a:ln>
            <a:noFill/>
          </a:ln>
        </p:spPr>
      </p:pic>
      <p:sp>
        <p:nvSpPr>
          <p:cNvPr id="266" name="CustomShape 1"/>
          <p:cNvSpPr/>
          <p:nvPr/>
        </p:nvSpPr>
        <p:spPr>
          <a:xfrm>
            <a:off x="5112000" y="5688000"/>
            <a:ext cx="39596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latin typeface="Arial"/>
              </a:rPr>
              <a:t>Immunofluorescent Lm Of Astrocyte Brain Cells is a photograph by Nancy Kedersha which was uploaded on October 7th, 2018.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67" name="" descr=""/>
          <p:cNvPicPr/>
          <p:nvPr/>
        </p:nvPicPr>
        <p:blipFill>
          <a:blip r:embed="rId4"/>
          <a:stretch/>
        </p:blipFill>
        <p:spPr>
          <a:xfrm>
            <a:off x="72000" y="3096000"/>
            <a:ext cx="3416040" cy="2686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266760" y="432000"/>
            <a:ext cx="4844520" cy="64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f10a03"/>
                </a:solidFill>
                <a:latin typeface="Times New Roman"/>
                <a:ea typeface="Times New Roman"/>
              </a:rPr>
              <a:t>1. Імунологія як наука.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f10a03"/>
                </a:solidFill>
                <a:latin typeface="Times New Roman"/>
                <a:ea typeface="Times New Roman"/>
              </a:rPr>
              <a:t> </a:t>
            </a:r>
            <a:r>
              <a:rPr b="1" lang="ru-RU" sz="3200" spc="-1" strike="noStrike">
                <a:solidFill>
                  <a:srgbClr val="f10a03"/>
                </a:solidFill>
                <a:latin typeface="Times New Roman"/>
                <a:ea typeface="Times New Roman"/>
              </a:rPr>
              <a:t>Вікова імунологія.</a:t>
            </a:r>
            <a:r>
              <a:rPr b="1" lang="ru-RU" sz="2800" spc="-1" strike="noStrike">
                <a:solidFill>
                  <a:srgbClr val="f10a03"/>
                </a:solidFill>
                <a:latin typeface="Times New Roman"/>
                <a:ea typeface="Times New Roman"/>
              </a:rPr>
              <a:t> 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444960" y="1584000"/>
            <a:ext cx="8338680" cy="487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780373"/>
                </a:solidFill>
                <a:latin typeface="Times New Roman"/>
                <a:ea typeface="Times New Roman"/>
              </a:rPr>
              <a:t>ІМУНОЛОГІЯ</a:t>
            </a: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- галузь біомедичної науки, яка вивчає відповідь організму на дію антигенів, розпізнавання організмом власних і чужорідних структур, а також усі біологічні, серологічні та фізико-хімічні аспекти імунних явищ.</a:t>
            </a:r>
            <a:endParaRPr b="0" lang="ru-RU" sz="20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У сучасній медицині </a:t>
            </a:r>
            <a:r>
              <a:rPr b="1" i="1" lang="ru-RU" sz="1800" spc="-1" strike="noStrike">
                <a:solidFill>
                  <a:srgbClr val="8d1d75"/>
                </a:solidFill>
                <a:latin typeface="Times New Roman"/>
                <a:ea typeface="Times New Roman"/>
              </a:rPr>
              <a:t>імунологія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зайняла значуще місце як галузь, що розвивається, проте на неї покладають надії лікарі різних спеціальностей. </a:t>
            </a:r>
            <a:endParaRPr b="0" lang="ru-RU" sz="18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Актуальність теми полягає в тому, що порушення розвитку, диференціювання імунокомпетентних клітин, їх функціонування, синтезу їх продуктів або регуляції цих процесів ведуть до </a:t>
            </a:r>
            <a:r>
              <a:rPr b="1" i="1" lang="ru-RU" sz="1800" spc="-1" strike="noStrike">
                <a:solidFill>
                  <a:srgbClr val="55308d"/>
                </a:solidFill>
                <a:latin typeface="Times New Roman"/>
                <a:ea typeface="Times New Roman"/>
              </a:rPr>
              <a:t>порушень</a:t>
            </a:r>
            <a:r>
              <a:rPr b="1" lang="ru-RU" sz="1800" spc="-1" strike="noStrike">
                <a:solidFill>
                  <a:srgbClr val="55308d"/>
                </a:solidFill>
                <a:latin typeface="Times New Roman"/>
                <a:ea typeface="Times New Roman"/>
              </a:rPr>
              <a:t> </a:t>
            </a:r>
            <a:r>
              <a:rPr b="1" i="1" lang="ru-RU" sz="1800" spc="-1" strike="noStrike">
                <a:solidFill>
                  <a:srgbClr val="55308d"/>
                </a:solidFill>
                <a:latin typeface="Times New Roman"/>
                <a:ea typeface="Times New Roman"/>
              </a:rPr>
              <a:t>імунологічних функцій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b="0" lang="ru-RU" sz="18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Ці порушення можуть залишатися безсимптомними або виявляються клінічно, і за тяжкістю клінічні прояви коливаються </a:t>
            </a:r>
            <a:r>
              <a:rPr b="1" lang="ru-RU" sz="1800" spc="-1" strike="noStrike" u="sng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від м’яких до фатальних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endParaRPr b="0" lang="ru-RU" sz="18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800" spc="-1" strike="noStrike">
                <a:solidFill>
                  <a:srgbClr val="c9211e"/>
                </a:solidFill>
                <a:latin typeface="Times New Roman"/>
                <a:ea typeface="Times New Roman"/>
              </a:rPr>
              <a:t>Такі порушення можуть стосуватися:</a:t>
            </a:r>
            <a:endParaRPr b="0" lang="ru-RU" sz="18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b="1" i="1" lang="ru-RU" sz="1800" spc="-1" strike="noStrike">
                <a:solidFill>
                  <a:srgbClr val="069a2e"/>
                </a:solidFill>
                <a:latin typeface="Times New Roman"/>
                <a:ea typeface="Times New Roman"/>
              </a:rPr>
              <a:t>основних клітин імунної системи: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Т- і В-лімфоцитів, фагоцитів, природних кілерів </a:t>
            </a:r>
            <a:endParaRPr b="0" lang="ru-RU" sz="18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b="1" i="1" lang="ru-RU" sz="1800" spc="-1" strike="noStrike">
                <a:solidFill>
                  <a:srgbClr val="069a2e"/>
                </a:solidFill>
                <a:latin typeface="Times New Roman"/>
                <a:ea typeface="Times New Roman"/>
              </a:rPr>
              <a:t>та їх продуктів: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білків системи комплементу, імуноглобулінів, цитокінів.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1"/>
          <a:stretch/>
        </p:blipFill>
        <p:spPr>
          <a:xfrm>
            <a:off x="5760000" y="72000"/>
            <a:ext cx="3085200" cy="1362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" descr=""/>
          <p:cNvPicPr/>
          <p:nvPr/>
        </p:nvPicPr>
        <p:blipFill>
          <a:blip r:embed="rId1"/>
          <a:stretch/>
        </p:blipFill>
        <p:spPr>
          <a:xfrm>
            <a:off x="22320" y="576000"/>
            <a:ext cx="9120240" cy="1658520"/>
          </a:xfrm>
          <a:prstGeom prst="rect">
            <a:avLst/>
          </a:prstGeom>
          <a:ln>
            <a:noFill/>
          </a:ln>
        </p:spPr>
      </p:pic>
      <p:sp>
        <p:nvSpPr>
          <p:cNvPr id="269" name="CustomShape 1"/>
          <p:cNvSpPr/>
          <p:nvPr/>
        </p:nvSpPr>
        <p:spPr>
          <a:xfrm>
            <a:off x="22320" y="2277720"/>
            <a:ext cx="9142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Нормальная клетка       Ранний апоптоз        Поздний апоптоз               Некроз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3528000" y="202320"/>
            <a:ext cx="206136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ФІБРОБЛАСТИ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71" name="CustomShape 3"/>
          <p:cNvSpPr/>
          <p:nvPr/>
        </p:nvSpPr>
        <p:spPr>
          <a:xfrm>
            <a:off x="106200" y="5904000"/>
            <a:ext cx="882036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Лизосомы живых клеток флуоресцируют оранжевым цветом (А). Мертвые клетки имеют ярко-красную флуоресценцию цитоплазмы и ярко-зеленую ядер (Б).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72" name="" descr=""/>
          <p:cNvPicPr/>
          <p:nvPr/>
        </p:nvPicPr>
        <p:blipFill>
          <a:blip r:embed="rId2"/>
          <a:stretch/>
        </p:blipFill>
        <p:spPr>
          <a:xfrm>
            <a:off x="936360" y="3168000"/>
            <a:ext cx="7414200" cy="2518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" descr=""/>
          <p:cNvPicPr/>
          <p:nvPr/>
        </p:nvPicPr>
        <p:blipFill>
          <a:blip r:embed="rId1"/>
          <a:stretch/>
        </p:blipFill>
        <p:spPr>
          <a:xfrm>
            <a:off x="144000" y="3600000"/>
            <a:ext cx="3959640" cy="3170520"/>
          </a:xfrm>
          <a:prstGeom prst="rect">
            <a:avLst/>
          </a:prstGeom>
          <a:ln>
            <a:noFill/>
          </a:ln>
        </p:spPr>
      </p:pic>
      <p:pic>
        <p:nvPicPr>
          <p:cNvPr id="274" name="" descr=""/>
          <p:cNvPicPr/>
          <p:nvPr/>
        </p:nvPicPr>
        <p:blipFill>
          <a:blip r:embed="rId2"/>
          <a:stretch/>
        </p:blipFill>
        <p:spPr>
          <a:xfrm>
            <a:off x="17280" y="17280"/>
            <a:ext cx="3654360" cy="3654360"/>
          </a:xfrm>
          <a:prstGeom prst="rect">
            <a:avLst/>
          </a:prstGeom>
          <a:ln>
            <a:noFill/>
          </a:ln>
        </p:spPr>
      </p:pic>
      <p:pic>
        <p:nvPicPr>
          <p:cNvPr id="275" name="" descr=""/>
          <p:cNvPicPr/>
          <p:nvPr/>
        </p:nvPicPr>
        <p:blipFill>
          <a:blip r:embed="rId3"/>
          <a:stretch/>
        </p:blipFill>
        <p:spPr>
          <a:xfrm>
            <a:off x="3888000" y="792000"/>
            <a:ext cx="5183640" cy="3882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" descr=""/>
          <p:cNvPicPr/>
          <p:nvPr/>
        </p:nvPicPr>
        <p:blipFill>
          <a:blip r:embed="rId1"/>
          <a:srcRect l="3173" t="0" r="3966" b="0"/>
          <a:stretch/>
        </p:blipFill>
        <p:spPr>
          <a:xfrm>
            <a:off x="-8280" y="288000"/>
            <a:ext cx="9123480" cy="561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7" name="Table 1"/>
          <p:cNvGraphicFramePr/>
          <p:nvPr/>
        </p:nvGraphicFramePr>
        <p:xfrm>
          <a:off x="153360" y="206640"/>
          <a:ext cx="8846280" cy="4893120"/>
        </p:xfrm>
        <a:graphic>
          <a:graphicData uri="http://schemas.openxmlformats.org/drawingml/2006/table">
            <a:tbl>
              <a:tblPr/>
              <a:tblGrid>
                <a:gridCol w="2121480"/>
                <a:gridCol w="3511440"/>
                <a:gridCol w="3213720"/>
              </a:tblGrid>
              <a:tr h="160560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П</a:t>
                      </a:r>
                      <a:r>
                        <a:rPr b="1" lang="ru-RU" sz="1800" spc="-86" strike="noStrike">
                          <a:solidFill>
                            <a:srgbClr val="80008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-7" strike="noStrike">
                          <a:solidFill>
                            <a:srgbClr val="800080"/>
                          </a:solidFill>
                          <a:latin typeface="Arial"/>
                        </a:rPr>
                        <a:t>лімер</a:t>
                      </a:r>
                      <a:r>
                        <a:rPr b="1" lang="ru-RU" sz="1800" spc="26" strike="noStrike">
                          <a:solidFill>
                            <a:srgbClr val="800080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1800" spc="-7" strike="noStrike">
                          <a:solidFill>
                            <a:srgbClr val="800080"/>
                          </a:solidFill>
                          <a:latin typeface="Arial"/>
                        </a:rPr>
                        <a:t>зн</a:t>
                      </a:r>
                      <a:r>
                        <a:rPr b="1" lang="ru-RU" sz="1800" spc="4" strike="noStrike">
                          <a:solidFill>
                            <a:srgbClr val="80008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-  </a:t>
                      </a:r>
                      <a:r>
                        <a:rPr b="1" lang="ru-RU" sz="1800" spc="-15" strike="noStrike">
                          <a:solidFill>
                            <a:srgbClr val="800080"/>
                          </a:solidFill>
                          <a:latin typeface="Arial"/>
                        </a:rPr>
                        <a:t>ланцюгова  </a:t>
                      </a:r>
                      <a:r>
                        <a:rPr b="1" lang="ru-RU" sz="1800" spc="-7" strike="noStrike">
                          <a:solidFill>
                            <a:srgbClr val="800080"/>
                          </a:solidFill>
                          <a:latin typeface="Arial"/>
                        </a:rPr>
                        <a:t>реакція</a:t>
                      </a:r>
                      <a:r>
                        <a:rPr b="1" lang="ru-RU" sz="1800" spc="-41" strike="noStrike">
                          <a:solidFill>
                            <a:srgbClr val="80008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2" strike="noStrike">
                          <a:solidFill>
                            <a:srgbClr val="800080"/>
                          </a:solidFill>
                          <a:latin typeface="Arial"/>
                        </a:rPr>
                        <a:t>(ПЛР)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9800" algn="just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Значне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збільшення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малих концентрацій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бажаних</a:t>
                      </a:r>
                      <a:r>
                        <a:rPr b="1" lang="ru-RU" sz="1800" spc="738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фрагментів 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ДНК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в біологічному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матеріалі  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(пробі). 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marL="19800" algn="just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Крім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простого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збільшення 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числа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копій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ДНК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(цей</a:t>
                      </a:r>
                      <a:r>
                        <a:rPr b="1" lang="ru-RU" sz="1800" spc="197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процес називається</a:t>
                      </a:r>
                      <a:r>
                        <a:rPr b="1" lang="ru-RU" sz="1800" spc="12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ампліфікацією).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ts val="1843"/>
                        </a:lnSpc>
                        <a:spcBef>
                          <a:spcPts val="34"/>
                        </a:spcBef>
                      </a:pP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Діагностика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захворювань 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(спадкових,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ін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ф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екційних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),  ідентифікації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малих кількостей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ДНК,</a:t>
                      </a:r>
                      <a:r>
                        <a:rPr b="1" lang="ru-RU" sz="1800" spc="-72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встановлення </a:t>
                      </a:r>
                      <a:r>
                        <a:rPr b="1" lang="ru-RU" sz="1800" spc="-21" strike="noStrike">
                          <a:solidFill>
                            <a:srgbClr val="000000"/>
                          </a:solidFill>
                          <a:latin typeface="Arial"/>
                        </a:rPr>
                        <a:t>батьківства.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3816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  <a:tr h="140436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843"/>
                        </a:lnSpc>
                      </a:pPr>
                      <a:r>
                        <a:rPr b="1" lang="ru-RU" sz="1800" spc="-12" strike="noStrike">
                          <a:solidFill>
                            <a:srgbClr val="800080"/>
                          </a:solidFill>
                          <a:latin typeface="Arial"/>
                        </a:rPr>
                        <a:t>Бластна</a:t>
                      </a:r>
                      <a:endParaRPr b="0" lang="ru-RU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ts val="1843"/>
                        </a:lnSpc>
                      </a:pPr>
                      <a:r>
                        <a:rPr b="1" lang="ru-RU" sz="1800" spc="-52" strike="noStrike">
                          <a:solidFill>
                            <a:srgbClr val="800080"/>
                          </a:solidFill>
                          <a:latin typeface="Arial"/>
                        </a:rPr>
                        <a:t>т</a:t>
                      </a: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ранс</a:t>
                      </a:r>
                      <a:r>
                        <a:rPr b="1" lang="ru-RU" sz="1800" spc="-26" strike="noStrike">
                          <a:solidFill>
                            <a:srgbClr val="800080"/>
                          </a:solidFill>
                          <a:latin typeface="Arial"/>
                        </a:rPr>
                        <a:t>ф</a:t>
                      </a: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-21" strike="noStrike">
                          <a:solidFill>
                            <a:srgbClr val="800080"/>
                          </a:solidFill>
                          <a:latin typeface="Arial"/>
                        </a:rPr>
                        <a:t>р</a:t>
                      </a:r>
                      <a:r>
                        <a:rPr b="1" lang="ru-RU" sz="1800" spc="-46" strike="noStrike">
                          <a:solidFill>
                            <a:srgbClr val="800080"/>
                          </a:solidFill>
                          <a:latin typeface="Arial"/>
                        </a:rPr>
                        <a:t>м</a:t>
                      </a:r>
                      <a:r>
                        <a:rPr b="1" lang="ru-RU" sz="1800" spc="4" strike="noStrike">
                          <a:solidFill>
                            <a:srgbClr val="800080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ція  </a:t>
                      </a:r>
                      <a:r>
                        <a:rPr b="1" lang="ru-RU" sz="1800" spc="-15" strike="noStrike">
                          <a:solidFill>
                            <a:srgbClr val="800080"/>
                          </a:solidFill>
                          <a:latin typeface="Arial"/>
                        </a:rPr>
                        <a:t>лімфоцитів  </a:t>
                      </a:r>
                      <a:r>
                        <a:rPr b="1" lang="ru-RU" sz="1800" spc="-32" strike="noStrike">
                          <a:solidFill>
                            <a:srgbClr val="800080"/>
                          </a:solidFill>
                          <a:latin typeface="Arial"/>
                        </a:rPr>
                        <a:t>(РБТЛ)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9800" algn="just">
                        <a:lnSpc>
                          <a:spcPts val="1843"/>
                        </a:lnSpc>
                      </a:pP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Дозволяє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	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досліджувати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пр</a:t>
                      </a:r>
                      <a:r>
                        <a:rPr b="1" lang="ru-RU" sz="1800" spc="-55" strike="noStrike">
                          <a:solidFill>
                            <a:srgbClr val="00000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ліф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е</a:t>
                      </a:r>
                      <a:r>
                        <a:rPr b="1" lang="ru-RU" sz="1800" spc="4" strike="noStrike">
                          <a:solidFill>
                            <a:srgbClr val="000000"/>
                          </a:solidFill>
                          <a:latin typeface="Arial"/>
                        </a:rPr>
                        <a:t>р</a:t>
                      </a:r>
                      <a:r>
                        <a:rPr b="1" lang="ru-RU" sz="1800" spc="-60" strike="noStrike">
                          <a:solidFill>
                            <a:srgbClr val="000000"/>
                          </a:solidFill>
                          <a:latin typeface="Arial"/>
                        </a:rPr>
                        <a:t>а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тивну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	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р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е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акц</a:t>
                      </a:r>
                      <a:r>
                        <a:rPr b="1" lang="ru-RU" sz="1800" spc="4" strike="noStrike">
                          <a:solidFill>
                            <a:srgbClr val="000000"/>
                          </a:solidFill>
                          <a:latin typeface="Arial"/>
                        </a:rPr>
                        <a:t>і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ю 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лімфоцитів за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імуногенезу </a:t>
                      </a:r>
                      <a:r>
                        <a:rPr b="1" lang="ru-RU" sz="1800" spc="-32" strike="noStrike">
                          <a:solidFill>
                            <a:srgbClr val="000000"/>
                          </a:solidFill>
                          <a:latin typeface="Arial"/>
                        </a:rPr>
                        <a:t>та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ступінь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сенсибілізації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організму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до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даного</a:t>
                      </a:r>
                      <a:r>
                        <a:rPr b="1" lang="ru-RU" sz="1800" spc="738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41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антигену. 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Дослідження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проводиться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на </a:t>
                      </a:r>
                      <a:r>
                        <a:rPr b="1" lang="ru-RU" sz="1800" spc="-35" strike="noStrike">
                          <a:solidFill>
                            <a:srgbClr val="000000"/>
                          </a:solidFill>
                          <a:latin typeface="Arial"/>
                        </a:rPr>
                        <a:t>культурі</a:t>
                      </a:r>
                      <a:r>
                        <a:rPr b="1" lang="ru-RU" sz="1800" spc="38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клітин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ts val="1843"/>
                        </a:lnSpc>
                      </a:pP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Визначення функціональ-ної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активності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і</a:t>
                      </a:r>
                      <a:r>
                        <a:rPr b="1" lang="ru-RU" sz="1800" spc="24" strike="noStrike">
                          <a:solidFill>
                            <a:srgbClr val="000000"/>
                          </a:solidFill>
                          <a:latin typeface="Arial"/>
                        </a:rPr>
                        <a:t>м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ун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о-</a:t>
                      </a:r>
                      <a:r>
                        <a:rPr b="1" lang="ru-RU" sz="1800" spc="26" strike="noStrike">
                          <a:solidFill>
                            <a:srgbClr val="000000"/>
                          </a:solidFill>
                          <a:latin typeface="Arial"/>
                        </a:rPr>
                        <a:t>к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омп</a:t>
                      </a:r>
                      <a:r>
                        <a:rPr b="1" lang="ru-RU" sz="1800" spc="-97" strike="noStrike">
                          <a:solidFill>
                            <a:srgbClr val="000000"/>
                          </a:solidFill>
                          <a:latin typeface="Arial"/>
                        </a:rPr>
                        <a:t>е</a:t>
                      </a:r>
                      <a:r>
                        <a:rPr b="1" lang="ru-RU" sz="1800" spc="-35" strike="noStrike">
                          <a:solidFill>
                            <a:srgbClr val="000000"/>
                          </a:solidFill>
                          <a:latin typeface="Arial"/>
                        </a:rPr>
                        <a:t>т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е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нтних клітин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3816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  <a:tr h="1883520">
                <a:tc>
                  <a:txBody>
                    <a:bodyPr>
                      <a:noAutofit/>
                    </a:bodyPr>
                    <a:p>
                      <a:pPr algn="ctr">
                        <a:lnSpc>
                          <a:spcPts val="1843"/>
                        </a:lnSpc>
                        <a:spcBef>
                          <a:spcPts val="45"/>
                        </a:spcBef>
                      </a:pP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І</a:t>
                      </a:r>
                      <a:r>
                        <a:rPr b="1" lang="ru-RU" sz="1800" spc="-41" strike="noStrike">
                          <a:solidFill>
                            <a:srgbClr val="800080"/>
                          </a:solidFill>
                          <a:latin typeface="Arial"/>
                        </a:rPr>
                        <a:t>м</a:t>
                      </a:r>
                      <a:r>
                        <a:rPr b="1" lang="ru-RU" sz="1800" spc="-35" strike="noStrike">
                          <a:solidFill>
                            <a:srgbClr val="800080"/>
                          </a:solidFill>
                          <a:latin typeface="Arial"/>
                        </a:rPr>
                        <a:t>у</a:t>
                      </a: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н</a:t>
                      </a:r>
                      <a:r>
                        <a:rPr b="1" lang="ru-RU" sz="1800" spc="-41" strike="noStrike">
                          <a:solidFill>
                            <a:srgbClr val="80008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-46" strike="noStrike">
                          <a:solidFill>
                            <a:srgbClr val="800080"/>
                          </a:solidFill>
                          <a:latin typeface="Arial"/>
                        </a:rPr>
                        <a:t>м</a:t>
                      </a:r>
                      <a:r>
                        <a:rPr b="1" lang="ru-RU" sz="1800" spc="-7" strike="noStrike">
                          <a:solidFill>
                            <a:srgbClr val="800080"/>
                          </a:solidFill>
                          <a:latin typeface="Arial"/>
                        </a:rPr>
                        <a:t>агн</a:t>
                      </a:r>
                      <a:r>
                        <a:rPr b="1" lang="ru-RU" sz="1800" spc="7" strike="noStrike">
                          <a:solidFill>
                            <a:srgbClr val="800080"/>
                          </a:solidFill>
                          <a:latin typeface="Arial"/>
                        </a:rPr>
                        <a:t>і</a:t>
                      </a:r>
                      <a:r>
                        <a:rPr b="1" lang="ru-RU" sz="1800" spc="-15" strike="noStrike">
                          <a:solidFill>
                            <a:srgbClr val="800080"/>
                          </a:solidFill>
                          <a:latin typeface="Arial"/>
                        </a:rPr>
                        <a:t>т</a:t>
                      </a:r>
                      <a:r>
                        <a:rPr b="1" lang="ru-RU" sz="1800" spc="-1" strike="noStrike">
                          <a:solidFill>
                            <a:srgbClr val="800080"/>
                          </a:solidFill>
                          <a:latin typeface="Arial"/>
                        </a:rPr>
                        <a:t>на  </a:t>
                      </a:r>
                      <a:r>
                        <a:rPr b="1" lang="ru-RU" sz="1800" spc="-7" strike="noStrike">
                          <a:solidFill>
                            <a:srgbClr val="800080"/>
                          </a:solidFill>
                          <a:latin typeface="Arial"/>
                        </a:rPr>
                        <a:t>сепарація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marL="19800" algn="just">
                        <a:lnSpc>
                          <a:spcPts val="1843"/>
                        </a:lnSpc>
                        <a:spcBef>
                          <a:spcPts val="45"/>
                        </a:spcBef>
                      </a:pPr>
                      <a:r>
                        <a:rPr b="1" lang="ru-RU" sz="1800" spc="-35" strike="noStrike">
                          <a:solidFill>
                            <a:srgbClr val="000000"/>
                          </a:solidFill>
                          <a:latin typeface="Arial"/>
                        </a:rPr>
                        <a:t>Метод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на основі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застосування 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парамагнітних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полістирольних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мікр</a:t>
                      </a:r>
                      <a:r>
                        <a:rPr b="1" lang="ru-RU" sz="1800" spc="-41" strike="noStrike">
                          <a:solidFill>
                            <a:srgbClr val="000000"/>
                          </a:solidFill>
                          <a:latin typeface="Arial"/>
                        </a:rPr>
                        <a:t>о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ча</a:t>
                      </a:r>
                      <a:r>
                        <a:rPr b="1" lang="ru-RU" sz="1800" spc="7" strike="noStrike">
                          <a:solidFill>
                            <a:srgbClr val="000000"/>
                          </a:solidFill>
                          <a:latin typeface="Arial"/>
                        </a:rPr>
                        <a:t>с</a:t>
                      </a:r>
                      <a:r>
                        <a:rPr b="1" lang="ru-RU" sz="1800" spc="-35" strike="noStrike">
                          <a:solidFill>
                            <a:srgbClr val="000000"/>
                          </a:solidFill>
                          <a:latin typeface="Arial"/>
                        </a:rPr>
                        <a:t>т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ок,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покритих моноклональмими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антитілами</a:t>
                      </a:r>
                      <a:r>
                        <a:rPr b="1" lang="ru-RU" sz="1800" spc="406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до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тих чи інших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антигенних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маркерів  клітин.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 algn="just">
                        <a:lnSpc>
                          <a:spcPts val="1843"/>
                        </a:lnSpc>
                        <a:spcBef>
                          <a:spcPts val="45"/>
                        </a:spcBef>
                      </a:pP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Дає можливість </a:t>
                      </a:r>
                      <a:r>
                        <a:rPr b="1" lang="ru-RU" sz="1800" spc="-15" strike="noStrike">
                          <a:solidFill>
                            <a:srgbClr val="000000"/>
                          </a:solidFill>
                          <a:latin typeface="Arial"/>
                        </a:rPr>
                        <a:t>проводити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повне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фено-типування всіх</a:t>
                      </a:r>
                      <a:r>
                        <a:rPr b="1" lang="ru-RU" sz="1800" spc="-60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суб-популяцій </a:t>
                      </a:r>
                      <a:r>
                        <a:rPr b="1" lang="ru-RU" sz="1800" spc="-7" strike="noStrike">
                          <a:solidFill>
                            <a:srgbClr val="000000"/>
                          </a:solidFill>
                          <a:latin typeface="Arial"/>
                        </a:rPr>
                        <a:t>лімфоцитів. </a:t>
                      </a:r>
                      <a:r>
                        <a:rPr b="1" lang="ru-RU" sz="1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Має  високу</a:t>
                      </a:r>
                      <a:r>
                        <a:rPr b="1" lang="ru-RU" sz="1800" spc="-60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b="1" lang="ru-RU" sz="18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собівартість</a:t>
                      </a:r>
                      <a:endParaRPr b="0" lang="ru-RU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3d382b"/>
                      </a:solidFill>
                    </a:lnL>
                    <a:lnR w="12240">
                      <a:solidFill>
                        <a:srgbClr val="3d382b"/>
                      </a:solidFill>
                    </a:lnR>
                    <a:lnT w="12240">
                      <a:solidFill>
                        <a:srgbClr val="3d382b"/>
                      </a:solidFill>
                    </a:lnT>
                    <a:lnB w="12240">
                      <a:solidFill>
                        <a:srgbClr val="3d382b"/>
                      </a:solidFill>
                    </a:lnB>
                    <a:solidFill>
                      <a:srgbClr val="f1f4f5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31680" y="936000"/>
            <a:ext cx="8967960" cy="4633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" descr=""/>
          <p:cNvPicPr/>
          <p:nvPr/>
        </p:nvPicPr>
        <p:blipFill>
          <a:blip r:embed="rId1"/>
          <a:srcRect l="14352" t="0" r="17991" b="0"/>
          <a:stretch/>
        </p:blipFill>
        <p:spPr>
          <a:xfrm>
            <a:off x="360000" y="432000"/>
            <a:ext cx="8541720" cy="3743640"/>
          </a:xfrm>
          <a:prstGeom prst="rect">
            <a:avLst/>
          </a:prstGeom>
          <a:ln>
            <a:noFill/>
          </a:ln>
        </p:spPr>
      </p:pic>
      <p:sp>
        <p:nvSpPr>
          <p:cNvPr id="280" name="CustomShape 1"/>
          <p:cNvSpPr/>
          <p:nvPr/>
        </p:nvSpPr>
        <p:spPr>
          <a:xfrm>
            <a:off x="1163880" y="4747320"/>
            <a:ext cx="20034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ЛІМФОЦИТИ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4824000" y="4752000"/>
            <a:ext cx="3743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ТРАНСФОРМАЦІЯ В БЛАСТИ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 descr=""/>
          <p:cNvPicPr/>
          <p:nvPr/>
        </p:nvPicPr>
        <p:blipFill>
          <a:blip r:embed="rId1"/>
          <a:srcRect l="30759" t="31265" r="34132" b="29700"/>
          <a:stretch/>
        </p:blipFill>
        <p:spPr>
          <a:xfrm>
            <a:off x="423360" y="903600"/>
            <a:ext cx="7999200" cy="4998960"/>
          </a:xfrm>
          <a:prstGeom prst="rect">
            <a:avLst/>
          </a:prstGeom>
          <a:ln w="936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408600" y="261360"/>
            <a:ext cx="8518320" cy="630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200" spc="-1" strike="noStrike">
                <a:solidFill>
                  <a:srgbClr val="ff3838"/>
                </a:solidFill>
                <a:latin typeface="Arial"/>
                <a:ea typeface="DejaVu Sans"/>
              </a:rPr>
              <a:t>Імунний статус</a:t>
            </a: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 – це сукупність кількісних і якісних характеристик, що відображають стан імунної системи людини в конкретний момент часу.</a:t>
            </a:r>
            <a:endParaRPr b="0" lang="ru-RU" sz="22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При оцінці імунної системи необхідно знати про існування </a:t>
            </a:r>
            <a:r>
              <a:rPr b="1" lang="ru-RU" sz="1800" spc="-1" strike="noStrike">
                <a:solidFill>
                  <a:srgbClr val="800080"/>
                </a:solidFill>
                <a:latin typeface="Arial"/>
                <a:ea typeface="DejaVu Sans"/>
              </a:rPr>
              <a:t>індивідуальної варіабельності показників імунітету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враховувати, що зміна одного показника викликає компенсаторні реакції інших показників.</a:t>
            </a:r>
            <a:endParaRPr b="0" lang="ru-RU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800080"/>
                </a:solidFill>
                <a:latin typeface="Arial"/>
                <a:ea typeface="DejaVu Sans"/>
              </a:rPr>
              <a:t>Дефект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частини компонентів або ланок імунної системи, як природжений, генетично зумовлений, так і придбаний, </a:t>
            </a:r>
            <a:r>
              <a:rPr b="1" lang="ru-RU" sz="1800" spc="-1" strike="noStrike">
                <a:solidFill>
                  <a:srgbClr val="800080"/>
                </a:solidFill>
                <a:latin typeface="Arial"/>
                <a:ea typeface="DejaVu Sans"/>
              </a:rPr>
              <a:t>може бути досить повно компенсований іншими компонентами імунної системи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b="0" lang="ru-RU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Якщо</a:t>
            </a:r>
            <a:r>
              <a:rPr b="1" i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адаптація такої дефектної системи відбувається в сприятливих фізіологічних умовах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то гомеостаз може достатньо повно стабілізуватися, створивши необхідний баланс наявних компонентів. Подібна збалансована система може працювати достатньо ефективно навіть в екстремальних умовах, хоча ризик її зриву все ж таки може бути декілька вище, ніж у системи, всі компоненти якої повноцінні.</a:t>
            </a:r>
            <a:endParaRPr b="0" lang="ru-RU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Функціональна активність імунокомпетентних клітин знаходиться під постійним впливом </a:t>
            </a:r>
            <a:r>
              <a:rPr b="1" lang="ru-RU" sz="1800" spc="-1" strike="noStrike">
                <a:solidFill>
                  <a:srgbClr val="800080"/>
                </a:solidFill>
                <a:latin typeface="Arial"/>
                <a:ea typeface="DejaVu Sans"/>
              </a:rPr>
              <a:t>нейроендокринних чинників (нейро-ендокринноімунна вісь)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Існують </a:t>
            </a:r>
            <a:r>
              <a:rPr b="1" lang="ru-RU" sz="1800" spc="-1" strike="noStrike">
                <a:solidFill>
                  <a:srgbClr val="800080"/>
                </a:solidFill>
                <a:latin typeface="Arial"/>
                <a:ea typeface="DejaVu Sans"/>
              </a:rPr>
              <a:t>вікові відмінності показників імунного статусу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roup 1"/>
          <p:cNvGrpSpPr/>
          <p:nvPr/>
        </p:nvGrpSpPr>
        <p:grpSpPr>
          <a:xfrm>
            <a:off x="3600000" y="72000"/>
            <a:ext cx="5187600" cy="6695280"/>
            <a:chOff x="3600000" y="72000"/>
            <a:chExt cx="5187600" cy="6695280"/>
          </a:xfrm>
        </p:grpSpPr>
        <p:sp>
          <p:nvSpPr>
            <p:cNvPr id="285" name="CustomShape 2"/>
            <p:cNvSpPr/>
            <p:nvPr/>
          </p:nvSpPr>
          <p:spPr>
            <a:xfrm>
              <a:off x="3600000" y="72000"/>
              <a:ext cx="5187600" cy="6695280"/>
            </a:xfrm>
            <a:prstGeom prst="rect">
              <a:avLst/>
            </a:prstGeom>
            <a:blipFill rotWithShape="0"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86" name="CustomShape 3"/>
            <p:cNvSpPr/>
            <p:nvPr/>
          </p:nvSpPr>
          <p:spPr>
            <a:xfrm>
              <a:off x="4407840" y="665640"/>
              <a:ext cx="3520800" cy="268200"/>
            </a:xfrm>
            <a:custGeom>
              <a:avLst/>
              <a:gdLst/>
              <a:ahLst/>
              <a:rect l="l" t="t" r="r" b="b"/>
              <a:pathLst>
                <a:path w="4968240" h="358140">
                  <a:moveTo>
                    <a:pt x="4968239" y="0"/>
                  </a:moveTo>
                  <a:lnTo>
                    <a:pt x="0" y="0"/>
                  </a:lnTo>
                  <a:lnTo>
                    <a:pt x="0" y="358140"/>
                  </a:lnTo>
                  <a:lnTo>
                    <a:pt x="4968239" y="358140"/>
                  </a:lnTo>
                  <a:lnTo>
                    <a:pt x="4968239" y="0"/>
                  </a:lnTo>
                  <a:close/>
                </a:path>
              </a:pathLst>
            </a:custGeom>
            <a:solidFill>
              <a:srgbClr val="edebe6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87" name="CustomShape 4"/>
          <p:cNvSpPr/>
          <p:nvPr/>
        </p:nvSpPr>
        <p:spPr>
          <a:xfrm>
            <a:off x="288000" y="1324080"/>
            <a:ext cx="3167280" cy="299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3320" bIns="0">
            <a:spAutoFit/>
          </a:bodyPr>
          <a:p>
            <a:pPr marL="12600" indent="3240" algn="ctr">
              <a:lnSpc>
                <a:spcPct val="100000"/>
              </a:lnSpc>
              <a:spcBef>
                <a:spcPts val="105"/>
              </a:spcBef>
            </a:pPr>
            <a:r>
              <a:rPr b="1" lang="ru-RU" sz="2800" spc="-1" strike="noStrike">
                <a:solidFill>
                  <a:srgbClr val="c00000"/>
                </a:solidFill>
                <a:latin typeface="Arial"/>
                <a:ea typeface="DejaVu Sans"/>
              </a:rPr>
              <a:t>Бланк  </a:t>
            </a:r>
            <a:r>
              <a:rPr b="1" lang="ru-RU" sz="2800" spc="-15" strike="noStrike">
                <a:solidFill>
                  <a:srgbClr val="c00000"/>
                </a:solidFill>
                <a:latin typeface="Arial"/>
                <a:ea typeface="DejaVu Sans"/>
              </a:rPr>
              <a:t>імунологічного  </a:t>
            </a:r>
            <a:r>
              <a:rPr b="1" lang="ru-RU" sz="2800" spc="-12" strike="noStrike">
                <a:solidFill>
                  <a:srgbClr val="c00000"/>
                </a:solidFill>
                <a:latin typeface="Arial"/>
                <a:ea typeface="DejaVu Sans"/>
              </a:rPr>
              <a:t>дослідження,</a:t>
            </a:r>
            <a:r>
              <a:rPr b="1" lang="ru-RU" sz="2800" spc="-72" strike="noStrike">
                <a:solidFill>
                  <a:srgbClr val="c00000"/>
                </a:solidFill>
                <a:latin typeface="Arial"/>
                <a:ea typeface="DejaVu Sans"/>
              </a:rPr>
              <a:t> </a:t>
            </a:r>
            <a:r>
              <a:rPr b="1" lang="ru-RU" sz="2800" spc="-7" strike="noStrike">
                <a:solidFill>
                  <a:srgbClr val="c00000"/>
                </a:solidFill>
                <a:latin typeface="Arial"/>
                <a:ea typeface="DejaVu Sans"/>
              </a:rPr>
              <a:t>який  </a:t>
            </a:r>
            <a:r>
              <a:rPr b="1" lang="ru-RU" sz="2800" spc="-21" strike="noStrike">
                <a:solidFill>
                  <a:srgbClr val="c00000"/>
                </a:solidFill>
                <a:latin typeface="Arial"/>
                <a:ea typeface="DejaVu Sans"/>
              </a:rPr>
              <a:t>застосовується </a:t>
            </a:r>
            <a:r>
              <a:rPr b="1" lang="ru-RU" sz="2800" spc="-1" strike="noStrike">
                <a:solidFill>
                  <a:srgbClr val="c00000"/>
                </a:solidFill>
                <a:latin typeface="Arial"/>
                <a:ea typeface="DejaVu Sans"/>
              </a:rPr>
              <a:t>у  </a:t>
            </a:r>
            <a:r>
              <a:rPr b="1" lang="ru-RU" sz="2800" spc="-7" strike="noStrike">
                <a:solidFill>
                  <a:srgbClr val="c00000"/>
                </a:solidFill>
                <a:latin typeface="Arial"/>
                <a:ea typeface="DejaVu Sans"/>
              </a:rPr>
              <a:t>сучасній  </a:t>
            </a:r>
            <a:r>
              <a:rPr b="1" lang="ru-RU" sz="2800" spc="-12" strike="noStrike">
                <a:solidFill>
                  <a:srgbClr val="c00000"/>
                </a:solidFill>
                <a:latin typeface="Arial"/>
                <a:ea typeface="DejaVu Sans"/>
              </a:rPr>
              <a:t>лабораторії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192240" y="144000"/>
            <a:ext cx="8735400" cy="618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Виявлені </a:t>
            </a:r>
            <a:r>
              <a:rPr b="1" lang="ru-RU" sz="1800" spc="-1" strike="noStrike">
                <a:solidFill>
                  <a:srgbClr val="800080"/>
                </a:solidFill>
                <a:latin typeface="Arial"/>
                <a:ea typeface="DejaVu Sans"/>
              </a:rPr>
              <a:t>сезонні коливання функціональної активності імунної системи.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Так встановлено, що максимальне значення показників Т- і В-ланок імунітету спостерігається в зимовий час. Зниження кількості і функціональної активності Т-лімфоцитів відбувається навесні, а В-лімфоцитів – влітку. 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Виявлені також </a:t>
            </a:r>
            <a:r>
              <a:rPr b="1" lang="ru-RU" sz="1800" spc="-1" strike="noStrike">
                <a:solidFill>
                  <a:srgbClr val="800080"/>
                </a:solidFill>
                <a:latin typeface="Arial"/>
                <a:ea typeface="DejaVu Sans"/>
              </a:rPr>
              <a:t>добові ритми зміни показників імунного статусу: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максимальна кількість лімфоцитів спостерігається в 24 год, найменша – при пробудженні.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800080"/>
                </a:solidFill>
                <a:latin typeface="Arial"/>
                <a:ea typeface="DejaVu Sans"/>
              </a:rPr>
              <a:t>Дефекти імунної системи виявляються в період її активної роботи.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2000" spc="-1" strike="noStrike">
                <a:solidFill>
                  <a:srgbClr val="f10d0c"/>
                </a:solidFill>
                <a:latin typeface="Arial"/>
                <a:ea typeface="DejaVu Sans"/>
              </a:rPr>
              <a:t>Узагальнено можна виділити три основні типи активного функціонування імунної системи.</a:t>
            </a:r>
            <a:endParaRPr b="0" lang="ru-RU" sz="20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Перший тип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– це </a:t>
            </a: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нормальне в своїй основі функціонування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яке зустрічається при більшості захворювань (</a:t>
            </a:r>
            <a:r>
              <a:rPr b="1" lang="ru-RU" sz="1800" spc="-1" strike="noStrike">
                <a:solidFill>
                  <a:srgbClr val="800080"/>
                </a:solidFill>
                <a:latin typeface="Arial"/>
                <a:ea typeface="DejaVu Sans"/>
              </a:rPr>
              <a:t>гострих, хронічних, рецидивуючих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). В межах цього нормального функціонування може розвиватися недостатність роботи імунної системи, проте вона є такою, що проходить, тимчасовою і при усуненні відповідних причин система повертається в стан нормальної роботи.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Другий тип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патологічне функціонування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пов’язане з поломками якої-небудь специфічної ланки імунної системи </a:t>
            </a: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в реакції на певний антиген.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144360" y="288000"/>
            <a:ext cx="8566920" cy="645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Значна частина порушень пов’язана з уродженими або набутими дефектами продукції імунокомпетентних клітин або їх функцій. Інші випадки імунодефіцитів пов’язані з малігнізацією імунокомпетентних клітин та їх неконтрольованою проліферацією, надмірним накопиченням їх продуктів.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i="1" lang="ru-RU" sz="2200" spc="-1" strike="noStrike">
                <a:solidFill>
                  <a:srgbClr val="8d1d75"/>
                </a:solidFill>
                <a:latin typeface="Times New Roman"/>
                <a:ea typeface="Times New Roman"/>
              </a:rPr>
              <a:t>Різноманітними можуть бути клінічні прояви порушень регуляції імунологічних функцій: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нерегульованої активації системи комплементу,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- нерегульованої продукції і рецепції цитокінів.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f10d0c"/>
                </a:solidFill>
                <a:latin typeface="Times New Roman"/>
                <a:ea typeface="Times New Roman"/>
              </a:rPr>
              <a:t>Імунна система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складається з таких органів, як кістковий мозок, тимус, селезінка, лімфатичні вузли, скупчення лімфоїдної тканини. Розрізняють: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первинні – </a:t>
            </a:r>
            <a:r>
              <a:rPr b="1" lang="ru-RU" sz="2200" spc="-1" strike="noStrike">
                <a:solidFill>
                  <a:srgbClr val="069a2e"/>
                </a:solidFill>
                <a:latin typeface="Times New Roman"/>
                <a:ea typeface="Times New Roman"/>
              </a:rPr>
              <a:t>центральні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(кістковий мозок і тимус)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і вторинні – </a:t>
            </a:r>
            <a:r>
              <a:rPr b="1" lang="ru-RU" sz="2200" spc="-1" strike="noStrike">
                <a:solidFill>
                  <a:srgbClr val="069a2e"/>
                </a:solidFill>
                <a:latin typeface="Times New Roman"/>
                <a:ea typeface="Times New Roman"/>
              </a:rPr>
              <a:t>периферичні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(селезінка, лімфатичні вузли, скупчення лімфоїдної тканини) органи імунної системи. </a:t>
            </a:r>
            <a:endParaRPr b="0" lang="ru-RU" sz="2200" spc="-1" strike="noStrike">
              <a:latin typeface="Arial"/>
            </a:endParaRPr>
          </a:p>
          <a:p>
            <a:pPr marL="216000" indent="-21492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200" spc="-1" strike="noStrike" u="sng">
                <a:solidFill>
                  <a:srgbClr val="000000"/>
                </a:solidFill>
                <a:uFillTx/>
                <a:latin typeface="Times New Roman"/>
                <a:ea typeface="Times New Roman"/>
              </a:rPr>
              <a:t>Всі вони взаємозв’язані системою кровообігу, лімфотоку і єдиною системою імунорегуляції.</a:t>
            </a:r>
            <a:r>
              <a:rPr b="1" lang="ru-RU" sz="2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216000" y="432000"/>
            <a:ext cx="8590680" cy="588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Ненормальність функціонування імунної системи в цьому випадку пов’язана з тим, що специфічна ланка неправильно направляє хід імунної відповіді. Це може виявлятися як в </a:t>
            </a:r>
            <a:r>
              <a:rPr b="1" lang="ru-RU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безконтрольному посиленні імунної реакції (</a:t>
            </a:r>
            <a:r>
              <a:rPr b="1" lang="ru-RU" sz="2000" spc="-1" strike="noStrike" u="sng">
                <a:solidFill>
                  <a:srgbClr val="800080"/>
                </a:solidFill>
                <a:uFillTx/>
                <a:latin typeface="Arial"/>
                <a:ea typeface="DejaVu Sans"/>
              </a:rPr>
              <a:t>алергія</a:t>
            </a:r>
            <a:r>
              <a:rPr b="1" lang="ru-RU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) або зриві толерантності до свого антигена (</a:t>
            </a:r>
            <a:r>
              <a:rPr b="1" lang="ru-RU" sz="2000" spc="-1" strike="noStrike" u="sng">
                <a:solidFill>
                  <a:srgbClr val="800080"/>
                </a:solidFill>
                <a:uFillTx/>
                <a:latin typeface="Arial"/>
                <a:ea typeface="DejaVu Sans"/>
              </a:rPr>
              <a:t>автоіммунні захворювання</a:t>
            </a:r>
            <a:r>
              <a:rPr b="1" lang="ru-RU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), так і в ослабленні відповіді на чуже (</a:t>
            </a:r>
            <a:r>
              <a:rPr b="1" lang="ru-RU" sz="2000" spc="-1" strike="noStrike" u="sng">
                <a:solidFill>
                  <a:srgbClr val="800080"/>
                </a:solidFill>
                <a:uFillTx/>
                <a:latin typeface="Arial"/>
                <a:ea typeface="DejaVu Sans"/>
              </a:rPr>
              <a:t>онкологічні захворювання</a:t>
            </a:r>
            <a:r>
              <a:rPr b="1" lang="ru-RU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)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000" spc="-1" strike="noStrike">
                <a:solidFill>
                  <a:srgbClr val="00a933"/>
                </a:solidFill>
                <a:latin typeface="Arial"/>
                <a:ea typeface="DejaVu Sans"/>
              </a:rPr>
              <a:t>Третій тип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патологічне функціонування,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пов’язане з дефектом якої-небудь ланки або компоненту імунної системи, коли механізми компенсації через які-небудь причини (наприклад, дуже великого дефекту, несприятливих умов життя та ін.), </a:t>
            </a: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не спрацювали, система залишилася незбалансованою і не може адекватно реагувати на чужорідне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. Дефект компонентів може бути природженим (</a:t>
            </a: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DejaVu Sans"/>
              </a:rPr>
              <a:t>природжені імунодефекти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) або придбаним (</a:t>
            </a: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DejaVu Sans"/>
              </a:rPr>
              <a:t>хвороби кровотворення, пов’язані із злоякісним переродженням імунокомпетентних клітин; СНІД, пов’язаний з виборчим знищенням вірусом Т-хелперів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).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1152000" y="59040"/>
            <a:ext cx="7631640" cy="145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78920" bIns="0">
            <a:spAutoFit/>
          </a:bodyPr>
          <a:p>
            <a:pPr marL="2830680" indent="-692280" algn="ctr">
              <a:lnSpc>
                <a:spcPct val="100000"/>
              </a:lnSpc>
              <a:spcBef>
                <a:spcPts val="99"/>
              </a:spcBef>
            </a:pPr>
            <a:r>
              <a:rPr b="1" lang="ru-RU" sz="2800" spc="-12" strike="noStrike">
                <a:solidFill>
                  <a:srgbClr val="1d2e5f"/>
                </a:solidFill>
                <a:latin typeface="Arial"/>
                <a:ea typeface="DejaVu Sans"/>
              </a:rPr>
              <a:t>Клінічні </a:t>
            </a:r>
            <a:r>
              <a:rPr b="1" lang="ru-RU" sz="2800" spc="-7" strike="noStrike">
                <a:solidFill>
                  <a:srgbClr val="1d2e5f"/>
                </a:solidFill>
                <a:latin typeface="Arial"/>
                <a:ea typeface="DejaVu Sans"/>
              </a:rPr>
              <a:t>показання для </a:t>
            </a:r>
            <a:r>
              <a:rPr b="1" lang="ru-RU" sz="2800" spc="-12" strike="noStrike">
                <a:solidFill>
                  <a:srgbClr val="1d2e5f"/>
                </a:solidFill>
                <a:latin typeface="Arial"/>
                <a:ea typeface="DejaVu Sans"/>
              </a:rPr>
              <a:t>проведення </a:t>
            </a:r>
            <a:r>
              <a:rPr b="1" lang="ru-RU" sz="2800" spc="-21" strike="noStrike">
                <a:solidFill>
                  <a:srgbClr val="1d2e5f"/>
                </a:solidFill>
                <a:latin typeface="Arial"/>
                <a:ea typeface="DejaVu Sans"/>
              </a:rPr>
              <a:t>імунологічного</a:t>
            </a:r>
            <a:r>
              <a:rPr b="1" lang="ru-RU" sz="2800" spc="-1" strike="noStrike">
                <a:solidFill>
                  <a:srgbClr val="1d2e5f"/>
                </a:solidFill>
                <a:latin typeface="Arial"/>
                <a:ea typeface="DejaVu Sans"/>
              </a:rPr>
              <a:t> </a:t>
            </a:r>
            <a:r>
              <a:rPr b="1" lang="ru-RU" sz="2800" spc="-21" strike="noStrike">
                <a:solidFill>
                  <a:srgbClr val="1d2e5f"/>
                </a:solidFill>
                <a:latin typeface="Arial"/>
                <a:ea typeface="DejaVu Sans"/>
              </a:rPr>
              <a:t>обстеження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504000" y="78120"/>
            <a:ext cx="3095640" cy="1937520"/>
          </a:xfrm>
          <a:prstGeom prst="rect">
            <a:avLst/>
          </a:prstGeom>
          <a:blipFill rotWithShape="0">
            <a:blip r:embed="rId1"/>
            <a:stretch>
              <a:fillRect/>
            </a:stretch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3"/>
          <p:cNvSpPr/>
          <p:nvPr/>
        </p:nvSpPr>
        <p:spPr>
          <a:xfrm>
            <a:off x="432360" y="2376000"/>
            <a:ext cx="8495280" cy="401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280" algn="just">
              <a:lnSpc>
                <a:spcPts val="1843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000" spc="-12" strike="noStrike">
                <a:solidFill>
                  <a:srgbClr val="000000"/>
                </a:solidFill>
                <a:latin typeface="Arial"/>
                <a:ea typeface="DejaVu Sans"/>
              </a:rPr>
              <a:t>Інфекційні </a:t>
            </a:r>
            <a:r>
              <a:rPr b="1" lang="ru-RU" sz="2000" spc="-7" strike="noStrike">
                <a:solidFill>
                  <a:srgbClr val="000000"/>
                </a:solidFill>
                <a:latin typeface="Arial"/>
                <a:ea typeface="DejaVu Sans"/>
              </a:rPr>
              <a:t>хвороби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з </a:t>
            </a:r>
            <a:r>
              <a:rPr b="1" lang="ru-RU" sz="2000" spc="-7" strike="noStrike">
                <a:solidFill>
                  <a:srgbClr val="000000"/>
                </a:solidFill>
                <a:latin typeface="Arial"/>
                <a:ea typeface="DejaVu Sans"/>
              </a:rPr>
              <a:t>хронічним</a:t>
            </a:r>
            <a:r>
              <a:rPr b="1" lang="ru-RU" sz="2000" spc="52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000" spc="-15" strike="noStrike">
                <a:solidFill>
                  <a:srgbClr val="000000"/>
                </a:solidFill>
                <a:latin typeface="Arial"/>
                <a:ea typeface="DejaVu Sans"/>
              </a:rPr>
              <a:t>перебігом;</a:t>
            </a:r>
            <a:endParaRPr b="0" lang="ru-RU" sz="2000" spc="-1" strike="noStrike">
              <a:latin typeface="Arial"/>
            </a:endParaRPr>
          </a:p>
          <a:p>
            <a:pPr marL="216000" indent="-215280" algn="just">
              <a:lnSpc>
                <a:spcPts val="1843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Під</a:t>
            </a:r>
            <a:r>
              <a:rPr b="1" lang="ru-RU" sz="2000" spc="-41" strike="noStrike">
                <a:solidFill>
                  <a:srgbClr val="000000"/>
                </a:solidFill>
                <a:latin typeface="Arial"/>
                <a:ea typeface="DejaVu Sans"/>
              </a:rPr>
              <a:t>о</a:t>
            </a:r>
            <a:r>
              <a:rPr b="1" lang="ru-RU" sz="2000" spc="-7" strike="noStrike">
                <a:solidFill>
                  <a:srgbClr val="000000"/>
                </a:solidFill>
                <a:latin typeface="Arial"/>
                <a:ea typeface="DejaVu Sans"/>
              </a:rPr>
              <a:t>зр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а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ru-RU" sz="2000" spc="-7" strike="noStrike">
                <a:solidFill>
                  <a:srgbClr val="000000"/>
                </a:solidFill>
                <a:latin typeface="Arial"/>
                <a:ea typeface="DejaVu Sans"/>
              </a:rPr>
              <a:t>н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а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прис</a:t>
            </a:r>
            <a:r>
              <a:rPr b="1" lang="ru-RU" sz="2000" spc="46" strike="noStrike">
                <a:solidFill>
                  <a:srgbClr val="000000"/>
                </a:solidFill>
                <a:latin typeface="Arial"/>
                <a:ea typeface="DejaVu Sans"/>
              </a:rPr>
              <a:t>у</a:t>
            </a:r>
            <a:r>
              <a:rPr b="1" lang="ru-RU" sz="2000" spc="-46" strike="noStrike">
                <a:solidFill>
                  <a:srgbClr val="000000"/>
                </a:solidFill>
                <a:latin typeface="Arial"/>
                <a:ea typeface="DejaVu Sans"/>
              </a:rPr>
              <a:t>т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ні</a:t>
            </a:r>
            <a:r>
              <a:rPr b="1" lang="ru-RU" sz="2000" spc="12" strike="noStrike">
                <a:solidFill>
                  <a:srgbClr val="000000"/>
                </a:solidFill>
                <a:latin typeface="Arial"/>
                <a:ea typeface="DejaVu Sans"/>
              </a:rPr>
              <a:t>с</a:t>
            </a:r>
            <a:r>
              <a:rPr b="1" lang="ru-RU" sz="2000" spc="-46" strike="noStrike">
                <a:solidFill>
                  <a:srgbClr val="000000"/>
                </a:solidFill>
                <a:latin typeface="Arial"/>
                <a:ea typeface="DejaVu Sans"/>
              </a:rPr>
              <a:t>т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ь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ген</a:t>
            </a:r>
            <a:r>
              <a:rPr b="1" lang="ru-RU" sz="2000" spc="-21" strike="noStrike">
                <a:solidFill>
                  <a:srgbClr val="000000"/>
                </a:solidFill>
                <a:latin typeface="Arial"/>
                <a:ea typeface="DejaVu Sans"/>
              </a:rPr>
              <a:t>е</a:t>
            </a:r>
            <a:r>
              <a:rPr b="1" lang="ru-RU" sz="2000" spc="-46" strike="noStrike">
                <a:solidFill>
                  <a:srgbClr val="000000"/>
                </a:solidFill>
                <a:latin typeface="Arial"/>
                <a:ea typeface="DejaVu Sans"/>
              </a:rPr>
              <a:t>т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ично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о</a:t>
            </a:r>
            <a:r>
              <a:rPr b="1" lang="ru-RU" sz="2000" spc="-46" strike="noStrike">
                <a:solidFill>
                  <a:srgbClr val="000000"/>
                </a:solidFill>
                <a:latin typeface="Arial"/>
                <a:ea typeface="DejaVu Sans"/>
              </a:rPr>
              <a:t>б</a:t>
            </a:r>
            <a:r>
              <a:rPr b="1" lang="ru-RU" sz="2000" spc="-41" strike="noStrike">
                <a:solidFill>
                  <a:srgbClr val="000000"/>
                </a:solidFill>
                <a:latin typeface="Arial"/>
                <a:ea typeface="DejaVu Sans"/>
              </a:rPr>
              <a:t>ум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о</a:t>
            </a:r>
            <a:r>
              <a:rPr b="1" lang="ru-RU" sz="2000" spc="-35" strike="noStrike">
                <a:solidFill>
                  <a:srgbClr val="000000"/>
                </a:solidFill>
                <a:latin typeface="Arial"/>
                <a:ea typeface="DejaVu Sans"/>
              </a:rPr>
              <a:t>в</a:t>
            </a:r>
            <a:r>
              <a:rPr b="1" lang="ru-RU" sz="2000" spc="-52" strike="noStrike">
                <a:solidFill>
                  <a:srgbClr val="000000"/>
                </a:solidFill>
                <a:latin typeface="Arial"/>
                <a:ea typeface="DejaVu Sans"/>
              </a:rPr>
              <a:t>л</a:t>
            </a:r>
            <a:r>
              <a:rPr b="1" lang="ru-RU" sz="2000" spc="-7" strike="noStrike">
                <a:solidFill>
                  <a:srgbClr val="000000"/>
                </a:solidFill>
                <a:latin typeface="Arial"/>
                <a:ea typeface="DejaVu Sans"/>
              </a:rPr>
              <a:t>ени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х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де</a:t>
            </a:r>
            <a:r>
              <a:rPr b="1" lang="ru-RU" sz="2000" spc="-41" strike="noStrike">
                <a:solidFill>
                  <a:srgbClr val="000000"/>
                </a:solidFill>
                <a:latin typeface="Arial"/>
                <a:ea typeface="DejaVu Sans"/>
              </a:rPr>
              <a:t>ф</a:t>
            </a:r>
            <a:r>
              <a:rPr b="1" lang="ru-RU" sz="2000" spc="-7" strike="noStrike">
                <a:solidFill>
                  <a:srgbClr val="000000"/>
                </a:solidFill>
                <a:latin typeface="Arial"/>
                <a:ea typeface="DejaVu Sans"/>
              </a:rPr>
              <a:t>е</a:t>
            </a:r>
            <a:r>
              <a:rPr b="1" lang="ru-RU" sz="2000" spc="-21" strike="noStrike">
                <a:solidFill>
                  <a:srgbClr val="000000"/>
                </a:solidFill>
                <a:latin typeface="Arial"/>
                <a:ea typeface="DejaVu Sans"/>
              </a:rPr>
              <a:t>кт</a:t>
            </a:r>
            <a:r>
              <a:rPr b="1" lang="ru-RU" sz="2000" spc="7" strike="noStrike">
                <a:solidFill>
                  <a:srgbClr val="000000"/>
                </a:solidFill>
                <a:latin typeface="Arial"/>
                <a:ea typeface="DejaVu Sans"/>
              </a:rPr>
              <a:t>і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в  </a:t>
            </a:r>
            <a:r>
              <a:rPr b="1" lang="ru-RU" sz="2000" spc="-12" strike="noStrike">
                <a:solidFill>
                  <a:srgbClr val="000000"/>
                </a:solidFill>
                <a:latin typeface="Arial"/>
                <a:ea typeface="DejaVu Sans"/>
              </a:rPr>
              <a:t>імунної</a:t>
            </a:r>
            <a:r>
              <a:rPr b="1" lang="ru-RU" sz="2000" spc="7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000" spc="-15" strike="noStrike">
                <a:solidFill>
                  <a:srgbClr val="000000"/>
                </a:solidFill>
                <a:latin typeface="Arial"/>
                <a:ea typeface="DejaVu Sans"/>
              </a:rPr>
              <a:t>системи;</a:t>
            </a:r>
            <a:endParaRPr b="0" lang="ru-RU" sz="2000" spc="-1" strike="noStrike">
              <a:latin typeface="Arial"/>
            </a:endParaRPr>
          </a:p>
          <a:p>
            <a:pPr marL="216000" indent="-215280" algn="just">
              <a:lnSpc>
                <a:spcPts val="1843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000" spc="-15" strike="noStrike">
                <a:solidFill>
                  <a:srgbClr val="000000"/>
                </a:solidFill>
                <a:latin typeface="Arial"/>
                <a:ea typeface="DejaVu Sans"/>
              </a:rPr>
              <a:t>Аутоімунні </a:t>
            </a:r>
            <a:r>
              <a:rPr b="1" lang="ru-RU" sz="2000" spc="-32" strike="noStrike">
                <a:solidFill>
                  <a:srgbClr val="000000"/>
                </a:solidFill>
                <a:latin typeface="Arial"/>
                <a:ea typeface="DejaVu Sans"/>
              </a:rPr>
              <a:t>та </a:t>
            </a:r>
            <a:r>
              <a:rPr b="1" lang="ru-RU" sz="2000" spc="-12" strike="noStrike">
                <a:solidFill>
                  <a:srgbClr val="000000"/>
                </a:solidFill>
                <a:latin typeface="Arial"/>
                <a:ea typeface="DejaVu Sans"/>
              </a:rPr>
              <a:t>алергічні</a:t>
            </a:r>
            <a:r>
              <a:rPr b="1" lang="ru-RU" sz="2000" spc="148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000" spc="-12" strike="noStrike">
                <a:solidFill>
                  <a:srgbClr val="000000"/>
                </a:solidFill>
                <a:latin typeface="Arial"/>
                <a:ea typeface="DejaVu Sans"/>
              </a:rPr>
              <a:t>захворювання;</a:t>
            </a:r>
            <a:endParaRPr b="0" lang="ru-RU" sz="2000" spc="-1" strike="noStrike">
              <a:latin typeface="Arial"/>
            </a:endParaRPr>
          </a:p>
          <a:p>
            <a:pPr marL="216000" indent="-215280" algn="just">
              <a:lnSpc>
                <a:spcPts val="1843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000" spc="-12" strike="noStrike">
                <a:solidFill>
                  <a:srgbClr val="000000"/>
                </a:solidFill>
                <a:latin typeface="Arial"/>
                <a:ea typeface="DejaVu Sans"/>
              </a:rPr>
              <a:t>Підозра </a:t>
            </a:r>
            <a:r>
              <a:rPr b="1" lang="ru-RU" sz="2000" spc="-7" strike="noStrike">
                <a:solidFill>
                  <a:srgbClr val="000000"/>
                </a:solidFill>
                <a:latin typeface="Arial"/>
                <a:ea typeface="DejaVu Sans"/>
              </a:rPr>
              <a:t>на </a:t>
            </a:r>
            <a:r>
              <a:rPr b="1" lang="ru-RU" sz="2000" spc="-12" strike="noStrike">
                <a:solidFill>
                  <a:srgbClr val="000000"/>
                </a:solidFill>
                <a:latin typeface="Arial"/>
                <a:ea typeface="DejaVu Sans"/>
              </a:rPr>
              <a:t>синдром </a:t>
            </a:r>
            <a:r>
              <a:rPr b="1" lang="ru-RU" sz="2000" spc="-21" strike="noStrike">
                <a:solidFill>
                  <a:srgbClr val="000000"/>
                </a:solidFill>
                <a:latin typeface="Arial"/>
                <a:ea typeface="DejaVu Sans"/>
              </a:rPr>
              <a:t>набутого </a:t>
            </a:r>
            <a:r>
              <a:rPr b="1" lang="ru-RU" sz="2000" spc="-7" strike="noStrike">
                <a:solidFill>
                  <a:srgbClr val="000000"/>
                </a:solidFill>
                <a:latin typeface="Arial"/>
                <a:ea typeface="DejaVu Sans"/>
              </a:rPr>
              <a:t>імунодефіциту</a:t>
            </a:r>
            <a:r>
              <a:rPr b="1" lang="ru-RU" sz="2000" spc="128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000" spc="-7" strike="noStrike">
                <a:solidFill>
                  <a:srgbClr val="000000"/>
                </a:solidFill>
                <a:latin typeface="Arial"/>
                <a:ea typeface="DejaVu Sans"/>
              </a:rPr>
              <a:t>(СНІД);</a:t>
            </a:r>
            <a:endParaRPr b="0" lang="ru-RU" sz="2000" spc="-1" strike="noStrike">
              <a:latin typeface="Arial"/>
            </a:endParaRPr>
          </a:p>
          <a:p>
            <a:pPr marL="216000" indent="-215280" algn="just">
              <a:lnSpc>
                <a:spcPts val="1843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000" spc="-15" strike="noStrike">
                <a:solidFill>
                  <a:srgbClr val="000000"/>
                </a:solidFill>
                <a:latin typeface="Arial"/>
                <a:ea typeface="DejaVu Sans"/>
              </a:rPr>
              <a:t>Злоякісні </a:t>
            </a:r>
            <a:r>
              <a:rPr b="1" lang="ru-RU" sz="2000" spc="-12" strike="noStrike">
                <a:solidFill>
                  <a:srgbClr val="000000"/>
                </a:solidFill>
                <a:latin typeface="Arial"/>
                <a:ea typeface="DejaVu Sans"/>
              </a:rPr>
              <a:t>новоутворення;</a:t>
            </a:r>
            <a:endParaRPr b="0" lang="ru-RU" sz="2000" spc="-1" strike="noStrike">
              <a:latin typeface="Arial"/>
            </a:endParaRPr>
          </a:p>
          <a:p>
            <a:pPr marL="216000" indent="-215280" algn="just">
              <a:lnSpc>
                <a:spcPts val="1843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000" spc="-26" strike="noStrike">
                <a:solidFill>
                  <a:srgbClr val="000000"/>
                </a:solidFill>
                <a:latin typeface="Arial"/>
                <a:ea typeface="DejaVu Sans"/>
              </a:rPr>
              <a:t>Обстеження </a:t>
            </a:r>
            <a:r>
              <a:rPr b="1" lang="ru-RU" sz="2000" spc="-7" strike="noStrike">
                <a:solidFill>
                  <a:srgbClr val="000000"/>
                </a:solidFill>
                <a:latin typeface="Arial"/>
                <a:ea typeface="DejaVu Sans"/>
              </a:rPr>
              <a:t>реципієнтів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до </a:t>
            </a:r>
            <a:r>
              <a:rPr b="1" lang="ru-RU" sz="2000" spc="-32" strike="noStrike">
                <a:solidFill>
                  <a:srgbClr val="000000"/>
                </a:solidFill>
                <a:latin typeface="Arial"/>
                <a:ea typeface="DejaVu Sans"/>
              </a:rPr>
              <a:t>та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після </a:t>
            </a:r>
            <a:r>
              <a:rPr b="1" lang="ru-RU" sz="2000" spc="-7" strike="noStrike">
                <a:solidFill>
                  <a:srgbClr val="000000"/>
                </a:solidFill>
                <a:latin typeface="Arial"/>
                <a:ea typeface="DejaVu Sans"/>
              </a:rPr>
              <a:t>трансплантації</a:t>
            </a:r>
            <a:r>
              <a:rPr b="1" lang="ru-RU" sz="2000" spc="262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органів;</a:t>
            </a:r>
            <a:endParaRPr b="0" lang="ru-RU" sz="2000" spc="-1" strike="noStrike">
              <a:latin typeface="Arial"/>
            </a:endParaRPr>
          </a:p>
          <a:p>
            <a:pPr marL="216000" indent="-215280" algn="just">
              <a:lnSpc>
                <a:spcPts val="1843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000" spc="-26" strike="noStrike">
                <a:solidFill>
                  <a:srgbClr val="000000"/>
                </a:solidFill>
                <a:latin typeface="Arial"/>
                <a:ea typeface="DejaVu Sans"/>
              </a:rPr>
              <a:t>Обстеження пацієнтів перед важкими оперативними втручаннями та ускладнений перебіг післяопераційного періоду;</a:t>
            </a:r>
            <a:endParaRPr b="0" lang="ru-RU" sz="2000" spc="-1" strike="noStrike">
              <a:latin typeface="Arial"/>
            </a:endParaRPr>
          </a:p>
          <a:p>
            <a:pPr marL="216000" indent="-215280" algn="just">
              <a:lnSpc>
                <a:spcPts val="1843"/>
              </a:lnSpc>
              <a:spcBef>
                <a:spcPts val="117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2000" spc="-26" strike="noStrike">
                <a:solidFill>
                  <a:srgbClr val="000000"/>
                </a:solidFill>
                <a:latin typeface="Arial"/>
                <a:ea typeface="DejaVu Sans"/>
              </a:rPr>
              <a:t>Проведення імуносупресивної, імуностимулюючої та імуномодулюючої терапії.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216000" y="216000"/>
            <a:ext cx="8782920" cy="529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800080"/>
                </a:solidFill>
                <a:latin typeface="Arial"/>
                <a:ea typeface="DejaVu Sans"/>
              </a:rPr>
              <a:t>І</a:t>
            </a:r>
            <a:r>
              <a:rPr b="1" i="1" lang="ru-RU" sz="2600" spc="-1" strike="noStrike">
                <a:solidFill>
                  <a:srgbClr val="800080"/>
                </a:solidFill>
                <a:latin typeface="Arial"/>
                <a:ea typeface="DejaVu Sans"/>
              </a:rPr>
              <a:t>мунологічне обстеження переслідує вирішення наступних завдань:</a:t>
            </a:r>
            <a:endParaRPr b="0" lang="ru-RU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6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1) підтвердити наявність порушень в імунній системі (імунодефіцит, автоімунний процес, алергія і т. д.);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2) визначити ступінь тяжкості порушень в імунній системі;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3) виявити порушену ланку;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4) оцінити можливості підбору імунокоректору; 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5) оцінити прогноз ефективності імунотерапії.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216000" y="216000"/>
            <a:ext cx="8782920" cy="597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2a6099"/>
                </a:solidFill>
                <a:latin typeface="Arial"/>
                <a:ea typeface="DejaVu Sans"/>
              </a:rPr>
              <a:t>Для постановки діагнозу імунопатології або висновку про роль імунних порушень в патогенезі різних захворювань рекомендується проведення наступних етапів досліджень: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DejaVu Sans"/>
              </a:rPr>
              <a:t>I. Аналіз анамнезу: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DejaVu Sans"/>
              </a:rPr>
              <a:t>II. Клінічне обстеження: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  <a:ea typeface="DejaVu Sans"/>
              </a:rPr>
              <a:t>III. Імуно-лабораторне обстеження.</a:t>
            </a:r>
            <a:endParaRPr b="0" lang="ru-RU" sz="20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2000" spc="-1" strike="noStrike">
                <a:solidFill>
                  <a:srgbClr val="00a933"/>
                </a:solidFill>
                <a:latin typeface="Arial"/>
                <a:ea typeface="DejaVu Sans"/>
              </a:rPr>
              <a:t>1) Загальний аналіз крові, ШОЕ, С-реактивний білок.</a:t>
            </a:r>
            <a:endParaRPr b="0" lang="ru-RU" sz="20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2000" spc="-1" strike="noStrike">
                <a:solidFill>
                  <a:srgbClr val="00a933"/>
                </a:solidFill>
                <a:latin typeface="Arial"/>
                <a:ea typeface="DejaVu Sans"/>
              </a:rPr>
              <a:t>2) Оцінка клітинного (Т-ланки) імунітету: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а) кількість популяцій і субпопуляцій Т-лімфоцитів (CD2, CD3,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CD4, CD8); співвідношення CD4+/CD8+ клітин;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б) шкірні тести з правцевим і дифтерійним анатоксинами, туберкуліном та ін.;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в) проліферативна активність в реакціях бласттрансформації з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фітогемаглютиніном.</a:t>
            </a:r>
            <a:endParaRPr b="0" lang="ru-RU" sz="20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2000" spc="-1" strike="noStrike">
                <a:solidFill>
                  <a:srgbClr val="00a933"/>
                </a:solidFill>
                <a:latin typeface="Arial"/>
                <a:ea typeface="DejaVu Sans"/>
              </a:rPr>
              <a:t>3) Оцінка гуморального (В-ланки) імунітету: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а) кількість В-лімфоцитів (CD19, CD20, CD23);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б) рівень сироваткових Ig M, Ig G, Ig A, Ig E, секреторного Ig A.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216000" y="262440"/>
            <a:ext cx="8710920" cy="618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4) Оцінка системи фагоцитозу: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а) кількість нейтрофілів, що фагоцитують, і моноцитів;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б) активність фагоцитозу;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в) кисень-залежний метаболізм по НСТ-тесту.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5) Оцінка системи комплементу: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а) визначення кількості СЗ;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б) визначення кількості С4;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в) визначення загального комплементу.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При необхідності глибшого вивчення імунного статусу визначають: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1. Кількість і функцію NK-клітин (CD16/CD56);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2. HLA-фенотип;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3. Продукцію прозапальних цитокінів (IL-2, інтерферона-γ, ФНП-α,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IL-8, IL-12);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4. Продукцію протизапальних цитокінів (IL-4, IL-5, IL-10, IL-13);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5. Наявність специфічних автоантитіл;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6. Наявність специфічної клітинної сенсибілізації;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7. Наявність Т- і В-клітин з ознаками активації (DR, CD25, CD71).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Враховуючи різну спрямованість імунологічних тестів, різну діагностичну прогностичну значущість, ступінь складності, </a:t>
            </a:r>
            <a:r>
              <a:rPr b="1" lang="ru-RU" sz="1800" spc="-1" strike="noStrike">
                <a:solidFill>
                  <a:srgbClr val="780373"/>
                </a:solidFill>
                <a:latin typeface="Arial"/>
                <a:ea typeface="DejaVu Sans"/>
              </a:rPr>
              <a:t>набір уніфікованих імунологічних методик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розділений на </a:t>
            </a:r>
            <a:r>
              <a:rPr b="1" lang="ru-RU" sz="1800" spc="-1" strike="noStrike">
                <a:solidFill>
                  <a:srgbClr val="f10d0c"/>
                </a:solidFill>
                <a:latin typeface="Arial"/>
                <a:ea typeface="DejaVu Sans"/>
              </a:rPr>
              <a:t>2 рівні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301320" y="288000"/>
            <a:ext cx="8566920" cy="478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1564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ff0000"/>
                </a:solidFill>
                <a:latin typeface="Arial"/>
                <a:ea typeface="DejaVu Sans"/>
              </a:rPr>
              <a:t>Тести І рівня: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загальне число лейкоцитів;</a:t>
            </a:r>
            <a:endParaRPr b="0" lang="ru-RU" sz="20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 </a:t>
            </a: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абсолютний і відносний вміст лімфоцитів;</a:t>
            </a:r>
            <a:endParaRPr b="0" lang="ru-RU" sz="20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 </a:t>
            </a: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число Т- і В-лімфоцитів;</a:t>
            </a:r>
            <a:endParaRPr b="0" lang="ru-RU" sz="20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 </a:t>
            </a: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фагоцитарна активність лейкоцитів;</a:t>
            </a:r>
            <a:endParaRPr b="0" lang="ru-RU" sz="20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 </a:t>
            </a: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вміст імуноглобулінів класів А, М, G;</a:t>
            </a:r>
            <a:endParaRPr b="0" lang="ru-RU" sz="20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 </a:t>
            </a: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титр комплементу;</a:t>
            </a:r>
            <a:endParaRPr b="0" lang="ru-RU" sz="20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 </a:t>
            </a:r>
            <a:r>
              <a:rPr b="1" i="1" lang="ru-RU" sz="2000" spc="-1" strike="noStrike">
                <a:solidFill>
                  <a:srgbClr val="2a6099"/>
                </a:solidFill>
                <a:latin typeface="Arial"/>
                <a:ea typeface="DejaVu Sans"/>
              </a:rPr>
              <a:t>число NK-клітин.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Після аналізу певних показників і зіставлення їх з клініко-анамнестичними даними лікар обгрунтовує необхідність продовжити імунологічне обстеження пацієнта або визнати його імунологічно здоровим.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301320" y="360000"/>
            <a:ext cx="8566920" cy="581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600" spc="-1" strike="noStrike">
                <a:solidFill>
                  <a:srgbClr val="ff0000"/>
                </a:solidFill>
                <a:latin typeface="Arial"/>
                <a:ea typeface="DejaVu Sans"/>
              </a:rPr>
              <a:t>Тести II рівня:</a:t>
            </a:r>
            <a:endParaRPr b="0" lang="ru-RU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6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субпопуляції Т-лімфоцитів (Т-хелперів, Т-супресорів, їх співвідношення);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число Т-активних лімфоцитів;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активність бластної трансформації лімфоцитів на мітогени (з фітогемаглютиніном – ФГА) і антигени;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число В-лімфоцитів, які несуть на поверхні імуноглобуліни різних класів;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активність NK-клітин;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активність компонентів комплементу;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концентрація імуноглобуліну Е загального;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рівень природних антитіл (гетерофільних аглютинінів, напруженість гуморального імунітету).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співвідношення класів Т-хелперів (Th1/Th2) і продукції ними цитокінів;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експресія рецепторів до цитокінів;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 </a:t>
            </a: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експресія маркерів HLA-DR;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i="1" lang="ru-RU" sz="1800" spc="-1" strike="noStrike">
                <a:solidFill>
                  <a:srgbClr val="2a6099"/>
                </a:solidFill>
                <a:latin typeface="Arial"/>
                <a:ea typeface="DejaVu Sans"/>
              </a:rPr>
              <a:t>активність популяції лімфоцитів після передінкубації їх з розчинами стандартних імунотропних препаратів.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145080" y="285480"/>
            <a:ext cx="8637840" cy="2832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800080"/>
                </a:solidFill>
                <a:latin typeface="Arial"/>
                <a:ea typeface="DejaVu Sans"/>
              </a:rPr>
              <a:t>Завдяки імунологічним тестам клінічний імунолог має можливість:</a:t>
            </a:r>
            <a:endParaRPr b="0" lang="ru-RU" sz="24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оцінити функціонування основних ланок імунітету, </a:t>
            </a:r>
            <a:endParaRPr b="0" lang="ru-RU" sz="22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зробити висновок про стан імунного статусу пацієнта і аргументовано призначити імунокорегуючу терапію, </a:t>
            </a:r>
            <a:endParaRPr b="0" lang="ru-RU" sz="22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2200" spc="-1" strike="noStrike">
                <a:solidFill>
                  <a:srgbClr val="000000"/>
                </a:solidFill>
                <a:latin typeface="Arial"/>
                <a:ea typeface="DejaVu Sans"/>
              </a:rPr>
              <a:t>а також проконтролювати її результати в динаміці спостереження за імунологічними показниками.</a:t>
            </a:r>
            <a:endParaRPr b="0" lang="ru-RU" sz="22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</p:txBody>
      </p:sp>
      <p:pic>
        <p:nvPicPr>
          <p:cNvPr id="299" name="" descr=""/>
          <p:cNvPicPr/>
          <p:nvPr/>
        </p:nvPicPr>
        <p:blipFill>
          <a:blip r:embed="rId1"/>
          <a:stretch/>
        </p:blipFill>
        <p:spPr>
          <a:xfrm>
            <a:off x="4608000" y="2889360"/>
            <a:ext cx="4391640" cy="3823200"/>
          </a:xfrm>
          <a:prstGeom prst="rect">
            <a:avLst/>
          </a:prstGeom>
          <a:ln>
            <a:noFill/>
          </a:ln>
        </p:spPr>
      </p:pic>
      <p:sp>
        <p:nvSpPr>
          <p:cNvPr id="300" name="CustomShape 2"/>
          <p:cNvSpPr/>
          <p:nvPr/>
        </p:nvSpPr>
        <p:spPr>
          <a:xfrm>
            <a:off x="360000" y="3119760"/>
            <a:ext cx="3887640" cy="344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a933"/>
                </a:solidFill>
                <a:latin typeface="Arial"/>
                <a:ea typeface="DejaVu Sans"/>
              </a:rPr>
              <a:t>Імунна система працює стереотипно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з використанням одних і тих же механізмів розпізнавання, руйнування і виведення чужорідного антигену.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Умовно мікроорганізми можна підрозділити на позаклітинні і внутрішньоклітинні.</a:t>
            </a: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145080" y="285480"/>
            <a:ext cx="5038560" cy="618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Головними ефекторними клітинами в боротьбі з позаклітинними збудниками (бактеріями) є </a:t>
            </a: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DejaVu Sans"/>
              </a:rPr>
              <a:t>нейтрофіли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Поглинальна і бактерицидна функції нейтрофілів різко посилюються у присутності комплементу і IgG. Вказані функції нейтрофілів активуються ФНП-α, IL-1β, IL-6 та іншими цитокінами, продукованими макрофагами, природними кілерами (NК-клітинами) і Т-лімфоцитами.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Основну ефекторну функцію специфічного гуморального імунітету в захисті від позаклітинних збудників (бактерій) здійснюють </a:t>
            </a: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DejaVu Sans"/>
              </a:rPr>
              <a:t>антитіла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що синтезуються плазматичними клітинами (зрілими В-лімфоцитами). </a:t>
            </a:r>
            <a:r>
              <a:rPr b="1" i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Участь антитіл як ефекторної ланки в імунному захисті здійснюється в 3-х формах: 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нейтралізація збудника і його токсинів; 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активація комплементу; </a:t>
            </a:r>
            <a:endParaRPr b="0" lang="ru-RU" sz="1800" spc="-1" strike="noStrike">
              <a:latin typeface="Arial"/>
            </a:endParaRPr>
          </a:p>
          <a:p>
            <a:pPr marL="216000" indent="-2156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опсонізація.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02" name="" descr=""/>
          <p:cNvPicPr/>
          <p:nvPr/>
        </p:nvPicPr>
        <p:blipFill>
          <a:blip r:embed="rId1"/>
          <a:srcRect l="0" t="9172" r="12699" b="0"/>
          <a:stretch/>
        </p:blipFill>
        <p:spPr>
          <a:xfrm>
            <a:off x="7272000" y="161280"/>
            <a:ext cx="1588320" cy="1494360"/>
          </a:xfrm>
          <a:prstGeom prst="rect">
            <a:avLst/>
          </a:prstGeom>
          <a:ln>
            <a:noFill/>
          </a:ln>
        </p:spPr>
      </p:pic>
      <p:pic>
        <p:nvPicPr>
          <p:cNvPr id="303" name="" descr=""/>
          <p:cNvPicPr/>
          <p:nvPr/>
        </p:nvPicPr>
        <p:blipFill>
          <a:blip r:embed="rId2"/>
          <a:stretch/>
        </p:blipFill>
        <p:spPr>
          <a:xfrm>
            <a:off x="5616000" y="165960"/>
            <a:ext cx="1511640" cy="1573560"/>
          </a:xfrm>
          <a:prstGeom prst="rect">
            <a:avLst/>
          </a:prstGeom>
          <a:ln>
            <a:noFill/>
          </a:ln>
        </p:spPr>
      </p:pic>
      <p:pic>
        <p:nvPicPr>
          <p:cNvPr id="304" name="" descr=""/>
          <p:cNvPicPr/>
          <p:nvPr/>
        </p:nvPicPr>
        <p:blipFill>
          <a:blip r:embed="rId3"/>
          <a:stretch/>
        </p:blipFill>
        <p:spPr>
          <a:xfrm>
            <a:off x="5917680" y="1800000"/>
            <a:ext cx="2577960" cy="2187000"/>
          </a:xfrm>
          <a:prstGeom prst="rect">
            <a:avLst/>
          </a:prstGeom>
          <a:ln>
            <a:noFill/>
          </a:ln>
        </p:spPr>
      </p:pic>
      <p:pic>
        <p:nvPicPr>
          <p:cNvPr id="305" name="" descr=""/>
          <p:cNvPicPr/>
          <p:nvPr/>
        </p:nvPicPr>
        <p:blipFill>
          <a:blip r:embed="rId4"/>
          <a:stretch/>
        </p:blipFill>
        <p:spPr>
          <a:xfrm>
            <a:off x="5311440" y="4032000"/>
            <a:ext cx="3706200" cy="2519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" descr=""/>
          <p:cNvPicPr/>
          <p:nvPr/>
        </p:nvPicPr>
        <p:blipFill>
          <a:blip r:embed="rId1"/>
          <a:srcRect l="6245" t="23707" r="48219" b="5139"/>
          <a:stretch/>
        </p:blipFill>
        <p:spPr>
          <a:xfrm>
            <a:off x="216000" y="712440"/>
            <a:ext cx="5111640" cy="5982840"/>
          </a:xfrm>
          <a:prstGeom prst="rect">
            <a:avLst/>
          </a:prstGeom>
          <a:ln>
            <a:noFill/>
          </a:ln>
        </p:spPr>
      </p:pic>
      <p:sp>
        <p:nvSpPr>
          <p:cNvPr id="307" name="CustomShape 1"/>
          <p:cNvSpPr/>
          <p:nvPr/>
        </p:nvSpPr>
        <p:spPr>
          <a:xfrm>
            <a:off x="3600000" y="144000"/>
            <a:ext cx="171036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ff0000"/>
                </a:solidFill>
                <a:latin typeface="Arial"/>
              </a:rPr>
              <a:t>Нейтрофіли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308" name="" descr=""/>
          <p:cNvPicPr/>
          <p:nvPr/>
        </p:nvPicPr>
        <p:blipFill>
          <a:blip r:embed="rId2"/>
          <a:stretch/>
        </p:blipFill>
        <p:spPr>
          <a:xfrm>
            <a:off x="5400000" y="936000"/>
            <a:ext cx="3606840" cy="525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" descr=""/>
          <p:cNvPicPr/>
          <p:nvPr/>
        </p:nvPicPr>
        <p:blipFill>
          <a:blip r:embed="rId1"/>
          <a:srcRect l="12086" t="17589" r="40714" b="6250"/>
          <a:stretch/>
        </p:blipFill>
        <p:spPr>
          <a:xfrm>
            <a:off x="924120" y="269640"/>
            <a:ext cx="7283160" cy="635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" descr=""/>
          <p:cNvPicPr/>
          <p:nvPr/>
        </p:nvPicPr>
        <p:blipFill>
          <a:blip r:embed="rId1"/>
          <a:stretch/>
        </p:blipFill>
        <p:spPr>
          <a:xfrm>
            <a:off x="1080000" y="72000"/>
            <a:ext cx="7415640" cy="6678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1584000" y="261720"/>
            <a:ext cx="6694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7068b"/>
                </a:solidFill>
                <a:latin typeface="Arial"/>
                <a:ea typeface="DejaVu Sans"/>
              </a:rPr>
              <a:t>Показники імунного статусу дорослої людини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11" name="" descr=""/>
          <p:cNvPicPr/>
          <p:nvPr/>
        </p:nvPicPr>
        <p:blipFill>
          <a:blip r:embed="rId1"/>
          <a:srcRect l="28811" t="45768" r="16089" b="30443"/>
          <a:stretch/>
        </p:blipFill>
        <p:spPr>
          <a:xfrm>
            <a:off x="893520" y="644400"/>
            <a:ext cx="7270920" cy="1658520"/>
          </a:xfrm>
          <a:prstGeom prst="rect">
            <a:avLst/>
          </a:prstGeom>
          <a:ln>
            <a:noFill/>
          </a:ln>
        </p:spPr>
      </p:pic>
      <p:pic>
        <p:nvPicPr>
          <p:cNvPr id="312" name="" descr=""/>
          <p:cNvPicPr/>
          <p:nvPr/>
        </p:nvPicPr>
        <p:blipFill>
          <a:blip r:embed="rId2"/>
          <a:srcRect l="29929" t="23819" r="14180" b="14562"/>
          <a:stretch/>
        </p:blipFill>
        <p:spPr>
          <a:xfrm>
            <a:off x="792000" y="2304000"/>
            <a:ext cx="7444440" cy="4443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" descr=""/>
          <p:cNvPicPr/>
          <p:nvPr/>
        </p:nvPicPr>
        <p:blipFill>
          <a:blip r:embed="rId1"/>
          <a:srcRect l="36689" t="23356" r="16089" b="13627"/>
          <a:stretch/>
        </p:blipFill>
        <p:spPr>
          <a:xfrm>
            <a:off x="792000" y="792000"/>
            <a:ext cx="7630920" cy="5758920"/>
          </a:xfrm>
          <a:prstGeom prst="rect">
            <a:avLst/>
          </a:prstGeom>
          <a:ln>
            <a:noFill/>
          </a:ln>
        </p:spPr>
      </p:pic>
      <p:pic>
        <p:nvPicPr>
          <p:cNvPr id="314" name="" descr=""/>
          <p:cNvPicPr/>
          <p:nvPr/>
        </p:nvPicPr>
        <p:blipFill>
          <a:blip r:embed="rId2"/>
          <a:srcRect l="28811" t="45768" r="16089" b="49099"/>
          <a:stretch/>
        </p:blipFill>
        <p:spPr>
          <a:xfrm>
            <a:off x="1008000" y="432000"/>
            <a:ext cx="7414920" cy="502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" descr=""/>
          <p:cNvPicPr/>
          <p:nvPr/>
        </p:nvPicPr>
        <p:blipFill>
          <a:blip r:embed="rId1"/>
          <a:srcRect l="35900" t="19158" r="16875" b="12224"/>
          <a:stretch/>
        </p:blipFill>
        <p:spPr>
          <a:xfrm>
            <a:off x="936000" y="137880"/>
            <a:ext cx="7852680" cy="6413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" descr=""/>
          <p:cNvPicPr/>
          <p:nvPr/>
        </p:nvPicPr>
        <p:blipFill>
          <a:blip r:embed="rId1"/>
          <a:srcRect l="35900" t="22653" r="16875" b="29045"/>
          <a:stretch/>
        </p:blipFill>
        <p:spPr>
          <a:xfrm>
            <a:off x="144000" y="864000"/>
            <a:ext cx="8639280" cy="4966920"/>
          </a:xfrm>
          <a:prstGeom prst="rect">
            <a:avLst/>
          </a:prstGeom>
          <a:ln>
            <a:noFill/>
          </a:ln>
        </p:spPr>
      </p:pic>
      <p:pic>
        <p:nvPicPr>
          <p:cNvPr id="317" name="" descr=""/>
          <p:cNvPicPr/>
          <p:nvPr/>
        </p:nvPicPr>
        <p:blipFill>
          <a:blip r:embed="rId2"/>
          <a:srcRect l="28811" t="45768" r="16089" b="49099"/>
          <a:stretch/>
        </p:blipFill>
        <p:spPr>
          <a:xfrm>
            <a:off x="288000" y="288000"/>
            <a:ext cx="8422920" cy="502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" descr=""/>
          <p:cNvPicPr/>
          <p:nvPr/>
        </p:nvPicPr>
        <p:blipFill>
          <a:blip r:embed="rId1"/>
          <a:srcRect l="39837" t="21959" r="18452" b="13622"/>
          <a:stretch/>
        </p:blipFill>
        <p:spPr>
          <a:xfrm>
            <a:off x="792000" y="34200"/>
            <a:ext cx="7558920" cy="6732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" descr=""/>
          <p:cNvPicPr/>
          <p:nvPr/>
        </p:nvPicPr>
        <p:blipFill>
          <a:blip r:embed="rId1"/>
          <a:srcRect l="28811" t="45768" r="16089" b="49099"/>
          <a:stretch/>
        </p:blipFill>
        <p:spPr>
          <a:xfrm>
            <a:off x="288000" y="288000"/>
            <a:ext cx="8422920" cy="502920"/>
          </a:xfrm>
          <a:prstGeom prst="rect">
            <a:avLst/>
          </a:prstGeom>
          <a:ln>
            <a:noFill/>
          </a:ln>
        </p:spPr>
      </p:pic>
      <p:pic>
        <p:nvPicPr>
          <p:cNvPr id="320" name="" descr=""/>
          <p:cNvPicPr/>
          <p:nvPr/>
        </p:nvPicPr>
        <p:blipFill>
          <a:blip r:embed="rId2"/>
          <a:srcRect l="40543" t="47687" r="18804" b="20640"/>
          <a:stretch/>
        </p:blipFill>
        <p:spPr>
          <a:xfrm>
            <a:off x="288000" y="905400"/>
            <a:ext cx="8422560" cy="3557520"/>
          </a:xfrm>
          <a:prstGeom prst="rect">
            <a:avLst/>
          </a:prstGeom>
          <a:ln>
            <a:noFill/>
          </a:ln>
        </p:spPr>
      </p:pic>
      <p:pic>
        <p:nvPicPr>
          <p:cNvPr id="321" name="" descr=""/>
          <p:cNvPicPr/>
          <p:nvPr/>
        </p:nvPicPr>
        <p:blipFill>
          <a:blip r:embed="rId3"/>
          <a:srcRect l="39049" t="45167" r="20027" b="38848"/>
          <a:stretch/>
        </p:blipFill>
        <p:spPr>
          <a:xfrm>
            <a:off x="216000" y="4338360"/>
            <a:ext cx="8494560" cy="1664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216000" y="144000"/>
            <a:ext cx="5543280" cy="69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Щорічно, з 2002 року, з ініціативи Всесвітньої організації охорони здоров'я, </a:t>
            </a:r>
            <a:r>
              <a:rPr b="1" lang="ru-RU" sz="1800" spc="-1" strike="noStrike">
                <a:solidFill>
                  <a:srgbClr val="ff0000"/>
                </a:solidFill>
                <a:latin typeface="Arial"/>
                <a:ea typeface="DejaVu Sans"/>
              </a:rPr>
              <a:t>1 березня відзначається Всесвітній день імунітету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, метою якого є привернути увагу громадськості </a:t>
            </a:r>
            <a:r>
              <a:rPr b="1" lang="ru-RU" sz="18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до проблем, пов'язаних з порушеннями імунітету при різних захворюваннях, а також зі збереженням та зміцненням його в цілому.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Стародавні римляни і греки вважали, що </a:t>
            </a:r>
            <a:r>
              <a:rPr b="1" i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людина з хорошим здоров'ям «вільна» від хвороби, адже навіть під час грозних епідемій чуми і натуральної оспи захворювали не всі, – що, як зараз відомо, визначається особливостями імунної системи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І в сучасних умовах пандемії коронавірусу має особливе значення його укріплення через здоровий спосіб життя, правильне харчування, режим сну, відпочинок, заняття спортом, свіже повітря. 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 Україні, як і у всьому світі, відзначають цей день.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5832000" y="1800000"/>
            <a:ext cx="3239280" cy="323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216000" y="144000"/>
            <a:ext cx="8688240" cy="4501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1800" spc="-1" strike="noStrike">
                <a:solidFill>
                  <a:srgbClr val="8d1d75"/>
                </a:solidFill>
                <a:latin typeface="Arial"/>
                <a:ea typeface="DejaVu Sans"/>
              </a:rPr>
              <a:t>Імунологія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як наука сформувалася лише наприкінці XIX ст.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Її </a:t>
            </a:r>
            <a:r>
              <a:rPr b="1" lang="ru-RU" sz="1600" spc="-1" strike="noStrike">
                <a:solidFill>
                  <a:srgbClr val="069a2e"/>
                </a:solidFill>
                <a:latin typeface="Arial"/>
                <a:ea typeface="DejaVu Sans"/>
              </a:rPr>
              <a:t>засновниками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вважають І. І. Мечникова, Л. Пастера (клітинний імунітет), П. Ерліха (гуморальний імунітет), Е. Берінґа, Е. Ру та ін.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Власне із зародження науки імунології пов’язаний </a:t>
            </a:r>
            <a:r>
              <a:rPr b="1" lang="ru-RU" sz="1600" spc="-1" strike="noStrike">
                <a:solidFill>
                  <a:srgbClr val="55308d"/>
                </a:solidFill>
                <a:latin typeface="Arial"/>
                <a:ea typeface="DejaVu Sans"/>
              </a:rPr>
              <a:t>імунологічний період в мікробіології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У </a:t>
            </a:r>
            <a:r>
              <a:rPr b="1" lang="ru-RU" sz="1600" spc="-1" strike="noStrike">
                <a:solidFill>
                  <a:srgbClr val="f10d0c"/>
                </a:solidFill>
                <a:latin typeface="Arial"/>
                <a:ea typeface="DejaVu Sans"/>
              </a:rPr>
              <a:t>1900 р.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відкрито групи крові, що відрізняються антигенним складом еритроцитів (К. Ландштайнер).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Від </a:t>
            </a:r>
            <a:r>
              <a:rPr b="1" lang="ru-RU" sz="1600" spc="-1" strike="noStrike">
                <a:solidFill>
                  <a:srgbClr val="f10d0c"/>
                </a:solidFill>
                <a:latin typeface="Arial"/>
                <a:ea typeface="DejaVu Sans"/>
              </a:rPr>
              <a:t>1945 р.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почала розвиватися трансплантаційна імунологія (П. Б. Медавар), у витоків якої в Україні стояла член-кореспондент НАМН України, доктор медичних наук, проф. К.Ф. Чернушенко, яка в </a:t>
            </a:r>
            <a:r>
              <a:rPr b="1" lang="ru-RU" sz="1600" spc="-1" strike="noStrike">
                <a:solidFill>
                  <a:srgbClr val="f10d0c"/>
                </a:solidFill>
                <a:latin typeface="Arial"/>
                <a:ea typeface="DejaVu Sans"/>
              </a:rPr>
              <a:t>1968 р.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 в Києві очолила лабораторію трансплантаційної імунології та разом із співробітниками створила першу в Україні панель типуючих сироваток, необхідних для добору донора-реципієнта при трансплантації органів. Панель згодом використовувалась в Інституті урології при проведенні перших операцій з пересадки нирки. В цей же час були проведені експериментальні дослідження щодо вивчення механізмів реакції відторгнення трансплантатів, методів її діагностики та регуляції.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</p:txBody>
      </p:sp>
      <p:pic>
        <p:nvPicPr>
          <p:cNvPr id="214" name="Picture 2" descr=""/>
          <p:cNvPicPr/>
          <p:nvPr/>
        </p:nvPicPr>
        <p:blipFill>
          <a:blip r:embed="rId1"/>
          <a:srcRect l="0" t="5714" r="0" b="0"/>
          <a:stretch/>
        </p:blipFill>
        <p:spPr>
          <a:xfrm>
            <a:off x="429120" y="4320000"/>
            <a:ext cx="7922160" cy="244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216000" y="134640"/>
            <a:ext cx="8710920" cy="649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i="1" lang="ru-RU" sz="2400" spc="-1" strike="noStrike">
                <a:solidFill>
                  <a:srgbClr val="ff3838"/>
                </a:solidFill>
                <a:latin typeface="Arial"/>
                <a:ea typeface="DejaVu Sans"/>
              </a:rPr>
              <a:t>У другій половині 20 ст.:</a:t>
            </a:r>
            <a:endParaRPr b="0" lang="ru-RU" sz="24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обґрунтовано </a:t>
            </a:r>
            <a:r>
              <a:rPr b="1" lang="ru-RU" sz="1800" spc="-1" strike="noStrike">
                <a:solidFill>
                  <a:srgbClr val="00a933"/>
                </a:solidFill>
                <a:latin typeface="Arial"/>
                <a:ea typeface="DejaVu Sans"/>
              </a:rPr>
              <a:t>клонально-селекційну теорію імунітету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(</a:t>
            </a:r>
            <a:r>
              <a:rPr b="1" lang="ru-RU" sz="1800" spc="-1" strike="noStrike">
                <a:solidFill>
                  <a:srgbClr val="f10d0c"/>
                </a:solidFill>
                <a:latin typeface="Arial"/>
                <a:ea typeface="DejaVu Sans"/>
              </a:rPr>
              <a:t>Ф. Бернет, 1964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), досліджено функціонально-анатомічну структуру імунної системи; </a:t>
            </a:r>
            <a:endParaRPr b="0" lang="ru-RU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з’ясовано роль різних субпопуляцій лімфоцитів у реалізації імунної відповіді, розроблено методи їх ідентифікації; </a:t>
            </a:r>
            <a:endParaRPr b="0" lang="ru-RU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відкрито закономірності розвитку лімфоцитів та механізми диверсифікації їх антиген-розпізнавальних рецепторів (</a:t>
            </a:r>
            <a:r>
              <a:rPr b="1" lang="ru-RU" sz="1800" spc="-1" strike="noStrike">
                <a:solidFill>
                  <a:srgbClr val="f10d0c"/>
                </a:solidFill>
                <a:latin typeface="Arial"/>
                <a:ea typeface="DejaVu Sans"/>
              </a:rPr>
              <a:t>С. Тонегава, 1987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); </a:t>
            </a:r>
            <a:endParaRPr b="0" lang="ru-RU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встановлено роль антигенів гістосумісності не лише у трансплантаційному імунітеті (</a:t>
            </a:r>
            <a:r>
              <a:rPr b="1" lang="ru-RU" sz="1800" spc="-1" strike="noStrike">
                <a:solidFill>
                  <a:srgbClr val="f10d0c"/>
                </a:solidFill>
                <a:latin typeface="Arial"/>
                <a:ea typeface="DejaVu Sans"/>
              </a:rPr>
              <a:t>Б. Бене цераф, Ж. Доссе і Дж. Снелл, 1980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), а й у регуляції імунних реакцій (</a:t>
            </a:r>
            <a:r>
              <a:rPr b="1" lang="ru-RU" sz="1800" spc="-1" strike="noStrike">
                <a:solidFill>
                  <a:srgbClr val="f10d0c"/>
                </a:solidFill>
                <a:latin typeface="Arial"/>
                <a:ea typeface="DejaVu Sans"/>
              </a:rPr>
              <a:t>П. Догерті і Р. Цинкернагель, 1996</a:t>
            </a: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); </a:t>
            </a:r>
            <a:endParaRPr b="0" lang="ru-RU" sz="1800" spc="-1" strike="noStrike">
              <a:latin typeface="Arial"/>
            </a:endParaRPr>
          </a:p>
          <a:p>
            <a:pPr marL="216000" indent="-2152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"/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започатковано вивчення механізмів природної толерантності.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DejaVu Sans"/>
              </a:rPr>
              <a:t>К.Ф. Чернушенко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заслужений діяч науки і техніки України, лауреат премій НАН і АМН Україні ім. I.I. Мечникова, була засновником першої в Україні </a:t>
            </a:r>
            <a:r>
              <a:rPr b="1" lang="ru-RU" sz="2000" spc="-1" strike="noStrike" u="sng">
                <a:solidFill>
                  <a:srgbClr val="00a933"/>
                </a:solidFill>
                <a:uFillTx/>
                <a:latin typeface="Arial"/>
                <a:ea typeface="DejaVu Sans"/>
              </a:rPr>
              <a:t>лабораторії імунології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(на базі тоді Інституту фтизіатрії) та стала ії завідувачкою в Інституті фтизіатрії і пульмонології ім. Ф.Г. Яновського АМН України  (</a:t>
            </a:r>
            <a:r>
              <a:rPr b="1" lang="ru-RU" sz="2000" spc="-1" strike="noStrike">
                <a:solidFill>
                  <a:srgbClr val="f10d0c"/>
                </a:solidFill>
                <a:latin typeface="Arial"/>
                <a:ea typeface="DejaVu Sans"/>
              </a:rPr>
              <a:t>1968–2010 рр.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).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К.Ф. Чернушенко була</a:t>
            </a:r>
            <a:r>
              <a:rPr b="1" lang="ru-RU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 організатором та першим президентом товариства імунологів та алергологів в Україні, створила школу імунологів в Україні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216360" y="288000"/>
            <a:ext cx="8710920" cy="344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Також біля витоків зародження імунології як науки в нашій країні стояла д.м.н., проф. </a:t>
            </a: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DejaVu Sans"/>
              </a:rPr>
              <a:t>Л.С. Когосова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, яка працювала в Київському НДІ туберкульозу і грудної хірургії ім. акад. Ф.Г. Яновського з 1953 р. по 2002 р.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В останні десятиріччя в розвинутих країнах спостерігається прогрес імунології, пов’язаний із використанням методів молекулярної і клітинної біології, структурної біології та генної інженерії для дослідження ролі молекул імунної системи.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Засновником молекулярної імунології в Україні став директор Інституту біохімії ім. О.В. Палладіна академік НАН України, д.б.н.,  проф.  </a:t>
            </a: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DejaVu Sans"/>
              </a:rPr>
              <a:t>С.В. Комісаренко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504000" y="6336000"/>
            <a:ext cx="232128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DejaVu Sans"/>
              </a:rPr>
              <a:t>К.Ф. Чернушенко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18" name="" descr=""/>
          <p:cNvPicPr/>
          <p:nvPr/>
        </p:nvPicPr>
        <p:blipFill>
          <a:blip r:embed="rId1"/>
          <a:srcRect l="0" t="12608" r="0" b="0"/>
          <a:stretch/>
        </p:blipFill>
        <p:spPr>
          <a:xfrm>
            <a:off x="576000" y="3799800"/>
            <a:ext cx="2375280" cy="2463480"/>
          </a:xfrm>
          <a:prstGeom prst="rect">
            <a:avLst/>
          </a:prstGeom>
          <a:ln>
            <a:noFill/>
          </a:ln>
        </p:spPr>
      </p:pic>
      <p:sp>
        <p:nvSpPr>
          <p:cNvPr id="219" name="CustomShape 3"/>
          <p:cNvSpPr/>
          <p:nvPr/>
        </p:nvSpPr>
        <p:spPr>
          <a:xfrm>
            <a:off x="3561480" y="6321960"/>
            <a:ext cx="19098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DejaVu Sans"/>
              </a:rPr>
              <a:t>Л.С. Когосова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20" name="" descr=""/>
          <p:cNvPicPr/>
          <p:nvPr/>
        </p:nvPicPr>
        <p:blipFill>
          <a:blip r:embed="rId2"/>
          <a:stretch/>
        </p:blipFill>
        <p:spPr>
          <a:xfrm>
            <a:off x="3456000" y="3816000"/>
            <a:ext cx="2129400" cy="2389680"/>
          </a:xfrm>
          <a:prstGeom prst="rect">
            <a:avLst/>
          </a:prstGeom>
          <a:ln>
            <a:noFill/>
          </a:ln>
        </p:spPr>
      </p:pic>
      <p:sp>
        <p:nvSpPr>
          <p:cNvPr id="221" name="CustomShape 4"/>
          <p:cNvSpPr/>
          <p:nvPr/>
        </p:nvSpPr>
        <p:spPr>
          <a:xfrm>
            <a:off x="6120000" y="6321960"/>
            <a:ext cx="234252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800080"/>
                </a:solidFill>
                <a:latin typeface="Arial"/>
                <a:ea typeface="DejaVu Sans"/>
              </a:rPr>
              <a:t>С.В. Комісаренко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222" name="" descr=""/>
          <p:cNvPicPr/>
          <p:nvPr/>
        </p:nvPicPr>
        <p:blipFill>
          <a:blip r:embed="rId3"/>
          <a:stretch/>
        </p:blipFill>
        <p:spPr>
          <a:xfrm>
            <a:off x="6120000" y="3727800"/>
            <a:ext cx="2350800" cy="2466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</TotalTime>
  <Application>LibreOffice/6.2.2.2$Windows_X86_64 LibreOffice_project/2b840030fec2aae0fd2658d8d4f9548af4e3518d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2020-10-28T15:29:31Z</dcterms:created>
  <dc:creator>Oleksandra Bekasova</dc:creator>
  <dc:description/>
  <dc:language>ru-RU</dc:language>
  <cp:lastModifiedBy/>
  <dcterms:modified xsi:type="dcterms:W3CDTF">2022-03-29T13:38:42Z</dcterms:modified>
  <cp:revision>52</cp:revision>
  <dc:subject/>
  <dc:title>Запорізький національний університет, кафедра фізіології, імунології і біохімії з курсом цивільного захисту та медицини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19</vt:i4>
  </property>
</Properties>
</file>