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1"/>
  </p:handoutMasterIdLst>
  <p:sldIdLst>
    <p:sldId id="256" r:id="rId2"/>
    <p:sldId id="261" r:id="rId3"/>
    <p:sldId id="260"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173A8D"/>
    <a:srgbClr val="000000"/>
    <a:srgbClr val="53A3E6"/>
    <a:srgbClr val="B2B2B2"/>
    <a:srgbClr val="ECF3F9"/>
    <a:srgbClr val="FFC900"/>
    <a:srgbClr val="129481"/>
    <a:srgbClr val="0F2741"/>
    <a:srgbClr val="001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354" y="-8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2/14/2021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2/14/2021</a:t>
            </a:fld>
            <a:endParaRPr lang="en-US"/>
          </a:p>
        </p:txBody>
      </p:sp>
      <p:sp>
        <p:nvSpPr>
          <p:cNvPr id="3" name="Text Placeholder 2"/>
          <p:cNvSpPr>
            <a:spLocks noGrp="1"/>
          </p:cNvSpPr>
          <p:nvPr>
            <p:ph type="body" idx="1"/>
          </p:nvPr>
        </p:nvSpPr>
        <p:spPr>
          <a:xfrm>
            <a:off x="628651" y="1465729"/>
            <a:ext cx="7886700"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11804" y="291547"/>
            <a:ext cx="7903545"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4" name="Рисунок 13"/>
          <p:cNvPicPr>
            <a:picLocks noChangeAspect="1"/>
          </p:cNvPicPr>
          <p:nvPr userDrawn="1"/>
        </p:nvPicPr>
        <p:blipFill rotWithShape="1">
          <a:blip r:embed="rId13" cstate="print">
            <a:extLst>
              <a:ext uri="{28A0092B-C50C-407E-A947-70E740481C1C}">
                <a14:useLocalDpi xmlns:a14="http://schemas.microsoft.com/office/drawing/2010/main" val="0"/>
              </a:ext>
            </a:extLst>
          </a:blip>
          <a:srcRect t="45494" b="28664"/>
          <a:stretch/>
        </p:blipFill>
        <p:spPr>
          <a:xfrm>
            <a:off x="0" y="5280991"/>
            <a:ext cx="9144000" cy="1577009"/>
          </a:xfrm>
          <a:prstGeom prst="rect">
            <a:avLst/>
          </a:prstGeom>
        </p:spPr>
      </p:pic>
      <p:sp>
        <p:nvSpPr>
          <p:cNvPr id="13" name="Прямоугольник 12"/>
          <p:cNvSpPr/>
          <p:nvPr userDrawn="1"/>
        </p:nvSpPr>
        <p:spPr>
          <a:xfrm rot="16200000">
            <a:off x="3783495" y="1497496"/>
            <a:ext cx="1577009" cy="9144000"/>
          </a:xfrm>
          <a:prstGeom prst="rect">
            <a:avLst/>
          </a:prstGeom>
          <a:gradFill>
            <a:gsLst>
              <a:gs pos="0">
                <a:schemeClr val="accent1">
                  <a:lumMod val="5000"/>
                  <a:lumOff val="95000"/>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rotWithShape="1">
          <a:blip r:embed="rId2" cstate="print">
            <a:grayscl/>
            <a:lum bright="20000"/>
            <a:extLst>
              <a:ext uri="{28A0092B-C50C-407E-A947-70E740481C1C}">
                <a14:useLocalDpi xmlns:a14="http://schemas.microsoft.com/office/drawing/2010/main" val="0"/>
              </a:ext>
            </a:extLst>
          </a:blip>
          <a:srcRect l="10883"/>
          <a:stretch/>
        </p:blipFill>
        <p:spPr>
          <a:xfrm>
            <a:off x="-1" y="0"/>
            <a:ext cx="9144001" cy="6858000"/>
          </a:xfrm>
          <a:prstGeom prst="rect">
            <a:avLst/>
          </a:prstGeom>
        </p:spPr>
      </p:pic>
      <p:sp>
        <p:nvSpPr>
          <p:cNvPr id="8" name="Подзаголовок 7"/>
          <p:cNvSpPr>
            <a:spLocks noGrp="1"/>
          </p:cNvSpPr>
          <p:nvPr>
            <p:ph type="subTitle" idx="1"/>
          </p:nvPr>
        </p:nvSpPr>
        <p:spPr>
          <a:xfrm>
            <a:off x="4101353" y="2996920"/>
            <a:ext cx="5042647" cy="1655762"/>
          </a:xfrm>
        </p:spPr>
        <p:txBody>
          <a:bodyPr>
            <a:normAutofit lnSpcReduction="10000"/>
          </a:bodyPr>
          <a:lstStyle/>
          <a:p>
            <a:r>
              <a:rPr lang="uk-UA" i="1" dirty="0" smtClean="0">
                <a:latin typeface="Times New Roman" pitchFamily="18" charset="0"/>
                <a:cs typeface="Times New Roman" pitchFamily="18" charset="0"/>
              </a:rPr>
              <a:t>Презентація дисципліни </a:t>
            </a:r>
          </a:p>
          <a:p>
            <a:endParaRPr lang="uk-UA" i="1" dirty="0" smtClean="0">
              <a:latin typeface="Times New Roman" pitchFamily="18" charset="0"/>
              <a:cs typeface="Times New Roman" pitchFamily="18" charset="0"/>
            </a:endParaRPr>
          </a:p>
          <a:p>
            <a:r>
              <a:rPr lang="uk-UA" i="1" dirty="0" err="1" smtClean="0">
                <a:effectLst>
                  <a:outerShdw blurRad="38100" dist="38100" dir="2700000" algn="tl">
                    <a:srgbClr val="000000">
                      <a:alpha val="43137"/>
                    </a:srgbClr>
                  </a:outerShdw>
                </a:effectLst>
                <a:latin typeface="Times New Roman" pitchFamily="18" charset="0"/>
                <a:cs typeface="Times New Roman" pitchFamily="18" charset="0"/>
              </a:rPr>
              <a:t>“Економічний</a:t>
            </a:r>
            <a:r>
              <a:rPr lang="uk-UA" i="1" dirty="0" smtClean="0">
                <a:effectLst>
                  <a:outerShdw blurRad="38100" dist="38100" dir="2700000" algn="tl">
                    <a:srgbClr val="000000">
                      <a:alpha val="43137"/>
                    </a:srgbClr>
                  </a:outerShdw>
                </a:effectLst>
                <a:latin typeface="Times New Roman" pitchFamily="18" charset="0"/>
                <a:cs typeface="Times New Roman" pitchFamily="18" charset="0"/>
              </a:rPr>
              <a:t> аналіз інноваційних </a:t>
            </a:r>
            <a:r>
              <a:rPr lang="uk-UA" i="1" dirty="0" err="1" smtClean="0">
                <a:effectLst>
                  <a:outerShdw blurRad="38100" dist="38100" dir="2700000" algn="tl">
                    <a:srgbClr val="000000">
                      <a:alpha val="43137"/>
                    </a:srgbClr>
                  </a:outerShdw>
                </a:effectLst>
                <a:latin typeface="Times New Roman" pitchFamily="18" charset="0"/>
                <a:cs typeface="Times New Roman" pitchFamily="18" charset="0"/>
              </a:rPr>
              <a:t>проектів”</a:t>
            </a:r>
            <a:endParaRPr lang="ru-RU"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rotWithShape="1">
          <a:blip r:embed="rId2" cstate="print">
            <a:grayscl/>
            <a:lum bright="20000"/>
            <a:extLst>
              <a:ext uri="{28A0092B-C50C-407E-A947-70E740481C1C}">
                <a14:useLocalDpi xmlns:a14="http://schemas.microsoft.com/office/drawing/2010/main" val="0"/>
              </a:ext>
            </a:extLst>
          </a:blip>
          <a:srcRect l="10883"/>
          <a:stretch/>
        </p:blipFill>
        <p:spPr>
          <a:xfrm>
            <a:off x="-1" y="0"/>
            <a:ext cx="9144001" cy="6858000"/>
          </a:xfrm>
          <a:prstGeom prst="rect">
            <a:avLst/>
          </a:prstGeom>
        </p:spPr>
      </p:pic>
      <p:sp>
        <p:nvSpPr>
          <p:cNvPr id="9" name="Содержимое 8"/>
          <p:cNvSpPr>
            <a:spLocks noGrp="1"/>
          </p:cNvSpPr>
          <p:nvPr>
            <p:ph idx="1"/>
          </p:nvPr>
        </p:nvSpPr>
        <p:spPr>
          <a:xfrm>
            <a:off x="574863" y="1129553"/>
            <a:ext cx="7886700" cy="4711234"/>
          </a:xfrm>
          <a:solidFill>
            <a:schemeClr val="bg2"/>
          </a:solidFill>
          <a:ln>
            <a:solidFill>
              <a:srgbClr val="002060"/>
            </a:solidFill>
          </a:ln>
        </p:spPr>
        <p:txBody>
          <a:bodyPr>
            <a:normAutofit fontScale="55000" lnSpcReduction="20000"/>
          </a:bodyPr>
          <a:lstStyle/>
          <a:p>
            <a:pPr marL="0" indent="0" algn="just">
              <a:lnSpc>
                <a:spcPct val="170000"/>
              </a:lnSpc>
              <a:buNone/>
            </a:pPr>
            <a:r>
              <a:rPr lang="uk-UA" dirty="0" smtClean="0">
                <a:latin typeface="Times New Roman" pitchFamily="18" charset="0"/>
                <a:cs typeface="Times New Roman" pitchFamily="18" charset="0"/>
              </a:rPr>
              <a:t>Метою курсу «Економічний аналіз інноваційних проектів» є формування у здобувачів вищої освіти комплексу теоретичних знань і практичних навичок у сфері економіки інновацій, які вони можуть застосовувати у майбутній професійній діяльності щодо ефективного провадження інноваційної діяльності та знаходження оптимальних інноваційних рішень. Завдання вивчення дисципліни передбачає оволодіння здобувачами знаннями та навичками у сфері інноваційної діяльності.</a:t>
            </a:r>
          </a:p>
          <a:p>
            <a:pPr marL="0" indent="0" algn="just">
              <a:lnSpc>
                <a:spcPct val="170000"/>
              </a:lnSpc>
              <a:buNone/>
            </a:pPr>
            <a:r>
              <a:rPr lang="uk-UA" dirty="0" smtClean="0">
                <a:latin typeface="Times New Roman" pitchFamily="18" charset="0"/>
                <a:cs typeface="Times New Roman" pitchFamily="18" charset="0"/>
              </a:rPr>
              <a:t>Розвиток інвестиційних процесів у сферах захисту навколишнього середовища, гігієни та безпеки праці є необхідною умовою ефективної роботи підприємств в цих напрямках. Забезпечення належного управління інвестиціями базується на оцінки ефективності та привабливості інвестиційних проектів та інвестиційних операцій.</a:t>
            </a:r>
          </a:p>
          <a:p>
            <a:endParaRPr lang="ru-RU" dirty="0"/>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Содержимое 57"/>
          <p:cNvSpPr>
            <a:spLocks noGrp="1"/>
          </p:cNvSpPr>
          <p:nvPr>
            <p:ph sz="half" idx="1"/>
          </p:nvPr>
        </p:nvSpPr>
        <p:spPr>
          <a:xfrm>
            <a:off x="453838" y="457200"/>
            <a:ext cx="3886200" cy="485915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Autofit/>
          </a:bodyPr>
          <a:lstStyle/>
          <a:p>
            <a:pPr marL="0" indent="0" algn="just">
              <a:buNone/>
            </a:pPr>
            <a:r>
              <a:rPr lang="uk-UA" sz="2000" dirty="0" smtClean="0">
                <a:latin typeface="Times New Roman" pitchFamily="18" charset="0"/>
                <a:cs typeface="Times New Roman" pitchFamily="18" charset="0"/>
              </a:rPr>
              <a:t>У сучасних умовах інноваційна діяльність є найважливішою складовою процесу забезпечення успішного функціонування підприємства. У зв'язку із цим виникає необхідність проведення економічного аналізу цієї діяльності.</a:t>
            </a:r>
            <a:endParaRPr lang="ru-RU" sz="2000" dirty="0" smtClean="0">
              <a:latin typeface="Times New Roman" pitchFamily="18" charset="0"/>
              <a:cs typeface="Times New Roman" pitchFamily="18" charset="0"/>
            </a:endParaRPr>
          </a:p>
          <a:p>
            <a:pPr marL="0" indent="0" algn="just">
              <a:buNone/>
            </a:pPr>
            <a:r>
              <a:rPr lang="uk-UA" sz="2000" dirty="0" smtClean="0">
                <a:latin typeface="Times New Roman" pitchFamily="18" charset="0"/>
                <a:cs typeface="Times New Roman" pitchFamily="18" charset="0"/>
              </a:rPr>
              <a:t>Економічний аналіз може використовуватися не тільки як інструмент оцінки досягнутого рівня інноваційної активності та стійкості підприємства, але і для оцінки зміни цього рівня під впливом різних </a:t>
            </a:r>
            <a:r>
              <a:rPr lang="uk-UA" sz="2000" dirty="0" err="1" smtClean="0">
                <a:latin typeface="Times New Roman" pitchFamily="18" charset="0"/>
                <a:cs typeface="Times New Roman" pitchFamily="18" charset="0"/>
              </a:rPr>
              <a:t>техніко-</a:t>
            </a:r>
            <a:r>
              <a:rPr lang="uk-UA" sz="2000" dirty="0" smtClean="0">
                <a:latin typeface="Times New Roman" pitchFamily="18" charset="0"/>
                <a:cs typeface="Times New Roman" pitchFamily="18" charset="0"/>
              </a:rPr>
              <a:t> економічних факторів.</a:t>
            </a:r>
            <a:endParaRPr lang="ru-RU" sz="2000" dirty="0">
              <a:latin typeface="Times New Roman" pitchFamily="18" charset="0"/>
              <a:cs typeface="Times New Roman" pitchFamily="18" charset="0"/>
            </a:endParaRPr>
          </a:p>
        </p:txBody>
      </p:sp>
      <p:sp>
        <p:nvSpPr>
          <p:cNvPr id="59" name="Содержимое 58"/>
          <p:cNvSpPr>
            <a:spLocks noGrp="1"/>
          </p:cNvSpPr>
          <p:nvPr>
            <p:ph sz="half" idx="2"/>
          </p:nvPr>
        </p:nvSpPr>
        <p:spPr>
          <a:xfrm>
            <a:off x="4629149" y="467471"/>
            <a:ext cx="4219015" cy="569520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fontScale="25000" lnSpcReduction="20000"/>
          </a:bodyPr>
          <a:lstStyle/>
          <a:p>
            <a:pPr marL="0" indent="0" algn="just">
              <a:lnSpc>
                <a:spcPct val="120000"/>
              </a:lnSpc>
              <a:spcBef>
                <a:spcPts val="0"/>
              </a:spcBef>
              <a:buNone/>
            </a:pPr>
            <a:r>
              <a:rPr lang="uk-UA" sz="8000" dirty="0" smtClean="0">
                <a:latin typeface="Times New Roman" pitchFamily="18" charset="0"/>
                <a:cs typeface="Times New Roman" pitchFamily="18" charset="0"/>
              </a:rPr>
              <a:t>Одночасно із цим економічний аналіз є найважливішим засобом виявлення внутрішньогосподарських резервів підвищення рівня інноваційної активності, ефективності інноваційної діяльності та стійкості функціонування підприємства. Економічний аналіз інноваційної діяльності виступає інструментом для розробки управлінських рішень, спрямованих на підвищення ефективності функціонування підприємства, а також використовується для оцінки професійної майстерності та ділових якостей керівників підприємства, інноваційних підрозділів і фахівців.</a:t>
            </a:r>
            <a:endParaRPr lang="ru-RU" sz="80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63819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95325" y="1132541"/>
            <a:ext cx="3775822" cy="2305984"/>
          </a:xfrm>
          <a:solidFill>
            <a:schemeClr val="accent1">
              <a:lumMod val="40000"/>
              <a:lumOff val="60000"/>
            </a:schemeClr>
          </a:solidFill>
        </p:spPr>
        <p:txBody>
          <a:bodyPr>
            <a:normAutofit fontScale="85000" lnSpcReduction="10000"/>
          </a:bodyPr>
          <a:lstStyle/>
          <a:p>
            <a:pPr marL="0" indent="0" algn="just">
              <a:buNone/>
            </a:pPr>
            <a:r>
              <a:rPr lang="uk-UA" sz="2200" dirty="0" smtClean="0">
                <a:latin typeface="Times New Roman" pitchFamily="18" charset="0"/>
                <a:cs typeface="Times New Roman" pitchFamily="18" charset="0"/>
              </a:rPr>
              <a:t>Згідно із законодавством України інноваційна діяльність – це діяльність, що спрямована на використання та комерціалізацію результатів наукових досліджень та розробок і зумовлює випуск на ринок	нових  конкурентоспроможних товарів та послуг</a:t>
            </a:r>
            <a:endParaRPr lang="ru-RU" sz="2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2597" y="2188696"/>
            <a:ext cx="3886200" cy="4351338"/>
          </a:xfrm>
          <a:solidFill>
            <a:schemeClr val="accent1">
              <a:lumMod val="40000"/>
              <a:lumOff val="60000"/>
            </a:schemeClr>
          </a:solidFill>
        </p:spPr>
        <p:txBody>
          <a:bodyPr>
            <a:normAutofit fontScale="85000" lnSpcReduction="10000"/>
          </a:bodyPr>
          <a:lstStyle/>
          <a:p>
            <a:pPr marL="0" indent="0" algn="just">
              <a:buNone/>
            </a:pPr>
            <a:r>
              <a:rPr lang="uk-UA" sz="2600" dirty="0" smtClean="0">
                <a:latin typeface="Times New Roman" pitchFamily="18" charset="0"/>
                <a:cs typeface="Times New Roman" pitchFamily="18" charset="0"/>
              </a:rPr>
              <a:t>Інноваційна діяльність може бути пов’язана з реалізацією інноваційного проекту, яким передбачається розробка, виробництво і реалізація інноваційного продукту і (або) інноваційної продукції. Тобто інноваційний проект – комплект документів, що визначає процедуру і комплекс усіх необхідних заходів (у тому числі інвестиційних) щодо створення і реалізації інноваційного продукту і (або) інноваційної продукції.</a:t>
            </a:r>
            <a:endParaRPr lang="ru-RU" sz="2600" dirty="0" smtClean="0">
              <a:latin typeface="Times New Roman" pitchFamily="18" charset="0"/>
              <a:cs typeface="Times New Roman" pitchFamily="18" charset="0"/>
            </a:endParaRPr>
          </a:p>
          <a:p>
            <a:endParaRPr lang="ru-RU" dirty="0"/>
          </a:p>
        </p:txBody>
      </p:sp>
      <p:pic>
        <p:nvPicPr>
          <p:cNvPr id="1026" name="Picture 2" descr="Картинки по запросу &quot;інноваційні проекти&quot;"/>
          <p:cNvPicPr>
            <a:picLocks noChangeAspect="1" noChangeArrowheads="1"/>
          </p:cNvPicPr>
          <p:nvPr/>
        </p:nvPicPr>
        <p:blipFill>
          <a:blip r:embed="rId2"/>
          <a:srcRect/>
          <a:stretch>
            <a:fillRect/>
          </a:stretch>
        </p:blipFill>
        <p:spPr bwMode="auto">
          <a:xfrm>
            <a:off x="998869" y="3832412"/>
            <a:ext cx="3058356" cy="1882588"/>
          </a:xfrm>
          <a:prstGeom prst="rect">
            <a:avLst/>
          </a:prstGeom>
          <a:noFill/>
          <a:effectLst>
            <a:softEdge rad="317500"/>
          </a:effectLst>
        </p:spPr>
      </p:pic>
      <p:pic>
        <p:nvPicPr>
          <p:cNvPr id="1028" name="Picture 4" descr="Картинки по запросу &quot;інноваційні проекти&quot;"/>
          <p:cNvPicPr>
            <a:picLocks noChangeAspect="1" noChangeArrowheads="1"/>
          </p:cNvPicPr>
          <p:nvPr/>
        </p:nvPicPr>
        <p:blipFill>
          <a:blip r:embed="rId3"/>
          <a:srcRect/>
          <a:stretch>
            <a:fillRect/>
          </a:stretch>
        </p:blipFill>
        <p:spPr bwMode="auto">
          <a:xfrm>
            <a:off x="4894383" y="363070"/>
            <a:ext cx="2873347" cy="1811899"/>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a:r>
              <a:rPr lang="uk-UA"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cs typeface="Times New Roman" pitchFamily="18" charset="0"/>
              </a:rPr>
              <a:t>Види аналізу інноваційних проектів.</a:t>
            </a:r>
            <a:endParaRPr lang="ru-RU" sz="2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619125" y="1263650"/>
            <a:ext cx="3886200" cy="1412875"/>
          </a:xfrm>
          <a:solidFill>
            <a:schemeClr val="accent2">
              <a:lumMod val="60000"/>
              <a:lumOff val="40000"/>
            </a:schemeClr>
          </a:solidFill>
          <a:ln>
            <a:solidFill>
              <a:srgbClr val="002060"/>
            </a:solidFill>
          </a:ln>
          <a:effectLst>
            <a:glow rad="63500">
              <a:schemeClr val="accent1">
                <a:satMod val="175000"/>
                <a:alpha val="40000"/>
              </a:schemeClr>
            </a:glow>
          </a:effectLst>
        </p:spPr>
        <p:txBody>
          <a:bodyPr anchor="t">
            <a:noAutofit/>
          </a:bodyPr>
          <a:lstStyle/>
          <a:p>
            <a:pPr marL="0" indent="0" algn="just">
              <a:buNone/>
            </a:pPr>
            <a:r>
              <a:rPr lang="uk-UA" sz="1200" b="1" i="1" dirty="0" smtClean="0">
                <a:latin typeface="Times New Roman" pitchFamily="18" charset="0"/>
                <a:cs typeface="Times New Roman" pitchFamily="18" charset="0"/>
              </a:rPr>
              <a:t>Технічний аналіз </a:t>
            </a:r>
            <a:r>
              <a:rPr lang="uk-UA" sz="1200" dirty="0" smtClean="0">
                <a:latin typeface="Times New Roman" pitchFamily="18" charset="0"/>
                <a:cs typeface="Times New Roman" pitchFamily="18" charset="0"/>
              </a:rPr>
              <a:t>передбачає вивчення технічних і технологічних альтернатив. Вибір підходящої для даного виробництва і підприємства технології безпосередньо пов'язаний з умовами її використання. Можливість організації конкурентоспроможного виробництва - один з найбільш важливих аргументів при виборі технології, а відповідні виробничі потужності - основа такої можливості.</a:t>
            </a:r>
            <a:endParaRPr lang="ru-RU" sz="12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57725" y="1282699"/>
            <a:ext cx="3886200" cy="1412875"/>
          </a:xfrm>
          <a:solidFill>
            <a:schemeClr val="accent2">
              <a:lumMod val="60000"/>
              <a:lumOff val="40000"/>
            </a:schemeClr>
          </a:solidFill>
          <a:ln>
            <a:solidFill>
              <a:srgbClr val="002060"/>
            </a:solidFill>
          </a:ln>
          <a:effectLst>
            <a:glow rad="63500">
              <a:schemeClr val="accent1">
                <a:satMod val="175000"/>
                <a:alpha val="40000"/>
              </a:schemeClr>
            </a:glow>
          </a:effectLst>
        </p:spPr>
        <p:txBody>
          <a:bodyPr>
            <a:normAutofit fontScale="77500" lnSpcReduction="20000"/>
          </a:bodyPr>
          <a:lstStyle/>
          <a:p>
            <a:pPr marL="0" indent="0" algn="just">
              <a:lnSpc>
                <a:spcPct val="100000"/>
              </a:lnSpc>
              <a:buNone/>
            </a:pPr>
            <a:r>
              <a:rPr lang="uk-UA" sz="1500" b="1" i="1" dirty="0" smtClean="0">
                <a:latin typeface="Times New Roman" pitchFamily="18" charset="0"/>
                <a:cs typeface="Times New Roman" pitchFamily="18" charset="0"/>
              </a:rPr>
              <a:t>Комерційний (фінансовий) аналіз </a:t>
            </a:r>
            <a:r>
              <a:rPr lang="uk-UA" sz="1500" dirty="0" smtClean="0">
                <a:latin typeface="Times New Roman" pitchFamily="18" charset="0"/>
                <a:cs typeface="Times New Roman" pitchFamily="18" charset="0"/>
              </a:rPr>
              <a:t>передбачає дослідження витрат і результатів щодо інтересів конкретних організацій – учасників проекту, метою яких є отримання прибутку. Важливий також для оцінки загальної результативності проекту: виявляється чи  буде конкурентоспроможним продукт (послуга), наскільки реально цей продукт (послугу) продати і чи буде, в результаті, отриманий достатній обсяг прибутку, щоб виправдати інвестиції.</a:t>
            </a:r>
            <a:endParaRPr lang="ru-RU" sz="1500" dirty="0" smtClean="0">
              <a:latin typeface="Times New Roman" pitchFamily="18" charset="0"/>
              <a:cs typeface="Times New Roman" pitchFamily="18" charset="0"/>
            </a:endParaRPr>
          </a:p>
          <a:p>
            <a:endParaRPr lang="ru-RU" dirty="0"/>
          </a:p>
        </p:txBody>
      </p:sp>
      <p:sp>
        <p:nvSpPr>
          <p:cNvPr id="9" name="Прямоугольник 8"/>
          <p:cNvSpPr/>
          <p:nvPr/>
        </p:nvSpPr>
        <p:spPr>
          <a:xfrm>
            <a:off x="609600" y="2867025"/>
            <a:ext cx="3857625" cy="857250"/>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1200" b="1" i="1" dirty="0" smtClean="0">
                <a:solidFill>
                  <a:schemeClr val="tx1"/>
                </a:solidFill>
                <a:latin typeface="Times New Roman" pitchFamily="18" charset="0"/>
                <a:cs typeface="Times New Roman" pitchFamily="18" charset="0"/>
              </a:rPr>
              <a:t>Екологічний аналіз </a:t>
            </a:r>
            <a:r>
              <a:rPr lang="uk-UA" sz="1200" dirty="0" smtClean="0">
                <a:solidFill>
                  <a:schemeClr val="tx1"/>
                </a:solidFill>
                <a:latin typeface="Times New Roman" pitchFamily="18" charset="0"/>
                <a:cs typeface="Times New Roman" pitchFamily="18" charset="0"/>
              </a:rPr>
              <a:t>виявляє, які потенційні збитки може завдати проект навколишньому середовищу, а також визначає  заходи, необхідні для пом'якшення чи запобігання цим збиткам.</a:t>
            </a:r>
            <a:endParaRPr lang="ru-RU" sz="1200" dirty="0" smtClean="0">
              <a:solidFill>
                <a:schemeClr val="tx1"/>
              </a:solidFill>
              <a:latin typeface="Times New Roman" pitchFamily="18" charset="0"/>
              <a:cs typeface="Times New Roman" pitchFamily="18" charset="0"/>
            </a:endParaRPr>
          </a:p>
          <a:p>
            <a:pPr algn="ctr"/>
            <a:endParaRPr lang="ru-RU" dirty="0"/>
          </a:p>
        </p:txBody>
      </p:sp>
      <p:sp>
        <p:nvSpPr>
          <p:cNvPr id="10" name="Прямоугольник 9"/>
          <p:cNvSpPr/>
          <p:nvPr/>
        </p:nvSpPr>
        <p:spPr>
          <a:xfrm>
            <a:off x="4695825" y="2857500"/>
            <a:ext cx="3886200" cy="904875"/>
          </a:xfrm>
          <a:prstGeom prst="rect">
            <a:avLst/>
          </a:prstGeom>
          <a:solidFill>
            <a:schemeClr val="accent2">
              <a:lumMod val="60000"/>
              <a:lumOff val="40000"/>
            </a:schemeClr>
          </a:solidFill>
          <a:ln>
            <a:solidFill>
              <a:srgbClr val="00206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7000"/>
              </a:lnSpc>
            </a:pPr>
            <a:r>
              <a:rPr lang="uk-UA" sz="1200" dirty="0" smtClean="0">
                <a:solidFill>
                  <a:schemeClr val="tx1"/>
                </a:solidFill>
                <a:latin typeface="Times New Roman" pitchFamily="18" charset="0"/>
                <a:cs typeface="Times New Roman" pitchFamily="18" charset="0"/>
              </a:rPr>
              <a:t>Мета </a:t>
            </a:r>
            <a:r>
              <a:rPr lang="uk-UA" sz="1200" b="1" i="1" dirty="0" smtClean="0">
                <a:solidFill>
                  <a:schemeClr val="tx1"/>
                </a:solidFill>
                <a:latin typeface="Times New Roman" pitchFamily="18" charset="0"/>
                <a:cs typeface="Times New Roman" pitchFamily="18" charset="0"/>
              </a:rPr>
              <a:t>соціального аналізу </a:t>
            </a:r>
            <a:r>
              <a:rPr lang="uk-UA" sz="1200" dirty="0" smtClean="0">
                <a:solidFill>
                  <a:schemeClr val="tx1"/>
                </a:solidFill>
                <a:latin typeface="Times New Roman" pitchFamily="18" charset="0"/>
                <a:cs typeface="Times New Roman" pitchFamily="18" charset="0"/>
              </a:rPr>
              <a:t>– скласти план реалізації проекту, прийнятний для його користувачів. Соціальний аналіз зосереджує увагу на таких питаннях: соціокультурних і демографічних характеристиках населення в регіоні реалізації проекту (кількісна та соціальна структура); </a:t>
            </a:r>
            <a:endParaRPr lang="ru-RU" sz="1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619124" y="3924300"/>
            <a:ext cx="3857625" cy="1181100"/>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5000"/>
              </a:lnSpc>
            </a:pPr>
            <a:r>
              <a:rPr lang="uk-UA" sz="1200" dirty="0" smtClean="0">
                <a:solidFill>
                  <a:schemeClr val="tx1"/>
                </a:solidFill>
                <a:latin typeface="Times New Roman" pitchFamily="18" charset="0"/>
                <a:cs typeface="Times New Roman" pitchFamily="18" charset="0"/>
              </a:rPr>
              <a:t>Мета </a:t>
            </a:r>
            <a:r>
              <a:rPr lang="uk-UA" sz="1200" b="1" i="1" dirty="0" smtClean="0">
                <a:solidFill>
                  <a:schemeClr val="tx1"/>
                </a:solidFill>
                <a:latin typeface="Times New Roman" pitchFamily="18" charset="0"/>
                <a:cs typeface="Times New Roman" pitchFamily="18" charset="0"/>
              </a:rPr>
              <a:t>організаційного аналізу </a:t>
            </a:r>
            <a:r>
              <a:rPr lang="uk-UA" sz="1200" dirty="0" smtClean="0">
                <a:solidFill>
                  <a:schemeClr val="tx1"/>
                </a:solidFill>
                <a:latin typeface="Times New Roman" pitchFamily="18" charset="0"/>
                <a:cs typeface="Times New Roman" pitchFamily="18" charset="0"/>
              </a:rPr>
              <a:t>– оцінити організаційні, правові, політичні та адміністративні умови, в яких має реалізуватися й експлуатуватися проект, а також сформувати необхідні рекомендації щодо менеджменту, організаційної структури, планування, комплектування і навчання персоналу, координації діяльності та загальної політики.</a:t>
            </a:r>
            <a:endParaRPr lang="ru-RU" sz="1200" dirty="0" smtClean="0">
              <a:solidFill>
                <a:schemeClr val="tx1"/>
              </a:solidFill>
              <a:latin typeface="Times New Roman" pitchFamily="18" charset="0"/>
              <a:cs typeface="Times New Roman" pitchFamily="18" charset="0"/>
            </a:endParaRPr>
          </a:p>
          <a:p>
            <a:pPr algn="just">
              <a:lnSpc>
                <a:spcPct val="85000"/>
              </a:lnSpc>
            </a:pPr>
            <a:endParaRPr lang="ru-RU" sz="1200" dirty="0">
              <a:solidFill>
                <a:schemeClr val="tx1"/>
              </a:solidFill>
              <a:latin typeface="Times New Roman" pitchFamily="18" charset="0"/>
              <a:cs typeface="Times New Roman" pitchFamily="18" charset="0"/>
            </a:endParaRPr>
          </a:p>
        </p:txBody>
      </p:sp>
      <p:sp>
        <p:nvSpPr>
          <p:cNvPr id="14" name="Прямоугольник 13"/>
          <p:cNvSpPr/>
          <p:nvPr/>
        </p:nvSpPr>
        <p:spPr>
          <a:xfrm>
            <a:off x="4705350" y="3857625"/>
            <a:ext cx="3905250" cy="1333499"/>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200" b="1" i="1" dirty="0" smtClean="0">
                <a:solidFill>
                  <a:schemeClr val="tx1"/>
                </a:solidFill>
                <a:latin typeface="Times New Roman" pitchFamily="18" charset="0"/>
                <a:cs typeface="Times New Roman" pitchFamily="18" charset="0"/>
              </a:rPr>
              <a:t>Економічний аналіз </a:t>
            </a:r>
            <a:r>
              <a:rPr lang="uk-UA" sz="1200" dirty="0" smtClean="0">
                <a:solidFill>
                  <a:schemeClr val="tx1"/>
                </a:solidFill>
                <a:latin typeface="Times New Roman" pitchFamily="18" charset="0"/>
                <a:cs typeface="Times New Roman" pitchFamily="18" charset="0"/>
              </a:rPr>
              <a:t>вивчає проблему ефективності проекту з позиції суспільства загалом, для якого з певних причин ціни купівлі (наприклад, сировини) і продажу продукції проекту не завжди є прийнятними щодо витрат і вигод. Економічний аналіз здійснюють тоді, коли замовником проекту чи його інвестором є держава.</a:t>
            </a:r>
            <a:endParaRPr lang="ru-RU" sz="1200" dirty="0" smtClean="0">
              <a:solidFill>
                <a:schemeClr val="tx1"/>
              </a:solidFill>
              <a:latin typeface="Times New Roman" pitchFamily="18" charset="0"/>
              <a:cs typeface="Times New Roman" pitchFamily="18" charset="0"/>
            </a:endParaRPr>
          </a:p>
          <a:p>
            <a:pPr algn="ctr"/>
            <a:endParaRPr lang="ru-RU" sz="12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781050" y="5305425"/>
            <a:ext cx="7600950" cy="1209675"/>
          </a:xfrm>
          <a:prstGeom prst="rect">
            <a:avLst/>
          </a:prstGeom>
          <a:solidFill>
            <a:schemeClr val="accent2">
              <a:lumMod val="60000"/>
              <a:lumOff val="4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200" b="1" i="1" dirty="0" smtClean="0">
                <a:solidFill>
                  <a:schemeClr val="tx1"/>
                </a:solidFill>
                <a:latin typeface="Times New Roman" pitchFamily="18" charset="0"/>
                <a:cs typeface="Times New Roman" pitchFamily="18" charset="0"/>
              </a:rPr>
              <a:t>Фінансовий аналіз </a:t>
            </a:r>
            <a:r>
              <a:rPr lang="uk-UA" sz="1200" dirty="0" smtClean="0">
                <a:solidFill>
                  <a:schemeClr val="tx1"/>
                </a:solidFill>
                <a:latin typeface="Times New Roman" pitchFamily="18" charset="0"/>
                <a:cs typeface="Times New Roman" pitchFamily="18" charset="0"/>
              </a:rPr>
              <a:t>проекту (розробка фінансової моделі проекту) дозволяє оцінити інвестиційну привабливість проекту, визначити необхідний обсяг інвестицій, оптимізувати структуру джерел фінансування, вибрати оптимальну схему погашення заборгованості. У процесі моделювання грошових потоків виявляються зони підвищеного ризику проекту, з'являється можливість заздалегідь передбачити заходи щодо мінімізації або усунення факторів ризику.</a:t>
            </a:r>
            <a:endParaRPr lang="ru-RU" sz="1200" dirty="0" smtClean="0">
              <a:solidFill>
                <a:schemeClr val="tx1"/>
              </a:solidFill>
              <a:latin typeface="Times New Roman" pitchFamily="18" charset="0"/>
              <a:cs typeface="Times New Roman" pitchFamily="18" charset="0"/>
            </a:endParaRPr>
          </a:p>
          <a:p>
            <a:pPr algn="ct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lgn="ctr" rtl="0">
              <a:lnSpc>
                <a:spcPct val="90000"/>
              </a:lnSpc>
              <a:spcBef>
                <a:spcPct val="0"/>
              </a:spcBef>
            </a:pPr>
            <a:r>
              <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Показники ефективності інноваційних проектів</a:t>
            </a: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Содержимое 5"/>
          <p:cNvSpPr>
            <a:spLocks noGrp="1"/>
          </p:cNvSpPr>
          <p:nvPr>
            <p:ph idx="1"/>
          </p:nvPr>
        </p:nvSpPr>
        <p:spPr>
          <a:xfrm>
            <a:off x="647700" y="1199029"/>
            <a:ext cx="7886700" cy="4711234"/>
          </a:xfrm>
          <a:solidFill>
            <a:schemeClr val="accent1">
              <a:lumMod val="40000"/>
              <a:lumOff val="60000"/>
            </a:schemeClr>
          </a:solidFill>
        </p:spPr>
        <p:txBody>
          <a:bodyPr>
            <a:normAutofit/>
          </a:bodyPr>
          <a:lstStyle/>
          <a:p>
            <a:pPr marL="0" indent="0" algn="just">
              <a:buNone/>
            </a:pPr>
            <a:r>
              <a:rPr lang="uk-UA" sz="1900" dirty="0" smtClean="0">
                <a:latin typeface="Times New Roman" pitchFamily="18" charset="0"/>
                <a:cs typeface="Times New Roman" pitchFamily="18" charset="0"/>
              </a:rPr>
              <a:t>У світовій практиці найбільш часто для оцінки ефективності проектів застосовують методи оцінки ефективності проекту, засновані на </a:t>
            </a:r>
            <a:r>
              <a:rPr lang="uk-UA" sz="1900" dirty="0" err="1" smtClean="0">
                <a:latin typeface="Times New Roman" pitchFamily="18" charset="0"/>
                <a:cs typeface="Times New Roman" pitchFamily="18" charset="0"/>
              </a:rPr>
              <a:t>дисконтованих</a:t>
            </a:r>
            <a:r>
              <a:rPr lang="uk-UA" sz="1900" dirty="0" smtClean="0">
                <a:latin typeface="Times New Roman" pitchFamily="18" charset="0"/>
                <a:cs typeface="Times New Roman" pitchFamily="18" charset="0"/>
              </a:rPr>
              <a:t> оцінках, оскільки вони значно більш точні, так як враховують різні види інфляції, зміни процентної ставки, норми прибутковості і т.д. До цих показників відносять: </a:t>
            </a:r>
          </a:p>
          <a:p>
            <a:pPr marL="457200" indent="-457200" algn="just">
              <a:buFont typeface="+mj-lt"/>
              <a:buAutoNum type="arabicPeriod"/>
            </a:pPr>
            <a:r>
              <a:rPr lang="uk-UA" sz="1900" dirty="0" smtClean="0">
                <a:latin typeface="Times New Roman" pitchFamily="18" charset="0"/>
                <a:cs typeface="Times New Roman" pitchFamily="18" charset="0"/>
              </a:rPr>
              <a:t>приведений прибуток (</a:t>
            </a:r>
            <a:r>
              <a:rPr lang="uk-UA" sz="1900" dirty="0" err="1" smtClean="0">
                <a:latin typeface="Times New Roman" pitchFamily="18" charset="0"/>
                <a:cs typeface="Times New Roman" pitchFamily="18" charset="0"/>
              </a:rPr>
              <a:t>Рresent</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Valие</a:t>
            </a:r>
            <a:r>
              <a:rPr lang="uk-UA" sz="1900" dirty="0" smtClean="0">
                <a:latin typeface="Times New Roman" pitchFamily="18" charset="0"/>
                <a:cs typeface="Times New Roman" pitchFamily="18" charset="0"/>
              </a:rPr>
              <a:t>) – PV;</a:t>
            </a:r>
          </a:p>
          <a:p>
            <a:pPr marL="457200" indent="-457200" algn="just">
              <a:buFont typeface="+mj-lt"/>
              <a:buAutoNum type="arabicPeriod"/>
            </a:pPr>
            <a:r>
              <a:rPr lang="uk-UA" sz="1900" dirty="0" smtClean="0">
                <a:latin typeface="Times New Roman" pitchFamily="18" charset="0"/>
                <a:cs typeface="Times New Roman" pitchFamily="18" charset="0"/>
              </a:rPr>
              <a:t> чистий приведений прибуток (Net </a:t>
            </a:r>
            <a:r>
              <a:rPr lang="uk-UA" sz="1900" dirty="0" err="1" smtClean="0">
                <a:latin typeface="Times New Roman" pitchFamily="18" charset="0"/>
                <a:cs typeface="Times New Roman" pitchFamily="18" charset="0"/>
              </a:rPr>
              <a:t>Рresent</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Valие</a:t>
            </a:r>
            <a:r>
              <a:rPr lang="uk-UA" sz="1900" dirty="0" smtClean="0">
                <a:latin typeface="Times New Roman" pitchFamily="18" charset="0"/>
                <a:cs typeface="Times New Roman" pitchFamily="18" charset="0"/>
              </a:rPr>
              <a:t>) – NPV;</a:t>
            </a:r>
          </a:p>
          <a:p>
            <a:pPr marL="457200" indent="-457200" algn="just">
              <a:buFont typeface="+mj-lt"/>
              <a:buAutoNum type="arabicPeriod"/>
            </a:pPr>
            <a:r>
              <a:rPr lang="uk-UA" sz="1900" dirty="0" smtClean="0">
                <a:latin typeface="Times New Roman" pitchFamily="18" charset="0"/>
                <a:cs typeface="Times New Roman" pitchFamily="18" charset="0"/>
              </a:rPr>
              <a:t> індекс рентабельності інвестицій (</a:t>
            </a:r>
            <a:r>
              <a:rPr lang="uk-UA" sz="1900" dirty="0" err="1" smtClean="0">
                <a:latin typeface="Times New Roman" pitchFamily="18" charset="0"/>
                <a:cs typeface="Times New Roman" pitchFamily="18" charset="0"/>
              </a:rPr>
              <a:t>Profitability</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Index</a:t>
            </a:r>
            <a:r>
              <a:rPr lang="uk-UA" sz="1900" dirty="0" smtClean="0">
                <a:latin typeface="Times New Roman" pitchFamily="18" charset="0"/>
                <a:cs typeface="Times New Roman" pitchFamily="18" charset="0"/>
              </a:rPr>
              <a:t> ) – PI;</a:t>
            </a:r>
          </a:p>
          <a:p>
            <a:pPr marL="457200" indent="-457200" algn="just">
              <a:buFont typeface="+mj-lt"/>
              <a:buAutoNum type="arabicPeriod"/>
            </a:pPr>
            <a:r>
              <a:rPr lang="uk-UA" sz="1900" dirty="0" smtClean="0">
                <a:latin typeface="Times New Roman" pitchFamily="18" charset="0"/>
                <a:cs typeface="Times New Roman" pitchFamily="18" charset="0"/>
              </a:rPr>
              <a:t> внутрішня норма прибутковості (</a:t>
            </a:r>
            <a:r>
              <a:rPr lang="uk-UA" sz="1900" dirty="0" err="1" smtClean="0">
                <a:latin typeface="Times New Roman" pitchFamily="18" charset="0"/>
                <a:cs typeface="Times New Roman" pitchFamily="18" charset="0"/>
              </a:rPr>
              <a:t>Іпternal</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Rate</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of</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Retum</a:t>
            </a:r>
            <a:r>
              <a:rPr lang="uk-UA" sz="1900" dirty="0" smtClean="0">
                <a:latin typeface="Times New Roman" pitchFamily="18" charset="0"/>
                <a:cs typeface="Times New Roman" pitchFamily="18" charset="0"/>
              </a:rPr>
              <a:t>) – IRR;</a:t>
            </a:r>
          </a:p>
          <a:p>
            <a:pPr marL="457200" indent="-457200" algn="just">
              <a:buFont typeface="+mj-lt"/>
              <a:buAutoNum type="arabicPeriod"/>
            </a:pPr>
            <a:r>
              <a:rPr lang="uk-UA" sz="1900" dirty="0" smtClean="0">
                <a:latin typeface="Times New Roman" pitchFamily="18" charset="0"/>
                <a:cs typeface="Times New Roman" pitchFamily="18" charset="0"/>
              </a:rPr>
              <a:t> термін окупності (</a:t>
            </a:r>
            <a:r>
              <a:rPr lang="uk-UA" sz="1900" dirty="0" err="1" smtClean="0">
                <a:latin typeface="Times New Roman" pitchFamily="18" charset="0"/>
                <a:cs typeface="Times New Roman" pitchFamily="18" charset="0"/>
              </a:rPr>
              <a:t>Рауbаск</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Рeriod</a:t>
            </a:r>
            <a:r>
              <a:rPr lang="uk-UA" sz="1900" dirty="0" smtClean="0">
                <a:latin typeface="Times New Roman" pitchFamily="18" charset="0"/>
                <a:cs typeface="Times New Roman" pitchFamily="18" charset="0"/>
              </a:rPr>
              <a:t>) – РР;</a:t>
            </a:r>
          </a:p>
          <a:p>
            <a:pPr marL="457200" indent="-457200" algn="just">
              <a:buFont typeface="+mj-lt"/>
              <a:buAutoNum type="arabicPeriod"/>
            </a:pP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дисконтованого</a:t>
            </a:r>
            <a:r>
              <a:rPr lang="uk-UA" sz="1900" dirty="0" smtClean="0">
                <a:latin typeface="Times New Roman" pitchFamily="18" charset="0"/>
                <a:cs typeface="Times New Roman" pitchFamily="18" charset="0"/>
              </a:rPr>
              <a:t> терміну окупності (</a:t>
            </a:r>
            <a:r>
              <a:rPr lang="uk-UA" sz="1900" dirty="0" err="1" smtClean="0">
                <a:latin typeface="Times New Roman" pitchFamily="18" charset="0"/>
                <a:cs typeface="Times New Roman" pitchFamily="18" charset="0"/>
              </a:rPr>
              <a:t>Discounted</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Рауbаск</a:t>
            </a:r>
            <a:r>
              <a:rPr lang="uk-UA" sz="1900" dirty="0" smtClean="0">
                <a:latin typeface="Times New Roman" pitchFamily="18" charset="0"/>
                <a:cs typeface="Times New Roman" pitchFamily="18" charset="0"/>
              </a:rPr>
              <a:t> </a:t>
            </a:r>
            <a:r>
              <a:rPr lang="uk-UA" sz="1900" dirty="0" err="1" smtClean="0">
                <a:latin typeface="Times New Roman" pitchFamily="18" charset="0"/>
                <a:cs typeface="Times New Roman" pitchFamily="18" charset="0"/>
              </a:rPr>
              <a:t>Рeriod</a:t>
            </a:r>
            <a:r>
              <a:rPr lang="uk-UA" sz="1900" dirty="0" smtClean="0">
                <a:latin typeface="Times New Roman" pitchFamily="18" charset="0"/>
                <a:cs typeface="Times New Roman" pitchFamily="18" charset="0"/>
              </a:rPr>
              <a:t>) – DPP.</a:t>
            </a:r>
            <a:endParaRPr lang="ru-RU" sz="1900" dirty="0" smtClean="0">
              <a:latin typeface="Times New Roman" pitchFamily="18" charset="0"/>
              <a:cs typeface="Times New Roman" pitchFamily="18" charset="0"/>
            </a:endParaRPr>
          </a:p>
          <a:p>
            <a:endParaRPr lang="ru-RU" dirty="0"/>
          </a:p>
        </p:txBody>
      </p:sp>
      <p:pic>
        <p:nvPicPr>
          <p:cNvPr id="19459"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647700" y="5338763"/>
            <a:ext cx="7029450" cy="84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Термін окупності проекту</a:t>
            </a:r>
            <a:endPar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marL="0" indent="0">
              <a:buNone/>
            </a:pPr>
            <a:r>
              <a:rPr lang="uk-UA" sz="1800" b="1" i="1" dirty="0" smtClean="0">
                <a:latin typeface="Times New Roman" pitchFamily="18" charset="0"/>
                <a:cs typeface="Times New Roman" pitchFamily="18" charset="0"/>
              </a:rPr>
              <a:t>Термін окупності РР </a:t>
            </a:r>
            <a:r>
              <a:rPr lang="uk-UA" sz="1800" dirty="0" smtClean="0">
                <a:latin typeface="Times New Roman" pitchFamily="18" charset="0"/>
                <a:cs typeface="Times New Roman" pitchFamily="18" charset="0"/>
              </a:rPr>
              <a:t>– це мінімальний часовий інтервал  (від початку здійснення проекту), за межами якого інтегральний дохід від проекту стає позитивним і залишається таким. Якщо прибуток розподілений за роками рівномірно, то пропонується використовувати формулу :</a:t>
            </a:r>
          </a:p>
          <a:p>
            <a:pPr marL="0" indent="0">
              <a:buNone/>
            </a:pPr>
            <a:endParaRPr lang="ru-RU" sz="1800" dirty="0" smtClean="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a:srcRect/>
          <a:stretch>
            <a:fillRect/>
          </a:stretch>
        </p:blipFill>
        <p:spPr bwMode="auto">
          <a:xfrm>
            <a:off x="2947988" y="2652713"/>
            <a:ext cx="3019425" cy="63817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733425" y="3514725"/>
            <a:ext cx="65151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904" y="164547"/>
            <a:ext cx="7903545" cy="686353"/>
          </a:xfrm>
        </p:spPr>
        <p:txBody>
          <a:bodyPr/>
          <a:lstStyle/>
          <a:p>
            <a:pPr lvl="1" algn="ctr" rtl="0">
              <a:lnSpc>
                <a:spcPct val="90000"/>
              </a:lnSpc>
              <a:spcBef>
                <a:spcPct val="0"/>
              </a:spcBef>
            </a:pPr>
            <a:r>
              <a:rPr lang="uk-U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Сутність та види ефектів від інноваційної діяльності</a:t>
            </a:r>
            <a:r>
              <a:rPr lang="ru-RU" sz="1200" dirty="0"/>
              <a:t/>
            </a:r>
            <a:br>
              <a:rPr lang="ru-RU" sz="1200" dirty="0"/>
            </a:br>
            <a:endParaRPr lang="ru-RU" dirty="0"/>
          </a:p>
        </p:txBody>
      </p:sp>
      <p:sp>
        <p:nvSpPr>
          <p:cNvPr id="3" name="Содержимое 2"/>
          <p:cNvSpPr>
            <a:spLocks noGrp="1"/>
          </p:cNvSpPr>
          <p:nvPr>
            <p:ph sz="half" idx="1"/>
          </p:nvPr>
        </p:nvSpPr>
        <p:spPr>
          <a:xfrm>
            <a:off x="352425" y="622300"/>
            <a:ext cx="3714750" cy="2667000"/>
          </a:xfrm>
          <a:solidFill>
            <a:schemeClr val="accent1">
              <a:lumMod val="40000"/>
              <a:lumOff val="60000"/>
            </a:schemeClr>
          </a:solidFill>
        </p:spPr>
        <p:txBody>
          <a:bodyPr>
            <a:noAutofit/>
          </a:bodyPr>
          <a:lstStyle/>
          <a:p>
            <a:pPr marL="0" indent="0" algn="just">
              <a:buNone/>
            </a:pPr>
            <a:r>
              <a:rPr lang="uk-UA" sz="1600" dirty="0" smtClean="0">
                <a:latin typeface="Times New Roman" pitchFamily="18" charset="0"/>
                <a:cs typeface="Times New Roman" pitchFamily="18" charset="0"/>
              </a:rPr>
              <a:t>Оцінка нововведень слугує основою прийняття рішень щодо реалізації пропозицій (перспективна оцінка) та проведення контролю за використанням створених об’єктів (ретроспективна оцінка). Метою такої оцінки є визначення показників ефективності, які дозволяють сформувати комплексну характеристику результатів, що досягаються за рахунок використання нових підходів до задоволення існуючих і виникаючих потреб</a:t>
            </a: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524375" y="1346200"/>
            <a:ext cx="3886200" cy="4673600"/>
          </a:xfrm>
          <a:solidFill>
            <a:schemeClr val="accent1">
              <a:lumMod val="40000"/>
              <a:lumOff val="60000"/>
            </a:schemeClr>
          </a:solidFill>
        </p:spPr>
        <p:txBody>
          <a:bodyPr>
            <a:normAutofit fontScale="92500"/>
          </a:bodyPr>
          <a:lstStyle/>
          <a:p>
            <a:pPr marL="0" indent="0" algn="just">
              <a:lnSpc>
                <a:spcPct val="140000"/>
              </a:lnSpc>
              <a:spcBef>
                <a:spcPts val="0"/>
              </a:spcBef>
              <a:buNone/>
            </a:pPr>
            <a:r>
              <a:rPr lang="uk-UA" sz="1600" b="1" dirty="0" smtClean="0">
                <a:solidFill>
                  <a:srgbClr val="173A8D"/>
                </a:solidFill>
                <a:latin typeface="Times New Roman" pitchFamily="18" charset="0"/>
                <a:cs typeface="Times New Roman" pitchFamily="18" charset="0"/>
              </a:rPr>
              <a:t>Загалом інноваційна діяльність підприємства супроводжується різноманітними результатами (ефектами). Під </a:t>
            </a:r>
            <a:r>
              <a:rPr lang="uk-UA" sz="1600" b="1" i="1" dirty="0" smtClean="0">
                <a:solidFill>
                  <a:srgbClr val="173A8D"/>
                </a:solidFill>
                <a:latin typeface="Times New Roman" pitchFamily="18" charset="0"/>
                <a:cs typeface="Times New Roman" pitchFamily="18" charset="0"/>
              </a:rPr>
              <a:t>ефектом </a:t>
            </a:r>
            <a:r>
              <a:rPr lang="uk-UA" sz="1600" b="1" dirty="0" smtClean="0">
                <a:solidFill>
                  <a:srgbClr val="173A8D"/>
                </a:solidFill>
                <a:latin typeface="Times New Roman" pitchFamily="18" charset="0"/>
                <a:cs typeface="Times New Roman" pitchFamily="18" charset="0"/>
              </a:rPr>
              <a:t>розуміють досягнутий результат у його матеріальному, грошовому, соціальному вимірах. </a:t>
            </a:r>
          </a:p>
          <a:p>
            <a:pPr marL="0" indent="0" algn="just">
              <a:lnSpc>
                <a:spcPct val="140000"/>
              </a:lnSpc>
              <a:spcBef>
                <a:spcPts val="0"/>
              </a:spcBef>
              <a:buNone/>
            </a:pPr>
            <a:r>
              <a:rPr lang="uk-UA" sz="1600" b="1" dirty="0" smtClean="0">
                <a:solidFill>
                  <a:srgbClr val="173A8D"/>
                </a:solidFill>
                <a:latin typeface="Times New Roman" pitchFamily="18" charset="0"/>
                <a:cs typeface="Times New Roman" pitchFamily="18" charset="0"/>
              </a:rPr>
              <a:t> При виявленні ефектів від інноваційної діяльності, по-перше, необхідно сформулювати критерії та показники, за допомогою яких можуть бути оцінені результати інноваційної діяльності та, по-друге, слід врахувати об’єктивно існуючі взаємозв’язки й ієрархічну супідрядність ефектів від інноваційної діяльності</a:t>
            </a:r>
            <a:r>
              <a:rPr lang="uk-UA"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endParaRPr lang="ru-RU" dirty="0"/>
          </a:p>
        </p:txBody>
      </p:sp>
      <p:sp>
        <p:nvSpPr>
          <p:cNvPr id="6" name="Прямоугольник 5"/>
          <p:cNvSpPr/>
          <p:nvPr/>
        </p:nvSpPr>
        <p:spPr>
          <a:xfrm>
            <a:off x="352425" y="3441700"/>
            <a:ext cx="3714750" cy="3111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latin typeface="Times New Roman" pitchFamily="18" charset="0"/>
                <a:cs typeface="Times New Roman" pitchFamily="18" charset="0"/>
              </a:rPr>
              <a:t>Результати інноваційної діяльності можуть бути якісними й кількісними, в т.ч. в натуральному, трудовому та вартісному вимірах.</a:t>
            </a:r>
            <a:endParaRPr lang="ru-RU" sz="1600" dirty="0" smtClean="0">
              <a:solidFill>
                <a:schemeClr val="tx1"/>
              </a:solidFill>
              <a:latin typeface="Times New Roman" pitchFamily="18" charset="0"/>
              <a:cs typeface="Times New Roman" pitchFamily="18" charset="0"/>
            </a:endParaRPr>
          </a:p>
          <a:p>
            <a:pPr algn="just"/>
            <a:r>
              <a:rPr lang="uk-UA" sz="1600" dirty="0" smtClean="0">
                <a:solidFill>
                  <a:schemeClr val="tx1"/>
                </a:solidFill>
                <a:latin typeface="Times New Roman" pitchFamily="18" charset="0"/>
                <a:cs typeface="Times New Roman" pitchFamily="18" charset="0"/>
              </a:rPr>
              <a:t>Будь-який результат інновацій у вартісному виразі узагальнюється економічним ефектом. Науково-технічні, соціальні, екологічні та інші результати, що не можуть бути оцінені у вартісному виразі, не поглинаються економічним ефектом й існують самостійно.</a:t>
            </a:r>
            <a:endParaRPr lang="ru-RU" sz="1600" dirty="0" smtClean="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304" y="224872"/>
            <a:ext cx="3531571" cy="1327703"/>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Виділяють такі показники ефективності проекту:</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292100" y="1503244"/>
            <a:ext cx="3886200" cy="4351338"/>
          </a:xfrm>
        </p:spPr>
        <p:txBody>
          <a:bodyPr>
            <a:normAutofit fontScale="70000" lnSpcReduction="20000"/>
          </a:bodyPr>
          <a:lstStyle/>
          <a:p>
            <a:pPr marL="85725" indent="-85725" algn="just">
              <a:buFont typeface="Wingdings" pitchFamily="2" charset="2"/>
              <a:buChar char="Ø"/>
            </a:pPr>
            <a:r>
              <a:rPr lang="uk-UA" b="1" dirty="0" smtClean="0">
                <a:solidFill>
                  <a:srgbClr val="003374"/>
                </a:solidFill>
                <a:latin typeface="Times New Roman" pitchFamily="18" charset="0"/>
                <a:cs typeface="Times New Roman" pitchFamily="18" charset="0"/>
              </a:rPr>
              <a:t>показники комерційної ефективності, які враховують фінансові наслідки реалізації проекту для його безпосередніх учасників;</a:t>
            </a:r>
            <a:endParaRPr lang="ru-RU" b="1" dirty="0" smtClean="0">
              <a:solidFill>
                <a:srgbClr val="003374"/>
              </a:solidFill>
              <a:latin typeface="Times New Roman" pitchFamily="18" charset="0"/>
              <a:cs typeface="Times New Roman" pitchFamily="18" charset="0"/>
            </a:endParaRPr>
          </a:p>
          <a:p>
            <a:pPr marL="85725" indent="-85725" algn="just">
              <a:buFont typeface="Wingdings" pitchFamily="2" charset="2"/>
              <a:buChar char="Ø"/>
            </a:pPr>
            <a:r>
              <a:rPr lang="uk-UA" b="1" dirty="0" smtClean="0">
                <a:solidFill>
                  <a:srgbClr val="003374"/>
                </a:solidFill>
                <a:latin typeface="Times New Roman" pitchFamily="18" charset="0"/>
                <a:cs typeface="Times New Roman" pitchFamily="18" charset="0"/>
              </a:rPr>
              <a:t>показники економічної ефективності, які враховують народногосподарські вигоди й витрати проекту, включаючи оцінку екологічних та соціальних наслідків, і допускають грошовий вимір;</a:t>
            </a:r>
            <a:endParaRPr lang="ru-RU" b="1" dirty="0" smtClean="0">
              <a:solidFill>
                <a:srgbClr val="003374"/>
              </a:solidFill>
              <a:latin typeface="Times New Roman" pitchFamily="18" charset="0"/>
              <a:cs typeface="Times New Roman" pitchFamily="18" charset="0"/>
            </a:endParaRPr>
          </a:p>
          <a:p>
            <a:pPr marL="85725" indent="-85725" algn="just">
              <a:buFont typeface="Wingdings" pitchFamily="2" charset="2"/>
              <a:buChar char="Ø"/>
            </a:pPr>
            <a:r>
              <a:rPr lang="uk-UA" b="1" dirty="0" smtClean="0">
                <a:solidFill>
                  <a:srgbClr val="003374"/>
                </a:solidFill>
                <a:latin typeface="Times New Roman" pitchFamily="18" charset="0"/>
                <a:cs typeface="Times New Roman" pitchFamily="18" charset="0"/>
              </a:rPr>
              <a:t>показники бюджетної ефективності, які відображають фінансові наслідки здійснення проекту для державного та місцевого бюджетів</a:t>
            </a:r>
            <a:endParaRPr lang="ru-RU" b="1" dirty="0" smtClean="0">
              <a:solidFill>
                <a:srgbClr val="003374"/>
              </a:solidFill>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4681537" y="1695450"/>
            <a:ext cx="3886200" cy="4351338"/>
          </a:xfrm>
        </p:spPr>
        <p:txBody>
          <a:bodyPr>
            <a:normAutofit fontScale="70000" lnSpcReduction="20000"/>
          </a:bodyPr>
          <a:lstStyle/>
          <a:p>
            <a:pPr algn="just">
              <a:buFont typeface="Wingdings" pitchFamily="2" charset="2"/>
              <a:buChar char="Ø"/>
            </a:pPr>
            <a:r>
              <a:rPr lang="uk-UA" b="1" dirty="0" smtClean="0">
                <a:solidFill>
                  <a:srgbClr val="003374"/>
                </a:solidFill>
                <a:latin typeface="Times New Roman" pitchFamily="18" charset="0"/>
                <a:cs typeface="Times New Roman" pitchFamily="18" charset="0"/>
              </a:rPr>
              <a:t>Статичні методи </a:t>
            </a:r>
            <a:r>
              <a:rPr lang="uk-UA" b="1" dirty="0">
                <a:solidFill>
                  <a:srgbClr val="003374"/>
                </a:solidFill>
                <a:latin typeface="Times New Roman" pitchFamily="18" charset="0"/>
                <a:cs typeface="Times New Roman" pitchFamily="18" charset="0"/>
              </a:rPr>
              <a:t>– </a:t>
            </a:r>
            <a:r>
              <a:rPr lang="uk-UA" b="1" dirty="0" smtClean="0">
                <a:solidFill>
                  <a:srgbClr val="003374"/>
                </a:solidFill>
                <a:latin typeface="Times New Roman" pitchFamily="18" charset="0"/>
                <a:cs typeface="Times New Roman" pitchFamily="18" charset="0"/>
              </a:rPr>
              <a:t>такі, які не враховують зміну вартості грошей в часі (строк окупності, коефіцієнт ефективності);</a:t>
            </a:r>
          </a:p>
          <a:p>
            <a:pPr algn="just">
              <a:buFont typeface="Wingdings" pitchFamily="2" charset="2"/>
              <a:buChar char="Ø"/>
            </a:pPr>
            <a:r>
              <a:rPr lang="uk-UA" b="1" dirty="0" smtClean="0">
                <a:solidFill>
                  <a:srgbClr val="003374"/>
                </a:solidFill>
                <a:latin typeface="Times New Roman" pitchFamily="18" charset="0"/>
                <a:cs typeface="Times New Roman" pitchFamily="18" charset="0"/>
              </a:rPr>
              <a:t>Динамічні методи – такі, які враховують зміну вартості грошей в часі і передбачають дисконтування грошових потоків (метод чистої теперішньої вартості, метод розрахунку індексу рентабельності інвестиції, метод внутрішньої норми </a:t>
            </a:r>
            <a:br>
              <a:rPr lang="uk-UA" b="1" dirty="0" smtClean="0">
                <a:solidFill>
                  <a:srgbClr val="003374"/>
                </a:solidFill>
                <a:latin typeface="Times New Roman" pitchFamily="18" charset="0"/>
                <a:cs typeface="Times New Roman" pitchFamily="18" charset="0"/>
              </a:rPr>
            </a:br>
            <a:r>
              <a:rPr lang="uk-UA" b="1" dirty="0" smtClean="0">
                <a:solidFill>
                  <a:srgbClr val="003374"/>
                </a:solidFill>
                <a:latin typeface="Times New Roman" pitchFamily="18" charset="0"/>
                <a:cs typeface="Times New Roman" pitchFamily="18" charset="0"/>
              </a:rPr>
              <a:t>прибутку, метод визначення модифікованої норми прибутку, </a:t>
            </a:r>
            <a:r>
              <a:rPr lang="uk-UA" b="1" dirty="0" err="1" smtClean="0">
                <a:solidFill>
                  <a:srgbClr val="003374"/>
                </a:solidFill>
                <a:latin typeface="Times New Roman" pitchFamily="18" charset="0"/>
                <a:cs typeface="Times New Roman" pitchFamily="18" charset="0"/>
              </a:rPr>
              <a:t>дисконтований</a:t>
            </a:r>
            <a:r>
              <a:rPr lang="uk-UA" b="1" dirty="0" smtClean="0">
                <a:solidFill>
                  <a:srgbClr val="003374"/>
                </a:solidFill>
                <a:latin typeface="Times New Roman" pitchFamily="18" charset="0"/>
                <a:cs typeface="Times New Roman" pitchFamily="18" charset="0"/>
              </a:rPr>
              <a:t> строк окупності)</a:t>
            </a:r>
            <a:endParaRPr lang="ru-RU" b="1" dirty="0" smtClean="0">
              <a:solidFill>
                <a:srgbClr val="003374"/>
              </a:solidFill>
              <a:latin typeface="Times New Roman" pitchFamily="18" charset="0"/>
              <a:cs typeface="Times New Roman" pitchFamily="18" charset="0"/>
            </a:endParaRPr>
          </a:p>
          <a:p>
            <a:pPr>
              <a:buFont typeface="Wingdings" pitchFamily="2" charset="2"/>
              <a:buChar char="Ø"/>
            </a:pPr>
            <a:endParaRPr lang="ru-RU" dirty="0"/>
          </a:p>
        </p:txBody>
      </p:sp>
      <p:sp>
        <p:nvSpPr>
          <p:cNvPr id="8" name="TextBox 7"/>
          <p:cNvSpPr txBox="1"/>
          <p:nvPr/>
        </p:nvSpPr>
        <p:spPr>
          <a:xfrm>
            <a:off x="4572000" y="511175"/>
            <a:ext cx="4105275"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Для оцінки ефективності інноваційних проектів можуть використовуватися</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1097</Words>
  <Application>Microsoft Office PowerPoint</Application>
  <PresentationFormat>Экран (4:3)</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Презентация PowerPoint</vt:lpstr>
      <vt:lpstr>Презентация PowerPoint</vt:lpstr>
      <vt:lpstr>Презентация PowerPoint</vt:lpstr>
      <vt:lpstr>Презентация PowerPoint</vt:lpstr>
      <vt:lpstr>Види аналізу інноваційних проектів.</vt:lpstr>
      <vt:lpstr>Показники ефективності інноваційних проектів </vt:lpstr>
      <vt:lpstr>Термін окупності проекту</vt:lpstr>
      <vt:lpstr>Сутність та види ефектів від інноваційної діяльності </vt:lpstr>
      <vt:lpstr>Виділяють такі показники ефективності проекту:</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Admin</cp:lastModifiedBy>
  <cp:revision>98</cp:revision>
  <dcterms:created xsi:type="dcterms:W3CDTF">2016-11-18T14:12:19Z</dcterms:created>
  <dcterms:modified xsi:type="dcterms:W3CDTF">2021-02-14T11:32:08Z</dcterms:modified>
</cp:coreProperties>
</file>