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443349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2131832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537834-6199-4E5B-BDE4-1A3D215F68E9}" type="slidenum">
              <a:rPr lang="uk-UA" smtClean="0"/>
              <a:t>‹#›</a:t>
            </a:fld>
            <a:endParaRPr lang="uk-U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80244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1CDD104-8CBA-4D25-B55B-C1ADEFB9C929}" type="datetimeFigureOut">
              <a:rPr lang="uk-UA" smtClean="0"/>
              <a:t>15.10.2018</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31804614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1CDD104-8CBA-4D25-B55B-C1ADEFB9C929}" type="datetimeFigureOut">
              <a:rPr lang="uk-UA" smtClean="0"/>
              <a:t>15.10.2018</a:t>
            </a:fld>
            <a:endParaRPr lang="uk-UA"/>
          </a:p>
        </p:txBody>
      </p:sp>
      <p:sp>
        <p:nvSpPr>
          <p:cNvPr id="6" name="Footer Placeholder 5"/>
          <p:cNvSpPr>
            <a:spLocks noGrp="1"/>
          </p:cNvSpPr>
          <p:nvPr>
            <p:ph type="ftr" sz="quarter" idx="11"/>
          </p:nvPr>
        </p:nvSpPr>
        <p:spPr/>
        <p:txBody>
          <a:bodyPr/>
          <a:lstStyle/>
          <a:p>
            <a:endParaRPr lang="uk-U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537834-6199-4E5B-BDE4-1A3D215F68E9}" type="slidenum">
              <a:rPr lang="uk-UA" smtClean="0"/>
              <a:t>‹#›</a:t>
            </a:fld>
            <a:endParaRPr lang="uk-U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963128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1CDD104-8CBA-4D25-B55B-C1ADEFB9C929}" type="datetimeFigureOut">
              <a:rPr lang="uk-UA" smtClean="0"/>
              <a:t>15.10.2018</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2209265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8855414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9666444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28144534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23727133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3956560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31068166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1CDD104-8CBA-4D25-B55B-C1ADEFB9C929}" type="datetimeFigureOut">
              <a:rPr lang="uk-UA" smtClean="0"/>
              <a:t>15.10.2018</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32824908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1CDD104-8CBA-4D25-B55B-C1ADEFB9C929}" type="datetimeFigureOut">
              <a:rPr lang="uk-UA" smtClean="0"/>
              <a:t>15.10.2018</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34078247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1CDD104-8CBA-4D25-B55B-C1ADEFB9C929}" type="datetimeFigureOut">
              <a:rPr lang="uk-UA" smtClean="0"/>
              <a:t>15.10.2018</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12886887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CDD104-8CBA-4D25-B55B-C1ADEFB9C929}" type="datetimeFigureOut">
              <a:rPr lang="uk-UA" smtClean="0"/>
              <a:t>15.10.2018</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7785233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E1CDD104-8CBA-4D25-B55B-C1ADEFB9C929}" type="datetimeFigureOut">
              <a:rPr lang="uk-UA" smtClean="0"/>
              <a:t>15.10.2018</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323216673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1CDD104-8CBA-4D25-B55B-C1ADEFB9C929}" type="datetimeFigureOut">
              <a:rPr lang="uk-UA" smtClean="0"/>
              <a:t>15.10.2018</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28621630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16098525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3537834-6199-4E5B-BDE4-1A3D215F68E9}" type="slidenum">
              <a:rPr lang="uk-UA" smtClean="0"/>
              <a:t>‹#›</a:t>
            </a:fld>
            <a:endParaRPr lang="uk-U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0095362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25678922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3537834-6199-4E5B-BDE4-1A3D215F68E9}"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3199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27303815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25835494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30773689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1CDD104-8CBA-4D25-B55B-C1ADEFB9C929}" type="datetimeFigureOut">
              <a:rPr lang="uk-UA" smtClean="0"/>
              <a:t>15.10.2018</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2251879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1CDD104-8CBA-4D25-B55B-C1ADEFB9C929}" type="datetimeFigureOut">
              <a:rPr lang="uk-UA" smtClean="0"/>
              <a:t>15.10.2018</a:t>
            </a:fld>
            <a:endParaRPr lang="uk-UA"/>
          </a:p>
        </p:txBody>
      </p:sp>
      <p:sp>
        <p:nvSpPr>
          <p:cNvPr id="6" name="Footer Placeholder 5"/>
          <p:cNvSpPr>
            <a:spLocks noGrp="1"/>
          </p:cNvSpPr>
          <p:nvPr>
            <p:ph type="ftr" sz="quarter" idx="11"/>
          </p:nvPr>
        </p:nvSpPr>
        <p:spPr/>
        <p:txBody>
          <a:bodyPr/>
          <a:lstStyle/>
          <a:p>
            <a:endParaRPr lang="uk-U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1752198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1CDD104-8CBA-4D25-B55B-C1ADEFB9C929}" type="datetimeFigureOut">
              <a:rPr lang="uk-UA" smtClean="0"/>
              <a:t>15.10.2018</a:t>
            </a:fld>
            <a:endParaRPr lang="uk-UA"/>
          </a:p>
        </p:txBody>
      </p:sp>
      <p:sp>
        <p:nvSpPr>
          <p:cNvPr id="8" name="Footer Placeholder 7"/>
          <p:cNvSpPr>
            <a:spLocks noGrp="1"/>
          </p:cNvSpPr>
          <p:nvPr>
            <p:ph type="ftr" sz="quarter" idx="11"/>
          </p:nvPr>
        </p:nvSpPr>
        <p:spPr/>
        <p:txBody>
          <a:bodyPr/>
          <a:lstStyle/>
          <a:p>
            <a:endParaRPr lang="uk-U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1666673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1CDD104-8CBA-4D25-B55B-C1ADEFB9C929}" type="datetimeFigureOut">
              <a:rPr lang="uk-UA" smtClean="0"/>
              <a:t>15.10.2018</a:t>
            </a:fld>
            <a:endParaRPr lang="uk-UA"/>
          </a:p>
        </p:txBody>
      </p:sp>
      <p:sp>
        <p:nvSpPr>
          <p:cNvPr id="4" name="Footer Placeholder 3"/>
          <p:cNvSpPr>
            <a:spLocks noGrp="1"/>
          </p:cNvSpPr>
          <p:nvPr>
            <p:ph type="ftr" sz="quarter" idx="11"/>
          </p:nvPr>
        </p:nvSpPr>
        <p:spPr/>
        <p:txBody>
          <a:bodyPr/>
          <a:lstStyle/>
          <a:p>
            <a:endParaRPr lang="uk-U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724864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CDD104-8CBA-4D25-B55B-C1ADEFB9C929}" type="datetimeFigureOut">
              <a:rPr lang="uk-UA" smtClean="0"/>
              <a:t>15.10.2018</a:t>
            </a:fld>
            <a:endParaRPr lang="uk-UA"/>
          </a:p>
        </p:txBody>
      </p:sp>
      <p:sp>
        <p:nvSpPr>
          <p:cNvPr id="3" name="Footer Placeholder 2"/>
          <p:cNvSpPr>
            <a:spLocks noGrp="1"/>
          </p:cNvSpPr>
          <p:nvPr>
            <p:ph type="ftr" sz="quarter" idx="11"/>
          </p:nvPr>
        </p:nvSpPr>
        <p:spPr/>
        <p:txBody>
          <a:bodyPr/>
          <a:lstStyle/>
          <a:p>
            <a:endParaRPr lang="uk-U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1175969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1CDD104-8CBA-4D25-B55B-C1ADEFB9C929}" type="datetimeFigureOut">
              <a:rPr lang="uk-UA" smtClean="0"/>
              <a:t>15.10.2018</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1742208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1CDD104-8CBA-4D25-B55B-C1ADEFB9C929}" type="datetimeFigureOut">
              <a:rPr lang="uk-UA" smtClean="0"/>
              <a:t>15.10.2018</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537834-6199-4E5B-BDE4-1A3D215F68E9}" type="slidenum">
              <a:rPr lang="uk-UA" smtClean="0"/>
              <a:t>‹#›</a:t>
            </a:fld>
            <a:endParaRPr lang="uk-UA"/>
          </a:p>
        </p:txBody>
      </p:sp>
    </p:spTree>
    <p:extLst>
      <p:ext uri="{BB962C8B-B14F-4D97-AF65-F5344CB8AC3E}">
        <p14:creationId xmlns:p14="http://schemas.microsoft.com/office/powerpoint/2010/main" val="662141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1CDD104-8CBA-4D25-B55B-C1ADEFB9C929}" type="datetimeFigureOut">
              <a:rPr lang="uk-UA" smtClean="0"/>
              <a:t>15.10.2018</a:t>
            </a:fld>
            <a:endParaRPr lang="uk-U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3537834-6199-4E5B-BDE4-1A3D215F68E9}" type="slidenum">
              <a:rPr lang="uk-UA" smtClean="0"/>
              <a:t>‹#›</a:t>
            </a:fld>
            <a:endParaRPr lang="uk-UA"/>
          </a:p>
        </p:txBody>
      </p:sp>
    </p:spTree>
    <p:extLst>
      <p:ext uri="{BB962C8B-B14F-4D97-AF65-F5344CB8AC3E}">
        <p14:creationId xmlns:p14="http://schemas.microsoft.com/office/powerpoint/2010/main" val="11331509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1CDD104-8CBA-4D25-B55B-C1ADEFB9C929}" type="datetimeFigureOut">
              <a:rPr lang="uk-UA" smtClean="0"/>
              <a:t>15.10.2018</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3537834-6199-4E5B-BDE4-1A3D215F68E9}" type="slidenum">
              <a:rPr lang="uk-UA" smtClean="0"/>
              <a:t>‹#›</a:t>
            </a:fld>
            <a:endParaRPr lang="uk-UA"/>
          </a:p>
        </p:txBody>
      </p:sp>
    </p:spTree>
    <p:extLst>
      <p:ext uri="{BB962C8B-B14F-4D97-AF65-F5344CB8AC3E}">
        <p14:creationId xmlns:p14="http://schemas.microsoft.com/office/powerpoint/2010/main" val="167594892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ТЕМА 2 «ОСОБЛИВОСТІ ОРГАНІЗАЦІЇ І ФУНКЦІОНУВАННЯ ЗАРУБІЖНИХ КОРПОРАЦІЙ»</a:t>
            </a:r>
            <a:endParaRPr lang="uk-UA" dirty="0"/>
          </a:p>
        </p:txBody>
      </p:sp>
    </p:spTree>
    <p:extLst>
      <p:ext uri="{BB962C8B-B14F-4D97-AF65-F5344CB8AC3E}">
        <p14:creationId xmlns:p14="http://schemas.microsoft.com/office/powerpoint/2010/main" val="34095665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31800" y="228600"/>
            <a:ext cx="10922000" cy="5948363"/>
          </a:xfrm>
        </p:spPr>
        <p:txBody>
          <a:bodyPr/>
          <a:lstStyle/>
          <a:p>
            <a:pPr marL="0" indent="0" algn="ctr">
              <a:buNone/>
            </a:pPr>
            <a:r>
              <a:rPr lang="ru-RU" dirty="0"/>
              <a:t>3. </a:t>
            </a:r>
            <a:r>
              <a:rPr lang="ru-RU" dirty="0" err="1"/>
              <a:t>Види</a:t>
            </a:r>
            <a:r>
              <a:rPr lang="ru-RU" dirty="0"/>
              <a:t> </a:t>
            </a:r>
            <a:r>
              <a:rPr lang="ru-RU" dirty="0" err="1"/>
              <a:t>корпорацій</a:t>
            </a:r>
            <a:r>
              <a:rPr lang="ru-RU" dirty="0"/>
              <a:t>, порядок </a:t>
            </a:r>
            <a:r>
              <a:rPr lang="ru-RU" dirty="0" err="1"/>
              <a:t>їх</a:t>
            </a:r>
            <a:r>
              <a:rPr lang="ru-RU" dirty="0"/>
              <a:t> </a:t>
            </a:r>
            <a:r>
              <a:rPr lang="ru-RU" dirty="0" err="1"/>
              <a:t>утворення</a:t>
            </a:r>
            <a:r>
              <a:rPr lang="ru-RU" dirty="0"/>
              <a:t> і </a:t>
            </a:r>
            <a:r>
              <a:rPr lang="ru-RU" dirty="0" err="1"/>
              <a:t>реєстрації</a:t>
            </a:r>
            <a:r>
              <a:rPr lang="ru-RU" dirty="0"/>
              <a:t>. </a:t>
            </a:r>
            <a:br>
              <a:rPr lang="ru-RU" dirty="0"/>
            </a:br>
            <a:endParaRPr lang="ru-RU" dirty="0" smtClean="0"/>
          </a:p>
          <a:p>
            <a:pPr marL="0" indent="0" algn="ctr">
              <a:buNone/>
            </a:pPr>
            <a:endParaRPr lang="uk-UA" dirty="0"/>
          </a:p>
        </p:txBody>
      </p:sp>
      <p:sp>
        <p:nvSpPr>
          <p:cNvPr id="2" name="Овал 1"/>
          <p:cNvSpPr/>
          <p:nvPr/>
        </p:nvSpPr>
        <p:spPr>
          <a:xfrm>
            <a:off x="1498600" y="1426369"/>
            <a:ext cx="8928100" cy="1100930"/>
          </a:xfrm>
          <a:prstGeom prst="ellipse">
            <a:avLst/>
          </a:prstGeom>
          <a:solidFill>
            <a:schemeClr val="bg2"/>
          </a:solidFill>
          <a:ln>
            <a:solidFill>
              <a:srgbClr val="7030A0"/>
            </a:solid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u-RU"/>
              <a:t>За англосаксонським правом корпорації можуть бути приватними закритими (private) і публічними відкритими (public). </a:t>
            </a:r>
            <a:endParaRPr lang="uk-UA">
              <a:effectLst>
                <a:reflection blurRad="6350" stA="60000" endA="900" endPos="60000" dist="29997" dir="5400000" sy="-100000" algn="bl" rotWithShape="0"/>
              </a:effectLst>
            </a:endParaRPr>
          </a:p>
        </p:txBody>
      </p:sp>
      <p:sp>
        <p:nvSpPr>
          <p:cNvPr id="4" name="Овал 3"/>
          <p:cNvSpPr/>
          <p:nvPr/>
        </p:nvSpPr>
        <p:spPr>
          <a:xfrm>
            <a:off x="1536700" y="2527300"/>
            <a:ext cx="8890000" cy="985838"/>
          </a:xfrm>
          <a:prstGeom prst="ellipse">
            <a:avLst/>
          </a:prstGeom>
          <a:solidFill>
            <a:schemeClr val="bg2"/>
          </a:solidFill>
          <a:ln>
            <a:solidFill>
              <a:srgbClr val="7030A0"/>
            </a:solid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u-RU"/>
              <a:t>У США різниця між ними визначається часткою акцій, що перебуває в руках одного власника або великих власників</a:t>
            </a:r>
            <a:endParaRPr lang="uk-UA">
              <a:effectLst>
                <a:reflection blurRad="6350" stA="60000" endA="900" endPos="60000" dist="29997" dir="5400000" sy="-100000" algn="bl" rotWithShape="0"/>
              </a:effectLst>
            </a:endParaRPr>
          </a:p>
        </p:txBody>
      </p:sp>
      <p:sp>
        <p:nvSpPr>
          <p:cNvPr id="5" name="Овал 4"/>
          <p:cNvSpPr/>
          <p:nvPr/>
        </p:nvSpPr>
        <p:spPr>
          <a:xfrm>
            <a:off x="1638300" y="4914900"/>
            <a:ext cx="8928100" cy="1612900"/>
          </a:xfrm>
          <a:prstGeom prst="ellipse">
            <a:avLst/>
          </a:prstGeom>
          <a:solidFill>
            <a:schemeClr val="bg2"/>
          </a:solidFill>
          <a:ln>
            <a:solidFill>
              <a:srgbClr val="7030A0"/>
            </a:solid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r>
              <a:rPr lang="ru-RU" dirty="0"/>
              <a:t>У </a:t>
            </a:r>
            <a:r>
              <a:rPr lang="ru-RU" dirty="0" err="1"/>
              <a:t>Німеччині</a:t>
            </a:r>
            <a:r>
              <a:rPr lang="ru-RU" dirty="0"/>
              <a:t> </a:t>
            </a:r>
            <a:r>
              <a:rPr lang="ru-RU" dirty="0" err="1"/>
              <a:t>відомі</a:t>
            </a:r>
            <a:r>
              <a:rPr lang="ru-RU" dirty="0"/>
              <a:t> </a:t>
            </a:r>
            <a:r>
              <a:rPr lang="ru-RU" dirty="0" err="1"/>
              <a:t>такі</a:t>
            </a:r>
            <a:r>
              <a:rPr lang="ru-RU" dirty="0"/>
              <a:t> </a:t>
            </a:r>
            <a:r>
              <a:rPr lang="ru-RU" dirty="0" err="1"/>
              <a:t>форми</a:t>
            </a:r>
            <a:r>
              <a:rPr lang="ru-RU" dirty="0"/>
              <a:t> </a:t>
            </a:r>
            <a:r>
              <a:rPr lang="ru-RU" dirty="0" err="1"/>
              <a:t>юридичних</a:t>
            </a:r>
            <a:r>
              <a:rPr lang="ru-RU" dirty="0"/>
              <a:t> </a:t>
            </a:r>
            <a:r>
              <a:rPr lang="ru-RU" dirty="0" err="1" smtClean="0"/>
              <a:t>осіб:товариство</a:t>
            </a:r>
            <a:r>
              <a:rPr lang="ru-RU" dirty="0" smtClean="0"/>
              <a:t> </a:t>
            </a:r>
            <a:r>
              <a:rPr lang="ru-RU" dirty="0"/>
              <a:t>з </a:t>
            </a:r>
            <a:r>
              <a:rPr lang="ru-RU" dirty="0" err="1"/>
              <a:t>обмеженою</a:t>
            </a:r>
            <a:r>
              <a:rPr lang="ru-RU" dirty="0"/>
              <a:t> </a:t>
            </a:r>
            <a:r>
              <a:rPr lang="ru-RU" dirty="0" err="1"/>
              <a:t>відповідальністю</a:t>
            </a:r>
            <a:r>
              <a:rPr lang="ru-RU" dirty="0"/>
              <a:t> (</a:t>
            </a:r>
            <a:r>
              <a:rPr lang="ru-RU" dirty="0" err="1"/>
              <a:t>Gm</a:t>
            </a:r>
            <a:r>
              <a:rPr lang="ru-RU" dirty="0"/>
              <a:t> BH</a:t>
            </a:r>
            <a:r>
              <a:rPr lang="ru-RU" dirty="0" smtClean="0"/>
              <a:t>);</a:t>
            </a:r>
            <a:r>
              <a:rPr lang="ru-RU" dirty="0" err="1" smtClean="0"/>
              <a:t>акціонерне</a:t>
            </a:r>
            <a:r>
              <a:rPr lang="ru-RU" dirty="0" smtClean="0"/>
              <a:t> </a:t>
            </a:r>
            <a:r>
              <a:rPr lang="ru-RU" dirty="0" err="1"/>
              <a:t>товариство</a:t>
            </a:r>
            <a:r>
              <a:rPr lang="ru-RU" dirty="0"/>
              <a:t> (AG</a:t>
            </a:r>
            <a:r>
              <a:rPr lang="ru-RU" dirty="0" smtClean="0"/>
              <a:t>);</a:t>
            </a:r>
            <a:r>
              <a:rPr lang="ru-RU" dirty="0" err="1" smtClean="0"/>
              <a:t>товариство</a:t>
            </a:r>
            <a:r>
              <a:rPr lang="ru-RU" dirty="0" smtClean="0"/>
              <a:t> </a:t>
            </a:r>
            <a:r>
              <a:rPr lang="ru-RU" dirty="0"/>
              <a:t>з </a:t>
            </a:r>
            <a:r>
              <a:rPr lang="ru-RU" dirty="0" err="1"/>
              <a:t>обмеженою</a:t>
            </a:r>
            <a:r>
              <a:rPr lang="ru-RU" dirty="0"/>
              <a:t> </a:t>
            </a:r>
            <a:r>
              <a:rPr lang="ru-RU" dirty="0" err="1"/>
              <a:t>відповідальністю</a:t>
            </a:r>
            <a:r>
              <a:rPr lang="ru-RU" dirty="0"/>
              <a:t> і </a:t>
            </a:r>
            <a:r>
              <a:rPr lang="ru-RU" dirty="0" err="1"/>
              <a:t>командитне</a:t>
            </a:r>
            <a:r>
              <a:rPr lang="ru-RU" dirty="0"/>
              <a:t> </a:t>
            </a:r>
            <a:r>
              <a:rPr lang="ru-RU" dirty="0" err="1"/>
              <a:t>товариство</a:t>
            </a:r>
            <a:r>
              <a:rPr lang="ru-RU" dirty="0"/>
              <a:t> (</a:t>
            </a:r>
            <a:r>
              <a:rPr lang="ru-RU" dirty="0" err="1"/>
              <a:t>Gm</a:t>
            </a:r>
            <a:r>
              <a:rPr lang="ru-RU" dirty="0"/>
              <a:t> BH </a:t>
            </a:r>
            <a:r>
              <a:rPr lang="ru-RU" dirty="0" err="1"/>
              <a:t>und</a:t>
            </a:r>
            <a:r>
              <a:rPr lang="ru-RU" dirty="0"/>
              <a:t> C°).</a:t>
            </a:r>
            <a:endParaRPr lang="uk-UA" b="1" dirty="0"/>
          </a:p>
        </p:txBody>
      </p:sp>
      <p:sp>
        <p:nvSpPr>
          <p:cNvPr id="6" name="Овал 5"/>
          <p:cNvSpPr/>
          <p:nvPr/>
        </p:nvSpPr>
        <p:spPr>
          <a:xfrm>
            <a:off x="1498600" y="3628230"/>
            <a:ext cx="9067800" cy="1286669"/>
          </a:xfrm>
          <a:prstGeom prst="ellipse">
            <a:avLst/>
          </a:prstGeom>
          <a:solidFill>
            <a:schemeClr val="bg2"/>
          </a:solidFill>
          <a:ln>
            <a:solidFill>
              <a:srgbClr val="7030A0"/>
            </a:solid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u-RU"/>
              <a:t>У Великобританії приватні компанії не мають права здійснювати публічну підписку на свої акції. У їх назві обов’язково має бути абревіатура Ltd. </a:t>
            </a:r>
            <a:endParaRPr lang="uk-UA">
              <a:effectLst>
                <a:reflection blurRad="6350" stA="60000" endA="900" endPos="60000" dist="29997" dir="5400000" sy="-100000" algn="bl" rotWithShape="0"/>
              </a:effectLst>
            </a:endParaRPr>
          </a:p>
        </p:txBody>
      </p:sp>
    </p:spTree>
    <p:extLst>
      <p:ext uri="{BB962C8B-B14F-4D97-AF65-F5344CB8AC3E}">
        <p14:creationId xmlns:p14="http://schemas.microsoft.com/office/powerpoint/2010/main" val="3191820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31800" y="228600"/>
            <a:ext cx="10922000" cy="5948363"/>
          </a:xfrm>
        </p:spPr>
        <p:txBody>
          <a:bodyPr/>
          <a:lstStyle/>
          <a:p>
            <a:pPr marL="0" indent="0" algn="ctr">
              <a:buNone/>
            </a:pPr>
            <a:r>
              <a:rPr lang="ru-RU" i="1" dirty="0" err="1"/>
              <a:t>Утворення</a:t>
            </a:r>
            <a:r>
              <a:rPr lang="ru-RU" i="1" dirty="0"/>
              <a:t> і </a:t>
            </a:r>
            <a:r>
              <a:rPr lang="ru-RU" i="1" dirty="0" err="1"/>
              <a:t>реєстрація</a:t>
            </a:r>
            <a:r>
              <a:rPr lang="ru-RU" i="1" dirty="0"/>
              <a:t> </a:t>
            </a:r>
            <a:r>
              <a:rPr lang="ru-RU" i="1" dirty="0" err="1"/>
              <a:t>корпорації</a:t>
            </a:r>
            <a:endParaRPr lang="uk-UA" dirty="0"/>
          </a:p>
          <a:p>
            <a:pPr marL="0" indent="0">
              <a:buNone/>
            </a:pPr>
            <a:endParaRPr lang="uk-UA" dirty="0"/>
          </a:p>
        </p:txBody>
      </p:sp>
      <p:sp>
        <p:nvSpPr>
          <p:cNvPr id="2" name="Скругленный прямоугольник 1"/>
          <p:cNvSpPr/>
          <p:nvPr/>
        </p:nvSpPr>
        <p:spPr>
          <a:xfrm>
            <a:off x="1692275" y="901700"/>
            <a:ext cx="9182100" cy="5143500"/>
          </a:xfrm>
          <a:prstGeom prst="roundRect">
            <a:avLst/>
          </a:prstGeom>
          <a:scene3d>
            <a:camera prst="orthographicFront"/>
            <a:lightRig rig="threePt" dir="t"/>
          </a:scene3d>
          <a:sp3d>
            <a:bevelT prst="relaxedInset"/>
          </a:sp3d>
        </p:spPr>
        <p:style>
          <a:lnRef idx="2">
            <a:schemeClr val="accent3"/>
          </a:lnRef>
          <a:fillRef idx="1">
            <a:schemeClr val="lt1"/>
          </a:fillRef>
          <a:effectRef idx="0">
            <a:schemeClr val="accent3"/>
          </a:effectRef>
          <a:fontRef idx="minor">
            <a:schemeClr val="dk1"/>
          </a:fontRef>
        </p:style>
        <p:txBody>
          <a:bodyPr rtlCol="0" anchor="ctr"/>
          <a:lstStyle/>
          <a:p>
            <a:r>
              <a:rPr lang="ru-RU" sz="2200" dirty="0"/>
              <a:t>Для </a:t>
            </a:r>
            <a:r>
              <a:rPr lang="ru-RU" sz="2200" dirty="0" err="1"/>
              <a:t>створення</a:t>
            </a:r>
            <a:r>
              <a:rPr lang="ru-RU" sz="2200" dirty="0"/>
              <a:t> </a:t>
            </a:r>
            <a:r>
              <a:rPr lang="ru-RU" sz="2200" dirty="0" err="1"/>
              <a:t>корпорації</a:t>
            </a:r>
            <a:r>
              <a:rPr lang="ru-RU" sz="2200" dirty="0"/>
              <a:t> </a:t>
            </a:r>
            <a:r>
              <a:rPr lang="ru-RU" sz="2200" dirty="0" err="1"/>
              <a:t>її</a:t>
            </a:r>
            <a:r>
              <a:rPr lang="ru-RU" sz="2200" dirty="0"/>
              <a:t> </a:t>
            </a:r>
            <a:r>
              <a:rPr lang="ru-RU" sz="2200" dirty="0" err="1"/>
              <a:t>засновники</a:t>
            </a:r>
            <a:r>
              <a:rPr lang="ru-RU" sz="2200" dirty="0"/>
              <a:t>, як </a:t>
            </a:r>
            <a:r>
              <a:rPr lang="ru-RU" sz="2200" dirty="0" err="1"/>
              <a:t>фізичні</a:t>
            </a:r>
            <a:r>
              <a:rPr lang="ru-RU" sz="2200" dirty="0"/>
              <a:t>, так і </a:t>
            </a:r>
            <a:r>
              <a:rPr lang="ru-RU" sz="2200" dirty="0" err="1"/>
              <a:t>юридичні</a:t>
            </a:r>
            <a:r>
              <a:rPr lang="ru-RU" sz="2200" dirty="0"/>
              <a:t> особи, </a:t>
            </a:r>
            <a:r>
              <a:rPr lang="ru-RU" sz="2200" dirty="0" err="1"/>
              <a:t>підписують</a:t>
            </a:r>
            <a:r>
              <a:rPr lang="ru-RU" sz="2200" dirty="0"/>
              <a:t> </a:t>
            </a:r>
            <a:r>
              <a:rPr lang="ru-RU" sz="2200" dirty="0" err="1"/>
              <a:t>установчий</a:t>
            </a:r>
            <a:r>
              <a:rPr lang="ru-RU" sz="2200" dirty="0"/>
              <a:t> </a:t>
            </a:r>
            <a:r>
              <a:rPr lang="ru-RU" sz="2200" dirty="0" err="1"/>
              <a:t>договір</a:t>
            </a:r>
            <a:r>
              <a:rPr lang="ru-RU" sz="2200" dirty="0"/>
              <a:t>. </a:t>
            </a:r>
            <a:r>
              <a:rPr lang="ru-RU" sz="2200" dirty="0" err="1"/>
              <a:t>Відповідно</a:t>
            </a:r>
            <a:r>
              <a:rPr lang="ru-RU" sz="2200" dirty="0"/>
              <a:t> до </a:t>
            </a:r>
            <a:r>
              <a:rPr lang="ru-RU" sz="2200" dirty="0" err="1"/>
              <a:t>національних</a:t>
            </a:r>
            <a:r>
              <a:rPr lang="ru-RU" sz="2200" dirty="0"/>
              <a:t> </a:t>
            </a:r>
            <a:r>
              <a:rPr lang="ru-RU" sz="2200" dirty="0" err="1"/>
              <a:t>законів</a:t>
            </a:r>
            <a:r>
              <a:rPr lang="ru-RU" sz="2200" dirty="0"/>
              <a:t> </a:t>
            </a:r>
            <a:r>
              <a:rPr lang="ru-RU" sz="2200" dirty="0" err="1"/>
              <a:t>зазвичай</a:t>
            </a:r>
            <a:r>
              <a:rPr lang="ru-RU" sz="2200" dirty="0"/>
              <a:t> </a:t>
            </a:r>
            <a:r>
              <a:rPr lang="ru-RU" sz="2200" dirty="0" err="1"/>
              <a:t>установлюється</a:t>
            </a:r>
            <a:r>
              <a:rPr lang="ru-RU" sz="2200" dirty="0"/>
              <a:t> </a:t>
            </a:r>
            <a:r>
              <a:rPr lang="ru-RU" sz="2200" dirty="0" err="1"/>
              <a:t>мінімальне</a:t>
            </a:r>
            <a:r>
              <a:rPr lang="ru-RU" sz="2200" dirty="0"/>
              <a:t> число </a:t>
            </a:r>
            <a:r>
              <a:rPr lang="ru-RU" sz="2200" dirty="0" err="1"/>
              <a:t>осіб-засновників</a:t>
            </a:r>
            <a:r>
              <a:rPr lang="ru-RU" sz="2200" dirty="0"/>
              <a:t>. </a:t>
            </a:r>
            <a:r>
              <a:rPr lang="ru-RU" sz="2200" dirty="0" err="1"/>
              <a:t>Наприклад</a:t>
            </a:r>
            <a:r>
              <a:rPr lang="ru-RU" sz="2200" dirty="0"/>
              <a:t>, у ФРН </a:t>
            </a:r>
            <a:r>
              <a:rPr lang="ru-RU" sz="2200" dirty="0" err="1"/>
              <a:t>потрібно</a:t>
            </a:r>
            <a:r>
              <a:rPr lang="ru-RU" sz="2200" dirty="0"/>
              <a:t> не </a:t>
            </a:r>
            <a:r>
              <a:rPr lang="ru-RU" sz="2200" dirty="0" err="1"/>
              <a:t>менше</a:t>
            </a:r>
            <a:r>
              <a:rPr lang="ru-RU" sz="2200" dirty="0"/>
              <a:t> </a:t>
            </a:r>
            <a:r>
              <a:rPr lang="ru-RU" sz="2200" dirty="0" err="1"/>
              <a:t>п’яти</a:t>
            </a:r>
            <a:r>
              <a:rPr lang="ru-RU" sz="2200" dirty="0"/>
              <a:t>, у </a:t>
            </a:r>
            <a:r>
              <a:rPr lang="ru-RU" sz="2200" dirty="0" err="1"/>
              <a:t>Франції</a:t>
            </a:r>
            <a:r>
              <a:rPr lang="ru-RU" sz="2200" dirty="0"/>
              <a:t> — не </a:t>
            </a:r>
            <a:r>
              <a:rPr lang="ru-RU" sz="2200" dirty="0" err="1"/>
              <a:t>менше</a:t>
            </a:r>
            <a:r>
              <a:rPr lang="ru-RU" sz="2200" dirty="0"/>
              <a:t> семи </a:t>
            </a:r>
            <a:r>
              <a:rPr lang="ru-RU" sz="2200" dirty="0" err="1"/>
              <a:t>осіб</a:t>
            </a:r>
            <a:r>
              <a:rPr lang="ru-RU" sz="2200" dirty="0"/>
              <a:t>. </a:t>
            </a:r>
            <a:r>
              <a:rPr lang="ru-RU" sz="2200" dirty="0" err="1"/>
              <a:t>Засновники</a:t>
            </a:r>
            <a:r>
              <a:rPr lang="ru-RU" sz="2200" dirty="0"/>
              <a:t> </a:t>
            </a:r>
            <a:r>
              <a:rPr lang="ru-RU" sz="2200" dirty="0" err="1"/>
              <a:t>повинні</a:t>
            </a:r>
            <a:r>
              <a:rPr lang="ru-RU" sz="2200" dirty="0"/>
              <a:t> </a:t>
            </a:r>
            <a:r>
              <a:rPr lang="ru-RU" sz="2200" dirty="0" err="1"/>
              <a:t>публічно</a:t>
            </a:r>
            <a:r>
              <a:rPr lang="ru-RU" sz="2200" dirty="0"/>
              <a:t> </a:t>
            </a:r>
            <a:r>
              <a:rPr lang="ru-RU" sz="2200" dirty="0" err="1"/>
              <a:t>оголосити</a:t>
            </a:r>
            <a:r>
              <a:rPr lang="ru-RU" sz="2200" dirty="0"/>
              <a:t> про </a:t>
            </a:r>
            <a:r>
              <a:rPr lang="ru-RU" sz="2200" dirty="0" err="1"/>
              <a:t>свої</a:t>
            </a:r>
            <a:r>
              <a:rPr lang="ru-RU" sz="2200" dirty="0"/>
              <a:t> </a:t>
            </a:r>
            <a:r>
              <a:rPr lang="ru-RU" sz="2200" dirty="0" err="1"/>
              <a:t>наміри</a:t>
            </a:r>
            <a:r>
              <a:rPr lang="ru-RU" sz="2200" dirty="0"/>
              <a:t> </a:t>
            </a:r>
            <a:r>
              <a:rPr lang="ru-RU" sz="2200" dirty="0" err="1"/>
              <a:t>створити</a:t>
            </a:r>
            <a:r>
              <a:rPr lang="ru-RU" sz="2200" dirty="0"/>
              <a:t> </a:t>
            </a:r>
            <a:r>
              <a:rPr lang="ru-RU" sz="2200" dirty="0" err="1"/>
              <a:t>корпорацію</a:t>
            </a:r>
            <a:r>
              <a:rPr lang="ru-RU" sz="2200" dirty="0"/>
              <a:t>. </a:t>
            </a:r>
            <a:r>
              <a:rPr lang="ru-RU" sz="2200" dirty="0" err="1"/>
              <a:t>Одночасно</a:t>
            </a:r>
            <a:r>
              <a:rPr lang="ru-RU" sz="2200" dirty="0"/>
              <a:t> </a:t>
            </a:r>
            <a:r>
              <a:rPr lang="ru-RU" sz="2200" dirty="0" err="1"/>
              <a:t>розробляється</a:t>
            </a:r>
            <a:r>
              <a:rPr lang="ru-RU" sz="2200" dirty="0"/>
              <a:t> </a:t>
            </a:r>
            <a:r>
              <a:rPr lang="ru-RU" sz="2200" dirty="0" err="1"/>
              <a:t>її</a:t>
            </a:r>
            <a:r>
              <a:rPr lang="ru-RU" sz="2200" dirty="0"/>
              <a:t> статут. У законах </a:t>
            </a:r>
            <a:r>
              <a:rPr lang="ru-RU" sz="2200" dirty="0" err="1"/>
              <a:t>визначаються</a:t>
            </a:r>
            <a:r>
              <a:rPr lang="ru-RU" sz="2200" dirty="0"/>
              <a:t> </a:t>
            </a:r>
            <a:r>
              <a:rPr lang="ru-RU" sz="2200" dirty="0" err="1"/>
              <a:t>обов’язкові</a:t>
            </a:r>
            <a:r>
              <a:rPr lang="ru-RU" sz="2200" dirty="0"/>
              <a:t> </a:t>
            </a:r>
            <a:r>
              <a:rPr lang="ru-RU" sz="2200" dirty="0" err="1"/>
              <a:t>реквізити</a:t>
            </a:r>
            <a:r>
              <a:rPr lang="ru-RU" sz="2200" dirty="0"/>
              <a:t> статуту. У </a:t>
            </a:r>
            <a:r>
              <a:rPr lang="ru-RU" sz="2200" dirty="0" err="1"/>
              <a:t>ньому</a:t>
            </a:r>
            <a:r>
              <a:rPr lang="ru-RU" sz="2200" dirty="0"/>
              <a:t> </a:t>
            </a:r>
            <a:r>
              <a:rPr lang="ru-RU" sz="2200" dirty="0" err="1"/>
              <a:t>має</a:t>
            </a:r>
            <a:r>
              <a:rPr lang="ru-RU" sz="2200" dirty="0"/>
              <a:t> бути </a:t>
            </a:r>
            <a:r>
              <a:rPr lang="ru-RU" sz="2200" dirty="0" err="1"/>
              <a:t>визначено</a:t>
            </a:r>
            <a:r>
              <a:rPr lang="ru-RU" sz="2200" dirty="0" smtClean="0"/>
              <a:t>:</a:t>
            </a:r>
            <a:endParaRPr lang="en-US" sz="2200" dirty="0" smtClean="0"/>
          </a:p>
          <a:p>
            <a:endParaRPr lang="uk-UA" sz="2200" dirty="0"/>
          </a:p>
        </p:txBody>
      </p:sp>
      <p:sp>
        <p:nvSpPr>
          <p:cNvPr id="4" name="Прямоугольник с двумя усеченными противолежащими углами 3"/>
          <p:cNvSpPr/>
          <p:nvPr/>
        </p:nvSpPr>
        <p:spPr>
          <a:xfrm>
            <a:off x="2749550" y="4724400"/>
            <a:ext cx="7067550" cy="1320800"/>
          </a:xfrm>
          <a:prstGeom prst="snip2DiagRect">
            <a:avLst/>
          </a:prstGeom>
          <a:effectLst>
            <a:reflection blurRad="6350" stA="52000" endA="300" endPos="35000" dir="5400000" sy="-100000" algn="bl" rotWithShape="0"/>
          </a:effectLst>
        </p:spPr>
        <p:style>
          <a:lnRef idx="2">
            <a:schemeClr val="accent6"/>
          </a:lnRef>
          <a:fillRef idx="1">
            <a:schemeClr val="lt1"/>
          </a:fillRef>
          <a:effectRef idx="0">
            <a:schemeClr val="accent6"/>
          </a:effectRef>
          <a:fontRef idx="minor">
            <a:schemeClr val="dk1"/>
          </a:fontRef>
        </p:style>
        <p:txBody>
          <a:bodyPr rtlCol="0" anchor="ctr"/>
          <a:lstStyle/>
          <a:p>
            <a:r>
              <a:rPr lang="ru-RU"/>
              <a:t>•	фірмове найменування і місцезнаходження товариства;</a:t>
            </a:r>
            <a:endParaRPr lang="uk-UA"/>
          </a:p>
          <a:p>
            <a:r>
              <a:rPr lang="ru-RU"/>
              <a:t>•	предмет діяльності;</a:t>
            </a:r>
            <a:endParaRPr lang="uk-UA"/>
          </a:p>
          <a:p>
            <a:r>
              <a:rPr lang="ru-RU"/>
              <a:t>•	номінальна сума капіталу;</a:t>
            </a:r>
            <a:endParaRPr lang="uk-UA"/>
          </a:p>
          <a:p>
            <a:r>
              <a:rPr lang="ru-RU"/>
              <a:t>•	процедури ведення загальних зборів акціонерів.</a:t>
            </a:r>
            <a:endParaRPr lang="uk-UA"/>
          </a:p>
        </p:txBody>
      </p:sp>
    </p:spTree>
    <p:extLst>
      <p:ext uri="{BB962C8B-B14F-4D97-AF65-F5344CB8AC3E}">
        <p14:creationId xmlns:p14="http://schemas.microsoft.com/office/powerpoint/2010/main" val="1436240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31800" y="228600"/>
            <a:ext cx="10922000" cy="5948363"/>
          </a:xfrm>
        </p:spPr>
        <p:txBody>
          <a:bodyPr/>
          <a:lstStyle/>
          <a:p>
            <a:pPr marL="0" indent="0">
              <a:buNone/>
            </a:pPr>
            <a:endParaRPr lang="uk-UA" dirty="0"/>
          </a:p>
        </p:txBody>
      </p:sp>
      <p:sp>
        <p:nvSpPr>
          <p:cNvPr id="2" name="Прямоугольник 1"/>
          <p:cNvSpPr/>
          <p:nvPr/>
        </p:nvSpPr>
        <p:spPr>
          <a:xfrm>
            <a:off x="920750" y="588963"/>
            <a:ext cx="9569450" cy="3271837"/>
          </a:xfrm>
          <a:prstGeom prst="rect">
            <a:avLst/>
          </a:prstGeom>
          <a:effectLst>
            <a:glow rad="228600">
              <a:schemeClr val="accent1">
                <a:satMod val="175000"/>
                <a:alpha val="40000"/>
              </a:schemeClr>
            </a:glow>
          </a:effectLst>
        </p:spPr>
        <p:style>
          <a:lnRef idx="2">
            <a:schemeClr val="dk1"/>
          </a:lnRef>
          <a:fillRef idx="1">
            <a:schemeClr val="lt1"/>
          </a:fillRef>
          <a:effectRef idx="0">
            <a:schemeClr val="dk1"/>
          </a:effectRef>
          <a:fontRef idx="minor">
            <a:schemeClr val="dk1"/>
          </a:fontRef>
        </p:style>
        <p:txBody>
          <a:bodyPr rtlCol="0" anchor="ctr"/>
          <a:lstStyle/>
          <a:p>
            <a:r>
              <a:rPr lang="ru-RU" sz="2800" dirty="0"/>
              <a:t>У </a:t>
            </a:r>
            <a:r>
              <a:rPr lang="ru-RU" sz="2800" dirty="0" err="1"/>
              <a:t>деяких</a:t>
            </a:r>
            <a:r>
              <a:rPr lang="ru-RU" sz="2800" dirty="0"/>
              <a:t> </a:t>
            </a:r>
            <a:r>
              <a:rPr lang="ru-RU" sz="2800" dirty="0" err="1"/>
              <a:t>країнах</a:t>
            </a:r>
            <a:r>
              <a:rPr lang="ru-RU" sz="2800" dirty="0"/>
              <a:t> статут </a:t>
            </a:r>
            <a:r>
              <a:rPr lang="ru-RU" sz="2800" dirty="0" err="1"/>
              <a:t>корпорації</a:t>
            </a:r>
            <a:r>
              <a:rPr lang="ru-RU" sz="2800" dirty="0"/>
              <a:t> </a:t>
            </a:r>
            <a:r>
              <a:rPr lang="ru-RU" sz="2800" dirty="0" err="1"/>
              <a:t>може</a:t>
            </a:r>
            <a:r>
              <a:rPr lang="ru-RU" sz="2800" dirty="0"/>
              <a:t> бути </a:t>
            </a:r>
            <a:r>
              <a:rPr lang="ru-RU" sz="2800" dirty="0" err="1"/>
              <a:t>розписаний</a:t>
            </a:r>
            <a:r>
              <a:rPr lang="ru-RU" sz="2800" dirty="0"/>
              <a:t> детально. Так, </a:t>
            </a:r>
            <a:r>
              <a:rPr lang="ru-RU" sz="2800" dirty="0" err="1"/>
              <a:t>наприклад</a:t>
            </a:r>
            <a:r>
              <a:rPr lang="ru-RU" sz="2800" dirty="0"/>
              <a:t>, у США, </a:t>
            </a:r>
            <a:r>
              <a:rPr lang="ru-RU" sz="2800" dirty="0" err="1"/>
              <a:t>відповідно</a:t>
            </a:r>
            <a:r>
              <a:rPr lang="ru-RU" sz="2800" dirty="0"/>
              <a:t> до Модельного закону про </a:t>
            </a:r>
            <a:r>
              <a:rPr lang="ru-RU" sz="2800" dirty="0" err="1"/>
              <a:t>підприємницькі</a:t>
            </a:r>
            <a:r>
              <a:rPr lang="ru-RU" sz="2800" dirty="0"/>
              <a:t> </a:t>
            </a:r>
            <a:r>
              <a:rPr lang="ru-RU" sz="2800" dirty="0" err="1"/>
              <a:t>корпорації</a:t>
            </a:r>
            <a:r>
              <a:rPr lang="ru-RU" sz="2800" dirty="0"/>
              <a:t>, </a:t>
            </a:r>
            <a:r>
              <a:rPr lang="ru-RU" sz="2800" dirty="0" err="1"/>
              <a:t>реквізити</a:t>
            </a:r>
            <a:r>
              <a:rPr lang="ru-RU" sz="2800" dirty="0"/>
              <a:t> </a:t>
            </a:r>
            <a:r>
              <a:rPr lang="ru-RU" sz="2800" dirty="0" err="1"/>
              <a:t>визначені</a:t>
            </a:r>
            <a:r>
              <a:rPr lang="ru-RU" sz="2800" dirty="0"/>
              <a:t> </a:t>
            </a:r>
            <a:r>
              <a:rPr lang="ru-RU" sz="2800" dirty="0" err="1"/>
              <a:t>більш</a:t>
            </a:r>
            <a:r>
              <a:rPr lang="ru-RU" sz="2800" dirty="0"/>
              <a:t> </a:t>
            </a:r>
            <a:r>
              <a:rPr lang="ru-RU" sz="2800" dirty="0" err="1"/>
              <a:t>докладно</a:t>
            </a:r>
            <a:r>
              <a:rPr lang="ru-RU" sz="2800" dirty="0"/>
              <a:t>. </a:t>
            </a:r>
            <a:r>
              <a:rPr lang="ru-RU" sz="2800" dirty="0" err="1"/>
              <a:t>Крім</a:t>
            </a:r>
            <a:r>
              <a:rPr lang="ru-RU" sz="2800" dirty="0"/>
              <a:t> </a:t>
            </a:r>
            <a:r>
              <a:rPr lang="ru-RU" sz="2800" dirty="0" err="1"/>
              <a:t>вищеназваних</a:t>
            </a:r>
            <a:r>
              <a:rPr lang="ru-RU" sz="2800" dirty="0"/>
              <a:t>, </a:t>
            </a:r>
            <a:r>
              <a:rPr lang="ru-RU" sz="2800" dirty="0" err="1"/>
              <a:t>включені</a:t>
            </a:r>
            <a:r>
              <a:rPr lang="ru-RU" sz="2800" dirty="0"/>
              <a:t>:</a:t>
            </a:r>
            <a:endParaRPr lang="uk-UA" sz="2800" dirty="0"/>
          </a:p>
          <a:p>
            <a:endParaRPr lang="uk-UA" dirty="0"/>
          </a:p>
        </p:txBody>
      </p:sp>
      <p:sp>
        <p:nvSpPr>
          <p:cNvPr id="4" name="Скругленный прямоугольник 3"/>
          <p:cNvSpPr/>
          <p:nvPr/>
        </p:nvSpPr>
        <p:spPr>
          <a:xfrm>
            <a:off x="2273300" y="3202781"/>
            <a:ext cx="8216900" cy="2324100"/>
          </a:xfrm>
          <a:prstGeom prst="roundRect">
            <a:avLst/>
          </a:prstGeom>
          <a:effectLst>
            <a:glow rad="228600">
              <a:schemeClr val="accent6">
                <a:satMod val="175000"/>
                <a:alpha val="40000"/>
              </a:schemeClr>
            </a:glow>
          </a:effectLst>
          <a:scene3d>
            <a:camera prst="orthographicFront"/>
            <a:lightRig rig="threePt" dir="t"/>
          </a:scene3d>
          <a:sp3d>
            <a:bevelT w="139700" prst="cross"/>
          </a:sp3d>
        </p:spPr>
        <p:style>
          <a:lnRef idx="2">
            <a:schemeClr val="accent1"/>
          </a:lnRef>
          <a:fillRef idx="1">
            <a:schemeClr val="lt1"/>
          </a:fillRef>
          <a:effectRef idx="0">
            <a:schemeClr val="accent1"/>
          </a:effectRef>
          <a:fontRef idx="minor">
            <a:schemeClr val="dk1"/>
          </a:fontRef>
        </p:style>
        <p:txBody>
          <a:bodyPr rtlCol="0" anchor="ctr"/>
          <a:lstStyle/>
          <a:p>
            <a:r>
              <a:rPr lang="ru-RU" dirty="0"/>
              <a:t>•	</a:t>
            </a:r>
            <a:r>
              <a:rPr lang="ru-RU" dirty="0" err="1"/>
              <a:t>прізвища</a:t>
            </a:r>
            <a:r>
              <a:rPr lang="ru-RU" dirty="0"/>
              <a:t> і </a:t>
            </a:r>
            <a:r>
              <a:rPr lang="ru-RU" dirty="0" err="1"/>
              <a:t>місцезнаходження</a:t>
            </a:r>
            <a:r>
              <a:rPr lang="ru-RU" dirty="0"/>
              <a:t> </a:t>
            </a:r>
            <a:r>
              <a:rPr lang="ru-RU" dirty="0" err="1"/>
              <a:t>засновників</a:t>
            </a:r>
            <a:r>
              <a:rPr lang="ru-RU" dirty="0"/>
              <a:t> — для </a:t>
            </a:r>
            <a:r>
              <a:rPr lang="ru-RU" dirty="0" err="1"/>
              <a:t>фізичних</a:t>
            </a:r>
            <a:r>
              <a:rPr lang="ru-RU" dirty="0"/>
              <a:t> </a:t>
            </a:r>
            <a:r>
              <a:rPr lang="ru-RU" dirty="0" err="1"/>
              <a:t>осіб</a:t>
            </a:r>
            <a:r>
              <a:rPr lang="ru-RU" dirty="0"/>
              <a:t>, </a:t>
            </a:r>
            <a:r>
              <a:rPr lang="ru-RU" dirty="0" err="1"/>
              <a:t>назва</a:t>
            </a:r>
            <a:r>
              <a:rPr lang="ru-RU" dirty="0"/>
              <a:t> </a:t>
            </a:r>
            <a:r>
              <a:rPr lang="ru-RU" dirty="0" err="1"/>
              <a:t>акціонерного</a:t>
            </a:r>
            <a:r>
              <a:rPr lang="ru-RU" dirty="0"/>
              <a:t> </a:t>
            </a:r>
            <a:r>
              <a:rPr lang="ru-RU" dirty="0" err="1"/>
              <a:t>товариства</a:t>
            </a:r>
            <a:r>
              <a:rPr lang="ru-RU" dirty="0"/>
              <a:t> і </a:t>
            </a:r>
            <a:r>
              <a:rPr lang="ru-RU" dirty="0" err="1"/>
              <a:t>його</a:t>
            </a:r>
            <a:r>
              <a:rPr lang="ru-RU" dirty="0"/>
              <a:t> </a:t>
            </a:r>
            <a:r>
              <a:rPr lang="ru-RU" dirty="0" err="1"/>
              <a:t>місцезнаходження</a:t>
            </a:r>
            <a:r>
              <a:rPr lang="ru-RU" dirty="0"/>
              <a:t> — для </a:t>
            </a:r>
            <a:r>
              <a:rPr lang="ru-RU" dirty="0" err="1"/>
              <a:t>юридичних</a:t>
            </a:r>
            <a:r>
              <a:rPr lang="ru-RU" dirty="0"/>
              <a:t> </a:t>
            </a:r>
            <a:r>
              <a:rPr lang="ru-RU" dirty="0" err="1"/>
              <a:t>осіб</a:t>
            </a:r>
            <a:r>
              <a:rPr lang="ru-RU" dirty="0"/>
              <a:t>;</a:t>
            </a:r>
            <a:endParaRPr lang="uk-UA" dirty="0"/>
          </a:p>
          <a:p>
            <a:r>
              <a:rPr lang="ru-RU" dirty="0"/>
              <a:t>•	</a:t>
            </a:r>
            <a:r>
              <a:rPr lang="ru-RU" dirty="0" err="1"/>
              <a:t>кількість</a:t>
            </a:r>
            <a:r>
              <a:rPr lang="ru-RU" dirty="0"/>
              <a:t> </a:t>
            </a:r>
            <a:r>
              <a:rPr lang="ru-RU" dirty="0" err="1"/>
              <a:t>акцій</a:t>
            </a:r>
            <a:r>
              <a:rPr lang="ru-RU" dirty="0"/>
              <a:t>, </a:t>
            </a:r>
            <a:r>
              <a:rPr lang="ru-RU" dirty="0" err="1"/>
              <a:t>що</a:t>
            </a:r>
            <a:r>
              <a:rPr lang="ru-RU" dirty="0"/>
              <a:t> </a:t>
            </a:r>
            <a:r>
              <a:rPr lang="ru-RU" dirty="0" err="1"/>
              <a:t>випускаються</a:t>
            </a:r>
            <a:r>
              <a:rPr lang="ru-RU" dirty="0"/>
              <a:t>, за </a:t>
            </a:r>
            <a:r>
              <a:rPr lang="ru-RU" dirty="0" err="1"/>
              <a:t>класами</a:t>
            </a:r>
            <a:r>
              <a:rPr lang="ru-RU" dirty="0"/>
              <a:t>;</a:t>
            </a:r>
            <a:endParaRPr lang="uk-UA" dirty="0"/>
          </a:p>
          <a:p>
            <a:r>
              <a:rPr lang="ru-RU" dirty="0"/>
              <a:t>•	порядок </a:t>
            </a:r>
            <a:r>
              <a:rPr lang="ru-RU" dirty="0" err="1"/>
              <a:t>управління</a:t>
            </a:r>
            <a:r>
              <a:rPr lang="ru-RU" dirty="0"/>
              <a:t> </a:t>
            </a:r>
            <a:r>
              <a:rPr lang="ru-RU" dirty="0" err="1"/>
              <a:t>підприємницькою</a:t>
            </a:r>
            <a:r>
              <a:rPr lang="ru-RU" dirty="0"/>
              <a:t> </a:t>
            </a:r>
            <a:r>
              <a:rPr lang="ru-RU" dirty="0" err="1"/>
              <a:t>діяльністю</a:t>
            </a:r>
            <a:r>
              <a:rPr lang="ru-RU" dirty="0"/>
              <a:t>;</a:t>
            </a:r>
            <a:endParaRPr lang="uk-UA" dirty="0"/>
          </a:p>
          <a:p>
            <a:r>
              <a:rPr lang="ru-RU" dirty="0"/>
              <a:t>•	</a:t>
            </a:r>
            <a:r>
              <a:rPr lang="ru-RU" dirty="0" err="1"/>
              <a:t>повноваження</a:t>
            </a:r>
            <a:r>
              <a:rPr lang="ru-RU" dirty="0"/>
              <a:t> ради </a:t>
            </a:r>
            <a:r>
              <a:rPr lang="ru-RU" dirty="0" err="1"/>
              <a:t>директорів</a:t>
            </a:r>
            <a:r>
              <a:rPr lang="ru-RU" dirty="0"/>
              <a:t>;</a:t>
            </a:r>
            <a:endParaRPr lang="uk-UA" dirty="0"/>
          </a:p>
          <a:p>
            <a:r>
              <a:rPr lang="ru-RU" dirty="0"/>
              <a:t>•	</a:t>
            </a:r>
            <a:r>
              <a:rPr lang="ru-RU" dirty="0" err="1"/>
              <a:t>номінал</a:t>
            </a:r>
            <a:r>
              <a:rPr lang="ru-RU" dirty="0"/>
              <a:t> </a:t>
            </a:r>
            <a:r>
              <a:rPr lang="ru-RU" dirty="0" err="1"/>
              <a:t>акцій</a:t>
            </a:r>
            <a:r>
              <a:rPr lang="ru-RU" dirty="0"/>
              <a:t>, </a:t>
            </a:r>
            <a:r>
              <a:rPr lang="ru-RU" dirty="0" err="1"/>
              <a:t>дозволених</a:t>
            </a:r>
            <a:r>
              <a:rPr lang="ru-RU" dirty="0"/>
              <a:t> до </a:t>
            </a:r>
            <a:r>
              <a:rPr lang="ru-RU" dirty="0" err="1"/>
              <a:t>випуску</a:t>
            </a:r>
            <a:r>
              <a:rPr lang="ru-RU" dirty="0"/>
              <a:t>;</a:t>
            </a:r>
            <a:endParaRPr lang="uk-UA" dirty="0"/>
          </a:p>
          <a:p>
            <a:r>
              <a:rPr lang="ru-RU" dirty="0"/>
              <a:t>•	</a:t>
            </a:r>
            <a:r>
              <a:rPr lang="ru-RU" dirty="0" err="1"/>
              <a:t>перелік</a:t>
            </a:r>
            <a:r>
              <a:rPr lang="ru-RU" dirty="0"/>
              <a:t> </a:t>
            </a:r>
            <a:r>
              <a:rPr lang="ru-RU" dirty="0" err="1"/>
              <a:t>випадків</a:t>
            </a:r>
            <a:r>
              <a:rPr lang="ru-RU" dirty="0"/>
              <a:t>, за </a:t>
            </a:r>
            <a:r>
              <a:rPr lang="ru-RU" dirty="0" err="1"/>
              <a:t>яких</a:t>
            </a:r>
            <a:r>
              <a:rPr lang="ru-RU" dirty="0"/>
              <a:t> </a:t>
            </a:r>
            <a:r>
              <a:rPr lang="ru-RU" dirty="0" err="1"/>
              <a:t>акціонери</a:t>
            </a:r>
            <a:r>
              <a:rPr lang="ru-RU" dirty="0"/>
              <a:t> </a:t>
            </a:r>
            <a:r>
              <a:rPr lang="ru-RU" dirty="0" err="1"/>
              <a:t>несуть</a:t>
            </a:r>
            <a:r>
              <a:rPr lang="ru-RU" dirty="0"/>
              <a:t> </a:t>
            </a:r>
            <a:r>
              <a:rPr lang="ru-RU" dirty="0" err="1"/>
              <a:t>персональну</a:t>
            </a:r>
            <a:r>
              <a:rPr lang="ru-RU" dirty="0"/>
              <a:t> </a:t>
            </a:r>
            <a:r>
              <a:rPr lang="ru-RU" dirty="0" err="1"/>
              <a:t>відповідальність</a:t>
            </a:r>
            <a:r>
              <a:rPr lang="ru-RU" dirty="0"/>
              <a:t> за борги </a:t>
            </a:r>
            <a:r>
              <a:rPr lang="ru-RU" dirty="0" err="1"/>
              <a:t>корпорації</a:t>
            </a:r>
            <a:r>
              <a:rPr lang="ru-RU" dirty="0"/>
              <a:t>, та </a:t>
            </a:r>
            <a:r>
              <a:rPr lang="ru-RU" dirty="0" err="1"/>
              <a:t>інші</a:t>
            </a:r>
            <a:r>
              <a:rPr lang="ru-RU" dirty="0"/>
              <a:t> </a:t>
            </a:r>
            <a:r>
              <a:rPr lang="ru-RU" dirty="0" err="1"/>
              <a:t>положення</a:t>
            </a:r>
            <a:r>
              <a:rPr lang="ru-RU" dirty="0"/>
              <a:t>.</a:t>
            </a:r>
            <a:endParaRPr lang="uk-UA" dirty="0"/>
          </a:p>
        </p:txBody>
      </p:sp>
    </p:spTree>
    <p:extLst>
      <p:ext uri="{BB962C8B-B14F-4D97-AF65-F5344CB8AC3E}">
        <p14:creationId xmlns:p14="http://schemas.microsoft.com/office/powerpoint/2010/main" val="3241576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31800" y="228600"/>
            <a:ext cx="10922000" cy="5948363"/>
          </a:xfrm>
        </p:spPr>
        <p:txBody>
          <a:bodyPr/>
          <a:lstStyle/>
          <a:p>
            <a:pPr marL="0" indent="0" algn="ctr">
              <a:buNone/>
            </a:pPr>
            <a:r>
              <a:rPr lang="uk-UA" b="1" dirty="0"/>
              <a:t>Групи підприємств в офшорних зонах.</a:t>
            </a:r>
            <a:endParaRPr lang="uk-UA" dirty="0"/>
          </a:p>
          <a:p>
            <a:pPr marL="0" indent="0">
              <a:buNone/>
            </a:pPr>
            <a:endParaRPr lang="uk-UA" dirty="0"/>
          </a:p>
        </p:txBody>
      </p:sp>
      <p:sp>
        <p:nvSpPr>
          <p:cNvPr id="2" name="Багетная рамка 1"/>
          <p:cNvSpPr/>
          <p:nvPr/>
        </p:nvSpPr>
        <p:spPr>
          <a:xfrm>
            <a:off x="596900" y="825500"/>
            <a:ext cx="10007600" cy="5041900"/>
          </a:xfrm>
          <a:prstGeom prst="bevel">
            <a:avLst/>
          </a:prstGeom>
          <a:ln>
            <a:solidFill>
              <a:schemeClr val="tx1"/>
            </a:solidFill>
          </a:ln>
          <a:effectLst>
            <a:glow rad="101600">
              <a:schemeClr val="accent1">
                <a:satMod val="175000"/>
                <a:alpha val="40000"/>
              </a:schemeClr>
            </a:glow>
            <a:reflection blurRad="6350" stA="50000" endA="300" endPos="55500" dist="50800" dir="5400000" sy="-100000" algn="bl" rotWithShape="0"/>
            <a:softEdge rad="127000"/>
          </a:effectLst>
        </p:spPr>
        <p:style>
          <a:lnRef idx="2">
            <a:schemeClr val="dk1"/>
          </a:lnRef>
          <a:fillRef idx="1">
            <a:schemeClr val="lt1"/>
          </a:fillRef>
          <a:effectRef idx="0">
            <a:schemeClr val="dk1"/>
          </a:effectRef>
          <a:fontRef idx="minor">
            <a:schemeClr val="dk1"/>
          </a:fontRef>
        </p:style>
        <p:txBody>
          <a:bodyPr rtlCol="0" anchor="ctr"/>
          <a:lstStyle/>
          <a:p>
            <a:r>
              <a:rPr lang="uk-UA" dirty="0"/>
              <a:t>У </a:t>
            </a:r>
            <a:r>
              <a:rPr lang="uk-UA" sz="2000" dirty="0"/>
              <a:t>країнах із розвиненою ринковою економікою в останні два десятиліття розвиваються так звані </a:t>
            </a:r>
            <a:r>
              <a:rPr lang="uk-UA" sz="2000" i="1" dirty="0"/>
              <a:t>офшорні зони, офшорні холдинги, міжнародні фінансові</a:t>
            </a:r>
            <a:r>
              <a:rPr lang="uk-UA" sz="2000" dirty="0"/>
              <a:t> “</a:t>
            </a:r>
            <a:r>
              <a:rPr lang="uk-UA" sz="2000" i="1" dirty="0"/>
              <a:t>канали</a:t>
            </a:r>
            <a:r>
              <a:rPr lang="uk-UA" sz="2000" dirty="0"/>
              <a:t>” </a:t>
            </a:r>
            <a:r>
              <a:rPr lang="uk-UA" sz="2000" i="1" dirty="0"/>
              <a:t>руху доходів і капіталів,</a:t>
            </a:r>
            <a:r>
              <a:rPr lang="uk-UA" sz="2000" dirty="0"/>
              <a:t> “</a:t>
            </a:r>
            <a:r>
              <a:rPr lang="uk-UA" sz="2000" i="1" dirty="0"/>
              <a:t>податкове планування</a:t>
            </a:r>
            <a:r>
              <a:rPr lang="uk-UA" sz="2000" dirty="0"/>
              <a:t>” </a:t>
            </a:r>
            <a:r>
              <a:rPr lang="uk-UA" sz="2000" i="1" dirty="0"/>
              <a:t>з метою зниження виплачуваних державі податків</a:t>
            </a:r>
            <a:r>
              <a:rPr lang="uk-UA" sz="2000" dirty="0"/>
              <a:t>.</a:t>
            </a:r>
            <a:r>
              <a:rPr lang="uk-UA" sz="2000" i="1" dirty="0"/>
              <a:t> Слід зазначити, що всі ці “фінансові новини” є відповіддю підприємців на державне регулювання.</a:t>
            </a:r>
            <a:r>
              <a:rPr lang="uk-UA" sz="2000" dirty="0"/>
              <a:t> Спроби обминути податкове законодавство відомі з давніх ринкових відносин, проте методи удосконалюються, масштаби зростають.</a:t>
            </a:r>
          </a:p>
          <a:p>
            <a:r>
              <a:rPr lang="ru-RU" sz="2000" dirty="0" err="1"/>
              <a:t>Створення</a:t>
            </a:r>
            <a:r>
              <a:rPr lang="ru-RU" sz="2000" dirty="0"/>
              <a:t> </a:t>
            </a:r>
            <a:r>
              <a:rPr lang="ru-RU" sz="2000" dirty="0" err="1"/>
              <a:t>транснаціональних</a:t>
            </a:r>
            <a:r>
              <a:rPr lang="ru-RU" sz="2000" dirty="0"/>
              <a:t> </a:t>
            </a:r>
            <a:r>
              <a:rPr lang="ru-RU" sz="2000" dirty="0" err="1"/>
              <a:t>корпорацій</a:t>
            </a:r>
            <a:r>
              <a:rPr lang="ru-RU" sz="2000" dirty="0"/>
              <a:t> і </a:t>
            </a:r>
            <a:r>
              <a:rPr lang="ru-RU" sz="2000" dirty="0" err="1"/>
              <a:t>банків</a:t>
            </a:r>
            <a:r>
              <a:rPr lang="ru-RU" sz="2000" dirty="0"/>
              <a:t> (ТНК, ТНБ) </a:t>
            </a:r>
            <a:r>
              <a:rPr lang="ru-RU" sz="2000" dirty="0" err="1"/>
              <a:t>також</a:t>
            </a:r>
            <a:r>
              <a:rPr lang="ru-RU" sz="2000" dirty="0"/>
              <a:t> </a:t>
            </a:r>
            <a:r>
              <a:rPr lang="ru-RU" sz="2000" dirty="0" err="1"/>
              <a:t>сприяло</a:t>
            </a:r>
            <a:r>
              <a:rPr lang="ru-RU" sz="2000" dirty="0"/>
              <a:t> </a:t>
            </a:r>
            <a:r>
              <a:rPr lang="ru-RU" sz="2000" dirty="0" err="1"/>
              <a:t>розвитку</a:t>
            </a:r>
            <a:r>
              <a:rPr lang="ru-RU" sz="2000" dirty="0"/>
              <a:t> </a:t>
            </a:r>
            <a:r>
              <a:rPr lang="ru-RU" sz="2000" dirty="0" err="1"/>
              <a:t>офшорних</a:t>
            </a:r>
            <a:r>
              <a:rPr lang="ru-RU" sz="2000" dirty="0"/>
              <a:t> зон. ТНК і ТНБ </a:t>
            </a:r>
            <a:r>
              <a:rPr lang="ru-RU" sz="2000" dirty="0" err="1"/>
              <a:t>застосовують</a:t>
            </a:r>
            <a:r>
              <a:rPr lang="ru-RU" sz="2000" dirty="0"/>
              <a:t> </a:t>
            </a:r>
            <a:r>
              <a:rPr lang="ru-RU" sz="2000" dirty="0" err="1"/>
              <a:t>механізм</a:t>
            </a:r>
            <a:r>
              <a:rPr lang="ru-RU" sz="2000" dirty="0"/>
              <a:t> </a:t>
            </a:r>
            <a:r>
              <a:rPr lang="ru-RU" sz="2000" dirty="0" err="1"/>
              <a:t>міжнародних</a:t>
            </a:r>
            <a:r>
              <a:rPr lang="ru-RU" sz="2000" dirty="0"/>
              <a:t> </a:t>
            </a:r>
            <a:r>
              <a:rPr lang="ru-RU" sz="2000" dirty="0" err="1"/>
              <a:t>трансфертних</a:t>
            </a:r>
            <a:r>
              <a:rPr lang="ru-RU" sz="2000" dirty="0"/>
              <a:t> </a:t>
            </a:r>
            <a:r>
              <a:rPr lang="ru-RU" sz="2000" dirty="0" err="1"/>
              <a:t>операцій</a:t>
            </a:r>
            <a:r>
              <a:rPr lang="ru-RU" sz="2000" dirty="0"/>
              <a:t>. </a:t>
            </a:r>
            <a:r>
              <a:rPr lang="ru-RU" sz="2000" i="1" dirty="0" err="1"/>
              <a:t>Переказування</a:t>
            </a:r>
            <a:r>
              <a:rPr lang="ru-RU" sz="2000" i="1" dirty="0"/>
              <a:t> </a:t>
            </a:r>
            <a:r>
              <a:rPr lang="ru-RU" sz="2000" i="1" dirty="0" err="1"/>
              <a:t>капіталів</a:t>
            </a:r>
            <a:r>
              <a:rPr lang="ru-RU" sz="2000" i="1" dirty="0"/>
              <a:t> і </a:t>
            </a:r>
            <a:r>
              <a:rPr lang="ru-RU" sz="2000" i="1" dirty="0" err="1"/>
              <a:t>доходів</a:t>
            </a:r>
            <a:r>
              <a:rPr lang="ru-RU" sz="2000" i="1" dirty="0"/>
              <a:t> </a:t>
            </a:r>
            <a:r>
              <a:rPr lang="ru-RU" sz="2000" i="1" dirty="0" err="1"/>
              <a:t>здійснюється</a:t>
            </a:r>
            <a:r>
              <a:rPr lang="ru-RU" sz="2000" i="1" dirty="0"/>
              <a:t> </a:t>
            </a:r>
            <a:r>
              <a:rPr lang="ru-RU" sz="2000" dirty="0"/>
              <a:t>за </a:t>
            </a:r>
            <a:r>
              <a:rPr lang="ru-RU" sz="2000" i="1" dirty="0" err="1"/>
              <a:t>оптимальними</a:t>
            </a:r>
            <a:r>
              <a:rPr lang="ru-RU" sz="2000" i="1" dirty="0"/>
              <a:t> </a:t>
            </a:r>
            <a:r>
              <a:rPr lang="ru-RU" sz="2000" i="1" dirty="0" err="1"/>
              <a:t>податковими</a:t>
            </a:r>
            <a:r>
              <a:rPr lang="ru-RU" sz="2000" i="1" dirty="0"/>
              <a:t> маршрутами</a:t>
            </a:r>
            <a:r>
              <a:rPr lang="ru-RU" sz="2000" dirty="0"/>
              <a:t>. </a:t>
            </a:r>
            <a:r>
              <a:rPr lang="ru-RU" sz="2000" i="1" dirty="0"/>
              <a:t>У </a:t>
            </a:r>
            <a:r>
              <a:rPr lang="ru-RU" sz="2000" i="1" dirty="0" err="1"/>
              <a:t>внутрішньокорпораційних</a:t>
            </a:r>
            <a:r>
              <a:rPr lang="ru-RU" sz="2000" i="1" dirty="0"/>
              <a:t> поставках і </a:t>
            </a:r>
            <a:r>
              <a:rPr lang="ru-RU" sz="2000" i="1" dirty="0" err="1"/>
              <a:t>розрахунках</a:t>
            </a:r>
            <a:r>
              <a:rPr lang="ru-RU" sz="2000" i="1" dirty="0"/>
              <a:t> </a:t>
            </a:r>
            <a:r>
              <a:rPr lang="ru-RU" sz="2000" i="1" dirty="0" err="1"/>
              <a:t>використовуються</a:t>
            </a:r>
            <a:r>
              <a:rPr lang="ru-RU" sz="2000" i="1" dirty="0"/>
              <a:t> так </a:t>
            </a:r>
            <a:r>
              <a:rPr lang="ru-RU" sz="2000" i="1" dirty="0" err="1"/>
              <a:t>звані</a:t>
            </a:r>
            <a:r>
              <a:rPr lang="ru-RU" sz="2000" dirty="0"/>
              <a:t> </a:t>
            </a:r>
            <a:r>
              <a:rPr lang="ru-RU" sz="2000" i="1" dirty="0" err="1"/>
              <a:t>трансфертні</a:t>
            </a:r>
            <a:r>
              <a:rPr lang="ru-RU" sz="2000" i="1" dirty="0"/>
              <a:t> </a:t>
            </a:r>
            <a:r>
              <a:rPr lang="ru-RU" sz="2000" i="1" dirty="0" err="1"/>
              <a:t>ціни</a:t>
            </a:r>
            <a:r>
              <a:rPr lang="ru-RU" sz="2000" dirty="0"/>
              <a:t>.</a:t>
            </a:r>
            <a:endParaRPr lang="uk-UA" sz="2000" dirty="0"/>
          </a:p>
        </p:txBody>
      </p:sp>
    </p:spTree>
    <p:extLst>
      <p:ext uri="{BB962C8B-B14F-4D97-AF65-F5344CB8AC3E}">
        <p14:creationId xmlns:p14="http://schemas.microsoft.com/office/powerpoint/2010/main" val="2171035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31800" y="228600"/>
            <a:ext cx="10922000" cy="5948363"/>
          </a:xfrm>
        </p:spPr>
        <p:txBody>
          <a:bodyPr/>
          <a:lstStyle/>
          <a:p>
            <a:pPr marL="0" indent="0" algn="ctr">
              <a:buNone/>
            </a:pPr>
            <a:r>
              <a:rPr lang="ru-RU" b="1" dirty="0"/>
              <a:t>Оперативно-</a:t>
            </a:r>
            <a:r>
              <a:rPr lang="ru-RU" b="1" dirty="0" err="1"/>
              <a:t>холдингові</a:t>
            </a:r>
            <a:r>
              <a:rPr lang="ru-RU" b="1" dirty="0"/>
              <a:t> </a:t>
            </a:r>
            <a:r>
              <a:rPr lang="ru-RU" b="1" dirty="0" err="1"/>
              <a:t>компанії</a:t>
            </a:r>
            <a:endParaRPr lang="uk-UA" b="1" dirty="0"/>
          </a:p>
          <a:p>
            <a:pPr marL="0" indent="0">
              <a:buNone/>
            </a:pPr>
            <a:endParaRPr lang="uk-UA" dirty="0"/>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1800" y="675840"/>
            <a:ext cx="8559800" cy="3825526"/>
          </a:xfrm>
          <a:prstGeom prst="rect">
            <a:avLst/>
          </a:prstGeom>
        </p:spPr>
      </p:pic>
      <p:sp>
        <p:nvSpPr>
          <p:cNvPr id="4" name="Скругленный прямоугольник 3"/>
          <p:cNvSpPr/>
          <p:nvPr/>
        </p:nvSpPr>
        <p:spPr>
          <a:xfrm>
            <a:off x="927100" y="4501366"/>
            <a:ext cx="8064500" cy="1701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a:t>Через оперативно-холдингові компанії відбувається переміщення капіталу, дивідендів, відсотків, кредитів із дочірніх компаній і філій у материнські компанії. </a:t>
            </a:r>
            <a:r>
              <a:rPr lang="ru-RU"/>
              <a:t>Система трансфертів планується у такий спосіб, щоб усі переведені доходи і капітал оподатковувалися в країні з пільговою податковою системою (так звані “податкові гавані”). </a:t>
            </a:r>
            <a:endParaRPr lang="uk-UA"/>
          </a:p>
        </p:txBody>
      </p:sp>
    </p:spTree>
    <p:extLst>
      <p:ext uri="{BB962C8B-B14F-4D97-AF65-F5344CB8AC3E}">
        <p14:creationId xmlns:p14="http://schemas.microsoft.com/office/powerpoint/2010/main" val="3267125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31800" y="228600"/>
            <a:ext cx="10922000" cy="5948363"/>
          </a:xfrm>
        </p:spPr>
        <p:txBody>
          <a:bodyPr>
            <a:normAutofit/>
          </a:bodyPr>
          <a:lstStyle/>
          <a:p>
            <a:r>
              <a:rPr lang="ru-RU" dirty="0" err="1"/>
              <a:t>Створюючи</a:t>
            </a:r>
            <a:r>
              <a:rPr lang="ru-RU" dirty="0"/>
              <a:t> </a:t>
            </a:r>
            <a:r>
              <a:rPr lang="ru-RU" dirty="0" err="1"/>
              <a:t>закордонні</a:t>
            </a:r>
            <a:r>
              <a:rPr lang="ru-RU" dirty="0"/>
              <a:t> </a:t>
            </a:r>
            <a:r>
              <a:rPr lang="ru-RU" dirty="0" err="1"/>
              <a:t>філії</a:t>
            </a:r>
            <a:r>
              <a:rPr lang="ru-RU" dirty="0"/>
              <a:t> </a:t>
            </a:r>
            <a:r>
              <a:rPr lang="ru-RU" dirty="0" err="1"/>
              <a:t>чи</a:t>
            </a:r>
            <a:r>
              <a:rPr lang="ru-RU" dirty="0"/>
              <a:t> </a:t>
            </a:r>
            <a:r>
              <a:rPr lang="ru-RU" dirty="0" err="1"/>
              <a:t>дочірні</a:t>
            </a:r>
            <a:r>
              <a:rPr lang="ru-RU" dirty="0"/>
              <a:t> </a:t>
            </a:r>
            <a:r>
              <a:rPr lang="ru-RU" dirty="0" err="1"/>
              <a:t>компанії</a:t>
            </a:r>
            <a:r>
              <a:rPr lang="ru-RU" dirty="0"/>
              <a:t>, </a:t>
            </a:r>
            <a:r>
              <a:rPr lang="ru-RU" dirty="0" err="1"/>
              <a:t>материнська</a:t>
            </a:r>
            <a:r>
              <a:rPr lang="ru-RU" dirty="0"/>
              <a:t> </a:t>
            </a:r>
            <a:r>
              <a:rPr lang="ru-RU" dirty="0" err="1"/>
              <a:t>корпорація</a:t>
            </a:r>
            <a:r>
              <a:rPr lang="ru-RU" dirty="0"/>
              <a:t>- холдинг ставить </a:t>
            </a:r>
            <a:r>
              <a:rPr lang="ru-RU" dirty="0" err="1"/>
              <a:t>такі</a:t>
            </a:r>
            <a:r>
              <a:rPr lang="ru-RU" dirty="0"/>
              <a:t> </a:t>
            </a:r>
            <a:r>
              <a:rPr lang="ru-RU" dirty="0" err="1"/>
              <a:t>основні</a:t>
            </a:r>
            <a:r>
              <a:rPr lang="ru-RU" dirty="0"/>
              <a:t> </a:t>
            </a:r>
            <a:r>
              <a:rPr lang="ru-RU" dirty="0" err="1"/>
              <a:t>завдання</a:t>
            </a:r>
            <a:r>
              <a:rPr lang="ru-RU" dirty="0"/>
              <a:t>:</a:t>
            </a:r>
            <a:endParaRPr lang="uk-UA" dirty="0"/>
          </a:p>
          <a:p>
            <a:r>
              <a:rPr lang="ru-RU" dirty="0"/>
              <a:t>1) </a:t>
            </a:r>
            <a:r>
              <a:rPr lang="ru-RU" dirty="0" err="1"/>
              <a:t>виявлення</a:t>
            </a:r>
            <a:r>
              <a:rPr lang="ru-RU" dirty="0"/>
              <a:t> </a:t>
            </a:r>
            <a:r>
              <a:rPr lang="ru-RU" dirty="0" err="1"/>
              <a:t>країн</a:t>
            </a:r>
            <a:r>
              <a:rPr lang="ru-RU" dirty="0"/>
              <a:t> </a:t>
            </a:r>
            <a:r>
              <a:rPr lang="ru-RU" dirty="0" err="1"/>
              <a:t>із</a:t>
            </a:r>
            <a:r>
              <a:rPr lang="ru-RU" dirty="0"/>
              <a:t> </a:t>
            </a:r>
            <a:r>
              <a:rPr lang="ru-RU" dirty="0" err="1"/>
              <a:t>найсприятливішим</a:t>
            </a:r>
            <a:r>
              <a:rPr lang="ru-RU" dirty="0"/>
              <a:t> </a:t>
            </a:r>
            <a:r>
              <a:rPr lang="ru-RU" dirty="0" err="1"/>
              <a:t>податковим</a:t>
            </a:r>
            <a:r>
              <a:rPr lang="ru-RU" dirty="0"/>
              <a:t> </a:t>
            </a:r>
            <a:r>
              <a:rPr lang="ru-RU" dirty="0" err="1"/>
              <a:t>законодавством</a:t>
            </a:r>
            <a:r>
              <a:rPr lang="ru-RU" dirty="0"/>
              <a:t>;</a:t>
            </a:r>
            <a:endParaRPr lang="uk-UA" dirty="0"/>
          </a:p>
          <a:p>
            <a:r>
              <a:rPr lang="ru-RU" dirty="0"/>
              <a:t>2) </a:t>
            </a:r>
            <a:r>
              <a:rPr lang="ru-RU" dirty="0" err="1"/>
              <a:t>вивчення</a:t>
            </a:r>
            <a:r>
              <a:rPr lang="ru-RU" dirty="0"/>
              <a:t> умов </a:t>
            </a:r>
            <a:r>
              <a:rPr lang="ru-RU" dirty="0" err="1"/>
              <a:t>ввезення</a:t>
            </a:r>
            <a:r>
              <a:rPr lang="ru-RU" dirty="0"/>
              <a:t> і </a:t>
            </a:r>
            <a:r>
              <a:rPr lang="ru-RU" dirty="0" err="1"/>
              <a:t>вивезення</a:t>
            </a:r>
            <a:r>
              <a:rPr lang="ru-RU" dirty="0"/>
              <a:t> </a:t>
            </a:r>
            <a:r>
              <a:rPr lang="ru-RU" dirty="0" err="1"/>
              <a:t>капіталу</a:t>
            </a:r>
            <a:r>
              <a:rPr lang="ru-RU" dirty="0"/>
              <a:t>, </a:t>
            </a:r>
            <a:r>
              <a:rPr lang="ru-RU" dirty="0" err="1"/>
              <a:t>репатріації</a:t>
            </a:r>
            <a:r>
              <a:rPr lang="ru-RU" dirty="0"/>
              <a:t> </a:t>
            </a:r>
            <a:r>
              <a:rPr lang="ru-RU" dirty="0" err="1"/>
              <a:t>доходів</a:t>
            </a:r>
            <a:r>
              <a:rPr lang="ru-RU" dirty="0"/>
              <a:t> </a:t>
            </a:r>
            <a:r>
              <a:rPr lang="ru-RU" dirty="0" err="1"/>
              <a:t>дочірніх</a:t>
            </a:r>
            <a:r>
              <a:rPr lang="ru-RU" dirty="0"/>
              <a:t> </a:t>
            </a:r>
            <a:r>
              <a:rPr lang="ru-RU" dirty="0" err="1"/>
              <a:t>компаній</a:t>
            </a:r>
            <a:r>
              <a:rPr lang="ru-RU" dirty="0"/>
              <a:t>;</a:t>
            </a:r>
            <a:endParaRPr lang="uk-UA" dirty="0"/>
          </a:p>
          <a:p>
            <a:r>
              <a:rPr lang="ru-RU" dirty="0"/>
              <a:t>3) </a:t>
            </a:r>
            <a:r>
              <a:rPr lang="ru-RU" dirty="0" err="1"/>
              <a:t>виявлення</a:t>
            </a:r>
            <a:r>
              <a:rPr lang="ru-RU" dirty="0"/>
              <a:t> </a:t>
            </a:r>
            <a:r>
              <a:rPr lang="ru-RU" dirty="0" err="1"/>
              <a:t>можливості</a:t>
            </a:r>
            <a:r>
              <a:rPr lang="ru-RU" dirty="0"/>
              <a:t> </a:t>
            </a:r>
            <a:r>
              <a:rPr lang="ru-RU" dirty="0" err="1"/>
              <a:t>створення</a:t>
            </a:r>
            <a:r>
              <a:rPr lang="ru-RU" dirty="0"/>
              <a:t> схем </a:t>
            </a:r>
            <a:r>
              <a:rPr lang="ru-RU" dirty="0" err="1"/>
              <a:t>ділових</a:t>
            </a:r>
            <a:r>
              <a:rPr lang="ru-RU" dirty="0"/>
              <a:t> </a:t>
            </a:r>
            <a:r>
              <a:rPr lang="ru-RU" dirty="0" err="1"/>
              <a:t>міжнародних</a:t>
            </a:r>
            <a:r>
              <a:rPr lang="ru-RU" dirty="0"/>
              <a:t> </a:t>
            </a:r>
            <a:r>
              <a:rPr lang="ru-RU" dirty="0" err="1"/>
              <a:t>операцій</a:t>
            </a:r>
            <a:r>
              <a:rPr lang="ru-RU" dirty="0"/>
              <a:t>, </a:t>
            </a:r>
            <a:r>
              <a:rPr lang="ru-RU" dirty="0" err="1"/>
              <a:t>які</a:t>
            </a:r>
            <a:r>
              <a:rPr lang="ru-RU" dirty="0"/>
              <a:t> могли б </a:t>
            </a:r>
            <a:r>
              <a:rPr lang="ru-RU" dirty="0" err="1"/>
              <a:t>сприяти</a:t>
            </a:r>
            <a:r>
              <a:rPr lang="ru-RU" dirty="0"/>
              <a:t> </a:t>
            </a:r>
            <a:r>
              <a:rPr lang="ru-RU" dirty="0" err="1"/>
              <a:t>зниженню</a:t>
            </a:r>
            <a:r>
              <a:rPr lang="ru-RU" dirty="0"/>
              <a:t> </a:t>
            </a:r>
            <a:r>
              <a:rPr lang="ru-RU" dirty="0" err="1"/>
              <a:t>податків</a:t>
            </a:r>
            <a:r>
              <a:rPr lang="ru-RU" dirty="0"/>
              <a:t>;</a:t>
            </a:r>
            <a:endParaRPr lang="uk-UA" dirty="0"/>
          </a:p>
          <a:p>
            <a:r>
              <a:rPr lang="ru-RU" dirty="0"/>
              <a:t>4) </a:t>
            </a:r>
            <a:r>
              <a:rPr lang="ru-RU" dirty="0" err="1"/>
              <a:t>вивчення</a:t>
            </a:r>
            <a:r>
              <a:rPr lang="ru-RU" dirty="0"/>
              <a:t> </a:t>
            </a:r>
            <a:r>
              <a:rPr lang="ru-RU" dirty="0" err="1"/>
              <a:t>можливостей</a:t>
            </a:r>
            <a:r>
              <a:rPr lang="ru-RU" dirty="0"/>
              <a:t> </a:t>
            </a:r>
            <a:r>
              <a:rPr lang="ru-RU" dirty="0" err="1"/>
              <a:t>переведення</a:t>
            </a:r>
            <a:r>
              <a:rPr lang="ru-RU" dirty="0"/>
              <a:t> </a:t>
            </a:r>
            <a:r>
              <a:rPr lang="ru-RU" dirty="0" err="1"/>
              <a:t>капіталів</a:t>
            </a:r>
            <a:r>
              <a:rPr lang="ru-RU" dirty="0"/>
              <a:t> у </a:t>
            </a:r>
            <a:r>
              <a:rPr lang="ru-RU" dirty="0" err="1"/>
              <a:t>формі</a:t>
            </a:r>
            <a:r>
              <a:rPr lang="ru-RU" dirty="0"/>
              <a:t> як </a:t>
            </a:r>
            <a:r>
              <a:rPr lang="ru-RU" dirty="0" err="1"/>
              <a:t>прямих</a:t>
            </a:r>
            <a:r>
              <a:rPr lang="ru-RU" dirty="0"/>
              <a:t>, так і </a:t>
            </a:r>
            <a:r>
              <a:rPr lang="ru-RU" dirty="0" err="1"/>
              <a:t>портфельних</a:t>
            </a:r>
            <a:r>
              <a:rPr lang="ru-RU" dirty="0"/>
              <a:t> </a:t>
            </a:r>
            <a:r>
              <a:rPr lang="ru-RU" dirty="0" err="1"/>
              <a:t>інвестицій</a:t>
            </a:r>
            <a:r>
              <a:rPr lang="ru-RU" dirty="0"/>
              <a:t>, </a:t>
            </a:r>
            <a:r>
              <a:rPr lang="ru-RU" dirty="0" err="1"/>
              <a:t>можливостей</a:t>
            </a:r>
            <a:r>
              <a:rPr lang="ru-RU" dirty="0"/>
              <a:t> </a:t>
            </a:r>
            <a:r>
              <a:rPr lang="ru-RU" dirty="0" err="1"/>
              <a:t>внутрішньофірмового</a:t>
            </a:r>
            <a:r>
              <a:rPr lang="ru-RU" dirty="0"/>
              <a:t> </a:t>
            </a:r>
            <a:r>
              <a:rPr lang="ru-RU" dirty="0" err="1"/>
              <a:t>кредитування</a:t>
            </a:r>
            <a:r>
              <a:rPr lang="ru-RU" dirty="0"/>
              <a:t>;</a:t>
            </a:r>
            <a:endParaRPr lang="uk-UA" dirty="0"/>
          </a:p>
          <a:p>
            <a:r>
              <a:rPr lang="ru-RU" dirty="0"/>
              <a:t>5) </a:t>
            </a:r>
            <a:r>
              <a:rPr lang="ru-RU" dirty="0" err="1"/>
              <a:t>дослідження</a:t>
            </a:r>
            <a:r>
              <a:rPr lang="ru-RU" dirty="0"/>
              <a:t> </a:t>
            </a:r>
            <a:r>
              <a:rPr lang="ru-RU" dirty="0" err="1"/>
              <a:t>фінансових</a:t>
            </a:r>
            <a:r>
              <a:rPr lang="ru-RU" dirty="0"/>
              <a:t> </a:t>
            </a:r>
            <a:r>
              <a:rPr lang="ru-RU" dirty="0" err="1"/>
              <a:t>ринків</a:t>
            </a:r>
            <a:r>
              <a:rPr lang="ru-RU" dirty="0"/>
              <a:t> </a:t>
            </a:r>
            <a:r>
              <a:rPr lang="ru-RU" dirty="0" err="1"/>
              <a:t>регіону</a:t>
            </a:r>
            <a:r>
              <a:rPr lang="ru-RU" dirty="0"/>
              <a:t>, де </a:t>
            </a:r>
            <a:r>
              <a:rPr lang="ru-RU" dirty="0" err="1"/>
              <a:t>можуть</a:t>
            </a:r>
            <a:r>
              <a:rPr lang="ru-RU" dirty="0"/>
              <a:t> бути </a:t>
            </a:r>
            <a:r>
              <a:rPr lang="ru-RU" dirty="0" err="1"/>
              <a:t>розташовані</a:t>
            </a:r>
            <a:r>
              <a:rPr lang="ru-RU" dirty="0"/>
              <a:t> </a:t>
            </a:r>
            <a:r>
              <a:rPr lang="ru-RU" dirty="0" err="1"/>
              <a:t>філії</a:t>
            </a:r>
            <a:r>
              <a:rPr lang="ru-RU" dirty="0"/>
              <a:t>, </a:t>
            </a:r>
            <a:r>
              <a:rPr lang="ru-RU" dirty="0" err="1"/>
              <a:t>вибір</a:t>
            </a:r>
            <a:r>
              <a:rPr lang="ru-RU" dirty="0"/>
              <a:t> </a:t>
            </a:r>
            <a:r>
              <a:rPr lang="ru-RU" dirty="0" err="1"/>
              <a:t>найбільш</a:t>
            </a:r>
            <a:r>
              <a:rPr lang="ru-RU" dirty="0"/>
              <a:t> </a:t>
            </a:r>
            <a:r>
              <a:rPr lang="ru-RU" dirty="0" err="1"/>
              <a:t>ліквідних</a:t>
            </a:r>
            <a:r>
              <a:rPr lang="ru-RU" dirty="0"/>
              <a:t> і </a:t>
            </a:r>
            <a:r>
              <a:rPr lang="ru-RU" dirty="0" err="1"/>
              <a:t>високоприбуткових</a:t>
            </a:r>
            <a:r>
              <a:rPr lang="ru-RU" dirty="0"/>
              <a:t> </a:t>
            </a:r>
            <a:r>
              <a:rPr lang="ru-RU" dirty="0" err="1"/>
              <a:t>фінансових</a:t>
            </a:r>
            <a:r>
              <a:rPr lang="ru-RU" dirty="0"/>
              <a:t> </a:t>
            </a:r>
            <a:r>
              <a:rPr lang="ru-RU" dirty="0" err="1"/>
              <a:t>інструментів</a:t>
            </a:r>
            <a:r>
              <a:rPr lang="ru-RU" dirty="0"/>
              <a:t>.</a:t>
            </a:r>
            <a:endParaRPr lang="uk-UA" dirty="0"/>
          </a:p>
          <a:p>
            <a:pPr marL="0" indent="0">
              <a:buNone/>
            </a:pPr>
            <a:endParaRPr lang="uk-UA" dirty="0"/>
          </a:p>
        </p:txBody>
      </p:sp>
    </p:spTree>
    <p:extLst>
      <p:ext uri="{BB962C8B-B14F-4D97-AF65-F5344CB8AC3E}">
        <p14:creationId xmlns:p14="http://schemas.microsoft.com/office/powerpoint/2010/main" val="30441860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4000" y="241300"/>
            <a:ext cx="10922000" cy="5948363"/>
          </a:xfrm>
        </p:spPr>
        <p:style>
          <a:lnRef idx="2">
            <a:schemeClr val="accent3"/>
          </a:lnRef>
          <a:fillRef idx="1">
            <a:schemeClr val="lt1"/>
          </a:fillRef>
          <a:effectRef idx="0">
            <a:schemeClr val="accent3"/>
          </a:effectRef>
          <a:fontRef idx="minor">
            <a:schemeClr val="dk1"/>
          </a:fontRef>
        </p:style>
        <p:txBody>
          <a:bodyPr/>
          <a:lstStyle/>
          <a:p>
            <a:pPr marL="0" indent="0" algn="ctr">
              <a:buNone/>
            </a:pPr>
            <a:r>
              <a:rPr lang="ru-RU" b="1" dirty="0" err="1"/>
              <a:t>Організація</a:t>
            </a:r>
            <a:r>
              <a:rPr lang="ru-RU" b="1" dirty="0"/>
              <a:t> </a:t>
            </a:r>
            <a:r>
              <a:rPr lang="ru-RU" b="1" dirty="0" err="1"/>
              <a:t>управління</a:t>
            </a:r>
            <a:r>
              <a:rPr lang="ru-RU" b="1" dirty="0"/>
              <a:t> офшорною </a:t>
            </a:r>
            <a:r>
              <a:rPr lang="ru-RU" b="1" dirty="0" err="1"/>
              <a:t>компанією</a:t>
            </a:r>
            <a:endParaRPr lang="uk-UA" b="1" dirty="0"/>
          </a:p>
          <a:p>
            <a:pPr marL="0" indent="0">
              <a:buNone/>
            </a:pPr>
            <a:endParaRPr lang="uk-UA" dirty="0"/>
          </a:p>
        </p:txBody>
      </p:sp>
      <p:sp>
        <p:nvSpPr>
          <p:cNvPr id="2" name="Овал 1"/>
          <p:cNvSpPr/>
          <p:nvPr/>
        </p:nvSpPr>
        <p:spPr>
          <a:xfrm>
            <a:off x="1250950" y="965200"/>
            <a:ext cx="9417050" cy="1981200"/>
          </a:xfrm>
          <a:prstGeom prst="ellipse">
            <a:avLst/>
          </a:prstGeom>
          <a:ln w="76200"/>
          <a:scene3d>
            <a:camera prst="orthographicFront"/>
            <a:lightRig rig="threePt" dir="t"/>
          </a:scene3d>
          <a:sp3d>
            <a:bevelT prst="angle"/>
          </a:sp3d>
        </p:spPr>
        <p:style>
          <a:lnRef idx="2">
            <a:schemeClr val="accent3"/>
          </a:lnRef>
          <a:fillRef idx="1">
            <a:schemeClr val="lt1"/>
          </a:fillRef>
          <a:effectRef idx="0">
            <a:schemeClr val="accent3"/>
          </a:effectRef>
          <a:fontRef idx="minor">
            <a:schemeClr val="dk1"/>
          </a:fontRef>
        </p:style>
        <p:txBody>
          <a:bodyPr rtlCol="0" anchor="ctr"/>
          <a:lstStyle/>
          <a:p>
            <a:pPr algn="ctr"/>
            <a:r>
              <a:rPr lang="ru-RU" i="1"/>
              <a:t>Номінальне володіння оформляється відповідно до законодавства офшорних зон. Номінальні акціонери формально проводять загальні збори для обрання Ради директорів, яка ухвалює резолюцію про передання права підпису власникам компанії або іншим особам. Отже, управління компанією здійснюють реальні власники</a:t>
            </a:r>
            <a:endParaRPr lang="uk-UA"/>
          </a:p>
        </p:txBody>
      </p:sp>
      <p:sp>
        <p:nvSpPr>
          <p:cNvPr id="4" name="Скругленный прямоугольник 3"/>
          <p:cNvSpPr/>
          <p:nvPr/>
        </p:nvSpPr>
        <p:spPr>
          <a:xfrm>
            <a:off x="1384300" y="3164681"/>
            <a:ext cx="8737600" cy="2806700"/>
          </a:xfrm>
          <a:prstGeom prst="roundRect">
            <a:avLst/>
          </a:prstGeom>
          <a:ln w="76200"/>
          <a:effectLst>
            <a:glow rad="228600">
              <a:schemeClr val="accent1">
                <a:satMod val="175000"/>
                <a:alpha val="40000"/>
              </a:schemeClr>
            </a:glow>
          </a:effectLst>
          <a:scene3d>
            <a:camera prst="orthographicFront"/>
            <a:lightRig rig="threePt" dir="t"/>
          </a:scene3d>
          <a:sp3d>
            <a:bevelT prst="convex"/>
          </a:sp3d>
        </p:spPr>
        <p:style>
          <a:lnRef idx="2">
            <a:schemeClr val="accent1"/>
          </a:lnRef>
          <a:fillRef idx="1">
            <a:schemeClr val="lt1"/>
          </a:fillRef>
          <a:effectRef idx="0">
            <a:schemeClr val="accent1"/>
          </a:effectRef>
          <a:fontRef idx="minor">
            <a:schemeClr val="dk1"/>
          </a:fontRef>
        </p:style>
        <p:txBody>
          <a:bodyPr rtlCol="0" anchor="ctr"/>
          <a:lstStyle/>
          <a:p>
            <a:pPr algn="ctr"/>
            <a:endParaRPr lang="uk-UA"/>
          </a:p>
        </p:txBody>
      </p:sp>
      <p:sp>
        <p:nvSpPr>
          <p:cNvPr id="7" name="Овал 6"/>
          <p:cNvSpPr/>
          <p:nvPr/>
        </p:nvSpPr>
        <p:spPr>
          <a:xfrm>
            <a:off x="2400300" y="3479800"/>
            <a:ext cx="787400" cy="4699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8" name="Овал 7"/>
          <p:cNvSpPr/>
          <p:nvPr/>
        </p:nvSpPr>
        <p:spPr>
          <a:xfrm>
            <a:off x="2400300" y="4229100"/>
            <a:ext cx="787400" cy="4699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9" name="Овал 8"/>
          <p:cNvSpPr/>
          <p:nvPr/>
        </p:nvSpPr>
        <p:spPr>
          <a:xfrm>
            <a:off x="2425700" y="4953000"/>
            <a:ext cx="787400" cy="4699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10" name="Овал 9"/>
          <p:cNvSpPr/>
          <p:nvPr/>
        </p:nvSpPr>
        <p:spPr>
          <a:xfrm>
            <a:off x="5124450" y="3479800"/>
            <a:ext cx="787400" cy="4699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11" name="Овал 10"/>
          <p:cNvSpPr/>
          <p:nvPr/>
        </p:nvSpPr>
        <p:spPr>
          <a:xfrm>
            <a:off x="5172075" y="4197350"/>
            <a:ext cx="787400" cy="4699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12" name="Овал 11"/>
          <p:cNvSpPr/>
          <p:nvPr/>
        </p:nvSpPr>
        <p:spPr>
          <a:xfrm>
            <a:off x="5172075" y="4972050"/>
            <a:ext cx="787400" cy="4699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cxnSp>
        <p:nvCxnSpPr>
          <p:cNvPr id="16" name="Прямая соединительная линия 15"/>
          <p:cNvCxnSpPr/>
          <p:nvPr/>
        </p:nvCxnSpPr>
        <p:spPr>
          <a:xfrm>
            <a:off x="2794000" y="3949700"/>
            <a:ext cx="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2794000" y="4667250"/>
            <a:ext cx="0"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18" name="Прямоугольник 17"/>
          <p:cNvSpPr/>
          <p:nvPr/>
        </p:nvSpPr>
        <p:spPr>
          <a:xfrm>
            <a:off x="3197226" y="4333081"/>
            <a:ext cx="1333500" cy="23495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err="1" smtClean="0"/>
              <a:t>Володільці</a:t>
            </a:r>
            <a:endParaRPr lang="uk-UA" dirty="0"/>
          </a:p>
        </p:txBody>
      </p:sp>
      <p:cxnSp>
        <p:nvCxnSpPr>
          <p:cNvPr id="20" name="Прямая со стрелкой 19"/>
          <p:cNvCxnSpPr>
            <a:stCxn id="18" idx="3"/>
          </p:cNvCxnSpPr>
          <p:nvPr/>
        </p:nvCxnSpPr>
        <p:spPr>
          <a:xfrm>
            <a:off x="4530726" y="4450556"/>
            <a:ext cx="5873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Прямоугольник 20"/>
          <p:cNvSpPr/>
          <p:nvPr/>
        </p:nvSpPr>
        <p:spPr>
          <a:xfrm>
            <a:off x="5965825" y="4216400"/>
            <a:ext cx="1599407" cy="44291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uk-UA" dirty="0"/>
              <a:t>Номінальні акціонери</a:t>
            </a:r>
          </a:p>
        </p:txBody>
      </p:sp>
      <p:cxnSp>
        <p:nvCxnSpPr>
          <p:cNvPr id="23" name="Прямая со стрелкой 22"/>
          <p:cNvCxnSpPr>
            <a:stCxn id="7" idx="6"/>
            <a:endCxn id="10" idx="2"/>
          </p:cNvCxnSpPr>
          <p:nvPr/>
        </p:nvCxnSpPr>
        <p:spPr>
          <a:xfrm>
            <a:off x="3187700" y="3714750"/>
            <a:ext cx="19367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p:nvPr/>
        </p:nvCxnSpPr>
        <p:spPr>
          <a:xfrm>
            <a:off x="3235325" y="5181600"/>
            <a:ext cx="193675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p:nvPr/>
        </p:nvCxnSpPr>
        <p:spPr>
          <a:xfrm>
            <a:off x="7565232" y="4450556"/>
            <a:ext cx="88026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Прямоугольник 26"/>
          <p:cNvSpPr/>
          <p:nvPr/>
        </p:nvSpPr>
        <p:spPr>
          <a:xfrm>
            <a:off x="8566150" y="3352800"/>
            <a:ext cx="1314450" cy="23495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smtClean="0"/>
              <a:t>Рада</a:t>
            </a:r>
          </a:p>
          <a:p>
            <a:pPr algn="ctr"/>
            <a:r>
              <a:rPr lang="uk-UA" dirty="0" smtClean="0"/>
              <a:t>директорів </a:t>
            </a:r>
          </a:p>
        </p:txBody>
      </p:sp>
      <p:cxnSp>
        <p:nvCxnSpPr>
          <p:cNvPr id="29" name="Прямая со стрелкой 28"/>
          <p:cNvCxnSpPr>
            <a:stCxn id="10" idx="6"/>
          </p:cNvCxnSpPr>
          <p:nvPr/>
        </p:nvCxnSpPr>
        <p:spPr>
          <a:xfrm>
            <a:off x="5911850" y="3714750"/>
            <a:ext cx="26543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Прямая со стрелкой 30"/>
          <p:cNvCxnSpPr/>
          <p:nvPr/>
        </p:nvCxnSpPr>
        <p:spPr>
          <a:xfrm>
            <a:off x="5965825" y="5207000"/>
            <a:ext cx="260032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18201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ЗМІСТ</a:t>
            </a:r>
            <a:endParaRPr lang="uk-UA" dirty="0"/>
          </a:p>
        </p:txBody>
      </p:sp>
      <p:sp>
        <p:nvSpPr>
          <p:cNvPr id="3" name="Объект 2"/>
          <p:cNvSpPr>
            <a:spLocks noGrp="1"/>
          </p:cNvSpPr>
          <p:nvPr>
            <p:ph idx="1"/>
          </p:nvPr>
        </p:nvSpPr>
        <p:spPr/>
        <p:txBody>
          <a:bodyPr/>
          <a:lstStyle/>
          <a:p>
            <a:pPr marL="0" indent="0">
              <a:buNone/>
            </a:pPr>
            <a:r>
              <a:rPr lang="ru-RU" sz="2400" dirty="0" smtClean="0"/>
              <a:t>1. </a:t>
            </a:r>
            <a:r>
              <a:rPr lang="ru-RU" sz="2400" dirty="0" err="1" smtClean="0"/>
              <a:t>Розвиток</a:t>
            </a:r>
            <a:r>
              <a:rPr lang="ru-RU" sz="2400" dirty="0" smtClean="0"/>
              <a:t> </a:t>
            </a:r>
            <a:r>
              <a:rPr lang="ru-RU" sz="2400" dirty="0" err="1" smtClean="0"/>
              <a:t>законодавства</a:t>
            </a:r>
            <a:r>
              <a:rPr lang="ru-RU" sz="2400" dirty="0" smtClean="0"/>
              <a:t> про </a:t>
            </a:r>
            <a:r>
              <a:rPr lang="ru-RU" sz="2400" dirty="0" err="1" smtClean="0"/>
              <a:t>корпорації</a:t>
            </a:r>
            <a:r>
              <a:rPr lang="ru-RU" sz="2400" dirty="0" smtClean="0"/>
              <a:t>.</a:t>
            </a:r>
          </a:p>
          <a:p>
            <a:pPr marL="0" indent="0">
              <a:buNone/>
            </a:pPr>
            <a:r>
              <a:rPr lang="ru-RU" sz="2400" dirty="0" smtClean="0"/>
              <a:t>2. </a:t>
            </a:r>
            <a:r>
              <a:rPr lang="ru-RU" sz="2400" dirty="0" err="1" smtClean="0"/>
              <a:t>Основні</a:t>
            </a:r>
            <a:r>
              <a:rPr lang="ru-RU" sz="2400" dirty="0" smtClean="0"/>
              <a:t> </a:t>
            </a:r>
            <a:r>
              <a:rPr lang="ru-RU" sz="2400" dirty="0" err="1" smtClean="0"/>
              <a:t>ознаки</a:t>
            </a:r>
            <a:r>
              <a:rPr lang="ru-RU" sz="2400" dirty="0" smtClean="0"/>
              <a:t> </a:t>
            </a:r>
            <a:r>
              <a:rPr lang="ru-RU" sz="2400" dirty="0" err="1" smtClean="0"/>
              <a:t>акціонерного</a:t>
            </a:r>
            <a:r>
              <a:rPr lang="ru-RU" sz="2400" dirty="0" smtClean="0"/>
              <a:t> </a:t>
            </a:r>
            <a:r>
              <a:rPr lang="ru-RU" sz="2400" dirty="0" err="1" smtClean="0"/>
              <a:t>товариства</a:t>
            </a:r>
            <a:r>
              <a:rPr lang="ru-RU" sz="2400" dirty="0" smtClean="0"/>
              <a:t>.</a:t>
            </a:r>
          </a:p>
          <a:p>
            <a:pPr marL="0" indent="0">
              <a:buNone/>
            </a:pPr>
            <a:r>
              <a:rPr lang="ru-RU" sz="2400" dirty="0" smtClean="0"/>
              <a:t>3. </a:t>
            </a:r>
            <a:r>
              <a:rPr lang="ru-RU" sz="2400" dirty="0" err="1" smtClean="0"/>
              <a:t>Види</a:t>
            </a:r>
            <a:r>
              <a:rPr lang="ru-RU" sz="2400" dirty="0" smtClean="0"/>
              <a:t> </a:t>
            </a:r>
            <a:r>
              <a:rPr lang="ru-RU" sz="2400" dirty="0" err="1" smtClean="0"/>
              <a:t>корпорацій</a:t>
            </a:r>
            <a:r>
              <a:rPr lang="ru-RU" sz="2400" dirty="0" smtClean="0"/>
              <a:t>, порядок </a:t>
            </a:r>
            <a:r>
              <a:rPr lang="ru-RU" sz="2400" dirty="0" err="1" smtClean="0"/>
              <a:t>їх</a:t>
            </a:r>
            <a:r>
              <a:rPr lang="ru-RU" sz="2400" dirty="0" smtClean="0"/>
              <a:t> </a:t>
            </a:r>
            <a:r>
              <a:rPr lang="ru-RU" sz="2400" dirty="0" err="1" smtClean="0"/>
              <a:t>утворення</a:t>
            </a:r>
            <a:r>
              <a:rPr lang="ru-RU" sz="2400" dirty="0" smtClean="0"/>
              <a:t> і </a:t>
            </a:r>
            <a:r>
              <a:rPr lang="ru-RU" sz="2400" dirty="0" err="1" smtClean="0"/>
              <a:t>реєстрації</a:t>
            </a:r>
            <a:r>
              <a:rPr lang="ru-RU" sz="2400" dirty="0" smtClean="0"/>
              <a:t>. </a:t>
            </a:r>
            <a:r>
              <a:rPr lang="ru-RU" sz="2400" dirty="0" err="1" smtClean="0"/>
              <a:t>Групи</a:t>
            </a:r>
            <a:r>
              <a:rPr lang="ru-RU" sz="2400" dirty="0" smtClean="0"/>
              <a:t> </a:t>
            </a:r>
            <a:r>
              <a:rPr lang="ru-RU" sz="2400" dirty="0" err="1" smtClean="0"/>
              <a:t>підприємств</a:t>
            </a:r>
            <a:r>
              <a:rPr lang="ru-RU" sz="2400" dirty="0" smtClean="0"/>
              <a:t>.</a:t>
            </a:r>
          </a:p>
          <a:p>
            <a:pPr marL="0" indent="0">
              <a:buNone/>
            </a:pPr>
            <a:r>
              <a:rPr lang="ru-RU" sz="2400" dirty="0" smtClean="0"/>
              <a:t>4. </a:t>
            </a:r>
            <a:r>
              <a:rPr lang="ru-RU" sz="2400" dirty="0" err="1" smtClean="0"/>
              <a:t>Групи</a:t>
            </a:r>
            <a:r>
              <a:rPr lang="ru-RU" sz="2400" dirty="0" smtClean="0"/>
              <a:t> </a:t>
            </a:r>
            <a:r>
              <a:rPr lang="ru-RU" sz="2400" dirty="0" err="1" smtClean="0"/>
              <a:t>підприємств</a:t>
            </a:r>
            <a:r>
              <a:rPr lang="ru-RU" sz="2400" dirty="0" smtClean="0"/>
              <a:t> в </a:t>
            </a:r>
            <a:r>
              <a:rPr lang="ru-RU" sz="2400" dirty="0" err="1" smtClean="0"/>
              <a:t>офшорних</a:t>
            </a:r>
            <a:r>
              <a:rPr lang="ru-RU" sz="2400" dirty="0" smtClean="0"/>
              <a:t> зонах.</a:t>
            </a:r>
          </a:p>
          <a:p>
            <a:pPr marL="0" indent="0">
              <a:buNone/>
            </a:pPr>
            <a:endParaRPr lang="uk-UA" dirty="0"/>
          </a:p>
        </p:txBody>
      </p:sp>
    </p:spTree>
    <p:extLst>
      <p:ext uri="{BB962C8B-B14F-4D97-AF65-F5344CB8AC3E}">
        <p14:creationId xmlns:p14="http://schemas.microsoft.com/office/powerpoint/2010/main" val="1199502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1000" y="241300"/>
            <a:ext cx="10972800" cy="5935663"/>
          </a:xfrm>
        </p:spPr>
        <p:txBody>
          <a:bodyPr/>
          <a:lstStyle/>
          <a:p>
            <a:pPr marL="0" indent="0" algn="ctr">
              <a:buNone/>
            </a:pPr>
            <a:r>
              <a:rPr lang="ru-RU" dirty="0"/>
              <a:t>1. </a:t>
            </a:r>
            <a:r>
              <a:rPr lang="ru-RU" dirty="0" err="1"/>
              <a:t>Розвиток</a:t>
            </a:r>
            <a:r>
              <a:rPr lang="ru-RU" dirty="0"/>
              <a:t> </a:t>
            </a:r>
            <a:r>
              <a:rPr lang="ru-RU" dirty="0" err="1"/>
              <a:t>законодавства</a:t>
            </a:r>
            <a:r>
              <a:rPr lang="ru-RU" dirty="0"/>
              <a:t> про </a:t>
            </a:r>
            <a:r>
              <a:rPr lang="ru-RU" dirty="0" err="1"/>
              <a:t>корпорації</a:t>
            </a:r>
            <a:endParaRPr lang="uk-UA" dirty="0"/>
          </a:p>
        </p:txBody>
      </p:sp>
      <p:sp>
        <p:nvSpPr>
          <p:cNvPr id="4" name="Прямоугольник 3"/>
          <p:cNvSpPr/>
          <p:nvPr/>
        </p:nvSpPr>
        <p:spPr>
          <a:xfrm>
            <a:off x="2825750" y="1130300"/>
            <a:ext cx="6083300" cy="6985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err="1"/>
              <a:t>К</a:t>
            </a:r>
            <a:r>
              <a:rPr lang="ru-RU" dirty="0" err="1" smtClean="0"/>
              <a:t>орпорація</a:t>
            </a:r>
            <a:r>
              <a:rPr lang="ru-RU" dirty="0" smtClean="0"/>
              <a:t> (</a:t>
            </a:r>
            <a:r>
              <a:rPr lang="ru-RU" dirty="0" err="1" smtClean="0"/>
              <a:t>компанія</a:t>
            </a:r>
            <a:r>
              <a:rPr lang="ru-RU" dirty="0" smtClean="0"/>
              <a:t>) як </a:t>
            </a:r>
            <a:r>
              <a:rPr lang="ru-RU" dirty="0" err="1" smtClean="0"/>
              <a:t>суб’єктом</a:t>
            </a:r>
            <a:r>
              <a:rPr lang="ru-RU" dirty="0" smtClean="0"/>
              <a:t> права.</a:t>
            </a:r>
            <a:endParaRPr lang="uk-UA" dirty="0"/>
          </a:p>
        </p:txBody>
      </p:sp>
      <p:sp>
        <p:nvSpPr>
          <p:cNvPr id="5" name="Прямоугольник с двумя усеченными соседними углами 4"/>
          <p:cNvSpPr/>
          <p:nvPr/>
        </p:nvSpPr>
        <p:spPr>
          <a:xfrm>
            <a:off x="2825750" y="2171700"/>
            <a:ext cx="2368550" cy="1435100"/>
          </a:xfrm>
          <a:prstGeom prst="snip2Same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err="1" smtClean="0"/>
              <a:t>романо</a:t>
            </a:r>
            <a:r>
              <a:rPr lang="uk-UA" dirty="0" smtClean="0"/>
              <a:t>-германська, або континентальна</a:t>
            </a:r>
            <a:endParaRPr lang="uk-UA" dirty="0"/>
          </a:p>
        </p:txBody>
      </p:sp>
      <p:sp>
        <p:nvSpPr>
          <p:cNvPr id="6" name="Прямоугольник с двумя усеченными соседними углами 5"/>
          <p:cNvSpPr/>
          <p:nvPr/>
        </p:nvSpPr>
        <p:spPr>
          <a:xfrm>
            <a:off x="6775450" y="2171700"/>
            <a:ext cx="2609850" cy="1435100"/>
          </a:xfrm>
          <a:prstGeom prst="snip2Same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ru-RU" dirty="0" err="1" smtClean="0"/>
              <a:t>англосаксонська</a:t>
            </a:r>
            <a:r>
              <a:rPr lang="ru-RU" dirty="0" smtClean="0"/>
              <a:t>, </a:t>
            </a:r>
            <a:r>
              <a:rPr lang="ru-RU" dirty="0" err="1" smtClean="0"/>
              <a:t>або</a:t>
            </a:r>
            <a:r>
              <a:rPr lang="ru-RU" dirty="0" smtClean="0"/>
              <a:t> система </a:t>
            </a:r>
            <a:r>
              <a:rPr lang="ru-RU" dirty="0" err="1" smtClean="0"/>
              <a:t>загального</a:t>
            </a:r>
            <a:r>
              <a:rPr lang="ru-RU" dirty="0" smtClean="0"/>
              <a:t> права.</a:t>
            </a:r>
            <a:endParaRPr lang="uk-UA" dirty="0"/>
          </a:p>
        </p:txBody>
      </p:sp>
      <p:graphicFrame>
        <p:nvGraphicFramePr>
          <p:cNvPr id="12" name="Таблица 11"/>
          <p:cNvGraphicFramePr>
            <a:graphicFrameLocks noGrp="1"/>
          </p:cNvGraphicFramePr>
          <p:nvPr>
            <p:extLst>
              <p:ext uri="{D42A27DB-BD31-4B8C-83A1-F6EECF244321}">
                <p14:modId xmlns:p14="http://schemas.microsoft.com/office/powerpoint/2010/main" val="218128939"/>
              </p:ext>
            </p:extLst>
          </p:nvPr>
        </p:nvGraphicFramePr>
        <p:xfrm>
          <a:off x="381000" y="4034365"/>
          <a:ext cx="5283200" cy="2560320"/>
        </p:xfrm>
        <a:graphic>
          <a:graphicData uri="http://schemas.openxmlformats.org/drawingml/2006/table">
            <a:tbl>
              <a:tblPr firstRow="1" bandRow="1">
                <a:tableStyleId>{073A0DAA-6AF3-43AB-8588-CEC1D06C72B9}</a:tableStyleId>
              </a:tblPr>
              <a:tblGrid>
                <a:gridCol w="5283200"/>
              </a:tblGrid>
              <a:tr h="2142597">
                <a:tc>
                  <a:txBody>
                    <a:bodyPr/>
                    <a:lstStyle/>
                    <a:p>
                      <a:pPr marL="285750" indent="-285750">
                        <a:buFont typeface="Arial" panose="020B0604020202020204" pitchFamily="34" charset="0"/>
                        <a:buChar char="•"/>
                      </a:pPr>
                      <a:r>
                        <a:rPr lang="uk-UA" dirty="0" smtClean="0">
                          <a:solidFill>
                            <a:schemeClr val="tx1"/>
                          </a:solidFill>
                        </a:rPr>
                        <a:t>джерелами правового регулювання є норми, ухвалені законодавчими органами, і підзаконні господарські акти</a:t>
                      </a:r>
                    </a:p>
                    <a:p>
                      <a:pPr marL="285750" indent="-285750">
                        <a:buFont typeface="Arial" panose="020B0604020202020204" pitchFamily="34" charset="0"/>
                        <a:buChar char="•"/>
                      </a:pPr>
                      <a:r>
                        <a:rPr lang="uk-UA" dirty="0" smtClean="0">
                          <a:solidFill>
                            <a:schemeClr val="tx1"/>
                          </a:solidFill>
                        </a:rPr>
                        <a:t>об'єднуються внутрішні узгоджені нормативні акти, на підставі яких відбувається регулювання певних, зазвичай однорідних господарських відносин: податковий кодекс, торговельний кодекс та ін.</a:t>
                      </a:r>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13" name="Таблица 12"/>
          <p:cNvGraphicFramePr>
            <a:graphicFrameLocks noGrp="1"/>
          </p:cNvGraphicFramePr>
          <p:nvPr>
            <p:extLst>
              <p:ext uri="{D42A27DB-BD31-4B8C-83A1-F6EECF244321}">
                <p14:modId xmlns:p14="http://schemas.microsoft.com/office/powerpoint/2010/main" val="332419458"/>
              </p:ext>
            </p:extLst>
          </p:nvPr>
        </p:nvGraphicFramePr>
        <p:xfrm>
          <a:off x="6130925" y="4013200"/>
          <a:ext cx="5553075" cy="2616199"/>
        </p:xfrm>
        <a:graphic>
          <a:graphicData uri="http://schemas.openxmlformats.org/drawingml/2006/table">
            <a:tbl>
              <a:tblPr firstRow="1" bandRow="1">
                <a:tableStyleId>{073A0DAA-6AF3-43AB-8588-CEC1D06C72B9}</a:tableStyleId>
              </a:tblPr>
              <a:tblGrid>
                <a:gridCol w="5553075"/>
              </a:tblGrid>
              <a:tr h="2616199">
                <a:tc>
                  <a:txBody>
                    <a:bodyPr/>
                    <a:lstStyle/>
                    <a:p>
                      <a:pPr marL="285750" indent="-285750">
                        <a:buFont typeface="Arial" panose="020B0604020202020204" pitchFamily="34" charset="0"/>
                        <a:buChar char="•"/>
                      </a:pPr>
                      <a:r>
                        <a:rPr lang="ru-RU" dirty="0" err="1" smtClean="0">
                          <a:solidFill>
                            <a:schemeClr val="tx1"/>
                          </a:solidFill>
                        </a:rPr>
                        <a:t>джерелами</a:t>
                      </a:r>
                      <a:r>
                        <a:rPr lang="ru-RU" dirty="0" smtClean="0">
                          <a:solidFill>
                            <a:schemeClr val="tx1"/>
                          </a:solidFill>
                        </a:rPr>
                        <a:t> правового </a:t>
                      </a:r>
                      <a:r>
                        <a:rPr lang="ru-RU" dirty="0" err="1" smtClean="0">
                          <a:solidFill>
                            <a:schemeClr val="tx1"/>
                          </a:solidFill>
                        </a:rPr>
                        <a:t>регулювання</a:t>
                      </a:r>
                      <a:r>
                        <a:rPr lang="ru-RU" dirty="0" smtClean="0">
                          <a:solidFill>
                            <a:schemeClr val="tx1"/>
                          </a:solidFill>
                        </a:rPr>
                        <a:t>, </a:t>
                      </a:r>
                      <a:r>
                        <a:rPr lang="ru-RU" dirty="0" err="1" smtClean="0">
                          <a:solidFill>
                            <a:schemeClr val="tx1"/>
                          </a:solidFill>
                        </a:rPr>
                        <a:t>крім</a:t>
                      </a:r>
                      <a:r>
                        <a:rPr lang="ru-RU" dirty="0" smtClean="0">
                          <a:solidFill>
                            <a:schemeClr val="tx1"/>
                          </a:solidFill>
                        </a:rPr>
                        <a:t> </a:t>
                      </a:r>
                      <a:r>
                        <a:rPr lang="ru-RU" dirty="0" err="1" smtClean="0">
                          <a:solidFill>
                            <a:schemeClr val="tx1"/>
                          </a:solidFill>
                        </a:rPr>
                        <a:t>законів</a:t>
                      </a:r>
                      <a:r>
                        <a:rPr lang="ru-RU" dirty="0" smtClean="0">
                          <a:solidFill>
                            <a:schemeClr val="tx1"/>
                          </a:solidFill>
                        </a:rPr>
                        <a:t> і </a:t>
                      </a:r>
                      <a:r>
                        <a:rPr lang="ru-RU" dirty="0" err="1" smtClean="0">
                          <a:solidFill>
                            <a:schemeClr val="tx1"/>
                          </a:solidFill>
                        </a:rPr>
                        <a:t>підзаконних</a:t>
                      </a:r>
                      <a:r>
                        <a:rPr lang="ru-RU" dirty="0" smtClean="0">
                          <a:solidFill>
                            <a:schemeClr val="tx1"/>
                          </a:solidFill>
                        </a:rPr>
                        <a:t> </a:t>
                      </a:r>
                      <a:r>
                        <a:rPr lang="ru-RU" dirty="0" err="1" smtClean="0">
                          <a:solidFill>
                            <a:schemeClr val="tx1"/>
                          </a:solidFill>
                        </a:rPr>
                        <a:t>актів</a:t>
                      </a:r>
                      <a:r>
                        <a:rPr lang="ru-RU" dirty="0" smtClean="0">
                          <a:solidFill>
                            <a:schemeClr val="tx1"/>
                          </a:solidFill>
                        </a:rPr>
                        <a:t>, є </a:t>
                      </a:r>
                      <a:r>
                        <a:rPr lang="ru-RU" dirty="0" err="1" smtClean="0">
                          <a:solidFill>
                            <a:schemeClr val="tx1"/>
                          </a:solidFill>
                        </a:rPr>
                        <a:t>прецеденти</a:t>
                      </a:r>
                      <a:r>
                        <a:rPr lang="ru-RU" dirty="0" smtClean="0">
                          <a:solidFill>
                            <a:schemeClr val="tx1"/>
                          </a:solidFill>
                        </a:rPr>
                        <a:t>, </a:t>
                      </a:r>
                      <a:r>
                        <a:rPr lang="ru-RU" dirty="0" err="1" smtClean="0">
                          <a:solidFill>
                            <a:schemeClr val="tx1"/>
                          </a:solidFill>
                        </a:rPr>
                        <a:t>тобто</a:t>
                      </a:r>
                      <a:r>
                        <a:rPr lang="ru-RU" dirty="0" smtClean="0">
                          <a:solidFill>
                            <a:schemeClr val="tx1"/>
                          </a:solidFill>
                        </a:rPr>
                        <a:t> </a:t>
                      </a:r>
                      <a:r>
                        <a:rPr lang="ru-RU" dirty="0" err="1" smtClean="0">
                          <a:solidFill>
                            <a:schemeClr val="tx1"/>
                          </a:solidFill>
                        </a:rPr>
                        <a:t>судова</a:t>
                      </a:r>
                      <a:r>
                        <a:rPr lang="ru-RU" dirty="0" smtClean="0">
                          <a:solidFill>
                            <a:schemeClr val="tx1"/>
                          </a:solidFill>
                        </a:rPr>
                        <a:t> практика. </a:t>
                      </a:r>
                    </a:p>
                    <a:p>
                      <a:pPr marL="285750" indent="-285750">
                        <a:buFont typeface="Arial" panose="020B0604020202020204" pitchFamily="34" charset="0"/>
                        <a:buChar char="•"/>
                      </a:pPr>
                      <a:r>
                        <a:rPr lang="ru-RU" dirty="0" smtClean="0">
                          <a:solidFill>
                            <a:schemeClr val="tx1"/>
                          </a:solidFill>
                        </a:rPr>
                        <a:t>Суди </a:t>
                      </a:r>
                      <a:r>
                        <a:rPr lang="ru-RU" dirty="0" err="1" smtClean="0">
                          <a:solidFill>
                            <a:schemeClr val="tx1"/>
                          </a:solidFill>
                        </a:rPr>
                        <a:t>можуть</a:t>
                      </a:r>
                      <a:r>
                        <a:rPr lang="ru-RU" dirty="0" smtClean="0">
                          <a:solidFill>
                            <a:schemeClr val="tx1"/>
                          </a:solidFill>
                        </a:rPr>
                        <a:t> </a:t>
                      </a:r>
                      <a:r>
                        <a:rPr lang="ru-RU" dirty="0" err="1" smtClean="0">
                          <a:solidFill>
                            <a:schemeClr val="tx1"/>
                          </a:solidFill>
                        </a:rPr>
                        <a:t>приймати</a:t>
                      </a:r>
                      <a:r>
                        <a:rPr lang="ru-RU" dirty="0" smtClean="0">
                          <a:solidFill>
                            <a:schemeClr val="tx1"/>
                          </a:solidFill>
                        </a:rPr>
                        <a:t> </a:t>
                      </a:r>
                      <a:r>
                        <a:rPr lang="ru-RU" dirty="0" err="1" smtClean="0">
                          <a:solidFill>
                            <a:schemeClr val="tx1"/>
                          </a:solidFill>
                        </a:rPr>
                        <a:t>рішення</a:t>
                      </a:r>
                      <a:r>
                        <a:rPr lang="ru-RU" dirty="0" smtClean="0">
                          <a:solidFill>
                            <a:schemeClr val="tx1"/>
                          </a:solidFill>
                        </a:rPr>
                        <a:t> на </a:t>
                      </a:r>
                      <a:r>
                        <a:rPr lang="ru-RU" dirty="0" err="1" smtClean="0">
                          <a:solidFill>
                            <a:schemeClr val="tx1"/>
                          </a:solidFill>
                        </a:rPr>
                        <a:t>підставі</a:t>
                      </a:r>
                      <a:r>
                        <a:rPr lang="ru-RU" dirty="0" smtClean="0">
                          <a:solidFill>
                            <a:schemeClr val="tx1"/>
                          </a:solidFill>
                        </a:rPr>
                        <a:t> прецеденту, </a:t>
                      </a:r>
                      <a:r>
                        <a:rPr lang="ru-RU" dirty="0" err="1" smtClean="0">
                          <a:solidFill>
                            <a:schemeClr val="tx1"/>
                          </a:solidFill>
                        </a:rPr>
                        <a:t>тобто</a:t>
                      </a:r>
                      <a:r>
                        <a:rPr lang="ru-RU" dirty="0" smtClean="0">
                          <a:solidFill>
                            <a:schemeClr val="tx1"/>
                          </a:solidFill>
                        </a:rPr>
                        <a:t> </a:t>
                      </a:r>
                      <a:r>
                        <a:rPr lang="ru-RU" dirty="0" err="1" smtClean="0">
                          <a:solidFill>
                            <a:schemeClr val="tx1"/>
                          </a:solidFill>
                        </a:rPr>
                        <a:t>рішення</a:t>
                      </a:r>
                      <a:r>
                        <a:rPr lang="ru-RU" dirty="0" smtClean="0">
                          <a:solidFill>
                            <a:schemeClr val="tx1"/>
                          </a:solidFill>
                        </a:rPr>
                        <a:t> </a:t>
                      </a:r>
                      <a:r>
                        <a:rPr lang="ru-RU" dirty="0" err="1" smtClean="0">
                          <a:solidFill>
                            <a:schemeClr val="tx1"/>
                          </a:solidFill>
                        </a:rPr>
                        <a:t>іншого</a:t>
                      </a:r>
                      <a:r>
                        <a:rPr lang="ru-RU" dirty="0" smtClean="0">
                          <a:solidFill>
                            <a:schemeClr val="tx1"/>
                          </a:solidFill>
                        </a:rPr>
                        <a:t> суду. </a:t>
                      </a:r>
                      <a:r>
                        <a:rPr lang="ru-RU" dirty="0" err="1" smtClean="0">
                          <a:solidFill>
                            <a:schemeClr val="tx1"/>
                          </a:solidFill>
                        </a:rPr>
                        <a:t>Судова</a:t>
                      </a:r>
                      <a:r>
                        <a:rPr lang="ru-RU" dirty="0" smtClean="0">
                          <a:solidFill>
                            <a:schemeClr val="tx1"/>
                          </a:solidFill>
                        </a:rPr>
                        <a:t> практика у </a:t>
                      </a:r>
                      <a:r>
                        <a:rPr lang="ru-RU" dirty="0" err="1" smtClean="0">
                          <a:solidFill>
                            <a:schemeClr val="tx1"/>
                          </a:solidFill>
                        </a:rPr>
                        <a:t>Великобританії</a:t>
                      </a:r>
                      <a:r>
                        <a:rPr lang="ru-RU" dirty="0" smtClean="0">
                          <a:solidFill>
                            <a:schemeClr val="tx1"/>
                          </a:solidFill>
                        </a:rPr>
                        <a:t> справила </a:t>
                      </a:r>
                      <a:r>
                        <a:rPr lang="ru-RU" dirty="0" err="1" smtClean="0">
                          <a:solidFill>
                            <a:schemeClr val="tx1"/>
                          </a:solidFill>
                        </a:rPr>
                        <a:t>значний</a:t>
                      </a:r>
                      <a:r>
                        <a:rPr lang="ru-RU" dirty="0" smtClean="0">
                          <a:solidFill>
                            <a:schemeClr val="tx1"/>
                          </a:solidFill>
                        </a:rPr>
                        <a:t> </a:t>
                      </a:r>
                      <a:r>
                        <a:rPr lang="ru-RU" dirty="0" err="1" smtClean="0">
                          <a:solidFill>
                            <a:schemeClr val="tx1"/>
                          </a:solidFill>
                        </a:rPr>
                        <a:t>вплив</a:t>
                      </a:r>
                      <a:r>
                        <a:rPr lang="ru-RU" dirty="0" smtClean="0">
                          <a:solidFill>
                            <a:schemeClr val="tx1"/>
                          </a:solidFill>
                        </a:rPr>
                        <a:t> на </a:t>
                      </a:r>
                      <a:r>
                        <a:rPr lang="ru-RU" dirty="0" err="1" smtClean="0">
                          <a:solidFill>
                            <a:schemeClr val="tx1"/>
                          </a:solidFill>
                        </a:rPr>
                        <a:t>формування</a:t>
                      </a:r>
                      <a:r>
                        <a:rPr lang="ru-RU" dirty="0" smtClean="0">
                          <a:solidFill>
                            <a:schemeClr val="tx1"/>
                          </a:solidFill>
                        </a:rPr>
                        <a:t> </a:t>
                      </a:r>
                      <a:r>
                        <a:rPr lang="ru-RU" dirty="0" err="1" smtClean="0">
                          <a:solidFill>
                            <a:schemeClr val="tx1"/>
                          </a:solidFill>
                        </a:rPr>
                        <a:t>законів</a:t>
                      </a:r>
                      <a:r>
                        <a:rPr lang="ru-RU" dirty="0" smtClean="0">
                          <a:solidFill>
                            <a:schemeClr val="tx1"/>
                          </a:solidFill>
                        </a:rPr>
                        <a:t>.</a:t>
                      </a:r>
                      <a:endParaRPr lang="uk-U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cxnSp>
        <p:nvCxnSpPr>
          <p:cNvPr id="15" name="Прямая со стрелкой 14"/>
          <p:cNvCxnSpPr/>
          <p:nvPr/>
        </p:nvCxnSpPr>
        <p:spPr>
          <a:xfrm flipH="1">
            <a:off x="4254500" y="1828800"/>
            <a:ext cx="203200" cy="3429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a:off x="7404100" y="1828800"/>
            <a:ext cx="190500" cy="3429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Прямая со стрелкой 6"/>
          <p:cNvCxnSpPr>
            <a:stCxn id="5" idx="1"/>
          </p:cNvCxnSpPr>
          <p:nvPr/>
        </p:nvCxnSpPr>
        <p:spPr>
          <a:xfrm>
            <a:off x="4010025" y="3606800"/>
            <a:ext cx="3175" cy="4445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p:nvCxnSpPr>
        <p:spPr>
          <a:xfrm>
            <a:off x="8099425" y="3577431"/>
            <a:ext cx="3175" cy="4445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289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1000" y="241300"/>
            <a:ext cx="10972800" cy="5935663"/>
          </a:xfrm>
        </p:spPr>
        <p:style>
          <a:lnRef idx="2">
            <a:schemeClr val="accent6"/>
          </a:lnRef>
          <a:fillRef idx="1">
            <a:schemeClr val="lt1"/>
          </a:fillRef>
          <a:effectRef idx="0">
            <a:schemeClr val="accent6"/>
          </a:effectRef>
          <a:fontRef idx="minor">
            <a:schemeClr val="dk1"/>
          </a:fontRef>
        </p:style>
        <p:txBody>
          <a:bodyPr/>
          <a:lstStyle/>
          <a:p>
            <a:pPr marL="0" indent="0" algn="ctr">
              <a:buNone/>
            </a:pPr>
            <a:r>
              <a:rPr lang="uk-UA" dirty="0" smtClean="0"/>
              <a:t>Основні закони регулювання діяльності корпорацій США</a:t>
            </a:r>
            <a:endParaRPr lang="uk-UA" dirty="0"/>
          </a:p>
        </p:txBody>
      </p:sp>
      <p:sp>
        <p:nvSpPr>
          <p:cNvPr id="2" name="Багетная рамка 1"/>
          <p:cNvSpPr/>
          <p:nvPr/>
        </p:nvSpPr>
        <p:spPr>
          <a:xfrm>
            <a:off x="2235200" y="1181100"/>
            <a:ext cx="7416800" cy="4470399"/>
          </a:xfrm>
          <a:prstGeom prst="bevel">
            <a:avLst/>
          </a:prstGeom>
        </p:spPr>
        <p:style>
          <a:lnRef idx="2">
            <a:schemeClr val="accent6"/>
          </a:lnRef>
          <a:fillRef idx="1">
            <a:schemeClr val="lt1"/>
          </a:fillRef>
          <a:effectRef idx="0">
            <a:schemeClr val="accent6"/>
          </a:effectRef>
          <a:fontRef idx="minor">
            <a:schemeClr val="dk1"/>
          </a:fontRef>
        </p:style>
        <p:txBody>
          <a:bodyPr rtlCol="0" anchor="ctr"/>
          <a:lstStyle/>
          <a:p>
            <a:pPr marL="285750" indent="-285750" algn="ctr">
              <a:buFont typeface="Arial" panose="020B0604020202020204" pitchFamily="34" charset="0"/>
              <a:buChar char="•"/>
            </a:pPr>
            <a:r>
              <a:rPr lang="uk-UA" dirty="0"/>
              <a:t>У США немає федерального закону про </a:t>
            </a:r>
            <a:r>
              <a:rPr lang="uk-UA" dirty="0" smtClean="0"/>
              <a:t>корпорації</a:t>
            </a:r>
          </a:p>
          <a:p>
            <a:pPr marL="285750" indent="-285750" algn="ctr">
              <a:buFont typeface="Arial" panose="020B0604020202020204" pitchFamily="34" charset="0"/>
              <a:buChar char="•"/>
            </a:pPr>
            <a:r>
              <a:rPr lang="ru-RU" dirty="0" smtClean="0"/>
              <a:t>У 1899 р. у </a:t>
            </a:r>
            <a:r>
              <a:rPr lang="ru-RU" dirty="0" err="1" smtClean="0"/>
              <a:t>штаті</a:t>
            </a:r>
            <a:r>
              <a:rPr lang="ru-RU" dirty="0" smtClean="0"/>
              <a:t> </a:t>
            </a:r>
            <a:r>
              <a:rPr lang="ru-RU" dirty="0" err="1" smtClean="0"/>
              <a:t>Делавер</a:t>
            </a:r>
            <a:r>
              <a:rPr lang="ru-RU" dirty="0" smtClean="0"/>
              <a:t> </a:t>
            </a:r>
            <a:r>
              <a:rPr lang="ru-RU" dirty="0" err="1" smtClean="0"/>
              <a:t>був</a:t>
            </a:r>
            <a:r>
              <a:rPr lang="ru-RU" dirty="0" smtClean="0"/>
              <a:t> </a:t>
            </a:r>
            <a:r>
              <a:rPr lang="ru-RU" dirty="0" err="1" smtClean="0"/>
              <a:t>прийнятий</a:t>
            </a:r>
            <a:r>
              <a:rPr lang="ru-RU" dirty="0" smtClean="0"/>
              <a:t> так званий </a:t>
            </a:r>
            <a:r>
              <a:rPr lang="ru-RU" dirty="0" err="1" smtClean="0"/>
              <a:t>Загальний</a:t>
            </a:r>
            <a:r>
              <a:rPr lang="ru-RU" dirty="0" smtClean="0"/>
              <a:t> закон, за </a:t>
            </a:r>
            <a:r>
              <a:rPr lang="ru-RU" dirty="0" err="1" smtClean="0"/>
              <a:t>яким</a:t>
            </a:r>
            <a:r>
              <a:rPr lang="ru-RU" dirty="0" smtClean="0"/>
              <a:t> </a:t>
            </a:r>
            <a:r>
              <a:rPr lang="ru-RU" dirty="0" err="1" smtClean="0"/>
              <a:t>передбачалася</a:t>
            </a:r>
            <a:r>
              <a:rPr lang="ru-RU" dirty="0" smtClean="0"/>
              <a:t> максимальна свобода для </a:t>
            </a:r>
            <a:r>
              <a:rPr lang="ru-RU" dirty="0" err="1" smtClean="0"/>
              <a:t>створення</a:t>
            </a:r>
            <a:r>
              <a:rPr lang="ru-RU" dirty="0" smtClean="0"/>
              <a:t> </a:t>
            </a:r>
            <a:r>
              <a:rPr lang="ru-RU" dirty="0" err="1" smtClean="0"/>
              <a:t>корпорацій</a:t>
            </a:r>
            <a:endParaRPr lang="ru-RU" dirty="0" smtClean="0"/>
          </a:p>
          <a:p>
            <a:pPr marL="285750" indent="-285750" algn="ctr">
              <a:buFont typeface="Arial" panose="020B0604020202020204" pitchFamily="34" charset="0"/>
              <a:buChar char="•"/>
            </a:pPr>
            <a:r>
              <a:rPr lang="ru-RU" dirty="0" smtClean="0"/>
              <a:t>1997 р. у </a:t>
            </a:r>
            <a:r>
              <a:rPr lang="ru-RU" dirty="0" err="1" smtClean="0"/>
              <a:t>Загальний</a:t>
            </a:r>
            <a:r>
              <a:rPr lang="ru-RU" dirty="0" smtClean="0"/>
              <a:t> закон </a:t>
            </a:r>
            <a:r>
              <a:rPr lang="ru-RU" dirty="0" err="1" smtClean="0"/>
              <a:t>були</a:t>
            </a:r>
            <a:r>
              <a:rPr lang="ru-RU" dirty="0" smtClean="0"/>
              <a:t> </a:t>
            </a:r>
            <a:r>
              <a:rPr lang="ru-RU" dirty="0" err="1" smtClean="0"/>
              <a:t>внесені</a:t>
            </a:r>
            <a:r>
              <a:rPr lang="ru-RU" dirty="0" smtClean="0"/>
              <a:t> </a:t>
            </a:r>
            <a:r>
              <a:rPr lang="ru-RU" dirty="0" err="1" smtClean="0"/>
              <a:t>чергові</a:t>
            </a:r>
            <a:r>
              <a:rPr lang="ru-RU" dirty="0" smtClean="0"/>
              <a:t> поправки й </a:t>
            </a:r>
            <a:r>
              <a:rPr lang="ru-RU" dirty="0" err="1" smtClean="0"/>
              <a:t>доповнення</a:t>
            </a:r>
            <a:r>
              <a:rPr lang="ru-RU" dirty="0" smtClean="0"/>
              <a:t>. У </a:t>
            </a:r>
            <a:r>
              <a:rPr lang="ru-RU" dirty="0" err="1" smtClean="0"/>
              <a:t>ньому</a:t>
            </a:r>
            <a:r>
              <a:rPr lang="ru-RU" dirty="0" smtClean="0"/>
              <a:t> </a:t>
            </a:r>
            <a:r>
              <a:rPr lang="ru-RU" dirty="0" err="1" smtClean="0"/>
              <a:t>зареєстровано</a:t>
            </a:r>
            <a:r>
              <a:rPr lang="ru-RU" dirty="0" smtClean="0"/>
              <a:t> </a:t>
            </a:r>
            <a:r>
              <a:rPr lang="ru-RU" dirty="0" err="1" smtClean="0"/>
              <a:t>понад</a:t>
            </a:r>
            <a:r>
              <a:rPr lang="ru-RU" dirty="0"/>
              <a:t> </a:t>
            </a:r>
            <a:r>
              <a:rPr lang="ru-RU" dirty="0" smtClean="0"/>
              <a:t>200 тис. </a:t>
            </a:r>
            <a:r>
              <a:rPr lang="ru-RU" dirty="0" err="1" smtClean="0"/>
              <a:t>корпорацій</a:t>
            </a:r>
            <a:r>
              <a:rPr lang="ru-RU" dirty="0" smtClean="0"/>
              <a:t>, </a:t>
            </a:r>
            <a:r>
              <a:rPr lang="ru-RU" dirty="0" err="1" smtClean="0"/>
              <a:t>понад</a:t>
            </a:r>
            <a:r>
              <a:rPr lang="ru-RU" dirty="0" smtClean="0"/>
              <a:t> 80 % великих </a:t>
            </a:r>
            <a:r>
              <a:rPr lang="ru-RU" dirty="0" err="1" smtClean="0"/>
              <a:t>американських</a:t>
            </a:r>
            <a:r>
              <a:rPr lang="ru-RU" dirty="0" smtClean="0"/>
              <a:t> </a:t>
            </a:r>
            <a:r>
              <a:rPr lang="ru-RU" dirty="0" err="1" smtClean="0"/>
              <a:t>корпорацій</a:t>
            </a:r>
            <a:r>
              <a:rPr lang="ru-RU" dirty="0" smtClean="0"/>
              <a:t>, половина </a:t>
            </a:r>
            <a:r>
              <a:rPr lang="ru-RU" dirty="0" err="1" smtClean="0"/>
              <a:t>із</a:t>
            </a:r>
            <a:r>
              <a:rPr lang="ru-RU" dirty="0" smtClean="0"/>
              <a:t> 100 </a:t>
            </a:r>
            <a:r>
              <a:rPr lang="ru-RU" dirty="0" err="1" smtClean="0"/>
              <a:t>найбільших</a:t>
            </a:r>
            <a:r>
              <a:rPr lang="ru-RU" dirty="0" smtClean="0"/>
              <a:t> </a:t>
            </a:r>
            <a:r>
              <a:rPr lang="ru-RU" dirty="0" err="1" smtClean="0"/>
              <a:t>корпорацій</a:t>
            </a:r>
            <a:r>
              <a:rPr lang="ru-RU" dirty="0" smtClean="0"/>
              <a:t> США</a:t>
            </a:r>
          </a:p>
          <a:p>
            <a:pPr algn="ctr"/>
            <a:endParaRPr lang="ru-RU" dirty="0"/>
          </a:p>
        </p:txBody>
      </p:sp>
    </p:spTree>
    <p:extLst>
      <p:ext uri="{BB962C8B-B14F-4D97-AF65-F5344CB8AC3E}">
        <p14:creationId xmlns:p14="http://schemas.microsoft.com/office/powerpoint/2010/main" val="42279921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1000" y="241300"/>
            <a:ext cx="10972800" cy="5935663"/>
          </a:xfrm>
        </p:spPr>
        <p:txBody>
          <a:bodyPr/>
          <a:lstStyle/>
          <a:p>
            <a:pPr marL="0" indent="0" algn="ctr">
              <a:buNone/>
            </a:pPr>
            <a:r>
              <a:rPr lang="uk-UA" dirty="0" smtClean="0"/>
              <a:t>Основні закони регулювання діяльності корпорацій США</a:t>
            </a:r>
          </a:p>
          <a:p>
            <a:pPr marL="0" indent="0">
              <a:buNone/>
            </a:pPr>
            <a:endParaRPr lang="uk-UA" dirty="0"/>
          </a:p>
        </p:txBody>
      </p:sp>
      <p:sp>
        <p:nvSpPr>
          <p:cNvPr id="6" name="Багетная рамка 5"/>
          <p:cNvSpPr/>
          <p:nvPr/>
        </p:nvSpPr>
        <p:spPr>
          <a:xfrm>
            <a:off x="2260600" y="1716880"/>
            <a:ext cx="6985000" cy="3972719"/>
          </a:xfrm>
          <a:prstGeom prst="bevel">
            <a:avLst/>
          </a:prstGeom>
          <a:solidFill>
            <a:schemeClr val="bg2"/>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285750" indent="-285750" algn="ctr">
              <a:buFont typeface="Arial" panose="020B0604020202020204" pitchFamily="34" charset="0"/>
              <a:buChar char="•"/>
            </a:pPr>
            <a:r>
              <a:rPr lang="ru-RU" dirty="0" smtClean="0"/>
              <a:t>У 1933 р. </a:t>
            </a:r>
            <a:r>
              <a:rPr lang="ru-RU" dirty="0" err="1" smtClean="0"/>
              <a:t>була</a:t>
            </a:r>
            <a:r>
              <a:rPr lang="ru-RU" dirty="0" smtClean="0"/>
              <a:t> </a:t>
            </a:r>
            <a:r>
              <a:rPr lang="ru-RU" dirty="0" err="1" smtClean="0"/>
              <a:t>зроблена</a:t>
            </a:r>
            <a:r>
              <a:rPr lang="ru-RU" dirty="0" smtClean="0"/>
              <a:t> перша </a:t>
            </a:r>
            <a:r>
              <a:rPr lang="ru-RU" dirty="0" err="1" smtClean="0"/>
              <a:t>спроба</a:t>
            </a:r>
            <a:r>
              <a:rPr lang="ru-RU" dirty="0" smtClean="0"/>
              <a:t> </a:t>
            </a:r>
            <a:r>
              <a:rPr lang="ru-RU" dirty="0" err="1" smtClean="0"/>
              <a:t>створити</a:t>
            </a:r>
            <a:r>
              <a:rPr lang="ru-RU" dirty="0" smtClean="0"/>
              <a:t> </a:t>
            </a:r>
            <a:r>
              <a:rPr lang="ru-RU" dirty="0" err="1" smtClean="0"/>
              <a:t>федеральний</a:t>
            </a:r>
            <a:r>
              <a:rPr lang="ru-RU" dirty="0" smtClean="0"/>
              <a:t> закон про </a:t>
            </a:r>
            <a:r>
              <a:rPr lang="ru-RU" dirty="0" err="1" smtClean="0"/>
              <a:t>корпорації</a:t>
            </a:r>
            <a:r>
              <a:rPr lang="ru-RU" dirty="0" smtClean="0"/>
              <a:t>. У 1984 р. </a:t>
            </a:r>
            <a:r>
              <a:rPr lang="ru-RU" dirty="0" err="1" smtClean="0"/>
              <a:t>прийнято</a:t>
            </a:r>
            <a:r>
              <a:rPr lang="ru-RU" dirty="0" smtClean="0"/>
              <a:t> </a:t>
            </a:r>
            <a:r>
              <a:rPr lang="ru-RU" dirty="0" err="1" smtClean="0"/>
              <a:t>Зразковий</a:t>
            </a:r>
            <a:r>
              <a:rPr lang="ru-RU" dirty="0" smtClean="0"/>
              <a:t> (</a:t>
            </a:r>
            <a:r>
              <a:rPr lang="ru-RU" dirty="0" err="1" smtClean="0"/>
              <a:t>Модельний</a:t>
            </a:r>
            <a:r>
              <a:rPr lang="ru-RU" dirty="0" smtClean="0"/>
              <a:t>) закон про </a:t>
            </a:r>
            <a:r>
              <a:rPr lang="ru-RU" dirty="0" err="1" smtClean="0"/>
              <a:t>підприємницькі</a:t>
            </a:r>
            <a:r>
              <a:rPr lang="ru-RU" dirty="0" smtClean="0"/>
              <a:t> </a:t>
            </a:r>
            <a:r>
              <a:rPr lang="ru-RU" dirty="0" err="1" smtClean="0"/>
              <a:t>корпорації</a:t>
            </a:r>
            <a:endParaRPr lang="ru-RU" dirty="0" smtClean="0"/>
          </a:p>
          <a:p>
            <a:pPr marL="285750" indent="-285750" algn="ctr">
              <a:buFont typeface="Arial" panose="020B0604020202020204" pitchFamily="34" charset="0"/>
              <a:buChar char="•"/>
            </a:pPr>
            <a:r>
              <a:rPr lang="ru-RU" dirty="0" smtClean="0"/>
              <a:t>Силу закону </a:t>
            </a:r>
            <a:r>
              <a:rPr lang="ru-RU" dirty="0" err="1" smtClean="0"/>
              <a:t>мають</a:t>
            </a:r>
            <a:r>
              <a:rPr lang="ru-RU" dirty="0" smtClean="0"/>
              <a:t> </a:t>
            </a:r>
            <a:r>
              <a:rPr lang="ru-RU" dirty="0" err="1" smtClean="0"/>
              <a:t>тільки</a:t>
            </a:r>
            <a:r>
              <a:rPr lang="ru-RU" dirty="0" smtClean="0"/>
              <a:t> </a:t>
            </a:r>
            <a:r>
              <a:rPr lang="ru-RU" dirty="0" err="1" smtClean="0"/>
              <a:t>ті</a:t>
            </a:r>
            <a:r>
              <a:rPr lang="ru-RU" dirty="0" smtClean="0"/>
              <a:t> </a:t>
            </a:r>
            <a:r>
              <a:rPr lang="ru-RU" dirty="0" err="1" smtClean="0"/>
              <a:t>статті</a:t>
            </a:r>
            <a:r>
              <a:rPr lang="ru-RU" dirty="0" smtClean="0"/>
              <a:t> і </a:t>
            </a:r>
            <a:r>
              <a:rPr lang="ru-RU" dirty="0" err="1" smtClean="0"/>
              <a:t>положення</a:t>
            </a:r>
            <a:r>
              <a:rPr lang="ru-RU" dirty="0" smtClean="0"/>
              <a:t> </a:t>
            </a:r>
            <a:r>
              <a:rPr lang="ru-RU" dirty="0" err="1" smtClean="0"/>
              <a:t>Зразкового</a:t>
            </a:r>
            <a:r>
              <a:rPr lang="ru-RU" dirty="0" smtClean="0"/>
              <a:t> (Модельного) закону, </a:t>
            </a:r>
            <a:r>
              <a:rPr lang="ru-RU" dirty="0" err="1" smtClean="0"/>
              <a:t>які</a:t>
            </a:r>
            <a:r>
              <a:rPr lang="ru-RU" dirty="0" smtClean="0"/>
              <a:t> </a:t>
            </a:r>
            <a:r>
              <a:rPr lang="ru-RU" dirty="0" err="1" smtClean="0"/>
              <a:t>включені</a:t>
            </a:r>
            <a:r>
              <a:rPr lang="ru-RU" dirty="0" smtClean="0"/>
              <a:t> до </a:t>
            </a:r>
            <a:r>
              <a:rPr lang="ru-RU" dirty="0" err="1" smtClean="0"/>
              <a:t>штатних</a:t>
            </a:r>
            <a:r>
              <a:rPr lang="ru-RU" dirty="0" smtClean="0"/>
              <a:t> </a:t>
            </a:r>
            <a:r>
              <a:rPr lang="ru-RU" dirty="0" err="1" smtClean="0"/>
              <a:t>законів</a:t>
            </a:r>
            <a:r>
              <a:rPr lang="ru-RU" dirty="0" smtClean="0"/>
              <a:t>, </a:t>
            </a:r>
            <a:r>
              <a:rPr lang="ru-RU" dirty="0" err="1" smtClean="0"/>
              <a:t>ухвалених</a:t>
            </a:r>
            <a:r>
              <a:rPr lang="ru-RU" dirty="0" smtClean="0"/>
              <a:t> </a:t>
            </a:r>
            <a:r>
              <a:rPr lang="ru-RU" dirty="0" err="1" smtClean="0"/>
              <a:t>законодавчими</a:t>
            </a:r>
            <a:r>
              <a:rPr lang="ru-RU" dirty="0" smtClean="0"/>
              <a:t> органами </a:t>
            </a:r>
            <a:r>
              <a:rPr lang="ru-RU" dirty="0" err="1" smtClean="0"/>
              <a:t>штатів</a:t>
            </a:r>
            <a:r>
              <a:rPr lang="ru-RU" dirty="0" smtClean="0"/>
              <a:t>.</a:t>
            </a:r>
            <a:endParaRPr lang="ru-RU" dirty="0"/>
          </a:p>
        </p:txBody>
      </p:sp>
    </p:spTree>
    <p:extLst>
      <p:ext uri="{BB962C8B-B14F-4D97-AF65-F5344CB8AC3E}">
        <p14:creationId xmlns:p14="http://schemas.microsoft.com/office/powerpoint/2010/main" val="32413462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1000" y="241300"/>
            <a:ext cx="10972800" cy="5935663"/>
          </a:xfrm>
        </p:spPr>
        <p:txBody>
          <a:bodyPr/>
          <a:lstStyle/>
          <a:p>
            <a:pPr marL="0" indent="0" algn="ctr">
              <a:buNone/>
            </a:pPr>
            <a:r>
              <a:rPr lang="uk-UA" dirty="0" smtClean="0"/>
              <a:t>Основні закони регулювання діяльності корпорацій США</a:t>
            </a:r>
          </a:p>
          <a:p>
            <a:pPr marL="0" indent="0" algn="ctr">
              <a:buNone/>
            </a:pPr>
            <a:endParaRPr lang="uk-UA" dirty="0"/>
          </a:p>
        </p:txBody>
      </p:sp>
      <p:sp>
        <p:nvSpPr>
          <p:cNvPr id="4" name="Багетная рамка 3"/>
          <p:cNvSpPr/>
          <p:nvPr/>
        </p:nvSpPr>
        <p:spPr>
          <a:xfrm>
            <a:off x="2133600" y="2389981"/>
            <a:ext cx="7823200" cy="3655219"/>
          </a:xfrm>
          <a:prstGeom prst="bevel">
            <a:avLst/>
          </a:prstGeom>
          <a:ln w="57150">
            <a:solidFill>
              <a:schemeClr val="bg2">
                <a:lumMod val="10000"/>
              </a:schemeClr>
            </a:solidFill>
          </a:ln>
        </p:spPr>
        <p:style>
          <a:lnRef idx="2">
            <a:schemeClr val="accent5"/>
          </a:lnRef>
          <a:fillRef idx="1">
            <a:schemeClr val="lt1"/>
          </a:fillRef>
          <a:effectRef idx="0">
            <a:schemeClr val="accent5"/>
          </a:effectRef>
          <a:fontRef idx="minor">
            <a:schemeClr val="dk1"/>
          </a:fontRef>
        </p:style>
        <p:txBody>
          <a:bodyPr rtlCol="0" anchor="ctr"/>
          <a:lstStyle/>
          <a:p>
            <a:r>
              <a:rPr lang="ru-RU" dirty="0" smtClean="0"/>
              <a:t>	</a:t>
            </a:r>
            <a:r>
              <a:rPr lang="ru-RU" dirty="0" err="1" smtClean="0"/>
              <a:t>Комерційний</a:t>
            </a:r>
            <a:r>
              <a:rPr lang="ru-RU" dirty="0" smtClean="0"/>
              <a:t> </a:t>
            </a:r>
            <a:r>
              <a:rPr lang="ru-RU" dirty="0" err="1" smtClean="0"/>
              <a:t>споживчий</a:t>
            </a:r>
            <a:r>
              <a:rPr lang="ru-RU" dirty="0" smtClean="0"/>
              <a:t> кодекс;</a:t>
            </a:r>
          </a:p>
          <a:p>
            <a:r>
              <a:rPr lang="ru-RU" dirty="0" smtClean="0"/>
              <a:t>	</a:t>
            </a:r>
            <a:r>
              <a:rPr lang="ru-RU" dirty="0" err="1" smtClean="0"/>
              <a:t>Єдиний</a:t>
            </a:r>
            <a:r>
              <a:rPr lang="ru-RU" dirty="0" smtClean="0"/>
              <a:t> </a:t>
            </a:r>
            <a:r>
              <a:rPr lang="ru-RU" dirty="0" err="1" smtClean="0"/>
              <a:t>споживчий</a:t>
            </a:r>
            <a:r>
              <a:rPr lang="ru-RU" dirty="0" smtClean="0"/>
              <a:t> </a:t>
            </a:r>
            <a:r>
              <a:rPr lang="ru-RU" dirty="0" err="1" smtClean="0"/>
              <a:t>кредитний</a:t>
            </a:r>
            <a:r>
              <a:rPr lang="ru-RU" dirty="0" smtClean="0"/>
              <a:t> кодекс;</a:t>
            </a:r>
          </a:p>
          <a:p>
            <a:r>
              <a:rPr lang="ru-RU" dirty="0" smtClean="0"/>
              <a:t>	Закон “Про </a:t>
            </a:r>
            <a:r>
              <a:rPr lang="ru-RU" dirty="0" err="1" smtClean="0"/>
              <a:t>захист</a:t>
            </a:r>
            <a:r>
              <a:rPr lang="ru-RU" dirty="0" smtClean="0"/>
              <a:t> </a:t>
            </a:r>
            <a:r>
              <a:rPr lang="ru-RU" dirty="0" err="1" smtClean="0"/>
              <a:t>кредитних</a:t>
            </a:r>
            <a:r>
              <a:rPr lang="ru-RU" dirty="0" smtClean="0"/>
              <a:t> прав </a:t>
            </a:r>
            <a:r>
              <a:rPr lang="ru-RU" dirty="0" smtClean="0"/>
              <a:t>    </a:t>
            </a:r>
            <a:r>
              <a:rPr lang="ru-RU" dirty="0" err="1" smtClean="0"/>
              <a:t>споживачів</a:t>
            </a:r>
            <a:r>
              <a:rPr lang="ru-RU" dirty="0" smtClean="0"/>
              <a:t>”;</a:t>
            </a:r>
          </a:p>
          <a:p>
            <a:r>
              <a:rPr lang="ru-RU" dirty="0" smtClean="0"/>
              <a:t>	Закон “Про </a:t>
            </a:r>
            <a:r>
              <a:rPr lang="ru-RU" dirty="0" err="1" smtClean="0"/>
              <a:t>банкрутство</a:t>
            </a:r>
            <a:r>
              <a:rPr lang="ru-RU" dirty="0" smtClean="0"/>
              <a:t>”;</a:t>
            </a:r>
          </a:p>
          <a:p>
            <a:r>
              <a:rPr lang="ru-RU" dirty="0" smtClean="0"/>
              <a:t>              </a:t>
            </a:r>
            <a:r>
              <a:rPr lang="ru-RU" dirty="0" smtClean="0"/>
              <a:t> Закон </a:t>
            </a:r>
            <a:r>
              <a:rPr lang="ru-RU" dirty="0" smtClean="0"/>
              <a:t>“Про </a:t>
            </a:r>
            <a:r>
              <a:rPr lang="ru-RU" dirty="0" err="1" smtClean="0"/>
              <a:t>цінні</a:t>
            </a:r>
            <a:r>
              <a:rPr lang="ru-RU" dirty="0" smtClean="0"/>
              <a:t> </a:t>
            </a:r>
            <a:r>
              <a:rPr lang="ru-RU" dirty="0" err="1" smtClean="0"/>
              <a:t>папери</a:t>
            </a:r>
            <a:r>
              <a:rPr lang="ru-RU" dirty="0" smtClean="0"/>
              <a:t>” (1934 р.).</a:t>
            </a:r>
          </a:p>
          <a:p>
            <a:pPr algn="ctr"/>
            <a:endParaRPr lang="ru-RU" dirty="0"/>
          </a:p>
        </p:txBody>
      </p:sp>
      <p:sp>
        <p:nvSpPr>
          <p:cNvPr id="5" name="Прямоугольник с двумя скругленными соседними углами 4"/>
          <p:cNvSpPr/>
          <p:nvPr/>
        </p:nvSpPr>
        <p:spPr>
          <a:xfrm>
            <a:off x="3340100" y="1066800"/>
            <a:ext cx="4787900" cy="812800"/>
          </a:xfrm>
          <a:prstGeom prst="round2SameRect">
            <a:avLst/>
          </a:prstGeom>
          <a:effectLst>
            <a:glow rad="228600">
              <a:schemeClr val="accent5">
                <a:satMod val="175000"/>
                <a:alpha val="40000"/>
              </a:schemeClr>
            </a:glow>
            <a:softEdge rad="635000"/>
          </a:effectLst>
          <a:scene3d>
            <a:camera prst="orthographicFront"/>
            <a:lightRig rig="threePt" dir="t"/>
          </a:scene3d>
          <a:sp3d>
            <a:bevelT prst="relaxedInset"/>
          </a:sp3d>
        </p:spPr>
        <p:style>
          <a:lnRef idx="2">
            <a:schemeClr val="accent6"/>
          </a:lnRef>
          <a:fillRef idx="1">
            <a:schemeClr val="lt1"/>
          </a:fillRef>
          <a:effectRef idx="0">
            <a:schemeClr val="accent6"/>
          </a:effectRef>
          <a:fontRef idx="minor">
            <a:schemeClr val="dk1"/>
          </a:fontRef>
        </p:style>
        <p:txBody>
          <a:bodyPr rtlCol="0" anchor="ctr"/>
          <a:lstStyle/>
          <a:p>
            <a:pPr algn="ctr"/>
            <a:r>
              <a:rPr lang="uk-UA" sz="2800" dirty="0"/>
              <a:t>Д</a:t>
            </a:r>
            <a:r>
              <a:rPr lang="uk-UA" sz="2800" dirty="0" smtClean="0"/>
              <a:t>жерела правового регулювання </a:t>
            </a:r>
            <a:endParaRPr lang="uk-UA" sz="2800" dirty="0"/>
          </a:p>
        </p:txBody>
      </p:sp>
    </p:spTree>
    <p:extLst>
      <p:ext uri="{BB962C8B-B14F-4D97-AF65-F5344CB8AC3E}">
        <p14:creationId xmlns:p14="http://schemas.microsoft.com/office/powerpoint/2010/main" val="39056412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1000" y="241300"/>
            <a:ext cx="10972800" cy="5935663"/>
          </a:xfrm>
        </p:spPr>
        <p:txBody>
          <a:bodyPr/>
          <a:lstStyle/>
          <a:p>
            <a:pPr marL="0" indent="0">
              <a:buNone/>
            </a:pPr>
            <a:endParaRPr lang="uk-UA" dirty="0"/>
          </a:p>
        </p:txBody>
      </p:sp>
      <p:sp>
        <p:nvSpPr>
          <p:cNvPr id="2" name="Прямоугольник с двумя скругленными соседними углами 1"/>
          <p:cNvSpPr/>
          <p:nvPr/>
        </p:nvSpPr>
        <p:spPr>
          <a:xfrm>
            <a:off x="2705100" y="609600"/>
            <a:ext cx="6248400" cy="774700"/>
          </a:xfrm>
          <a:prstGeom prst="round2Same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uk-UA" dirty="0" smtClean="0"/>
              <a:t>Основні принципи ведення бізнесу</a:t>
            </a:r>
            <a:endParaRPr lang="uk-UA" dirty="0"/>
          </a:p>
        </p:txBody>
      </p:sp>
      <p:sp>
        <p:nvSpPr>
          <p:cNvPr id="4" name="Горизонтальный свиток 3"/>
          <p:cNvSpPr/>
          <p:nvPr/>
        </p:nvSpPr>
        <p:spPr>
          <a:xfrm>
            <a:off x="1346200" y="609600"/>
            <a:ext cx="9779000" cy="6464300"/>
          </a:xfrm>
          <a:prstGeom prst="horizontalScroll">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uk-UA" dirty="0" smtClean="0"/>
              <a:t>1)	чесність і справедливість — компанії зобов’язані враховувати інтереси своїх партнерів, сприяти встановленню справедливості на ринку;</a:t>
            </a:r>
          </a:p>
          <a:p>
            <a:r>
              <a:rPr lang="uk-UA" dirty="0" smtClean="0"/>
              <a:t>2)	компетентність — ведення підприємництва якнайкраще, зі </a:t>
            </a:r>
            <a:r>
              <a:rPr lang="uk-UA" dirty="0" err="1" smtClean="0"/>
              <a:t>знан-ням</a:t>
            </a:r>
            <a:r>
              <a:rPr lang="uk-UA" dirty="0" smtClean="0"/>
              <a:t> справи;</a:t>
            </a:r>
          </a:p>
          <a:p>
            <a:r>
              <a:rPr lang="uk-UA" dirty="0" smtClean="0"/>
              <a:t>3)	ефективність — компанії використовують усі можливості для повного використання своїх ресурсів;</a:t>
            </a:r>
          </a:p>
          <a:p>
            <a:r>
              <a:rPr lang="uk-UA" dirty="0" smtClean="0"/>
              <a:t>4)	інформація про споживачів — компанії повинні прагнути одержувати від споживачів своєї продукції найповнішу інформацію про їх фінансовий стан та інвестиційні можливості;</a:t>
            </a:r>
          </a:p>
          <a:p>
            <a:r>
              <a:rPr lang="uk-UA" dirty="0" smtClean="0"/>
              <a:t>5)	інформація для споживачів — компанії повинні давати споживачам найповнішу інформацію про фінансовий стан, можливості інвестування, про ризики під час прийняття рішень;</a:t>
            </a:r>
          </a:p>
          <a:p>
            <a:r>
              <a:rPr lang="uk-UA" dirty="0" smtClean="0"/>
              <a:t>6)	зіткнення інтересів — компанії повинні уникати зіткнення інтересів;</a:t>
            </a:r>
          </a:p>
          <a:p>
            <a:r>
              <a:rPr lang="uk-UA" dirty="0" smtClean="0"/>
              <a:t>7)	відповідність — компанії повинні відповідати всім установленим вимогам щодо ведення бізнесу в умовах ринку.</a:t>
            </a:r>
            <a:endParaRPr lang="uk-UA" dirty="0"/>
          </a:p>
        </p:txBody>
      </p:sp>
    </p:spTree>
    <p:extLst>
      <p:ext uri="{BB962C8B-B14F-4D97-AF65-F5344CB8AC3E}">
        <p14:creationId xmlns:p14="http://schemas.microsoft.com/office/powerpoint/2010/main" val="37629551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31800" y="228600"/>
            <a:ext cx="10922000" cy="5948363"/>
          </a:xfrm>
        </p:spPr>
        <p:txBody>
          <a:bodyPr/>
          <a:lstStyle/>
          <a:p>
            <a:pPr marL="0" indent="0" algn="ctr">
              <a:buNone/>
            </a:pPr>
            <a:r>
              <a:rPr lang="ru-RU" b="1" dirty="0"/>
              <a:t>2. </a:t>
            </a:r>
            <a:r>
              <a:rPr lang="ru-RU" b="1" dirty="0" err="1"/>
              <a:t>Основні</a:t>
            </a:r>
            <a:r>
              <a:rPr lang="ru-RU" b="1" dirty="0"/>
              <a:t> </a:t>
            </a:r>
            <a:r>
              <a:rPr lang="ru-RU" b="1" dirty="0" err="1"/>
              <a:t>ознаки</a:t>
            </a:r>
            <a:r>
              <a:rPr lang="ru-RU" b="1" dirty="0"/>
              <a:t> </a:t>
            </a:r>
            <a:r>
              <a:rPr lang="ru-RU" b="1" dirty="0" err="1"/>
              <a:t>акціонерного</a:t>
            </a:r>
            <a:r>
              <a:rPr lang="ru-RU" b="1" dirty="0"/>
              <a:t> </a:t>
            </a:r>
            <a:r>
              <a:rPr lang="ru-RU" b="1" dirty="0" err="1"/>
              <a:t>товариства</a:t>
            </a:r>
            <a:endParaRPr lang="uk-UA" b="1" dirty="0"/>
          </a:p>
          <a:p>
            <a:pPr marL="0" indent="0">
              <a:buNone/>
            </a:pPr>
            <a:endParaRPr lang="uk-UA" dirty="0"/>
          </a:p>
        </p:txBody>
      </p:sp>
      <p:graphicFrame>
        <p:nvGraphicFramePr>
          <p:cNvPr id="4" name="Таблица 3"/>
          <p:cNvGraphicFramePr>
            <a:graphicFrameLocks noGrp="1"/>
          </p:cNvGraphicFramePr>
          <p:nvPr>
            <p:extLst>
              <p:ext uri="{D42A27DB-BD31-4B8C-83A1-F6EECF244321}">
                <p14:modId xmlns:p14="http://schemas.microsoft.com/office/powerpoint/2010/main" val="3864951150"/>
              </p:ext>
            </p:extLst>
          </p:nvPr>
        </p:nvGraphicFramePr>
        <p:xfrm>
          <a:off x="2082800" y="897466"/>
          <a:ext cx="8128000" cy="4754880"/>
        </p:xfrm>
        <a:graphic>
          <a:graphicData uri="http://schemas.openxmlformats.org/drawingml/2006/table">
            <a:tbl>
              <a:tblPr firstRow="1" bandRow="1">
                <a:tableStyleId>{073A0DAA-6AF3-43AB-8588-CEC1D06C72B9}</a:tableStyleId>
              </a:tblPr>
              <a:tblGrid>
                <a:gridCol w="8128000"/>
              </a:tblGrid>
              <a:tr h="370840">
                <a:tc>
                  <a:txBody>
                    <a:bodyPr/>
                    <a:lstStyle/>
                    <a:p>
                      <a:r>
                        <a:rPr lang="ru-RU" sz="1800" b="0" kern="1200" dirty="0" err="1" smtClean="0">
                          <a:solidFill>
                            <a:schemeClr val="tx1">
                              <a:lumMod val="65000"/>
                              <a:lumOff val="35000"/>
                            </a:schemeClr>
                          </a:solidFill>
                          <a:effectLst/>
                          <a:latin typeface="+mn-lt"/>
                          <a:ea typeface="+mn-ea"/>
                          <a:cs typeface="+mn-cs"/>
                        </a:rPr>
                        <a:t>Відповідно</a:t>
                      </a:r>
                      <a:r>
                        <a:rPr lang="ru-RU" sz="1800" b="0" kern="1200" dirty="0" smtClean="0">
                          <a:solidFill>
                            <a:schemeClr val="tx1">
                              <a:lumMod val="65000"/>
                              <a:lumOff val="35000"/>
                            </a:schemeClr>
                          </a:solidFill>
                          <a:effectLst/>
                          <a:latin typeface="+mn-lt"/>
                          <a:ea typeface="+mn-ea"/>
                          <a:cs typeface="+mn-cs"/>
                        </a:rPr>
                        <a:t> до </a:t>
                      </a:r>
                      <a:r>
                        <a:rPr lang="ru-RU" sz="1800" b="0" kern="1200" dirty="0" err="1" smtClean="0">
                          <a:solidFill>
                            <a:schemeClr val="tx1">
                              <a:lumMod val="65000"/>
                              <a:lumOff val="35000"/>
                            </a:schemeClr>
                          </a:solidFill>
                          <a:effectLst/>
                          <a:latin typeface="+mn-lt"/>
                          <a:ea typeface="+mn-ea"/>
                          <a:cs typeface="+mn-cs"/>
                        </a:rPr>
                        <a:t>законів</a:t>
                      </a:r>
                      <a:r>
                        <a:rPr lang="ru-RU" sz="1800" b="0" kern="1200" dirty="0" smtClean="0">
                          <a:solidFill>
                            <a:schemeClr val="tx1">
                              <a:lumMod val="65000"/>
                              <a:lumOff val="35000"/>
                            </a:schemeClr>
                          </a:solidFill>
                          <a:effectLst/>
                          <a:latin typeface="+mn-lt"/>
                          <a:ea typeface="+mn-ea"/>
                          <a:cs typeface="+mn-cs"/>
                        </a:rPr>
                        <a:t> про </a:t>
                      </a:r>
                      <a:r>
                        <a:rPr lang="ru-RU" sz="1800" b="0" kern="1200" dirty="0" err="1" smtClean="0">
                          <a:solidFill>
                            <a:schemeClr val="tx1">
                              <a:lumMod val="65000"/>
                              <a:lumOff val="35000"/>
                            </a:schemeClr>
                          </a:solidFill>
                          <a:effectLst/>
                          <a:latin typeface="+mn-lt"/>
                          <a:ea typeface="+mn-ea"/>
                          <a:cs typeface="+mn-cs"/>
                        </a:rPr>
                        <a:t>акціонерні</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товариства</a:t>
                      </a:r>
                      <a:r>
                        <a:rPr lang="ru-RU" sz="1800" b="0" kern="1200" dirty="0" smtClean="0">
                          <a:solidFill>
                            <a:schemeClr val="tx1">
                              <a:lumMod val="65000"/>
                              <a:lumOff val="35000"/>
                            </a:schemeClr>
                          </a:solidFill>
                          <a:effectLst/>
                          <a:latin typeface="+mn-lt"/>
                          <a:ea typeface="+mn-ea"/>
                          <a:cs typeface="+mn-cs"/>
                        </a:rPr>
                        <a:t> як за </a:t>
                      </a:r>
                      <a:r>
                        <a:rPr lang="ru-RU" sz="1800" b="0" kern="1200" dirty="0" err="1" smtClean="0">
                          <a:solidFill>
                            <a:schemeClr val="tx1">
                              <a:lumMod val="65000"/>
                              <a:lumOff val="35000"/>
                            </a:schemeClr>
                          </a:solidFill>
                          <a:effectLst/>
                          <a:latin typeface="+mn-lt"/>
                          <a:ea typeface="+mn-ea"/>
                          <a:cs typeface="+mn-cs"/>
                        </a:rPr>
                        <a:t>англосаксонським</a:t>
                      </a:r>
                      <a:r>
                        <a:rPr lang="ru-RU" sz="1800" b="0" kern="1200" dirty="0" smtClean="0">
                          <a:solidFill>
                            <a:schemeClr val="tx1">
                              <a:lumMod val="65000"/>
                              <a:lumOff val="35000"/>
                            </a:schemeClr>
                          </a:solidFill>
                          <a:effectLst/>
                          <a:latin typeface="+mn-lt"/>
                          <a:ea typeface="+mn-ea"/>
                          <a:cs typeface="+mn-cs"/>
                        </a:rPr>
                        <a:t> правом, так і за </a:t>
                      </a:r>
                      <a:r>
                        <a:rPr lang="ru-RU" sz="1800" b="0" kern="1200" dirty="0" err="1" smtClean="0">
                          <a:solidFill>
                            <a:schemeClr val="tx1">
                              <a:lumMod val="65000"/>
                              <a:lumOff val="35000"/>
                            </a:schemeClr>
                          </a:solidFill>
                          <a:effectLst/>
                          <a:latin typeface="+mn-lt"/>
                          <a:ea typeface="+mn-ea"/>
                          <a:cs typeface="+mn-cs"/>
                        </a:rPr>
                        <a:t>континентальним</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можна</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виділити</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такі</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основні</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ознаки</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організації</a:t>
                      </a:r>
                      <a:r>
                        <a:rPr lang="ru-RU" sz="1800" b="0" kern="1200" dirty="0" smtClean="0">
                          <a:solidFill>
                            <a:schemeClr val="tx1">
                              <a:lumMod val="65000"/>
                              <a:lumOff val="35000"/>
                            </a:schemeClr>
                          </a:solidFill>
                          <a:effectLst/>
                          <a:latin typeface="+mn-lt"/>
                          <a:ea typeface="+mn-ea"/>
                          <a:cs typeface="+mn-cs"/>
                        </a:rPr>
                        <a:t> і </a:t>
                      </a:r>
                      <a:r>
                        <a:rPr lang="ru-RU" sz="1800" b="0" kern="1200" dirty="0" err="1" smtClean="0">
                          <a:solidFill>
                            <a:schemeClr val="tx1">
                              <a:lumMod val="65000"/>
                              <a:lumOff val="35000"/>
                            </a:schemeClr>
                          </a:solidFill>
                          <a:effectLst/>
                          <a:latin typeface="+mn-lt"/>
                          <a:ea typeface="+mn-ea"/>
                          <a:cs typeface="+mn-cs"/>
                        </a:rPr>
                        <a:t>функціонування</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акціонерного</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товариства</a:t>
                      </a:r>
                      <a:r>
                        <a:rPr lang="ru-RU" sz="1800" b="0" kern="1200" dirty="0" smtClean="0">
                          <a:solidFill>
                            <a:schemeClr val="tx1">
                              <a:lumMod val="65000"/>
                              <a:lumOff val="35000"/>
                            </a:schemeClr>
                          </a:solidFill>
                          <a:effectLst/>
                          <a:latin typeface="+mn-lt"/>
                          <a:ea typeface="+mn-ea"/>
                          <a:cs typeface="+mn-cs"/>
                        </a:rPr>
                        <a:t>.</a:t>
                      </a:r>
                      <a:endParaRPr lang="uk-UA" sz="1800" b="1" kern="1200" dirty="0" smtClean="0">
                        <a:solidFill>
                          <a:schemeClr val="tx1">
                            <a:lumMod val="65000"/>
                            <a:lumOff val="35000"/>
                          </a:schemeClr>
                        </a:solidFill>
                        <a:effectLst/>
                        <a:latin typeface="+mn-lt"/>
                        <a:ea typeface="+mn-ea"/>
                        <a:cs typeface="+mn-cs"/>
                      </a:endParaRPr>
                    </a:p>
                    <a:p>
                      <a:r>
                        <a:rPr lang="ru-RU" sz="1800" b="0" i="1" kern="1200" dirty="0" err="1" smtClean="0">
                          <a:solidFill>
                            <a:schemeClr val="tx1">
                              <a:lumMod val="65000"/>
                              <a:lumOff val="35000"/>
                            </a:schemeClr>
                          </a:solidFill>
                          <a:effectLst/>
                          <a:latin typeface="+mn-lt"/>
                          <a:ea typeface="+mn-ea"/>
                          <a:cs typeface="+mn-cs"/>
                        </a:rPr>
                        <a:t>Акціонерне</a:t>
                      </a:r>
                      <a:r>
                        <a:rPr lang="ru-RU" sz="1800" b="0" i="1" kern="1200" dirty="0" smtClean="0">
                          <a:solidFill>
                            <a:schemeClr val="tx1">
                              <a:lumMod val="65000"/>
                              <a:lumOff val="35000"/>
                            </a:schemeClr>
                          </a:solidFill>
                          <a:effectLst/>
                          <a:latin typeface="+mn-lt"/>
                          <a:ea typeface="+mn-ea"/>
                          <a:cs typeface="+mn-cs"/>
                        </a:rPr>
                        <a:t> </a:t>
                      </a:r>
                      <a:r>
                        <a:rPr lang="ru-RU" sz="1800" b="0" i="1" kern="1200" dirty="0" err="1" smtClean="0">
                          <a:solidFill>
                            <a:schemeClr val="tx1">
                              <a:lumMod val="65000"/>
                              <a:lumOff val="35000"/>
                            </a:schemeClr>
                          </a:solidFill>
                          <a:effectLst/>
                          <a:latin typeface="+mn-lt"/>
                          <a:ea typeface="+mn-ea"/>
                          <a:cs typeface="+mn-cs"/>
                        </a:rPr>
                        <a:t>товариство</a:t>
                      </a:r>
                      <a:r>
                        <a:rPr lang="ru-RU" sz="1800" b="0" i="1" kern="1200" dirty="0" smtClean="0">
                          <a:solidFill>
                            <a:schemeClr val="tx1">
                              <a:lumMod val="65000"/>
                              <a:lumOff val="35000"/>
                            </a:schemeClr>
                          </a:solidFill>
                          <a:effectLst/>
                          <a:latin typeface="+mn-lt"/>
                          <a:ea typeface="+mn-ea"/>
                          <a:cs typeface="+mn-cs"/>
                        </a:rPr>
                        <a:t> як </a:t>
                      </a:r>
                      <a:r>
                        <a:rPr lang="ru-RU" sz="1800" b="0" i="1" kern="1200" dirty="0" err="1" smtClean="0">
                          <a:solidFill>
                            <a:schemeClr val="tx1">
                              <a:lumMod val="65000"/>
                              <a:lumOff val="35000"/>
                            </a:schemeClr>
                          </a:solidFill>
                          <a:effectLst/>
                          <a:latin typeface="+mn-lt"/>
                          <a:ea typeface="+mn-ea"/>
                          <a:cs typeface="+mn-cs"/>
                        </a:rPr>
                        <a:t>юридична</a:t>
                      </a:r>
                      <a:r>
                        <a:rPr lang="ru-RU" sz="1800" b="0" i="1" kern="1200" dirty="0" smtClean="0">
                          <a:solidFill>
                            <a:schemeClr val="tx1">
                              <a:lumMod val="65000"/>
                              <a:lumOff val="35000"/>
                            </a:schemeClr>
                          </a:solidFill>
                          <a:effectLst/>
                          <a:latin typeface="+mn-lt"/>
                          <a:ea typeface="+mn-ea"/>
                          <a:cs typeface="+mn-cs"/>
                        </a:rPr>
                        <a:t> особа</a:t>
                      </a:r>
                      <a:endParaRPr lang="uk-UA" sz="1800" b="1" kern="1200" dirty="0" smtClean="0">
                        <a:solidFill>
                          <a:schemeClr val="tx1">
                            <a:lumMod val="65000"/>
                            <a:lumOff val="35000"/>
                          </a:schemeClr>
                        </a:solidFill>
                        <a:effectLst/>
                        <a:latin typeface="+mn-lt"/>
                        <a:ea typeface="+mn-ea"/>
                        <a:cs typeface="+mn-cs"/>
                      </a:endParaRPr>
                    </a:p>
                    <a:p>
                      <a:r>
                        <a:rPr lang="ru-RU" sz="1800" b="0" kern="1200" dirty="0" err="1" smtClean="0">
                          <a:solidFill>
                            <a:schemeClr val="tx1">
                              <a:lumMod val="65000"/>
                              <a:lumOff val="35000"/>
                            </a:schemeClr>
                          </a:solidFill>
                          <a:effectLst/>
                          <a:latin typeface="+mn-lt"/>
                          <a:ea typeface="+mn-ea"/>
                          <a:cs typeface="+mn-cs"/>
                        </a:rPr>
                        <a:t>Акціонерне</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товариство</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далі</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корпорація</a:t>
                      </a:r>
                      <a:r>
                        <a:rPr lang="ru-RU" sz="1800" b="0" kern="1200" dirty="0" smtClean="0">
                          <a:solidFill>
                            <a:schemeClr val="tx1">
                              <a:lumMod val="65000"/>
                              <a:lumOff val="35000"/>
                            </a:schemeClr>
                          </a:solidFill>
                          <a:effectLst/>
                          <a:latin typeface="+mn-lt"/>
                          <a:ea typeface="+mn-ea"/>
                          <a:cs typeface="+mn-cs"/>
                        </a:rPr>
                        <a:t>) є </a:t>
                      </a:r>
                      <a:r>
                        <a:rPr lang="ru-RU" sz="1800" b="0" kern="1200" dirty="0" err="1" smtClean="0">
                          <a:solidFill>
                            <a:schemeClr val="tx1">
                              <a:lumMod val="65000"/>
                              <a:lumOff val="35000"/>
                            </a:schemeClr>
                          </a:solidFill>
                          <a:effectLst/>
                          <a:latin typeface="+mn-lt"/>
                          <a:ea typeface="+mn-ea"/>
                          <a:cs typeface="+mn-cs"/>
                        </a:rPr>
                        <a:t>юридичною</a:t>
                      </a:r>
                      <a:r>
                        <a:rPr lang="ru-RU" sz="1800" b="0" kern="1200" dirty="0" smtClean="0">
                          <a:solidFill>
                            <a:schemeClr val="tx1">
                              <a:lumMod val="65000"/>
                              <a:lumOff val="35000"/>
                            </a:schemeClr>
                          </a:solidFill>
                          <a:effectLst/>
                          <a:latin typeface="+mn-lt"/>
                          <a:ea typeface="+mn-ea"/>
                          <a:cs typeface="+mn-cs"/>
                        </a:rPr>
                        <a:t> особою, </a:t>
                      </a:r>
                      <a:r>
                        <a:rPr lang="ru-RU" sz="1800" b="0" kern="1200" dirty="0" err="1" smtClean="0">
                          <a:solidFill>
                            <a:schemeClr val="tx1">
                              <a:lumMod val="65000"/>
                              <a:lumOff val="35000"/>
                            </a:schemeClr>
                          </a:solidFill>
                          <a:effectLst/>
                          <a:latin typeface="+mn-lt"/>
                          <a:ea typeface="+mn-ea"/>
                          <a:cs typeface="+mn-cs"/>
                        </a:rPr>
                        <a:t>під</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якою</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розуміють</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штучну</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конструкцію</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Поява</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корпорації</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означає</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що</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реєстраційний</a:t>
                      </a:r>
                      <a:r>
                        <a:rPr lang="ru-RU" sz="1800" b="0" kern="1200" dirty="0" smtClean="0">
                          <a:solidFill>
                            <a:schemeClr val="tx1">
                              <a:lumMod val="65000"/>
                              <a:lumOff val="35000"/>
                            </a:schemeClr>
                          </a:solidFill>
                          <a:effectLst/>
                          <a:latin typeface="+mn-lt"/>
                          <a:ea typeface="+mn-ea"/>
                          <a:cs typeface="+mn-cs"/>
                        </a:rPr>
                        <a:t> орган </a:t>
                      </a:r>
                      <a:r>
                        <a:rPr lang="ru-RU" sz="1800" b="0" kern="1200" dirty="0" err="1" smtClean="0">
                          <a:solidFill>
                            <a:schemeClr val="tx1">
                              <a:lumMod val="65000"/>
                              <a:lumOff val="35000"/>
                            </a:schemeClr>
                          </a:solidFill>
                          <a:effectLst/>
                          <a:latin typeface="+mn-lt"/>
                          <a:ea typeface="+mn-ea"/>
                          <a:cs typeface="+mn-cs"/>
                        </a:rPr>
                        <a:t>видав</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їй</a:t>
                      </a:r>
                      <a:r>
                        <a:rPr lang="ru-RU" sz="1800" b="0" kern="1200" dirty="0" smtClean="0">
                          <a:solidFill>
                            <a:schemeClr val="tx1">
                              <a:lumMod val="65000"/>
                              <a:lumOff val="35000"/>
                            </a:schemeClr>
                          </a:solidFill>
                          <a:effectLst/>
                          <a:latin typeface="+mn-lt"/>
                          <a:ea typeface="+mn-ea"/>
                          <a:cs typeface="+mn-cs"/>
                        </a:rPr>
                        <a:t> документ про </a:t>
                      </a:r>
                      <a:r>
                        <a:rPr lang="ru-RU" sz="1800" b="0" kern="1200" dirty="0" err="1" smtClean="0">
                          <a:solidFill>
                            <a:schemeClr val="tx1">
                              <a:lumMod val="65000"/>
                              <a:lumOff val="35000"/>
                            </a:schemeClr>
                          </a:solidFill>
                          <a:effectLst/>
                          <a:latin typeface="+mn-lt"/>
                          <a:ea typeface="+mn-ea"/>
                          <a:cs typeface="+mn-cs"/>
                        </a:rPr>
                        <a:t>інкорпорацію</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Корпорація</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наділена</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правосуб’єктністю</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Це</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означає</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що</a:t>
                      </a:r>
                      <a:r>
                        <a:rPr lang="ru-RU" sz="1800" b="0" kern="1200" dirty="0" smtClean="0">
                          <a:solidFill>
                            <a:schemeClr val="tx1">
                              <a:lumMod val="65000"/>
                              <a:lumOff val="35000"/>
                            </a:schemeClr>
                          </a:solidFill>
                          <a:effectLst/>
                          <a:latin typeface="+mn-lt"/>
                          <a:ea typeface="+mn-ea"/>
                          <a:cs typeface="+mn-cs"/>
                        </a:rPr>
                        <a:t> вона:</a:t>
                      </a:r>
                      <a:endParaRPr lang="uk-UA" sz="1800" b="1" kern="1200" dirty="0" smtClean="0">
                        <a:solidFill>
                          <a:schemeClr val="tx1">
                            <a:lumMod val="65000"/>
                            <a:lumOff val="35000"/>
                          </a:schemeClr>
                        </a:solidFill>
                        <a:effectLst/>
                        <a:latin typeface="+mn-lt"/>
                        <a:ea typeface="+mn-ea"/>
                        <a:cs typeface="+mn-cs"/>
                      </a:endParaRPr>
                    </a:p>
                    <a:p>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може</a:t>
                      </a:r>
                      <a:r>
                        <a:rPr lang="ru-RU" sz="1800" b="0" kern="1200" dirty="0" smtClean="0">
                          <a:solidFill>
                            <a:schemeClr val="tx1">
                              <a:lumMod val="65000"/>
                              <a:lumOff val="35000"/>
                            </a:schemeClr>
                          </a:solidFill>
                          <a:effectLst/>
                          <a:latin typeface="+mn-lt"/>
                          <a:ea typeface="+mn-ea"/>
                          <a:cs typeface="+mn-cs"/>
                        </a:rPr>
                        <a:t> бути як </a:t>
                      </a:r>
                      <a:r>
                        <a:rPr lang="ru-RU" sz="1800" b="0" kern="1200" dirty="0" err="1" smtClean="0">
                          <a:solidFill>
                            <a:schemeClr val="tx1">
                              <a:lumMod val="65000"/>
                              <a:lumOff val="35000"/>
                            </a:schemeClr>
                          </a:solidFill>
                          <a:effectLst/>
                          <a:latin typeface="+mn-lt"/>
                          <a:ea typeface="+mn-ea"/>
                          <a:cs typeface="+mn-cs"/>
                        </a:rPr>
                        <a:t>позивачем</a:t>
                      </a:r>
                      <a:r>
                        <a:rPr lang="ru-RU" sz="1800" b="0" kern="1200" dirty="0" smtClean="0">
                          <a:solidFill>
                            <a:schemeClr val="tx1">
                              <a:lumMod val="65000"/>
                              <a:lumOff val="35000"/>
                            </a:schemeClr>
                          </a:solidFill>
                          <a:effectLst/>
                          <a:latin typeface="+mn-lt"/>
                          <a:ea typeface="+mn-ea"/>
                          <a:cs typeface="+mn-cs"/>
                        </a:rPr>
                        <a:t>, так і </a:t>
                      </a:r>
                      <a:r>
                        <a:rPr lang="ru-RU" sz="1800" b="0" kern="1200" dirty="0" err="1" smtClean="0">
                          <a:solidFill>
                            <a:schemeClr val="tx1">
                              <a:lumMod val="65000"/>
                              <a:lumOff val="35000"/>
                            </a:schemeClr>
                          </a:solidFill>
                          <a:effectLst/>
                          <a:latin typeface="+mn-lt"/>
                          <a:ea typeface="+mn-ea"/>
                          <a:cs typeface="+mn-cs"/>
                        </a:rPr>
                        <a:t>відповідачем</a:t>
                      </a:r>
                      <a:r>
                        <a:rPr lang="ru-RU" sz="1800" b="0" kern="1200" dirty="0" smtClean="0">
                          <a:solidFill>
                            <a:schemeClr val="tx1">
                              <a:lumMod val="65000"/>
                              <a:lumOff val="35000"/>
                            </a:schemeClr>
                          </a:solidFill>
                          <a:effectLst/>
                          <a:latin typeface="+mn-lt"/>
                          <a:ea typeface="+mn-ea"/>
                          <a:cs typeface="+mn-cs"/>
                        </a:rPr>
                        <a:t> у судах у </a:t>
                      </a:r>
                      <a:r>
                        <a:rPr lang="ru-RU" sz="1800" b="0" kern="1200" dirty="0" err="1" smtClean="0">
                          <a:solidFill>
                            <a:schemeClr val="tx1">
                              <a:lumMod val="65000"/>
                              <a:lumOff val="35000"/>
                            </a:schemeClr>
                          </a:solidFill>
                          <a:effectLst/>
                          <a:latin typeface="+mn-lt"/>
                          <a:ea typeface="+mn-ea"/>
                          <a:cs typeface="+mn-cs"/>
                        </a:rPr>
                        <a:t>процесі</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розгляду</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позовів</a:t>
                      </a:r>
                      <a:r>
                        <a:rPr lang="ru-RU" sz="1800" b="0" kern="1200" dirty="0" smtClean="0">
                          <a:solidFill>
                            <a:schemeClr val="tx1">
                              <a:lumMod val="65000"/>
                              <a:lumOff val="35000"/>
                            </a:schemeClr>
                          </a:solidFill>
                          <a:effectLst/>
                          <a:latin typeface="+mn-lt"/>
                          <a:ea typeface="+mn-ea"/>
                          <a:cs typeface="+mn-cs"/>
                        </a:rPr>
                        <a:t>;</a:t>
                      </a:r>
                      <a:endParaRPr lang="uk-UA" sz="1800" b="1" kern="1200" dirty="0" smtClean="0">
                        <a:solidFill>
                          <a:schemeClr val="tx1">
                            <a:lumMod val="65000"/>
                            <a:lumOff val="35000"/>
                          </a:schemeClr>
                        </a:solidFill>
                        <a:effectLst/>
                        <a:latin typeface="+mn-lt"/>
                        <a:ea typeface="+mn-ea"/>
                        <a:cs typeface="+mn-cs"/>
                      </a:endParaRPr>
                    </a:p>
                    <a:p>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відповідає</a:t>
                      </a:r>
                      <a:r>
                        <a:rPr lang="ru-RU" sz="1800" b="0" kern="1200" dirty="0" smtClean="0">
                          <a:solidFill>
                            <a:schemeClr val="tx1">
                              <a:lumMod val="65000"/>
                              <a:lumOff val="35000"/>
                            </a:schemeClr>
                          </a:solidFill>
                          <a:effectLst/>
                          <a:latin typeface="+mn-lt"/>
                          <a:ea typeface="+mn-ea"/>
                          <a:cs typeface="+mn-cs"/>
                        </a:rPr>
                        <a:t> за </a:t>
                      </a:r>
                      <a:r>
                        <a:rPr lang="ru-RU" sz="1800" b="0" kern="1200" dirty="0" err="1" smtClean="0">
                          <a:solidFill>
                            <a:schemeClr val="tx1">
                              <a:lumMod val="65000"/>
                              <a:lumOff val="35000"/>
                            </a:schemeClr>
                          </a:solidFill>
                          <a:effectLst/>
                          <a:latin typeface="+mn-lt"/>
                          <a:ea typeface="+mn-ea"/>
                          <a:cs typeface="+mn-cs"/>
                        </a:rPr>
                        <a:t>своїми</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зобов’язаннями</a:t>
                      </a:r>
                      <a:r>
                        <a:rPr lang="ru-RU" sz="1800" b="0" kern="1200" dirty="0" smtClean="0">
                          <a:solidFill>
                            <a:schemeClr val="tx1">
                              <a:lumMod val="65000"/>
                              <a:lumOff val="35000"/>
                            </a:schemeClr>
                          </a:solidFill>
                          <a:effectLst/>
                          <a:latin typeface="+mn-lt"/>
                          <a:ea typeface="+mn-ea"/>
                          <a:cs typeface="+mn-cs"/>
                        </a:rPr>
                        <a:t> перед кредиторами </a:t>
                      </a:r>
                      <a:r>
                        <a:rPr lang="ru-RU" sz="1800" b="0" kern="1200" dirty="0" err="1" smtClean="0">
                          <a:solidFill>
                            <a:schemeClr val="tx1">
                              <a:lumMod val="65000"/>
                              <a:lumOff val="35000"/>
                            </a:schemeClr>
                          </a:solidFill>
                          <a:effectLst/>
                          <a:latin typeface="+mn-lt"/>
                          <a:ea typeface="+mn-ea"/>
                          <a:cs typeface="+mn-cs"/>
                        </a:rPr>
                        <a:t>усім</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своїм</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майном</a:t>
                      </a:r>
                      <a:r>
                        <a:rPr lang="ru-RU" sz="1800" b="0" kern="1200" dirty="0" smtClean="0">
                          <a:solidFill>
                            <a:schemeClr val="tx1">
                              <a:lumMod val="65000"/>
                              <a:lumOff val="35000"/>
                            </a:schemeClr>
                          </a:solidFill>
                          <a:effectLst/>
                          <a:latin typeface="+mn-lt"/>
                          <a:ea typeface="+mn-ea"/>
                          <a:cs typeface="+mn-cs"/>
                        </a:rPr>
                        <a:t>;</a:t>
                      </a:r>
                      <a:endParaRPr lang="uk-UA" sz="1800" b="1" kern="1200" dirty="0" smtClean="0">
                        <a:solidFill>
                          <a:schemeClr val="tx1">
                            <a:lumMod val="65000"/>
                            <a:lumOff val="35000"/>
                          </a:schemeClr>
                        </a:solidFill>
                        <a:effectLst/>
                        <a:latin typeface="+mn-lt"/>
                        <a:ea typeface="+mn-ea"/>
                        <a:cs typeface="+mn-cs"/>
                      </a:endParaRPr>
                    </a:p>
                    <a:p>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наділена</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здатністю</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правонаступництва</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незалежно</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від</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змін</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що</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відбуваються</a:t>
                      </a:r>
                      <a:r>
                        <a:rPr lang="ru-RU" sz="1800" b="0" kern="1200" dirty="0" smtClean="0">
                          <a:solidFill>
                            <a:schemeClr val="tx1">
                              <a:lumMod val="65000"/>
                              <a:lumOff val="35000"/>
                            </a:schemeClr>
                          </a:solidFill>
                          <a:effectLst/>
                          <a:latin typeface="+mn-lt"/>
                          <a:ea typeface="+mn-ea"/>
                          <a:cs typeface="+mn-cs"/>
                        </a:rPr>
                        <a:t> в </a:t>
                      </a:r>
                      <a:r>
                        <a:rPr lang="ru-RU" sz="1800" b="0" kern="1200" dirty="0" err="1" smtClean="0">
                          <a:solidFill>
                            <a:schemeClr val="tx1">
                              <a:lumMod val="65000"/>
                              <a:lumOff val="35000"/>
                            </a:schemeClr>
                          </a:solidFill>
                          <a:effectLst/>
                          <a:latin typeface="+mn-lt"/>
                          <a:ea typeface="+mn-ea"/>
                          <a:cs typeface="+mn-cs"/>
                        </a:rPr>
                        <a:t>складі</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її</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членів</a:t>
                      </a:r>
                      <a:r>
                        <a:rPr lang="ru-RU" sz="1800" b="0" kern="1200" dirty="0" smtClean="0">
                          <a:solidFill>
                            <a:schemeClr val="tx1">
                              <a:lumMod val="65000"/>
                              <a:lumOff val="35000"/>
                            </a:schemeClr>
                          </a:solidFill>
                          <a:effectLst/>
                          <a:latin typeface="+mn-lt"/>
                          <a:ea typeface="+mn-ea"/>
                          <a:cs typeface="+mn-cs"/>
                        </a:rPr>
                        <a:t>;</a:t>
                      </a:r>
                      <a:endParaRPr lang="uk-UA" sz="1800" b="1" kern="1200" dirty="0" smtClean="0">
                        <a:solidFill>
                          <a:schemeClr val="tx1">
                            <a:lumMod val="65000"/>
                            <a:lumOff val="35000"/>
                          </a:schemeClr>
                        </a:solidFill>
                        <a:effectLst/>
                        <a:latin typeface="+mn-lt"/>
                        <a:ea typeface="+mn-ea"/>
                        <a:cs typeface="+mn-cs"/>
                      </a:endParaRPr>
                    </a:p>
                    <a:p>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діє</a:t>
                      </a:r>
                      <a:r>
                        <a:rPr lang="ru-RU" sz="1800" b="0" kern="1200" dirty="0" smtClean="0">
                          <a:solidFill>
                            <a:schemeClr val="tx1">
                              <a:lumMod val="65000"/>
                              <a:lumOff val="35000"/>
                            </a:schemeClr>
                          </a:solidFill>
                          <a:effectLst/>
                          <a:latin typeface="+mn-lt"/>
                          <a:ea typeface="+mn-ea"/>
                          <a:cs typeface="+mn-cs"/>
                        </a:rPr>
                        <a:t> в </a:t>
                      </a:r>
                      <a:r>
                        <a:rPr lang="ru-RU" sz="1800" b="0" kern="1200" dirty="0" err="1" smtClean="0">
                          <a:solidFill>
                            <a:schemeClr val="tx1">
                              <a:lumMod val="65000"/>
                              <a:lumOff val="35000"/>
                            </a:schemeClr>
                          </a:solidFill>
                          <a:effectLst/>
                          <a:latin typeface="+mn-lt"/>
                          <a:ea typeface="+mn-ea"/>
                          <a:cs typeface="+mn-cs"/>
                        </a:rPr>
                        <a:t>усіх</a:t>
                      </a:r>
                      <a:r>
                        <a:rPr lang="ru-RU" sz="1800" b="0" kern="1200" dirty="0" smtClean="0">
                          <a:solidFill>
                            <a:schemeClr val="tx1">
                              <a:lumMod val="65000"/>
                              <a:lumOff val="35000"/>
                            </a:schemeClr>
                          </a:solidFill>
                          <a:effectLst/>
                          <a:latin typeface="+mn-lt"/>
                          <a:ea typeface="+mn-ea"/>
                          <a:cs typeface="+mn-cs"/>
                        </a:rPr>
                        <a:t> справах у межах </a:t>
                      </a:r>
                      <a:r>
                        <a:rPr lang="ru-RU" sz="1800" b="0" kern="1200" dirty="0" err="1" smtClean="0">
                          <a:solidFill>
                            <a:schemeClr val="tx1">
                              <a:lumMod val="65000"/>
                              <a:lumOff val="35000"/>
                            </a:schemeClr>
                          </a:solidFill>
                          <a:effectLst/>
                          <a:latin typeface="+mn-lt"/>
                          <a:ea typeface="+mn-ea"/>
                          <a:cs typeface="+mn-cs"/>
                        </a:rPr>
                        <a:t>повноважень</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що</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визначені</a:t>
                      </a:r>
                      <a:r>
                        <a:rPr lang="ru-RU" sz="1800" b="0" kern="1200" dirty="0" smtClean="0">
                          <a:solidFill>
                            <a:schemeClr val="tx1">
                              <a:lumMod val="65000"/>
                              <a:lumOff val="35000"/>
                            </a:schemeClr>
                          </a:solidFill>
                          <a:effectLst/>
                          <a:latin typeface="+mn-lt"/>
                          <a:ea typeface="+mn-ea"/>
                          <a:cs typeface="+mn-cs"/>
                        </a:rPr>
                        <a:t> законами;</a:t>
                      </a:r>
                      <a:endParaRPr lang="uk-UA" sz="1800" b="1" kern="1200" dirty="0" smtClean="0">
                        <a:solidFill>
                          <a:schemeClr val="tx1">
                            <a:lumMod val="65000"/>
                            <a:lumOff val="35000"/>
                          </a:schemeClr>
                        </a:solidFill>
                        <a:effectLst/>
                        <a:latin typeface="+mn-lt"/>
                        <a:ea typeface="+mn-ea"/>
                        <a:cs typeface="+mn-cs"/>
                      </a:endParaRPr>
                    </a:p>
                    <a:p>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випускає</a:t>
                      </a:r>
                      <a:r>
                        <a:rPr lang="ru-RU" sz="1800" b="0" kern="1200" dirty="0" smtClean="0">
                          <a:solidFill>
                            <a:schemeClr val="tx1">
                              <a:lumMod val="65000"/>
                              <a:lumOff val="35000"/>
                            </a:schemeClr>
                          </a:solidFill>
                          <a:effectLst/>
                          <a:latin typeface="+mn-lt"/>
                          <a:ea typeface="+mn-ea"/>
                          <a:cs typeface="+mn-cs"/>
                        </a:rPr>
                        <a:t> </a:t>
                      </a:r>
                      <a:r>
                        <a:rPr lang="ru-RU" sz="1800" b="0" kern="1200" dirty="0" err="1" smtClean="0">
                          <a:solidFill>
                            <a:schemeClr val="tx1">
                              <a:lumMod val="65000"/>
                              <a:lumOff val="35000"/>
                            </a:schemeClr>
                          </a:solidFill>
                          <a:effectLst/>
                          <a:latin typeface="+mn-lt"/>
                          <a:ea typeface="+mn-ea"/>
                          <a:cs typeface="+mn-cs"/>
                        </a:rPr>
                        <a:t>акції</a:t>
                      </a:r>
                      <a:r>
                        <a:rPr lang="ru-RU" sz="1800" b="0" kern="1200" dirty="0" smtClean="0">
                          <a:solidFill>
                            <a:schemeClr val="tx1">
                              <a:lumMod val="65000"/>
                              <a:lumOff val="35000"/>
                            </a:schemeClr>
                          </a:solidFill>
                          <a:effectLst/>
                          <a:latin typeface="+mn-lt"/>
                          <a:ea typeface="+mn-ea"/>
                          <a:cs typeface="+mn-cs"/>
                        </a:rPr>
                        <a:t> для </a:t>
                      </a:r>
                      <a:r>
                        <a:rPr lang="ru-RU" sz="1800" b="0" kern="1200" dirty="0" err="1" smtClean="0">
                          <a:solidFill>
                            <a:schemeClr val="tx1">
                              <a:lumMod val="65000"/>
                              <a:lumOff val="35000"/>
                            </a:schemeClr>
                          </a:solidFill>
                          <a:effectLst/>
                          <a:latin typeface="+mn-lt"/>
                          <a:ea typeface="+mn-ea"/>
                          <a:cs typeface="+mn-cs"/>
                        </a:rPr>
                        <a:t>формування</a:t>
                      </a:r>
                      <a:r>
                        <a:rPr lang="ru-RU" sz="1800" b="0" kern="1200" dirty="0" smtClean="0">
                          <a:solidFill>
                            <a:schemeClr val="tx1">
                              <a:lumMod val="65000"/>
                              <a:lumOff val="35000"/>
                            </a:schemeClr>
                          </a:solidFill>
                          <a:effectLst/>
                          <a:latin typeface="+mn-lt"/>
                          <a:ea typeface="+mn-ea"/>
                          <a:cs typeface="+mn-cs"/>
                        </a:rPr>
                        <a:t> статутного фонду.</a:t>
                      </a:r>
                      <a:endParaRPr lang="uk-UA" sz="1800" b="1" kern="1200" dirty="0" smtClean="0">
                        <a:solidFill>
                          <a:schemeClr val="tx1">
                            <a:lumMod val="65000"/>
                            <a:lumOff val="35000"/>
                          </a:schemeClr>
                        </a:solidFill>
                        <a:effectLst/>
                        <a:latin typeface="+mn-lt"/>
                        <a:ea typeface="+mn-ea"/>
                        <a:cs typeface="+mn-cs"/>
                      </a:endParaRPr>
                    </a:p>
                    <a:p>
                      <a:endParaRPr lang="uk-UA" dirty="0">
                        <a:solidFill>
                          <a:schemeClr val="tx1">
                            <a:lumMod val="65000"/>
                            <a:lumOff val="3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9383321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31800" y="228600"/>
            <a:ext cx="10922000" cy="5948363"/>
          </a:xfrm>
        </p:spPr>
        <p:txBody>
          <a:bodyPr/>
          <a:lstStyle/>
          <a:p>
            <a:pPr marL="0" indent="0">
              <a:buNone/>
            </a:pPr>
            <a:endParaRPr lang="uk-UA" dirty="0"/>
          </a:p>
        </p:txBody>
      </p:sp>
      <p:sp>
        <p:nvSpPr>
          <p:cNvPr id="4" name="Овал 3"/>
          <p:cNvSpPr/>
          <p:nvPr/>
        </p:nvSpPr>
        <p:spPr>
          <a:xfrm>
            <a:off x="1765300" y="850900"/>
            <a:ext cx="7696200" cy="1054100"/>
          </a:xfrm>
          <a:prstGeom prst="ellipse">
            <a:avLst/>
          </a:prstGeom>
          <a:solidFill>
            <a:schemeClr val="bg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lnRef>
          <a:fillRef idx="1">
            <a:schemeClr val="lt1"/>
          </a:fillRef>
          <a:effectRef idx="0">
            <a:schemeClr val="accent6"/>
          </a:effectRef>
          <a:fontRef idx="minor">
            <a:schemeClr val="dk1"/>
          </a:fontRef>
        </p:style>
        <p:txBody>
          <a:bodyPr rtlCol="0" anchor="ctr"/>
          <a:lstStyle/>
          <a:p>
            <a:pPr algn="ctr"/>
            <a:r>
              <a:rPr lang="uk-UA" sz="2000" dirty="0" smtClean="0"/>
              <a:t>Основні принципи акціонерного товариства</a:t>
            </a:r>
            <a:endParaRPr lang="uk-UA" sz="2000" dirty="0"/>
          </a:p>
        </p:txBody>
      </p:sp>
      <p:sp>
        <p:nvSpPr>
          <p:cNvPr id="5" name="Стрелка вниз 4"/>
          <p:cNvSpPr/>
          <p:nvPr/>
        </p:nvSpPr>
        <p:spPr>
          <a:xfrm>
            <a:off x="1657350" y="2362199"/>
            <a:ext cx="787400" cy="457200"/>
          </a:xfrm>
          <a:prstGeom prst="downArrow">
            <a:avLst/>
          </a:prstGeom>
          <a:ln>
            <a:solidFill>
              <a:schemeClr val="tx1"/>
            </a:solidFill>
          </a:ln>
          <a:scene3d>
            <a:camera prst="orthographicFront"/>
            <a:lightRig rig="threePt" dir="t"/>
          </a:scene3d>
          <a:sp3d>
            <a:bevelT prst="relaxedInset"/>
          </a:sp3d>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6" name="Стрелка вниз 5"/>
          <p:cNvSpPr/>
          <p:nvPr/>
        </p:nvSpPr>
        <p:spPr>
          <a:xfrm>
            <a:off x="4127500" y="2362199"/>
            <a:ext cx="787400" cy="457200"/>
          </a:xfrm>
          <a:prstGeom prst="downArrow">
            <a:avLst/>
          </a:prstGeom>
          <a:ln>
            <a:solidFill>
              <a:schemeClr val="tx1"/>
            </a:solidFill>
          </a:ln>
          <a:scene3d>
            <a:camera prst="orthographicFront"/>
            <a:lightRig rig="threePt" dir="t"/>
          </a:scene3d>
          <a:sp3d>
            <a:bevelT prst="relaxedInset"/>
          </a:sp3d>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7" name="Стрелка вниз 6"/>
          <p:cNvSpPr/>
          <p:nvPr/>
        </p:nvSpPr>
        <p:spPr>
          <a:xfrm>
            <a:off x="6623050" y="2349499"/>
            <a:ext cx="787400" cy="457200"/>
          </a:xfrm>
          <a:prstGeom prst="downArrow">
            <a:avLst/>
          </a:prstGeom>
          <a:ln>
            <a:solidFill>
              <a:schemeClr val="tx1"/>
            </a:solidFill>
          </a:ln>
          <a:scene3d>
            <a:camera prst="orthographicFront"/>
            <a:lightRig rig="threePt" dir="t"/>
          </a:scene3d>
          <a:sp3d>
            <a:bevelT prst="relaxedInset"/>
          </a:sp3d>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8" name="Стрелка вниз 7"/>
          <p:cNvSpPr/>
          <p:nvPr/>
        </p:nvSpPr>
        <p:spPr>
          <a:xfrm>
            <a:off x="9067800" y="2362199"/>
            <a:ext cx="787400" cy="457200"/>
          </a:xfrm>
          <a:prstGeom prst="downArrow">
            <a:avLst/>
          </a:prstGeom>
          <a:ln>
            <a:solidFill>
              <a:schemeClr val="tx1"/>
            </a:solidFill>
          </a:ln>
          <a:scene3d>
            <a:camera prst="orthographicFront"/>
            <a:lightRig rig="threePt" dir="t"/>
          </a:scene3d>
          <a:sp3d>
            <a:bevelT prst="relaxedInset"/>
          </a:sp3d>
        </p:spPr>
        <p:style>
          <a:lnRef idx="2">
            <a:schemeClr val="accent6"/>
          </a:lnRef>
          <a:fillRef idx="1">
            <a:schemeClr val="lt1"/>
          </a:fillRef>
          <a:effectRef idx="0">
            <a:schemeClr val="accent6"/>
          </a:effectRef>
          <a:fontRef idx="minor">
            <a:schemeClr val="dk1"/>
          </a:fontRef>
        </p:style>
        <p:txBody>
          <a:bodyPr rtlCol="0" anchor="ctr"/>
          <a:lstStyle/>
          <a:p>
            <a:pPr algn="ctr"/>
            <a:endParaRPr lang="uk-UA"/>
          </a:p>
        </p:txBody>
      </p:sp>
      <p:sp>
        <p:nvSpPr>
          <p:cNvPr id="9" name="Скругленный прямоугольник 8"/>
          <p:cNvSpPr/>
          <p:nvPr/>
        </p:nvSpPr>
        <p:spPr>
          <a:xfrm>
            <a:off x="628650" y="3056731"/>
            <a:ext cx="2438400" cy="2882900"/>
          </a:xfrm>
          <a:prstGeom prst="roundRect">
            <a:avLst/>
          </a:prstGeom>
          <a:ln>
            <a:solidFill>
              <a:schemeClr val="tx1"/>
            </a:solidFill>
          </a:ln>
          <a:scene3d>
            <a:camera prst="orthographicFront"/>
            <a:lightRig rig="threePt" dir="t"/>
          </a:scene3d>
          <a:sp3d>
            <a:bevelT prst="convex"/>
          </a:sp3d>
        </p:spPr>
        <p:style>
          <a:lnRef idx="2">
            <a:schemeClr val="accent6"/>
          </a:lnRef>
          <a:fillRef idx="1">
            <a:schemeClr val="lt1"/>
          </a:fillRef>
          <a:effectRef idx="0">
            <a:schemeClr val="accent6"/>
          </a:effectRef>
          <a:fontRef idx="minor">
            <a:schemeClr val="dk1"/>
          </a:fontRef>
        </p:style>
        <p:txBody>
          <a:bodyPr rtlCol="0" anchor="ctr"/>
          <a:lstStyle/>
          <a:p>
            <a:pPr algn="ctr"/>
            <a:r>
              <a:rPr lang="ru-RU" smtClean="0"/>
              <a:t>Обмежена відповідальність акціонерів за зобов’язаннями корпорації</a:t>
            </a:r>
            <a:endParaRPr lang="uk-UA"/>
          </a:p>
        </p:txBody>
      </p:sp>
      <p:sp>
        <p:nvSpPr>
          <p:cNvPr id="10" name="Скругленный прямоугольник 9"/>
          <p:cNvSpPr/>
          <p:nvPr/>
        </p:nvSpPr>
        <p:spPr>
          <a:xfrm>
            <a:off x="3213100" y="3094830"/>
            <a:ext cx="2438400" cy="2882900"/>
          </a:xfrm>
          <a:prstGeom prst="roundRect">
            <a:avLst/>
          </a:prstGeom>
          <a:ln>
            <a:solidFill>
              <a:schemeClr val="tx1"/>
            </a:solidFill>
          </a:ln>
          <a:scene3d>
            <a:camera prst="orthographicFront"/>
            <a:lightRig rig="threePt" dir="t"/>
          </a:scene3d>
          <a:sp3d>
            <a:bevelT prst="convex"/>
          </a:sp3d>
        </p:spPr>
        <p:style>
          <a:lnRef idx="2">
            <a:schemeClr val="accent6"/>
          </a:lnRef>
          <a:fillRef idx="1">
            <a:schemeClr val="lt1"/>
          </a:fillRef>
          <a:effectRef idx="0">
            <a:schemeClr val="accent6"/>
          </a:effectRef>
          <a:fontRef idx="minor">
            <a:schemeClr val="dk1"/>
          </a:fontRef>
        </p:style>
        <p:txBody>
          <a:bodyPr rtlCol="0" anchor="ctr"/>
          <a:lstStyle/>
          <a:p>
            <a:pPr algn="ctr"/>
            <a:r>
              <a:rPr lang="uk-UA" smtClean="0"/>
              <a:t>Вільний обіг акцій корпорації</a:t>
            </a:r>
            <a:endParaRPr lang="uk-UA"/>
          </a:p>
        </p:txBody>
      </p:sp>
      <p:sp>
        <p:nvSpPr>
          <p:cNvPr id="11" name="Скругленный прямоугольник 10"/>
          <p:cNvSpPr/>
          <p:nvPr/>
        </p:nvSpPr>
        <p:spPr>
          <a:xfrm>
            <a:off x="5797550" y="3094830"/>
            <a:ext cx="2438400" cy="2882900"/>
          </a:xfrm>
          <a:prstGeom prst="roundRect">
            <a:avLst/>
          </a:prstGeom>
          <a:ln>
            <a:solidFill>
              <a:schemeClr val="tx1"/>
            </a:solidFill>
          </a:ln>
          <a:scene3d>
            <a:camera prst="orthographicFront"/>
            <a:lightRig rig="threePt" dir="t"/>
          </a:scene3d>
          <a:sp3d>
            <a:bevelT prst="convex"/>
          </a:sp3d>
        </p:spPr>
        <p:style>
          <a:lnRef idx="2">
            <a:schemeClr val="accent6"/>
          </a:lnRef>
          <a:fillRef idx="1">
            <a:schemeClr val="lt1"/>
          </a:fillRef>
          <a:effectRef idx="0">
            <a:schemeClr val="accent6"/>
          </a:effectRef>
          <a:fontRef idx="minor">
            <a:schemeClr val="dk1"/>
          </a:fontRef>
        </p:style>
        <p:txBody>
          <a:bodyPr rtlCol="0" anchor="ctr"/>
          <a:lstStyle/>
          <a:p>
            <a:pPr algn="ctr"/>
            <a:r>
              <a:rPr lang="ru-RU" smtClean="0"/>
              <a:t>Захист прав акціонерів і кредиторів корпорації</a:t>
            </a:r>
            <a:endParaRPr lang="uk-UA"/>
          </a:p>
        </p:txBody>
      </p:sp>
      <p:sp>
        <p:nvSpPr>
          <p:cNvPr id="12" name="Скругленный прямоугольник 11"/>
          <p:cNvSpPr/>
          <p:nvPr/>
        </p:nvSpPr>
        <p:spPr>
          <a:xfrm>
            <a:off x="8382000" y="3056731"/>
            <a:ext cx="2438400" cy="2882900"/>
          </a:xfrm>
          <a:prstGeom prst="roundRect">
            <a:avLst/>
          </a:prstGeom>
          <a:ln>
            <a:solidFill>
              <a:schemeClr val="tx1"/>
            </a:solidFill>
          </a:ln>
          <a:scene3d>
            <a:camera prst="orthographicFront"/>
            <a:lightRig rig="threePt" dir="t"/>
          </a:scene3d>
          <a:sp3d>
            <a:bevelT prst="convex"/>
          </a:sp3d>
        </p:spPr>
        <p:style>
          <a:lnRef idx="2">
            <a:schemeClr val="accent6"/>
          </a:lnRef>
          <a:fillRef idx="1">
            <a:schemeClr val="lt1"/>
          </a:fillRef>
          <a:effectRef idx="0">
            <a:schemeClr val="accent6"/>
          </a:effectRef>
          <a:fontRef idx="minor">
            <a:schemeClr val="dk1"/>
          </a:fontRef>
        </p:style>
        <p:txBody>
          <a:bodyPr rtlCol="0" anchor="ctr"/>
          <a:lstStyle/>
          <a:p>
            <a:pPr algn="ctr"/>
            <a:r>
              <a:rPr lang="uk-UA" smtClean="0"/>
              <a:t>Централізоване управління корпорацією</a:t>
            </a:r>
            <a:endParaRPr lang="uk-UA"/>
          </a:p>
        </p:txBody>
      </p:sp>
    </p:spTree>
    <p:extLst>
      <p:ext uri="{BB962C8B-B14F-4D97-AF65-F5344CB8AC3E}">
        <p14:creationId xmlns:p14="http://schemas.microsoft.com/office/powerpoint/2010/main" val="4059777754"/>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262</TotalTime>
  <Words>854</Words>
  <Application>Microsoft Office PowerPoint</Application>
  <PresentationFormat>Широкоэкранный</PresentationFormat>
  <Paragraphs>85</Paragraphs>
  <Slides>16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2</vt:i4>
      </vt:variant>
      <vt:variant>
        <vt:lpstr>Заголовки слайдов</vt:lpstr>
      </vt:variant>
      <vt:variant>
        <vt:i4>16</vt:i4>
      </vt:variant>
    </vt:vector>
  </HeadingPairs>
  <TitlesOfParts>
    <vt:vector size="22" baseType="lpstr">
      <vt:lpstr>Arial</vt:lpstr>
      <vt:lpstr>Century Gothic</vt:lpstr>
      <vt:lpstr>Trebuchet MS</vt:lpstr>
      <vt:lpstr>Wingdings 3</vt:lpstr>
      <vt:lpstr>Легкий дым</vt:lpstr>
      <vt:lpstr>Грань</vt:lpstr>
      <vt:lpstr>ТЕМА 2 «ОСОБЛИВОСТІ ОРГАНІЗАЦІЇ І ФУНКЦІОНУВАННЯ ЗАРУБІЖНИХ КОРПОРАЦІЙ»</vt:lpstr>
      <vt:lpstr>ЗМІСТ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2 «ОСОБЛИВОСТІ ОРГАНІЗАЦІЇ І ФУНКЦІОНУВАННЯ ЗАРУБІЖНИХ КОРПОРАЦІЙ»</dc:title>
  <dc:creator>ftoyan</dc:creator>
  <cp:lastModifiedBy>ftoyan</cp:lastModifiedBy>
  <cp:revision>24</cp:revision>
  <dcterms:created xsi:type="dcterms:W3CDTF">2018-10-12T00:59:10Z</dcterms:created>
  <dcterms:modified xsi:type="dcterms:W3CDTF">2018-10-15T12:54:46Z</dcterms:modified>
</cp:coreProperties>
</file>