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45193-E5AD-4AAF-ADDD-8F50A20E1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F5CD06-7FE8-443E-A492-0BD8EB1D4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0BC398-5AEE-4C17-8F59-DF46F547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462E37-C94D-466F-A3EC-C95E6BC8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6EEDFD-2BED-4FF5-9733-3F961880B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39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2E4F9-4C53-41E9-A8DF-C9E3259B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1EE9DA-9931-434B-AF7C-D35093D76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6D360-FDD8-4F1E-A701-694810D68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1DC2D4-1E43-4D8B-952A-303C26C2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994F95-7210-49AD-9418-9C7A6BDF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13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D249DB-AF4D-4EF4-B8C8-FA61961B64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170B5E-79B3-4457-9E74-C8B3693F3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B4C539-20CB-4608-A98B-10B6E4D1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EEC41D-F44E-440B-830C-26A19BA2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9FA00-AE90-4230-B01F-F968DF38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51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0B41D-8914-4139-A428-2D6B5E5C4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300FAC-3A2F-462D-A20E-337DC760C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81A0D1-22A9-4183-9B8F-D02542B8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A16D9F-0AEC-4581-9B1B-64B396A96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784DAE-8C3A-4FDB-848A-04EE55932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1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4CB6E-3BF0-4D34-83FF-0CE01152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E4A787-DFBB-49AC-A47F-8E29AB80A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41EDC9-52E6-40CA-AC06-BF330818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BC1907-DD06-4B80-8C27-59E92820D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7503FD-1BC2-4408-A268-45B29EF41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C0C53-7D0A-4241-ABEB-43B06614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694D0-9814-4A7F-A563-0E9FC9453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32B748-45BC-45F1-880D-7CA309E4D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35844F-3929-4438-AC5A-52163AEBB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8DE72B-5223-4F33-88AF-D0AACEA5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C6932A-4C52-4E98-B435-A43D216B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34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6D6BE8-97D8-4F61-88A0-C43DE36BA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9FBB6B-B02B-4179-88F5-239A2871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FB0590-DAD8-4741-A514-895BF8A83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E9F705-292E-4574-AD1D-EFAA566AB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56FEE49-C296-4145-A325-A7A06BC7F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4304E5-ED51-4989-B69E-52074D289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3552305-0565-46E9-A6C1-234F43A7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D1E1059-1486-40BC-8B1D-29A17519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9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D8732-8361-4D2A-9B9F-75BE6941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11C6DAF-2DEE-41A1-B82F-277B17062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A9830F5-3492-49EC-807E-A4D29D61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A56E6F-B486-4BD0-B7EA-6E4E4CC0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63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4AA7D1-CC6A-474E-88C7-ED1D680F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4BC0B55-01BB-4FA7-BD1C-15FD5B58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F63BE6-CB8A-407A-8AA0-B1ACD4B2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7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D2E52-D778-4179-9B21-CA835FB74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2C04EA-A18B-4B9A-8912-3C3E03180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586882-74AA-4164-B4F2-9C6AF73DF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5F62D1-A9D1-418C-A942-C569E8E3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DFBFB4-9C3E-4F72-AC18-DF1E7772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43A532-DAF8-4DE1-BB3E-479D0DAF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3331F-125F-425F-82BD-3DD9DAA97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EA3703-4F69-4599-B3A2-EDA8E9254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E0CE0A-36C7-4247-8DF5-8B5DA31E7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9E096-3A7F-46A6-BEDF-ACDCB3725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E514A1-BC3A-41FB-90E4-5C81ADCA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507749-0B76-40B7-A755-27F6D5DF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2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0B0E61-6AC0-4951-BE9C-D5EAC9E6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FD032C-629A-42E9-B987-E44875DA0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77A0DE-B173-4C49-8953-246505B14A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06C65-9FC4-45A8-AC15-B15F7055CB81}" type="datetimeFigureOut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0C1DB1-704C-4CFD-81C8-BDFB91C6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CFE1FC-AF49-4B1F-812B-43D9F367A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A901E-DA00-44CF-89EE-598C23FF1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4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B%D0%B0%D1%81%D1%82%D0%B8%D1%84%D0%B8%D0%BA%D0%B0%D1%82%D0%BE%D1%80_(%D1%81%D1%82%D1%80%D0%BE%D0%B8%D1%82%D0%B5%D0%BB%D1%8C%D1%81%D1%82%D0%B2%D0%BE)" TargetMode="External"/><Relationship Id="rId2" Type="http://schemas.openxmlformats.org/officeDocument/2006/relationships/hyperlink" Target="https://ru.wikipedia.org/wiki/%D0%92%D0%BE%D0%B4%D0%BE%D1%86%D0%B5%D0%BC%D0%B5%D0%BD%D1%82%D0%BD%D0%BE%D0%B5_%D1%81%D0%BE%D0%BE%D1%82%D0%BD%D0%BE%D1%88%D0%B5%D0%BD%D0%B8%D0%B5#cite_note-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GI_I21u2bU" TargetMode="External"/><Relationship Id="rId7" Type="http://schemas.openxmlformats.org/officeDocument/2006/relationships/hyperlink" Target="https://youtu.be/qve7Bp7M6ew" TargetMode="External"/><Relationship Id="rId2" Type="http://schemas.openxmlformats.org/officeDocument/2006/relationships/hyperlink" Target="https://youtu.be/wF1CarwSU8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DVHmIqPcH8Y" TargetMode="External"/><Relationship Id="rId5" Type="http://schemas.openxmlformats.org/officeDocument/2006/relationships/hyperlink" Target="https://youtu.be/ZLqmSv1TMzw" TargetMode="External"/><Relationship Id="rId4" Type="http://schemas.openxmlformats.org/officeDocument/2006/relationships/hyperlink" Target="https://youtu.be/o7zMm8Fi7dw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lvl="0"/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Інноваційні технології бетонування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вироблення умінь надавати бетонам заданих властивостей у відповідності до їхнього функціонального призначення.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marL="457200" indent="-457200" algn="just">
              <a:buAutoNum type="arabicPeriod"/>
            </a:pP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Багатокомпонентність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основа інноваційних технологій спрямованого регулювання функцій бетону.</a:t>
            </a:r>
          </a:p>
          <a:p>
            <a:pPr marL="457200" indent="-457200" algn="just"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високоміцних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самоущільнюючих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корозійно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морозостійких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зимового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бетонування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гідроізолюючих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електрообробленням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замішування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05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1985674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таких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смолу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нейтралізовану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повітрявтягуючу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(СНВ) та смолу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омилену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(СДО); </a:t>
            </a:r>
          </a:p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Добавки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поліфункціональної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пористості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плюс»,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наноситься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свіжеукладеної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Адмікс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добавки, 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Sika»,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Гідрохіт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Гідрозит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водостійкість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соляних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розчинах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9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зимового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бетонування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 успішно проводити зимові бетонування дають сучасні технології завдяки використанню добавок системи «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Релаксол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в тому числі «Лідер», «Антифриз», «Супер» та інші. Добавка в кількості 0,8…2,7 % мас. дозволяють попередити процеси льодоутворення до температури -10ºС (величина якої практично не перевищує умови України) та значно зменшити об’єми утвореного в порах льоду. При цьому гранична міцність бетону в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семидобовому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віці може становити 10…12% проектної величини.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 місце також регулятори термінів тужавлення.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Регулятори термінів тужавлення. Для сповільнення тужавлення цементів застосовують добавки, які одночасно зменшують водо -                   потребу, витрати цементу: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лігносульфанат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технічний лет, кремній -                органічні рідини ГКЖ-10, ГКЖ-11.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прискорення використовують: хлорид кальцію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CaCl2,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сульфат натрію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Na2SO4,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нітрат кальцію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Ca(NO3)2,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нітрат натрію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N02.</a:t>
            </a:r>
          </a:p>
          <a:p>
            <a:pPr indent="457200" algn="just"/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Протиморозні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CaCl2, NaCl, K2CO3)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низьких температурах здатні понизити температуру замерзання води і тим самим забезпечити можливість відбуватися процесам гідратації.</a:t>
            </a:r>
          </a:p>
          <a:p>
            <a:pPr indent="457200" algn="just"/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514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гідроізолюючих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бетонів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водонепроникних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бетонів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добавок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кальційвміщуючими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цементного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каменю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утворювати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щільно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закупорюють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пори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перекривають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кальматуючих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закупорюючих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добавок належать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Sika»,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Гідрохіт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гідроізолюючої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придатності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свіжеукладеному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Плюс».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свіжого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наносять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суху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сита,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вертикальну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пневмонапиленням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Плюс»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відбуватися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тужавлення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пластичного стану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12…24 год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суха нанесена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зволожиться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втирають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терки.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втирання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шару (0,25…0,3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/м2)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наносять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(0,25…0,3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/м2), але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кутом 20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º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затирають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нанесену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суміш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178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Інша технологія – включення добавки, наприклад «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Адмікс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безпосередньо в бетонну суміш. Для цього суху суміш попередньо змішують з водою і добавляють в бетонну суміш під час її приготування. Спочатку перемішування проводять 60…70% потрібної кількості води та половину вмісту заповнювачів (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щебеню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піску) і розрахункової кількості «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Адмікс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протягом 2…3-х хвилин. Потім добавляють цемент та решту води, заповнювачів. Перемішування проводять 5 хвилин. 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 «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Адмікс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складають 1% від маси цементу.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Пенетрон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плюс» наносять з розрахунку 0,5…0,6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гк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/м2 за два рази.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високоякісних бетонів різного функціонального призначення досягається модифікування його структури визначеними органічними і мінеральними добавками. Введені в незначних кількостях добавки впливають на процеси гідратації і кристалізації, морфологію новоутворень і в цілому на структуру затверділого цементного каменю, змінюючи тим самим властивості бетону – міцність, пористість, водонепроникність, усадку, корозійну- і тріщиностійкість і ін. Номенклатура застосованих добавок дуже поширена. Багато з них специфічні, тобто, впливаючи на одні характеристики бетону, вони практично не змінюють інші.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інноваційні технології бетонування можуть бути узагальнені в наступній таблиці.</a:t>
            </a:r>
          </a:p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128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A4F8D7F-FDFA-4CBB-A085-5792E0796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182430"/>
              </p:ext>
            </p:extLst>
          </p:nvPr>
        </p:nvGraphicFramePr>
        <p:xfrm>
          <a:off x="0" y="0"/>
          <a:ext cx="11887202" cy="7694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476">
                  <a:extLst>
                    <a:ext uri="{9D8B030D-6E8A-4147-A177-3AD203B41FA5}">
                      <a16:colId xmlns:a16="http://schemas.microsoft.com/office/drawing/2014/main" val="3027660474"/>
                    </a:ext>
                  </a:extLst>
                </a:gridCol>
                <a:gridCol w="1514219">
                  <a:extLst>
                    <a:ext uri="{9D8B030D-6E8A-4147-A177-3AD203B41FA5}">
                      <a16:colId xmlns:a16="http://schemas.microsoft.com/office/drawing/2014/main" val="17899952"/>
                    </a:ext>
                  </a:extLst>
                </a:gridCol>
                <a:gridCol w="5500468">
                  <a:extLst>
                    <a:ext uri="{9D8B030D-6E8A-4147-A177-3AD203B41FA5}">
                      <a16:colId xmlns:a16="http://schemas.microsoft.com/office/drawing/2014/main" val="4154089979"/>
                    </a:ext>
                  </a:extLst>
                </a:gridCol>
                <a:gridCol w="4164039">
                  <a:extLst>
                    <a:ext uri="{9D8B030D-6E8A-4147-A177-3AD203B41FA5}">
                      <a16:colId xmlns:a16="http://schemas.microsoft.com/office/drawing/2014/main" val="2495479577"/>
                    </a:ext>
                  </a:extLst>
                </a:gridCol>
              </a:tblGrid>
              <a:tr h="205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з/п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Назва функцій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Способи надання заданих функцій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Ефект від наданих функцій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extLst>
                  <a:ext uri="{0D108BD9-81ED-4DB2-BD59-A6C34878D82A}">
                    <a16:rowId xmlns:a16="http://schemas.microsoft.com/office/drawing/2014/main" val="737916603"/>
                  </a:ext>
                </a:extLst>
              </a:tr>
              <a:tr h="107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Підвищення міцності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роздільне двох стадійне приготування сумішей;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включення до складу суперластифікаторів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Бетони класу С 40/50 зменшують матеріаломісткість усіх конструктивних складових будівель і споруд. Зменшення витрат в′яжучих без зміни міцності. Збільшення міцності без зміни витрат в′яжучого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/>
                </a:tc>
                <a:extLst>
                  <a:ext uri="{0D108BD9-81ED-4DB2-BD59-A6C34878D82A}">
                    <a16:rowId xmlns:a16="http://schemas.microsoft.com/office/drawing/2014/main" val="1911617056"/>
                  </a:ext>
                </a:extLst>
              </a:tr>
              <a:tr h="1251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Особливо високої міцності та тріщіностійкості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виготовлення сумішей з добавками гіперпластифікаторів (поєднання суперластифікаторів та супертонких наповнювачів-кремнеземистого пилу, кам′яного борошна, ЗВТЕС, інших)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отримання сумішей з супертонкими армуючими волокнами;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Зменшення витрат бетону в несучих конструкціях на 25…30%, та арматурної сталі на 30…35%.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Довготермінове усунення тріщиноутворення.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Використання для виготовлення відповідальних конструкцій.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/>
                </a:tc>
                <a:extLst>
                  <a:ext uri="{0D108BD9-81ED-4DB2-BD59-A6C34878D82A}">
                    <a16:rowId xmlns:a16="http://schemas.microsoft.com/office/drawing/2014/main" val="4033479985"/>
                  </a:ext>
                </a:extLst>
              </a:tr>
              <a:tr h="663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Самоущільнення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гіперпластифікуючі добавки  в поєднанні суперпластифікаторів та супертонких наповнювачів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Бетони підвищеної щільності, виготовлені без віброущільнення та витрат ресурсів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extLst>
                  <a:ext uri="{0D108BD9-81ED-4DB2-BD59-A6C34878D82A}">
                    <a16:rowId xmlns:a16="http://schemas.microsoft.com/office/drawing/2014/main" val="1699156637"/>
                  </a:ext>
                </a:extLst>
              </a:tr>
              <a:tr h="663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Гідроізолюючі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виготовлення бетонних сумішей з добавками «Пенетрон», «Сіка»,</a:t>
                      </a:r>
                      <a:endParaRPr lang="ru-RU" sz="1400">
                        <a:effectLst/>
                      </a:endParaRPr>
                    </a:p>
                    <a:p>
                      <a:pPr marL="457200" indent="-34925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«Гідрозит», «Гідрохіт» та інших;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нанесення на бетонні поверхні, в тому числі свіжеукладенних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Забезпечення водонепроникності бетонних конструкцій та споруд при тиску води до 12МПа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extLst>
                  <a:ext uri="{0D108BD9-81ED-4DB2-BD59-A6C34878D82A}">
                    <a16:rowId xmlns:a16="http://schemas.microsoft.com/office/drawing/2014/main" val="937981135"/>
                  </a:ext>
                </a:extLst>
              </a:tr>
              <a:tr h="829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Захисні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виготовлення бетонних сумішей з ущільнювачами структури;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включення до складу або нанесення на поверхню мігруючих інгібіторів корозії;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гідрофобізація.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Бетони підвищеної щільності структури для забезпечення хімічної, водо-, морозо- та атмосферо стійкості.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Попередження корозії арматури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/>
                </a:tc>
                <a:extLst>
                  <a:ext uri="{0D108BD9-81ED-4DB2-BD59-A6C34878D82A}">
                    <a16:rowId xmlns:a16="http://schemas.microsoft.com/office/drawing/2014/main" val="4215517976"/>
                  </a:ext>
                </a:extLst>
              </a:tr>
              <a:tr h="497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Зношуваностійкі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нанесення на бетонну свіже укладеного або існуючого бетону препарату типу </a:t>
                      </a:r>
                      <a:r>
                        <a:rPr lang="en-US" sz="1400">
                          <a:effectLst/>
                        </a:rPr>
                        <a:t>Liturin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Підвищення зношуваностійкості бетонної поверхні підлог промислових та громадських приміщень більш ніж в 10 разів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/>
                </a:tc>
                <a:extLst>
                  <a:ext uri="{0D108BD9-81ED-4DB2-BD59-A6C34878D82A}">
                    <a16:rowId xmlns:a16="http://schemas.microsoft.com/office/drawing/2014/main" val="3177486967"/>
                  </a:ext>
                </a:extLst>
              </a:tr>
              <a:tr h="411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Декоративні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застосування бетонних сумішей з лугостійкими пігментами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Виготовлення кольорових конструкцій (з покриттям), малих архітектурних форм, штучних виробів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/>
                </a:tc>
                <a:extLst>
                  <a:ext uri="{0D108BD9-81ED-4DB2-BD59-A6C34878D82A}">
                    <a16:rowId xmlns:a16="http://schemas.microsoft.com/office/drawing/2014/main" val="1425544193"/>
                  </a:ext>
                </a:extLst>
              </a:tr>
              <a:tr h="6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Радіаційно – та рентгеностійкі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виготовлення бетонних сумішей зі спеціальними заповнювачами (металургійний скрап, свинцевміщуючі матеріали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Утворення захисних конструкцій в умовах випромінювання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extLst>
                  <a:ext uri="{0D108BD9-81ED-4DB2-BD59-A6C34878D82A}">
                    <a16:rowId xmlns:a16="http://schemas.microsoft.com/office/drawing/2014/main" val="2806071135"/>
                  </a:ext>
                </a:extLst>
              </a:tr>
              <a:tr h="51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Жаростійкість та вогнетривність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Технології:</a:t>
                      </a:r>
                      <a:endParaRPr lang="ru-RU" sz="14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400">
                          <a:effectLst/>
                        </a:rPr>
                        <a:t>застосування спеціальних  заповнювачів (шамот, магнезити, динас, мулітові на портландцементно або ріденному склі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Формування захисних покрить або конструкцій в умовах дії температури до 1800°C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07" marR="22807" marT="0" marB="0"/>
                </a:tc>
                <a:extLst>
                  <a:ext uri="{0D108BD9-81ED-4DB2-BD59-A6C34878D82A}">
                    <a16:rowId xmlns:a16="http://schemas.microsoft.com/office/drawing/2014/main" val="3043150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622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 модифікування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електрообробленням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замішування</a:t>
            </a:r>
          </a:p>
          <a:p>
            <a:pPr indent="457200"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спрямовані на підвищення міцності, і в кінцевому підсумку, зменшення матеріаломісткості бетонної продукції за рахунок економії в’яжучих та інших складових, а також загальних витрат бетону.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технології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двохстадійного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приготування спочатку виконують інтенсивне змішування цементної суміші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(2…3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 з відповідною кількістю заповнювачів. Інша технологія –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електрооброблення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замішування.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  оброблення під впливом дії постійного електричного струменю, який подають на розчинюючі електроди (водорозчинні). Ці електроди можуть складатися з солей алюмінію або заліза. В результаті вода збагачується оксидами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 (Al2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О3;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О3).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двохстадійного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приготування суміші та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електрооброблення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являються покращення процесів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структуроутворювання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збільшення міцності. Це дозволяє зменшити витрати в’яжучої речовини, скоротити терміни тверднення.</a:t>
            </a:r>
          </a:p>
          <a:p>
            <a:pPr indent="457200"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Варіантом інноваційних технологій в частині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двохстадійного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приготування бетонних сумішей може бути активація цементної суспензії, збагаченої гідроксидом кальцію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Ca(OH)2,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тому числі зміненому електромагнітному полі. Призначення – підвищення міцності бетону або зниження витрат цементу при збереженні проектної міцності.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270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E969FB-5000-45F5-9802-6E43A188DF6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56" y="269753"/>
            <a:ext cx="7360872" cy="59763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DAB3C1D-743B-4C11-A6DF-7597ECE6E53F}"/>
              </a:ext>
            </a:extLst>
          </p:cNvPr>
          <p:cNvSpPr/>
          <p:nvPr/>
        </p:nvSpPr>
        <p:spPr>
          <a:xfrm>
            <a:off x="7835704" y="611945"/>
            <a:ext cx="413590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Технологічна схема приготування бетонної суміші з </a:t>
            </a:r>
            <a:r>
              <a:rPr lang="uk-UA" dirty="0" err="1"/>
              <a:t>електрообробленням</a:t>
            </a:r>
            <a:r>
              <a:rPr lang="uk-UA" dirty="0"/>
              <a:t> води замішування: </a:t>
            </a:r>
          </a:p>
          <a:p>
            <a:r>
              <a:rPr lang="uk-UA" dirty="0"/>
              <a:t>1, 2, 3 – бункери цементу, піску та </a:t>
            </a:r>
            <a:r>
              <a:rPr lang="uk-UA" dirty="0" err="1"/>
              <a:t>щебеню</a:t>
            </a:r>
            <a:r>
              <a:rPr lang="uk-UA" dirty="0"/>
              <a:t>; </a:t>
            </a:r>
          </a:p>
          <a:p>
            <a:r>
              <a:rPr lang="uk-UA" dirty="0"/>
              <a:t>4,5,6,7 – дозатори цементу, піску, </a:t>
            </a:r>
            <a:r>
              <a:rPr lang="uk-UA" dirty="0" err="1"/>
              <a:t>щебеню</a:t>
            </a:r>
            <a:r>
              <a:rPr lang="uk-UA" dirty="0"/>
              <a:t> та води; </a:t>
            </a:r>
          </a:p>
          <a:p>
            <a:r>
              <a:rPr lang="uk-UA" dirty="0"/>
              <a:t>8 – електроди; </a:t>
            </a:r>
          </a:p>
          <a:p>
            <a:r>
              <a:rPr lang="uk-UA" dirty="0"/>
              <a:t>9,10 – запірна апаратура; </a:t>
            </a:r>
          </a:p>
          <a:p>
            <a:r>
              <a:rPr lang="uk-UA" dirty="0"/>
              <a:t>12 – </a:t>
            </a:r>
            <a:r>
              <a:rPr lang="uk-UA" dirty="0" err="1"/>
              <a:t>електровипрямляч</a:t>
            </a:r>
            <a:r>
              <a:rPr lang="uk-UA" dirty="0"/>
              <a:t>; </a:t>
            </a:r>
          </a:p>
          <a:p>
            <a:r>
              <a:rPr lang="uk-UA" dirty="0"/>
              <a:t>13 – змішувач сухих сумішей; </a:t>
            </a:r>
          </a:p>
          <a:p>
            <a:r>
              <a:rPr lang="uk-UA" dirty="0"/>
              <a:t>14 – бетонозмішувач; </a:t>
            </a:r>
          </a:p>
          <a:p>
            <a:r>
              <a:rPr lang="uk-UA" dirty="0"/>
              <a:t>15 – приймальні пристрої</a:t>
            </a:r>
          </a:p>
        </p:txBody>
      </p:sp>
    </p:spTree>
    <p:extLst>
      <p:ext uri="{BB962C8B-B14F-4D97-AF65-F5344CB8AC3E}">
        <p14:creationId xmlns:p14="http://schemas.microsoft.com/office/powerpoint/2010/main" val="192555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	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Багатокомпонентність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основа інноваційних технологій спрямованого регулювання функцій бетону.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 дозволяють отримувати бетонні конструкції у відповідності до експлуатаційних функцій аби забезпечити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ресурсозберігання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рахунок певних заходів достатньої їхньої ефективності.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Класичні визначення технологій бетонування [Ю.М. Баженов,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Дворкін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Данілов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базуються на цілеспрямованому використанні взаємозв’язків між складовими, параметрами технологічних процесів, і властивостями та їхнім регулюванням.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технології, як результат подальшого вдосконалення традиційних, зумовлені можливостями регулювання двох основних чинників: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варіюванням параметрами технологічних процесів на усіх стадіях виготовлення, укладання та догляду бетонних сумішей;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композиційністю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включенням до складу компонентів їхнього виду, регулюванням їхніх складових, властивостей та співвідношень на основі згідно розрахунків. В цьому враховується закономірність взаємозв’язків «складові та їхні властивості, технологічні параметри – структура – властивості бетону».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технології дозволяють забезпечити наступні властивості бетонним сумішам і бетонам: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підвищену рухливість бетонної суміші навіть до самоущільнення без втрати міцності;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конструкційні завдяки достатній міцності та іншим фізико-механічним характеристикам;</a:t>
            </a:r>
          </a:p>
          <a:p>
            <a:pPr marL="342900" indent="-342900" algn="just">
              <a:buFontTx/>
              <a:buChar char="-"/>
            </a:pP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-теплоізоляційні як результат поєднання міцності та теплопровідності;</a:t>
            </a:r>
          </a:p>
          <a:p>
            <a:pPr marL="342900" indent="-342900" algn="just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теплоізоляційні з їхніми низькими теплопровідністю та середньою густиною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55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гідроізолюючі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рахунок високої водонепроникності;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жаростійкі та вогнетривкі для забезпечення стійкості в області високих температур;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кислотостійкі з показниками стійкості більше 90%;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декоративні, здатні надати виробам потрібну художньо-декоративну виразність;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зі спеціальними властивостями у відповідності особливостей впливу зовнішнього середовища (гідротехнічні, дорожні, захист від радіації та інші);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здатність тверднути при понижених та низьких температурах;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зносостійкість.</a:t>
            </a: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видно, має місце придатність технологій готувати бетони багатьох функцій.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необхідно виділити бетони, які мають надзвичайно високі показники міцності та виконують функції надання виробам понижених розмірів перетину при забезпеченні високої несучої здатності та надійності.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бетони мають широку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поліфункціональність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завдяки урахуванню закономірностей взаємозв'язків між складовими та їхніми функціями у створенні структури та властивостей. На основі виявлених закономірностей до складу включають спеціальні добавки, які дозволяють значно покращити властивості та економічні показники.</a:t>
            </a:r>
          </a:p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0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Бетони характеризуються як високоякісні. Досягається це модифікацією складу різними органічними та мінеральними добавками. Незважаючи на те, що добавки вводять в незначних кількостях, але вони здатні змінити структуру і тим самим властивості бетонів – міцність, пористість, водонепроникність, тріщиностійкість та інші потрібні показники.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 на використання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поліфункціональних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бетонів базується на досягненнями в області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пластифікування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сумішей та появою найбільш активних пуцоланових добавок –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мікрокремнеземів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дегідратованих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каолінів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високодисперсних зол. Поєднання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особливо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гіперпластифікаторів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полікарбоксілатній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полігліколієвій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основах дозволяє знизити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водоцементне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співвідношення до 0,24 … 0,28 і отримувати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надрухливі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цементно-мінеральні дисперсні системи і бетоні суміші.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даний час номенклатура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тонкодисперсних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наповнювачів бетону значно розширена. Запропоновано використовувати подрібнені відходи металургійної та енергетичної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промисловостей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кварцеві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піски, вапняки і карбонати, доломіт, наявні практично в усіх регіонах країни. Науково доведено, що використання таких добавок особливо ефективно в комплексі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суперпластифікаторами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армуючими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короткими волокнами.</a:t>
            </a: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86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 високоміцних бетонів 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останні роки при виготовленні високоміцних бетонів реалізується концепція використання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реакційно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мономінеральних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гелевих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тонкодисперсних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порошків на основі гірських порід. Використання таких порошків ознаменувало появу нового класу бетонів, так званих надміцних. Такі бетони є багатокомпонентними, кількість компонентів в них може досягати 7…9 найменувань. У них відсутні крупний заповнювач, а дрібний заповнювач – це особливо дрібні піски фракції не більше 0,5 … 0,8 мм. Частка кам'яного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реакційно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-активного борошна в таких бетонах становить 40 … 50% від маси цементу при вмісті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мікрокремнезема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15 … 22%.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Водоцементне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відношення не перевищує 0,09…0,12. *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 бетони можуть бути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малопористі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внаслідок меншої кількості води замішування суміші. В результаті має можливість готувати конструкції меншого перерізу завдяки більшій несучій здатності бетону, або, навпаки, залишати без зміни міцності, але зменшувати витрати в’яжучої речовини. В обох випадках досягається економія ресурсів та регулювання призначення. </a:t>
            </a: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*Минимальное количество воды, необходимое для гидратации цемента (примерно 25 % от массы цемента или В/Ц = 0,25) не способно обеспечить пластификацию строительного раствора или бетона до консистенции, пригодной в практических целях. Любое количество воды, добавленное к цементу сверх необходимого для гидратации приводит к уменьшению прочности цементного камня (строительного раствора, бетона). При прочих равных условиях водоцементное отношение определяет прочность бетона</a:t>
            </a:r>
            <a:r>
              <a:rPr lang="ru-RU" sz="1800" baseline="30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[1]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Специальные добавки-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Пластификатор (строительство)"/>
              </a:rPr>
              <a:t>пластификаторы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позволяют повысить пластичность бетона при том же количестве воды.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Вікіпедія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(ВЦ звичайного бетону 0,3..1,2).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3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" y="0"/>
            <a:ext cx="11887200" cy="68580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 води в тонкозернистих бетонах істотно знижується за рахунок високої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водоредукуючої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дисперсних системах.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Водоредукуюча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 в деяких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тонкодисперсних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порошках може досягати значних величин – 100 … 150%, тобто витрата води при однаковому гравітаційному впливу в дисперсних системах може бути знижений в 10 … 15 разів у порівнянні зі звичайними суспензіями. </a:t>
            </a:r>
          </a:p>
          <a:p>
            <a:pPr indent="457200" algn="just">
              <a:lnSpc>
                <a:spcPct val="10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Заміщення частини цементу, крупного і мілкого наповнювачів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тонкодисперсними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мікропорошками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дозволяє максимально реалізувати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розріджуючу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дію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сульфонафталін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сульфомеламинформальдегідній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основі і в більшій мірі 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полікарбоксилатній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основі. Включення в такі бетони сталевих волокон в кількості 2,0 … 2,5% за обсягом міцність бетону при осьовому розтягу може досягати 15 МПа, міцність на розтяг при вигині – 50 МПа при міцності на стиск 180 – 200МПа. У ближньому майбутньому відбудеться поступове заміщення звичайних традиційних бетонів багатокомпонентними.</a:t>
            </a:r>
          </a:p>
          <a:p>
            <a:pPr indent="457200" algn="just">
              <a:lnSpc>
                <a:spcPct val="10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велике значення використання золи-винесення теплових електростанцій (ЗВТЕС), або інших відходів аналогічної дисперсності в кількості до 20…25% по масі цементу, що дозволяє замінити аналогічну кількість цементу без суттєвої зміни властивостей бетону та в сукупності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суперпластифікаторами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надати бетонам функції міцності.</a:t>
            </a:r>
          </a:p>
          <a:p>
            <a:pPr indent="457200" algn="just">
              <a:lnSpc>
                <a:spcPct val="100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Високі технічні властивості забезпечуються не тільки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багатокомпонентністю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складу, а перш за все високими функціональними властивостями компонентів і новими технологіями приготування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богатокомпонентних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бетонних сумішей. Такий бетон має високу водостійкість (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Крозм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водонепроникність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W),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морозостійкість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солестійкість (вплив солей обледеніння), стійкість до проникнення хлорид-іонів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l),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трикратне підвищення стійкості до карбонізації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висолів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Таких результатів досягають завдяки дії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модифікуючих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добавок.</a:t>
            </a:r>
          </a:p>
          <a:p>
            <a:pPr indent="457200" algn="just">
              <a:lnSpc>
                <a:spcPct val="100000"/>
              </a:lnSpc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27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дії пластифікаторів,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гіперпластифікаторів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збільшення міцності бетону за рахунок меншої пористості, виявленим завдяки закономірностям меншої кількості води замішування в суміші. Це дозволяє готувати конструкції з меншим перерізом завдяки більшій несучій здатності бетону, або, навпаки, залишати без зміни міцність, але зменшувати витрати в’яжучої речовини. В обох випадках має місце економія ресурсів та регулювання призначення.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 дії одного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суперпластифікаторів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показує приріст міцності до 70…90% при величіні добавки 0,3%.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найбільш поширених та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використованих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добавок цієї групи належіть С-3, 10-03, 40-03, ОП-1, «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Мельмент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Компласт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Релаксол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названих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модифікуючих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добавок, особливе місце належить препаратам системи «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Релаксол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як за результатами їхньої ефективності, так і за показником доступності.</a:t>
            </a: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https://youtu.be/wF1CarwSU8Y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https://youtu.be/ZGI_I21u2bU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https://youtu.be/o7zMm8Fi7dw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https://youtu.be/ZLqmSv1TMzw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https://youtu.be/DVHmIqPcH8Y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https://youtu.be/qve7Bp7M6ew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61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виготовленні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самоущільнюючого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 крім традиційних складових, які застосовуються при виготовленні класичних бетонів (цемент, мінеральні складові, добавки та вода), використовуються також дрібнозернисті домішки, модифікатори в’язкості та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суперпластифікатори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забезпечують довготривале зберігання початкової текучості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самоущільнюючогося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бетону.</a:t>
            </a:r>
          </a:p>
          <a:p>
            <a:pPr indent="457200" algn="just"/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являється також вибір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суперпластифікуючих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добавок. Він визначається вимогою дуже  високого ефекту щодо зниження вмісту води і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мінімальнї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зміни рухливості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самоущільнюючого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бетону під час транспортування на будівництво протягом 60-90 хв. Застосовуються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суперпластифікатори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основі полімерних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карбоксилатів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Glenium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Ace 30)/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Дози добавок знаходяться у діапазоні від 1,0-1,6%. </a:t>
            </a:r>
          </a:p>
          <a:p>
            <a:pPr indent="457200" algn="just"/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сильний вплив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полікарбоксилату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зниження вмісту води, яке являється дворазовим порівняно з використанням класичних пластифікаторів (меламін або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нафталінформальдегідні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смоли) необхідне точне дозування води. Якщо передозування води у кількості 5л на кубометр бетону зі звичайним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суперпластифікатором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ще не веде до сепарації бетонної суміші, то у випадку застосування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полікарбоксилату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наступає такий стан. З цієї причини </a:t>
            </a:r>
            <a:r>
              <a:rPr lang="uk-UA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самоущільнюючі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бетони повинні замішуватися тільки на бетонних заводах, на яких є можливість реєструвати зміни вологості у фракції 0,4 мм, а також працює відповідальний та досвідчений обслуговуючий персонал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04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070B62-8D5E-4D10-BE7C-30C4738DA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корозійно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та морозостійких бетонів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корозійно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та морозостійких бетонів дозволяють зменшити пористість та збільшити ефект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незмочуваності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водовідштовхування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які являються головними факторами погіршення стійкості.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таких технологіях використовують.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Гідрофобно-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пластифікуючі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 призначенні збільшити міцність бетону за рахунок зниження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водопотреби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незмінних витратах цементу, або зменшення витрати в’яжучого при незмінній міцності. Головний ефект дії цих добавок - забезпечити поверхні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водовідштовхування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зменшення водопоглинання, покращити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морозо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та корозійну стійкість.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якості гідрофобних добавок використовують милонафт, ГКЖ-10, ГКЖ-94.</a:t>
            </a:r>
          </a:p>
          <a:p>
            <a:pPr indent="457200" algn="just"/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Повітрявтягуючі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 зменшують поверхневий натяг води на зернах та при перемішуванні сприяють втягуванні повітря, яке розподіляється в суміші у вигляді дрібних часточок. В результаті покращується процес перемішування, укладання та ущільнення, бетон має підвищену морозостійкість за рахунок того, що повітряні частки відіграють свого роду роль резервного об`єму для води під час її замерзання. Тому понижується величина внутрішнього тиску від замерзаючої води і попереджається руйнування бетону.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5992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2804</Words>
  <Application>Microsoft Office PowerPoint</Application>
  <PresentationFormat>Широкоэкранный</PresentationFormat>
  <Paragraphs>182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5</cp:revision>
  <dcterms:created xsi:type="dcterms:W3CDTF">2022-10-16T11:47:40Z</dcterms:created>
  <dcterms:modified xsi:type="dcterms:W3CDTF">2022-10-17T09:59:10Z</dcterms:modified>
</cp:coreProperties>
</file>