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4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1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81912" y="1146048"/>
            <a:ext cx="5974080" cy="31084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4776"/>
              </a:lnSpc>
            </a:pPr>
            <a:r>
              <a:rPr lang="ru-RU" sz="3900" b="1" dirty="0">
                <a:solidFill>
                  <a:schemeClr val="tx2"/>
                </a:solidFill>
              </a:rPr>
              <a:t>ОРГАНІЗАЦІЯ ВИКОРИСТАННЯ ХМАРНИХ ТЕХНОЛОГІЙ ДЛЯ МАРКЕТИНГОВОЇ </a:t>
            </a:r>
            <a:r>
              <a:rPr lang="ru-RU" sz="3900" b="1" dirty="0" smtClean="0">
                <a:solidFill>
                  <a:schemeClr val="tx2"/>
                </a:solidFill>
              </a:rPr>
              <a:t>ДІЯЛЬНОСТІ</a:t>
            </a:r>
            <a:endParaRPr lang="ru" sz="3900" b="1" dirty="0">
              <a:solidFill>
                <a:schemeClr val="tx2"/>
              </a:solidFill>
              <a:latin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627188" y="2446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627188" y="2446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1627409" y="2446814"/>
          <a:ext cx="5889182" cy="3108960"/>
        </p:xfrm>
        <a:graphic>
          <a:graphicData uri="http://schemas.openxmlformats.org/drawingml/2006/table">
            <a:tbl>
              <a:tblPr/>
              <a:tblGrid>
                <a:gridCol w="1438275">
                  <a:extLst>
                    <a:ext uri="{9D8B030D-6E8A-4147-A177-3AD203B41FA5}">
                      <a16:colId xmlns:a16="http://schemas.microsoft.com/office/drawing/2014/main" val="2725376779"/>
                    </a:ext>
                  </a:extLst>
                </a:gridCol>
                <a:gridCol w="450215">
                  <a:extLst>
                    <a:ext uri="{9D8B030D-6E8A-4147-A177-3AD203B41FA5}">
                      <a16:colId xmlns:a16="http://schemas.microsoft.com/office/drawing/2014/main" val="3176641770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val="909882670"/>
                    </a:ext>
                  </a:extLst>
                </a:gridCol>
                <a:gridCol w="810260">
                  <a:extLst>
                    <a:ext uri="{9D8B030D-6E8A-4147-A177-3AD203B41FA5}">
                      <a16:colId xmlns:a16="http://schemas.microsoft.com/office/drawing/2014/main" val="3325836143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1867035731"/>
                    </a:ext>
                  </a:extLst>
                </a:gridCol>
                <a:gridCol w="126557">
                  <a:extLst>
                    <a:ext uri="{9D8B030D-6E8A-4147-A177-3AD203B41FA5}">
                      <a16:colId xmlns:a16="http://schemas.microsoft.com/office/drawing/2014/main" val="4256281177"/>
                    </a:ext>
                  </a:extLst>
                </a:gridCol>
                <a:gridCol w="748030">
                  <a:extLst>
                    <a:ext uri="{9D8B030D-6E8A-4147-A177-3AD203B41FA5}">
                      <a16:colId xmlns:a16="http://schemas.microsoft.com/office/drawing/2014/main" val="2560718216"/>
                    </a:ext>
                  </a:extLst>
                </a:gridCol>
                <a:gridCol w="980440">
                  <a:extLst>
                    <a:ext uri="{9D8B030D-6E8A-4147-A177-3AD203B41FA5}">
                      <a16:colId xmlns:a16="http://schemas.microsoft.com/office/drawing/2014/main" val="721102966"/>
                    </a:ext>
                  </a:extLst>
                </a:gridCol>
              </a:tblGrid>
              <a:tr h="151765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Освітня програма, рівень вищої освіти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>
                        <a:spcAft>
                          <a:spcPts val="10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Маркетинг, бакалавр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340867"/>
                  </a:ext>
                </a:extLst>
              </a:tr>
              <a:tr h="151765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Статус дисципліни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>
                        <a:spcAft>
                          <a:spcPts val="10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Вільного вибору студентів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5900622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Кредити ECTS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Навч. рік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2021-2022 1 семестр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Рік навчання</a:t>
                      </a: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- 4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Тижні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829988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Кількість годин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Кількість змістових модулів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Лекційні заняття – 20 год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Практичні заняття – 20 год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Самостійна робота –</a:t>
                      </a: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 год.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0179287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Вид контролю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i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Залік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606730"/>
                  </a:ext>
                </a:extLst>
              </a:tr>
              <a:tr h="158750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Посилання на курс в Moodle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https</a:t>
                      </a: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://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moodle</a:t>
                      </a: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.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znu</a:t>
                      </a: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.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edu</a:t>
                      </a: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.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ua</a:t>
                      </a: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/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course</a:t>
                      </a: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/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view</a:t>
                      </a: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.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php</a:t>
                      </a: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?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id</a:t>
                      </a: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=11374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9143827"/>
                  </a:ext>
                </a:extLst>
              </a:tr>
              <a:tr h="158750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Консультації:</a:t>
                      </a:r>
                      <a:r>
                        <a:rPr lang="uk-UA" sz="1200" b="1" i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о понеділка, 11.00-12.55 або за домовленістю чи </a:t>
                      </a:r>
                      <a:r>
                        <a:rPr lang="uk-UA" sz="12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ел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. поштою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1071016"/>
                  </a:ext>
                </a:extLst>
              </a:tr>
            </a:tbl>
          </a:graphicData>
        </a:graphic>
      </p:graphicFrame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1627188" y="2446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1627188" y="2446338"/>
            <a:ext cx="3017837" cy="635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594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03300" y="489734"/>
            <a:ext cx="707390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uk-UA" sz="1400" b="1" dirty="0">
                <a:latin typeface="Times New Roman" panose="02020603050405020304" pitchFamily="18" charset="0"/>
                <a:ea typeface="MS Mincho"/>
              </a:rPr>
              <a:t>ОПИС КУРСУ </a:t>
            </a:r>
            <a:endParaRPr lang="ru-RU" sz="1200" dirty="0">
              <a:latin typeface="Times New Roman" panose="02020603050405020304" pitchFamily="18" charset="0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uk-UA" sz="1200" dirty="0">
                <a:latin typeface="Times New Roman" panose="02020603050405020304" pitchFamily="18" charset="0"/>
                <a:ea typeface="MS Mincho"/>
              </a:rPr>
              <a:t>Набуття у майбутніх фахівців теоретичних та практичних навичок, а також сформувати знання щодо методологічних підходів використання хмарних технологій у маркетингу.</a:t>
            </a:r>
            <a:endParaRPr lang="ru-RU" sz="1200" dirty="0">
              <a:latin typeface="Times New Roman" panose="02020603050405020304" pitchFamily="18" charset="0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uk-UA" sz="1200" dirty="0">
                <a:latin typeface="Times New Roman" panose="02020603050405020304" pitchFamily="18" charset="0"/>
                <a:ea typeface="MS Mincho"/>
              </a:rPr>
              <a:t>Вивчення теоретичних т методологічних підходів щодо використання хмарних технологій, навчити студентів використовувати на практиці використовувати методи і прийоми маркетингової діяльності, які необхідні у майбутній професійній діяльності.</a:t>
            </a:r>
            <a:endParaRPr lang="ru-RU" sz="1200" dirty="0">
              <a:latin typeface="Times New Roman" panose="02020603050405020304" pitchFamily="18" charset="0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uk-UA" sz="1200" b="1" dirty="0">
                <a:latin typeface="Times New Roman" panose="02020603050405020304" pitchFamily="18" charset="0"/>
                <a:ea typeface="MS Mincho"/>
              </a:rPr>
              <a:t>Мета курсу</a:t>
            </a:r>
            <a:r>
              <a:rPr lang="uk-UA" sz="1200" dirty="0">
                <a:latin typeface="Times New Roman" panose="02020603050405020304" pitchFamily="18" charset="0"/>
                <a:ea typeface="MS Mincho"/>
              </a:rPr>
              <a:t> – є надати студентам глибоких знань в застосуванні хмарних технологій щодо в маркетингової діяльності з метою використання їх в практичній діяльності та дати практичні навички для використання хмарних технологій у діяльності економічних об’єктів та їх майбутньої професійної діяльності.</a:t>
            </a:r>
            <a:endParaRPr lang="ru-RU" sz="1200" dirty="0">
              <a:latin typeface="Times New Roman" panose="02020603050405020304" pitchFamily="18" charset="0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uk-UA" sz="1200" dirty="0">
                <a:latin typeface="Times New Roman" panose="02020603050405020304" pitchFamily="18" charset="0"/>
                <a:ea typeface="MS Mincho"/>
              </a:rPr>
              <a:t>На методичному рівні ознайомити студентів з основними підходами застосування хмарних технологій у маркетингу та методами використання інформаційних технологій </a:t>
            </a:r>
            <a:r>
              <a:rPr lang="en-US" sz="1200" dirty="0">
                <a:latin typeface="Times New Roman" panose="02020603050405020304" pitchFamily="18" charset="0"/>
                <a:ea typeface="MS Mincho"/>
              </a:rPr>
              <a:t>Internet</a:t>
            </a:r>
            <a:r>
              <a:rPr lang="uk-UA" sz="1200" dirty="0">
                <a:latin typeface="Times New Roman" panose="02020603050405020304" pitchFamily="18" charset="0"/>
                <a:ea typeface="MS Mincho"/>
              </a:rPr>
              <a:t> маркетингу, методів і прийомів комунікації з споживачами.</a:t>
            </a:r>
            <a:endParaRPr lang="ru-RU" sz="1200" dirty="0"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uk-UA" sz="1200" dirty="0">
                <a:latin typeface="Times New Roman" panose="02020603050405020304" pitchFamily="18" charset="0"/>
                <a:ea typeface="MS Mincho"/>
              </a:rPr>
              <a:t> </a:t>
            </a:r>
            <a:endParaRPr lang="ru-RU" sz="1200" dirty="0"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uk-UA" sz="1400" b="1" dirty="0">
                <a:latin typeface="Times New Roman" panose="02020603050405020304" pitchFamily="18" charset="0"/>
                <a:ea typeface="MS Mincho"/>
              </a:rPr>
              <a:t>ОЧІКУВАНІ РЕЗУЛЬТАТИ НАВЧАННЯ</a:t>
            </a:r>
            <a:endParaRPr lang="ru-RU" sz="1200" dirty="0"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uk-UA" sz="1200" b="1" dirty="0">
                <a:latin typeface="Times New Roman" panose="02020603050405020304" pitchFamily="18" charset="0"/>
                <a:ea typeface="MS Mincho"/>
              </a:rPr>
              <a:t>У разі успішного завершення курсу студент </a:t>
            </a:r>
            <a:r>
              <a:rPr lang="uk-UA" sz="1200" b="1" u="sng" dirty="0">
                <a:latin typeface="Times New Roman" panose="02020603050405020304" pitchFamily="18" charset="0"/>
                <a:ea typeface="MS Mincho"/>
              </a:rPr>
              <a:t>зможе</a:t>
            </a:r>
            <a:r>
              <a:rPr lang="uk-UA" sz="1200" b="1" dirty="0">
                <a:latin typeface="Times New Roman" panose="02020603050405020304" pitchFamily="18" charset="0"/>
                <a:ea typeface="MS Mincho"/>
              </a:rPr>
              <a:t>:</a:t>
            </a:r>
            <a:endParaRPr lang="ru-RU" sz="1200" dirty="0">
              <a:latin typeface="Times New Roman" panose="02020603050405020304" pitchFamily="18" charset="0"/>
              <a:ea typeface="MS Mincho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uk-UA" sz="1200" dirty="0">
                <a:latin typeface="Times New Roman" panose="02020603050405020304" pitchFamily="18" charset="0"/>
                <a:ea typeface="MS Mincho"/>
              </a:rPr>
              <a:t>аналізувати тенденції щодо розвитку хмарних технологій;</a:t>
            </a:r>
            <a:endParaRPr lang="ru-RU" sz="1200" dirty="0">
              <a:latin typeface="Times New Roman" panose="02020603050405020304" pitchFamily="18" charset="0"/>
              <a:ea typeface="MS Mincho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uk-UA" sz="1200" dirty="0">
                <a:latin typeface="Times New Roman" panose="02020603050405020304" pitchFamily="18" charset="0"/>
                <a:ea typeface="MS Mincho"/>
              </a:rPr>
              <a:t>визначати етапи розвитку хмарних технологій;</a:t>
            </a:r>
            <a:endParaRPr lang="ru-RU" sz="1200" dirty="0">
              <a:latin typeface="Times New Roman" panose="02020603050405020304" pitchFamily="18" charset="0"/>
              <a:ea typeface="MS Mincho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uk-UA" sz="1200" dirty="0">
                <a:latin typeface="Times New Roman" panose="02020603050405020304" pitchFamily="18" charset="0"/>
                <a:ea typeface="MS Mincho"/>
              </a:rPr>
              <a:t>встановлювати методи застосування хмарних технологій у маркетингу;</a:t>
            </a:r>
            <a:endParaRPr lang="ru-RU" sz="1200" dirty="0">
              <a:latin typeface="Times New Roman" panose="02020603050405020304" pitchFamily="18" charset="0"/>
              <a:ea typeface="MS Mincho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uk-UA" sz="1200" dirty="0">
                <a:latin typeface="Times New Roman" panose="02020603050405020304" pitchFamily="18" charset="0"/>
                <a:ea typeface="MS Mincho"/>
              </a:rPr>
              <a:t>користуватися сучасними хмарними технологіями при вирішенні аналітичних завдань;</a:t>
            </a:r>
            <a:endParaRPr lang="ru-RU" sz="1200" dirty="0">
              <a:latin typeface="Times New Roman" panose="02020603050405020304" pitchFamily="18" charset="0"/>
              <a:ea typeface="MS Mincho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uk-UA" sz="1200" dirty="0">
                <a:latin typeface="Times New Roman" panose="02020603050405020304" pitchFamily="18" charset="0"/>
                <a:ea typeface="MS Mincho"/>
              </a:rPr>
              <a:t>досліджувати рівень цін на </a:t>
            </a:r>
            <a:r>
              <a:rPr lang="uk-UA" sz="1200" dirty="0" err="1">
                <a:latin typeface="Times New Roman" panose="02020603050405020304" pitchFamily="18" charset="0"/>
                <a:ea typeface="MS Mincho"/>
              </a:rPr>
              <a:t>Internet</a:t>
            </a:r>
            <a:r>
              <a:rPr lang="uk-UA" sz="1200" dirty="0">
                <a:latin typeface="Times New Roman" panose="02020603050405020304" pitchFamily="18" charset="0"/>
                <a:ea typeface="MS Mincho"/>
              </a:rPr>
              <a:t> ринку з використанням хмарних технологій;</a:t>
            </a:r>
            <a:endParaRPr lang="ru-RU" sz="1200" dirty="0">
              <a:latin typeface="Times New Roman" panose="02020603050405020304" pitchFamily="18" charset="0"/>
              <a:ea typeface="MS Mincho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uk-UA" sz="1200" dirty="0">
                <a:latin typeface="Times New Roman" panose="02020603050405020304" pitchFamily="18" charset="0"/>
                <a:ea typeface="MS Mincho"/>
              </a:rPr>
              <a:t>користуватися сучасними хмарними технологіями при вирішенні комунікативних завдань.</a:t>
            </a:r>
            <a:endParaRPr lang="ru-RU" sz="1200" dirty="0">
              <a:effectLst/>
              <a:latin typeface="Times New Roman" panose="02020603050405020304" pitchFamily="18" charset="0"/>
              <a:ea typeface="MS Mincho"/>
            </a:endParaRPr>
          </a:p>
        </p:txBody>
      </p:sp>
    </p:spTree>
    <p:extLst>
      <p:ext uri="{BB962C8B-B14F-4D97-AF65-F5344CB8AC3E}">
        <p14:creationId xmlns:p14="http://schemas.microsoft.com/office/powerpoint/2010/main" val="369292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16359"/>
              </p:ext>
            </p:extLst>
          </p:nvPr>
        </p:nvGraphicFramePr>
        <p:xfrm>
          <a:off x="850899" y="4768927"/>
          <a:ext cx="6361431" cy="1935099"/>
        </p:xfrm>
        <a:graphic>
          <a:graphicData uri="http://schemas.openxmlformats.org/drawingml/2006/table">
            <a:tbl>
              <a:tblPr/>
              <a:tblGrid>
                <a:gridCol w="1463982">
                  <a:extLst>
                    <a:ext uri="{9D8B030D-6E8A-4147-A177-3AD203B41FA5}">
                      <a16:colId xmlns:a16="http://schemas.microsoft.com/office/drawing/2014/main" val="3391949039"/>
                    </a:ext>
                  </a:extLst>
                </a:gridCol>
                <a:gridCol w="3433467">
                  <a:extLst>
                    <a:ext uri="{9D8B030D-6E8A-4147-A177-3AD203B41FA5}">
                      <a16:colId xmlns:a16="http://schemas.microsoft.com/office/drawing/2014/main" val="845417971"/>
                    </a:ext>
                  </a:extLst>
                </a:gridCol>
                <a:gridCol w="1463982">
                  <a:extLst>
                    <a:ext uri="{9D8B030D-6E8A-4147-A177-3AD203B41FA5}">
                      <a16:colId xmlns:a16="http://schemas.microsoft.com/office/drawing/2014/main" val="1371167530"/>
                    </a:ext>
                  </a:extLst>
                </a:gridCol>
              </a:tblGrid>
              <a:tr h="130175">
                <a:tc rowSpan="2"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200" b="1" cap="all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uk-UA" sz="1200" b="1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а шкалою</a:t>
                      </a:r>
                      <a:endParaRPr lang="ru-RU" sz="1000" b="1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92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000" b="1">
                          <a:solidFill>
                            <a:srgbClr val="243F6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ECTS</a:t>
                      </a:r>
                      <a:endParaRPr lang="ru-RU" sz="1000" b="1">
                        <a:solidFill>
                          <a:srgbClr val="243F60"/>
                        </a:solidFill>
                        <a:effectLst/>
                        <a:latin typeface="Times New Roman" panose="02020603050405020304" pitchFamily="18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000" b="1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За шкалою університету</a:t>
                      </a:r>
                      <a:endParaRPr lang="ru-RU" sz="1000" b="1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000" b="1">
                          <a:solidFill>
                            <a:srgbClr val="243F6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За національною шкалою</a:t>
                      </a:r>
                      <a:endParaRPr lang="ru-RU" sz="1000" b="1">
                        <a:solidFill>
                          <a:srgbClr val="243F60"/>
                        </a:solidFill>
                        <a:effectLst/>
                        <a:latin typeface="Times New Roman" panose="02020603050405020304" pitchFamily="18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1871664"/>
                  </a:ext>
                </a:extLst>
              </a:tr>
              <a:tr h="368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000" b="1">
                          <a:solidFill>
                            <a:srgbClr val="243F6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Залік</a:t>
                      </a:r>
                      <a:endParaRPr lang="ru-RU" sz="1000" b="1">
                        <a:solidFill>
                          <a:srgbClr val="243F60"/>
                        </a:solidFill>
                        <a:effectLst/>
                        <a:latin typeface="Times New Roman" panose="02020603050405020304" pitchFamily="18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50978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A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1605"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90 – 100 (відмінно)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000" b="1" i="0" dirty="0">
                          <a:solidFill>
                            <a:srgbClr val="365F91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Зараховано</a:t>
                      </a:r>
                      <a:endParaRPr lang="ru-RU" sz="1000" b="1" i="1" dirty="0">
                        <a:solidFill>
                          <a:srgbClr val="365F91"/>
                        </a:solidFill>
                        <a:effectLst/>
                        <a:latin typeface="Times New Roman" panose="02020603050405020304" pitchFamily="18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44809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B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1605"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85 – 89 (дуже добре)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7326427"/>
                  </a:ext>
                </a:extLst>
              </a:tr>
              <a:tr h="112699">
                <a:tc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C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1605"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75 – 84 (добре)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77194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D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1605"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70 – 74 (задовільно)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6363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E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1605"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60 – 69 (достатньо)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38914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FX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1605"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35 – 59 (незадовільно – з можливістю повторного складання)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Не зараховано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56622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F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1605"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1 – 34 (незадовільно – з обов’язковим повторним курсом)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842067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15900" y="62816"/>
            <a:ext cx="8795289" cy="4950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25392" rIns="-68241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КОНТРОЛЬНІ ЗАХОДИ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Поточні</a:t>
            </a:r>
            <a:r>
              <a:rPr kumimoji="0" lang="ru-RU" altLang="ru-RU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 </a:t>
            </a:r>
            <a:r>
              <a:rPr kumimoji="0" lang="ru-RU" altLang="ru-RU" sz="1200" b="1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контрольні</a:t>
            </a:r>
            <a:r>
              <a:rPr kumimoji="0" lang="ru-RU" altLang="ru-RU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 заходи (</a:t>
            </a:r>
            <a:r>
              <a:rPr kumimoji="0" lang="en-US" altLang="ru-RU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max</a:t>
            </a:r>
            <a:r>
              <a:rPr kumimoji="0" lang="ru-RU" altLang="ru-RU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 60</a:t>
            </a:r>
            <a:r>
              <a:rPr kumimoji="0" lang="uk-UA" altLang="ru-RU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 балів</a:t>
            </a:r>
            <a:r>
              <a:rPr kumimoji="0" lang="ru-RU" altLang="ru-RU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):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Поточний контроль передбачає такі </a:t>
            </a:r>
            <a:r>
              <a:rPr kumimoji="0" lang="uk-UA" alt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теоретичні</a:t>
            </a: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 завдання: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Усне опитування і обговорення практичних завдань.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Теоретичні</a:t>
            </a:r>
            <a:r>
              <a:rPr kumimoji="0" lang="uk-UA" alt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 </a:t>
            </a: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тести за пройденим матеріалом</a:t>
            </a:r>
            <a:r>
              <a:rPr kumimoji="0" lang="uk-UA" alt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 </a:t>
            </a: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– 2 тести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по 10 </a:t>
            </a:r>
            <a:r>
              <a:rPr kumimoji="0" lang="ru-RU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балів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 </a:t>
            </a:r>
            <a:r>
              <a:rPr kumimoji="0" lang="ru-RU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кожен</a:t>
            </a: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Поточний контроль передбачає такі </a:t>
            </a:r>
            <a:r>
              <a:rPr kumimoji="0" lang="uk-UA" alt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практичні</a:t>
            </a: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 завдання: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Виконання практичних завдань та захист отриманих.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Виконання практичних завдань додаткового рівня та захист отриманих результатів .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Підсумкові</a:t>
            </a:r>
            <a:r>
              <a:rPr kumimoji="0" lang="ru-RU" altLang="ru-RU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 </a:t>
            </a:r>
            <a:r>
              <a:rPr kumimoji="0" lang="ru-RU" altLang="ru-RU" sz="1200" b="1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контрольні</a:t>
            </a:r>
            <a:r>
              <a:rPr kumimoji="0" lang="ru-RU" altLang="ru-RU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 заходи (</a:t>
            </a:r>
            <a:r>
              <a:rPr kumimoji="0" lang="en-US" altLang="ru-RU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max</a:t>
            </a:r>
            <a:r>
              <a:rPr kumimoji="0" lang="ru-RU" altLang="ru-RU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 40</a:t>
            </a:r>
            <a:r>
              <a:rPr kumimoji="0" lang="uk-UA" altLang="ru-RU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 балів</a:t>
            </a:r>
            <a:r>
              <a:rPr kumimoji="0" lang="ru-RU" altLang="ru-RU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):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Підсумковим контрольним заходом</a:t>
            </a: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 є </a:t>
            </a:r>
            <a:r>
              <a:rPr kumimoji="0" lang="uk-UA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екзамен</a:t>
            </a: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. 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Критерії оцінювання екзамену. Максимальна оцінка, яку студент може отримати за екзамен складає 40 балів.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Залік містить два завдання: теоретичне і практичне, кожне з яких оцінюється в 20 балів. 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( максимальна оцінка): студент правильно відповів на теоретичне питання;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- 19-15 балів: студент дав не повну відповідь без суттєвих помилок або з незначними помилками;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14-9 балів: студент отримує у випадку, якщо він відповідає не менше ніж на 30 % питання, 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зокрема знає тільки визначення понять та з загальних рисах може відповісти на поставлене запитання;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- 8-3 бали: студент отримує у випадку, якщо він знає тільки визначення понять;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- 0 балів: студент не відповів на питання або дав не правильну відповідь.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Результат виконання практичного завдання на комп’ютері оцінюється за такою шкалою: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- 20 балів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(</a:t>
            </a: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максимальна оцінка): студент правильно та у повному обсязі розв’язав задачу і зробив висновки;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- 19-12 балів: студент розв’язав задачу не в повному обсязі з незначними помилками;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- 11-7 балів: студент розв’язав задачу не в повному обсязі із значними помилками;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- 6-2 бали: студент не розв’язав задачу, але допустив помилку у формулі та зробив спробу зробити висновки;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- 0 балів: студент отримує у випадку, якщо він не розв’язав задачу.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charset="-128"/>
                <a:cs typeface="Times New Roman" panose="02020603050405020304" pitchFamily="18" charset="0"/>
              </a:rPr>
              <a:t>Шкала оцінювання: національна та ECTS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11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663</Words>
  <Application>Microsoft Office PowerPoint</Application>
  <PresentationFormat>Экран (4:3)</PresentationFormat>
  <Paragraphs>90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MS Gothic</vt:lpstr>
      <vt:lpstr>MS Mincho</vt:lpstr>
      <vt:lpstr>Arial</vt:lpstr>
      <vt:lpstr>Calibri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/>
  <dc:creator>Иванов</dc:creator>
  <cp:keywords/>
  <cp:lastModifiedBy>Пользователь Windows</cp:lastModifiedBy>
  <cp:revision>4</cp:revision>
  <dcterms:modified xsi:type="dcterms:W3CDTF">2021-01-21T15:22:09Z</dcterms:modified>
</cp:coreProperties>
</file>