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4C1CB62-6255-49ED-8266-A060993B9D2D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5B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156-89ED-4EBF-A2EA-C0471DB44F05}" type="datetimeFigureOut">
              <a:rPr lang="ru-UA" smtClean="0"/>
              <a:t>14.10.2021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381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156-89ED-4EBF-A2EA-C0471DB44F05}" type="datetimeFigureOut">
              <a:rPr lang="ru-UA" smtClean="0"/>
              <a:t>14.10.2021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6141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156-89ED-4EBF-A2EA-C0471DB44F05}" type="datetimeFigureOut">
              <a:rPr lang="ru-UA" smtClean="0"/>
              <a:t>14.10.2021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785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156-89ED-4EBF-A2EA-C0471DB44F05}" type="datetimeFigureOut">
              <a:rPr lang="ru-UA" smtClean="0"/>
              <a:t>14.10.2021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7489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156-89ED-4EBF-A2EA-C0471DB44F05}" type="datetimeFigureOut">
              <a:rPr lang="ru-UA" smtClean="0"/>
              <a:t>14.10.2021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4272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156-89ED-4EBF-A2EA-C0471DB44F05}" type="datetimeFigureOut">
              <a:rPr lang="ru-UA" smtClean="0"/>
              <a:t>14.10.2021</a:t>
            </a:fld>
            <a:endParaRPr lang="ru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0795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156-89ED-4EBF-A2EA-C0471DB44F05}" type="datetimeFigureOut">
              <a:rPr lang="ru-UA" smtClean="0"/>
              <a:t>14.10.2021</a:t>
            </a:fld>
            <a:endParaRPr lang="ru-U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159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156-89ED-4EBF-A2EA-C0471DB44F05}" type="datetimeFigureOut">
              <a:rPr lang="ru-UA" smtClean="0"/>
              <a:t>14.10.2021</a:t>
            </a:fld>
            <a:endParaRPr lang="ru-U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6354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156-89ED-4EBF-A2EA-C0471DB44F05}" type="datetimeFigureOut">
              <a:rPr lang="ru-UA" smtClean="0"/>
              <a:t>14.10.2021</a:t>
            </a:fld>
            <a:endParaRPr lang="ru-U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910175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156-89ED-4EBF-A2EA-C0471DB44F05}" type="datetimeFigureOut">
              <a:rPr lang="ru-UA" smtClean="0"/>
              <a:t>14.10.2021</a:t>
            </a:fld>
            <a:endParaRPr lang="ru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00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C8E7156-89ED-4EBF-A2EA-C0471DB44F05}" type="datetimeFigureOut">
              <a:rPr lang="ru-UA" smtClean="0"/>
              <a:t>14.10.2021</a:t>
            </a:fld>
            <a:endParaRPr lang="ru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6492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E7156-89ED-4EBF-A2EA-C0471DB44F05}" type="datetimeFigureOut">
              <a:rPr lang="ru-UA" smtClean="0"/>
              <a:t>14.10.2021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6833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FDFCFB-CC48-4E25-B0C8-55DE5181FF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557" y="680597"/>
            <a:ext cx="11610363" cy="275158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5400" b="1" i="0" dirty="0">
                <a:effectLst/>
                <a:latin typeface="Bookman Old Style" panose="02050604050505020204" pitchFamily="18" charset="0"/>
              </a:rPr>
              <a:t>Професійний інструментарій результатів досліджень</a:t>
            </a:r>
            <a:br>
              <a:rPr lang="uk-UA" sz="5400" b="0" i="0" dirty="0">
                <a:effectLst/>
                <a:latin typeface="Roboto Condensed" panose="020B0604020202020204" pitchFamily="2" charset="0"/>
              </a:rPr>
            </a:br>
            <a:endParaRPr lang="ru-UA" sz="5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7EFA31E-B200-4671-9E2A-BC3CCF7A54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1467" y="3684476"/>
            <a:ext cx="8484955" cy="1947333"/>
          </a:xfrm>
        </p:spPr>
        <p:txBody>
          <a:bodyPr/>
          <a:lstStyle/>
          <a:p>
            <a:r>
              <a:rPr lang="uk-UA" dirty="0"/>
              <a:t>Викладач:  </a:t>
            </a:r>
            <a:r>
              <a:rPr lang="uk-UA" cap="none" dirty="0"/>
              <a:t>Спиця Оксана Геннадіївна</a:t>
            </a:r>
            <a:r>
              <a:rPr lang="uk-UA" dirty="0"/>
              <a:t>,</a:t>
            </a:r>
          </a:p>
          <a:p>
            <a:r>
              <a:rPr lang="uk-UA" cap="none" dirty="0"/>
              <a:t>доцент кафедри загальної математики (</a:t>
            </a:r>
            <a:r>
              <a:rPr lang="uk-UA" cap="none" dirty="0" err="1"/>
              <a:t>ауд</a:t>
            </a:r>
            <a:r>
              <a:rPr lang="uk-UA" cap="none" dirty="0"/>
              <a:t>. 21а, 1 корпус)</a:t>
            </a:r>
          </a:p>
          <a:p>
            <a:endParaRPr lang="uk-UA" dirty="0"/>
          </a:p>
          <a:p>
            <a:r>
              <a:rPr lang="en-US" cap="none" dirty="0"/>
              <a:t>E-mail:   </a:t>
            </a:r>
            <a:r>
              <a:rPr lang="en-US" i="1" u="sng" cap="none" dirty="0"/>
              <a:t>spytsa.o.g@gmail.com</a:t>
            </a:r>
            <a:endParaRPr lang="uk-UA" i="1" u="sng" cap="none" dirty="0"/>
          </a:p>
        </p:txBody>
      </p:sp>
    </p:spTree>
    <p:extLst>
      <p:ext uri="{BB962C8B-B14F-4D97-AF65-F5344CB8AC3E}">
        <p14:creationId xmlns:p14="http://schemas.microsoft.com/office/powerpoint/2010/main" val="2044096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B63C50-ACB0-4163-AFB1-64B585DC2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430" y="166956"/>
            <a:ext cx="11579583" cy="167047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uk-UA" sz="1800" b="1" cap="none" dirty="0">
                <a:latin typeface="+mn-lt"/>
                <a:ea typeface="+mn-ea"/>
                <a:cs typeface="+mn-cs"/>
              </a:rPr>
              <a:t>Мета дисципліни</a:t>
            </a:r>
            <a:r>
              <a:rPr lang="uk-UA" sz="1800" cap="none" dirty="0">
                <a:latin typeface="+mn-lt"/>
                <a:ea typeface="+mn-ea"/>
                <a:cs typeface="+mn-cs"/>
              </a:rPr>
              <a:t>: надання практичних рекомендацій студентам з оформлення результатів наукових досліджень і, зокрема, кваліфікаційної роботи магістра</a:t>
            </a:r>
            <a:br>
              <a:rPr lang="uk-UA" sz="1800" cap="none" dirty="0">
                <a:latin typeface="+mn-lt"/>
                <a:ea typeface="+mn-ea"/>
                <a:cs typeface="+mn-cs"/>
              </a:rPr>
            </a:br>
            <a:br>
              <a:rPr lang="uk-UA" sz="1400" cap="none" dirty="0">
                <a:latin typeface="+mn-lt"/>
                <a:ea typeface="+mn-ea"/>
                <a:cs typeface="+mn-cs"/>
              </a:rPr>
            </a:br>
            <a:r>
              <a:rPr lang="uk-UA" sz="1800" b="1" cap="none" dirty="0">
                <a:latin typeface="+mn-lt"/>
                <a:ea typeface="+mn-ea"/>
                <a:cs typeface="+mn-cs"/>
              </a:rPr>
              <a:t>Завданнями</a:t>
            </a:r>
            <a:r>
              <a:rPr lang="uk-UA" sz="1800" cap="none" dirty="0">
                <a:latin typeface="+mn-lt"/>
                <a:ea typeface="+mn-ea"/>
                <a:cs typeface="+mn-cs"/>
              </a:rPr>
              <a:t> вивчення дисципліни є: надати практичні рекомендації з оформлення кваліфікаційної роботи; навчити форматувати текст роботи та основні структурні елементи; навчити оформлювати перелік посилань згідно діючих стандартів; підготувати роботу до проходження нормоконтролю та брошурування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002373-CB3E-47F9-8E9C-831E8A213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745" y="2082636"/>
            <a:ext cx="11303540" cy="3569134"/>
          </a:xfrm>
        </p:spPr>
        <p:txBody>
          <a:bodyPr>
            <a:normAutofit fontScale="62500" lnSpcReduction="20000"/>
          </a:bodyPr>
          <a:lstStyle/>
          <a:p>
            <a:r>
              <a:rPr lang="uk-UA" sz="2500" b="1" i="1" dirty="0"/>
              <a:t>Наукове дослідження </a:t>
            </a:r>
            <a:r>
              <a:rPr lang="uk-UA" sz="2500" dirty="0"/>
              <a:t>– це діяльність, направлена на всебічне вивчення об’єкту , процесу або явища, їх структури і зв'язків, а також отримання і упровадження в практику корисних для людини результатів.</a:t>
            </a:r>
          </a:p>
          <a:p>
            <a:r>
              <a:rPr lang="uk-UA" sz="2500" b="1" i="1" dirty="0"/>
              <a:t>Етапи наукового дослідження</a:t>
            </a:r>
          </a:p>
          <a:p>
            <a:pPr marL="449263" lvl="0" indent="-268288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  <a:tabLst>
                <a:tab pos="810260" algn="l"/>
              </a:tabLst>
            </a:pPr>
            <a:r>
              <a:rPr lang="uk-UA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ознайомлення з проблемою дослідження та обґрунтування актуальності його теми;</a:t>
            </a:r>
            <a:endParaRPr lang="ru-UA" sz="25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263" lvl="0" indent="-268288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  <a:tabLst>
                <a:tab pos="810260" algn="l"/>
              </a:tabLst>
            </a:pPr>
            <a:r>
              <a:rPr lang="uk-UA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вибір об’єкта й обґрунтування предмета дослідження та постановка його мети;</a:t>
            </a:r>
            <a:endParaRPr lang="ru-UA" sz="25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263" lvl="0" indent="-268288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  <a:tabLst>
                <a:tab pos="810260" algn="l"/>
              </a:tabLst>
            </a:pPr>
            <a:r>
              <a:rPr lang="uk-UA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аналіз стану розробленості проблеми дослідження та постановка його завдань;</a:t>
            </a:r>
            <a:endParaRPr lang="ru-UA" sz="25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263" lvl="0" indent="-268288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  <a:tabLst>
                <a:tab pos="810260" algn="l"/>
              </a:tabLst>
            </a:pPr>
            <a:r>
              <a:rPr lang="uk-UA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висування гіпотези та розробка теоретичних передумов проведення дослідження;</a:t>
            </a:r>
            <a:endParaRPr lang="ru-UA" sz="25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263" lvl="0" indent="-268288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  <a:tabLst>
                <a:tab pos="810260" algn="l"/>
              </a:tabLst>
            </a:pPr>
            <a:r>
              <a:rPr lang="uk-UA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розробка програми й методики та постановка окремих питань експериментального дослідження;</a:t>
            </a:r>
            <a:endParaRPr lang="ru-UA" sz="25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263" lvl="0" indent="-268288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  <a:tabLst>
                <a:tab pos="810260" algn="l"/>
              </a:tabLst>
            </a:pPr>
            <a:r>
              <a:rPr lang="uk-UA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безпосереднє виконання теоретичного чи експериментального дослідження;</a:t>
            </a:r>
            <a:endParaRPr lang="ru-UA" sz="25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263" lvl="0" indent="-268288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  <a:tabLst>
                <a:tab pos="810260" algn="l"/>
              </a:tabLst>
            </a:pPr>
            <a:r>
              <a:rPr lang="uk-UA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обробка й аналіз результатів експериментального дослідження і визначення їхньої надійності (достовірності);</a:t>
            </a:r>
            <a:endParaRPr lang="ru-UA" sz="25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263" lvl="0" indent="-268288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  <a:tabLst>
                <a:tab pos="810260" algn="l"/>
              </a:tabLst>
            </a:pPr>
            <a:r>
              <a:rPr lang="uk-UA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практична апробація ефективності результатів дослідження та їхнє узагальнення;</a:t>
            </a:r>
            <a:endParaRPr lang="ru-UA" sz="25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263" lvl="0" indent="-268288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  <a:tabLst>
                <a:tab pos="810260" algn="l"/>
              </a:tabLst>
            </a:pPr>
            <a:r>
              <a:rPr lang="uk-UA" sz="2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оформлення наукової роботи за результатами дослідження, її публікація та захист.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532543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9D2FA0-807A-444B-9FF4-E6F859805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125" y="523575"/>
            <a:ext cx="12013914" cy="1049235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uk-UA" b="1" dirty="0"/>
              <a:t>Структура дисципліни</a:t>
            </a:r>
            <a:br>
              <a:rPr lang="uk-UA" dirty="0"/>
            </a:br>
            <a:r>
              <a:rPr lang="uk-UA" sz="2000" b="0" i="0" cap="none" dirty="0">
                <a:effectLst/>
                <a:latin typeface="Open Sans" panose="020B0606030504020204" pitchFamily="34" charset="0"/>
              </a:rPr>
              <a:t>складена відповідно до основних діючих положень державної системи стандартизації, які встановлюють загальні вимоги до структурних елементів і правил оформлювання звітів у сфері науки й техніки</a:t>
            </a:r>
            <a:endParaRPr lang="uk-UA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E19C0C-7F0C-4634-AC3E-1793950D8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458" y="1955348"/>
            <a:ext cx="11829084" cy="3899902"/>
          </a:xfrm>
        </p:spPr>
        <p:txBody>
          <a:bodyPr>
            <a:normAutofit/>
          </a:bodyPr>
          <a:lstStyle/>
          <a:p>
            <a:pPr marL="252000" indent="-252000"/>
            <a:endParaRPr lang="ru-RU" dirty="0"/>
          </a:p>
          <a:p>
            <a:pPr marL="252000" indent="252000">
              <a:buFont typeface="Wingdings" panose="05000000000000000000" pitchFamily="2" charset="2"/>
              <a:buChar char="Ø"/>
            </a:pPr>
            <a:endParaRPr lang="ru-RU" dirty="0"/>
          </a:p>
          <a:p>
            <a:endParaRPr lang="uk-UA" dirty="0"/>
          </a:p>
          <a:p>
            <a:pPr indent="-47625">
              <a:buFont typeface="Wingdings" panose="05000000000000000000" pitchFamily="2" charset="2"/>
              <a:buChar char="Ø"/>
            </a:pPr>
            <a:endParaRPr lang="uk-UA" sz="1800" dirty="0"/>
          </a:p>
          <a:p>
            <a:endParaRPr lang="ru-UA" dirty="0"/>
          </a:p>
        </p:txBody>
      </p:sp>
      <p:grpSp>
        <p:nvGrpSpPr>
          <p:cNvPr id="45" name="Группа 44">
            <a:extLst>
              <a:ext uri="{FF2B5EF4-FFF2-40B4-BE49-F238E27FC236}">
                <a16:creationId xmlns:a16="http://schemas.microsoft.com/office/drawing/2014/main" id="{A49C2E95-A0D6-41C3-9511-EB966FF2F0E9}"/>
              </a:ext>
            </a:extLst>
          </p:cNvPr>
          <p:cNvGrpSpPr/>
          <p:nvPr/>
        </p:nvGrpSpPr>
        <p:grpSpPr>
          <a:xfrm>
            <a:off x="132818" y="2373725"/>
            <a:ext cx="11997221" cy="2750415"/>
            <a:chOff x="132818" y="1945708"/>
            <a:chExt cx="11997221" cy="2750415"/>
          </a:xfrm>
        </p:grpSpPr>
        <p:grpSp>
          <p:nvGrpSpPr>
            <p:cNvPr id="29" name="Группа 28">
              <a:extLst>
                <a:ext uri="{FF2B5EF4-FFF2-40B4-BE49-F238E27FC236}">
                  <a16:creationId xmlns:a16="http://schemas.microsoft.com/office/drawing/2014/main" id="{2625C85D-8E44-45C4-A66F-4740B17EC763}"/>
                </a:ext>
              </a:extLst>
            </p:cNvPr>
            <p:cNvGrpSpPr/>
            <p:nvPr/>
          </p:nvGrpSpPr>
          <p:grpSpPr>
            <a:xfrm>
              <a:off x="132818" y="1960062"/>
              <a:ext cx="3116216" cy="2012464"/>
              <a:chOff x="132818" y="2008702"/>
              <a:chExt cx="3116216" cy="2012464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DC695DF-8393-4F34-B995-F19408616710}"/>
                  </a:ext>
                </a:extLst>
              </p:cNvPr>
              <p:cNvSpPr txBox="1"/>
              <p:nvPr/>
            </p:nvSpPr>
            <p:spPr>
              <a:xfrm>
                <a:off x="285221" y="2008702"/>
                <a:ext cx="2805149" cy="27699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0" tIns="0" rIns="0" bIns="0" rtlCol="0" anchor="ctr" anchorCtr="0">
                <a:spAutoFit/>
              </a:bodyPr>
              <a:lstStyle/>
              <a:p>
                <a:pPr algn="ctr"/>
                <a:r>
                  <a:rPr lang="uk-UA" dirty="0"/>
                  <a:t>1 ПОРЯДОК ВИКЛАДАННЯ</a:t>
                </a:r>
              </a:p>
            </p:txBody>
          </p:sp>
          <p:cxnSp>
            <p:nvCxnSpPr>
              <p:cNvPr id="7" name="Прямая со стрелкой 6">
                <a:extLst>
                  <a:ext uri="{FF2B5EF4-FFF2-40B4-BE49-F238E27FC236}">
                    <a16:creationId xmlns:a16="http://schemas.microsoft.com/office/drawing/2014/main" id="{827EE0B2-A2E7-475A-B934-0F74A97F0718}"/>
                  </a:ext>
                </a:extLst>
              </p:cNvPr>
              <p:cNvCxnSpPr>
                <a:cxnSpLocks/>
                <a:endCxn id="8" idx="0"/>
              </p:cNvCxnSpPr>
              <p:nvPr/>
            </p:nvCxnSpPr>
            <p:spPr>
              <a:xfrm>
                <a:off x="1682822" y="2307465"/>
                <a:ext cx="8104" cy="236373"/>
              </a:xfrm>
              <a:prstGeom prst="straightConnector1">
                <a:avLst/>
              </a:prstGeom>
              <a:ln>
                <a:tailEnd type="stealt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1EA89A9-1CF8-4978-B15C-2FE214F86ED7}"/>
                  </a:ext>
                </a:extLst>
              </p:cNvPr>
              <p:cNvSpPr txBox="1"/>
              <p:nvPr/>
            </p:nvSpPr>
            <p:spPr>
              <a:xfrm>
                <a:off x="132818" y="2543838"/>
                <a:ext cx="3116216" cy="14773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indent="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структура роботи</a:t>
                </a:r>
              </a:p>
              <a:p>
                <a:pPr indent="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вступна частина</a:t>
                </a:r>
              </a:p>
              <a:p>
                <a:pPr indent="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основна частина</a:t>
                </a:r>
              </a:p>
              <a:p>
                <a:pPr indent="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додатки</a:t>
                </a:r>
              </a:p>
              <a:p>
                <a:pPr marL="273050" indent="-27305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вимоги до подання структурних елементів звіту</a:t>
                </a:r>
              </a:p>
            </p:txBody>
          </p:sp>
        </p:grpSp>
        <p:grpSp>
          <p:nvGrpSpPr>
            <p:cNvPr id="44" name="Группа 43">
              <a:extLst>
                <a:ext uri="{FF2B5EF4-FFF2-40B4-BE49-F238E27FC236}">
                  <a16:creationId xmlns:a16="http://schemas.microsoft.com/office/drawing/2014/main" id="{6F72E6A9-F30E-4309-9207-CADCF8965AAA}"/>
                </a:ext>
              </a:extLst>
            </p:cNvPr>
            <p:cNvGrpSpPr/>
            <p:nvPr/>
          </p:nvGrpSpPr>
          <p:grpSpPr>
            <a:xfrm>
              <a:off x="6445368" y="1945708"/>
              <a:ext cx="2904465" cy="1741059"/>
              <a:chOff x="6445368" y="1935980"/>
              <a:chExt cx="2904465" cy="1741059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83D7346-0CBD-4852-BF43-44AF2B7233AB}"/>
                  </a:ext>
                </a:extLst>
              </p:cNvPr>
              <p:cNvSpPr txBox="1"/>
              <p:nvPr/>
            </p:nvSpPr>
            <p:spPr>
              <a:xfrm>
                <a:off x="6617219" y="1935980"/>
                <a:ext cx="2561444" cy="55399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0" tIns="0" rIns="0" bIns="0" rtlCol="0" anchor="ctr" anchorCtr="0">
                <a:spAutoFit/>
              </a:bodyPr>
              <a:lstStyle/>
              <a:p>
                <a:pPr algn="ctr"/>
                <a:r>
                  <a:rPr lang="uk-UA" dirty="0"/>
                  <a:t>3 СТРУКТУРНІ ЕЛЕМЕНТИ ОСНОВНОЇ ЧАСТИНИ</a:t>
                </a:r>
              </a:p>
            </p:txBody>
          </p:sp>
          <p:cxnSp>
            <p:nvCxnSpPr>
              <p:cNvPr id="13" name="Прямая со стрелкой 12">
                <a:extLst>
                  <a:ext uri="{FF2B5EF4-FFF2-40B4-BE49-F238E27FC236}">
                    <a16:creationId xmlns:a16="http://schemas.microsoft.com/office/drawing/2014/main" id="{37DB4285-D4F7-42C9-80AB-DD9EEAB1573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888365" y="2489978"/>
                <a:ext cx="0" cy="202176"/>
              </a:xfrm>
              <a:prstGeom prst="straightConnector1">
                <a:avLst/>
              </a:prstGeom>
              <a:ln>
                <a:tailEnd type="stealt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3E46A3B-EF8B-4372-A946-D8D59BDD1124}"/>
                  </a:ext>
                </a:extLst>
              </p:cNvPr>
              <p:cNvSpPr txBox="1"/>
              <p:nvPr/>
            </p:nvSpPr>
            <p:spPr>
              <a:xfrm>
                <a:off x="6445368" y="2692154"/>
                <a:ext cx="2904465" cy="98488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indent="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вступ</a:t>
                </a:r>
              </a:p>
              <a:p>
                <a:pPr indent="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змістова частина (суть)</a:t>
                </a:r>
              </a:p>
              <a:p>
                <a:pPr indent="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висновки</a:t>
                </a:r>
              </a:p>
              <a:p>
                <a:pPr marL="250825" indent="-250825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перелік джерел посилання</a:t>
                </a:r>
              </a:p>
            </p:txBody>
          </p:sp>
        </p:grpSp>
        <p:grpSp>
          <p:nvGrpSpPr>
            <p:cNvPr id="22" name="Группа 21">
              <a:extLst>
                <a:ext uri="{FF2B5EF4-FFF2-40B4-BE49-F238E27FC236}">
                  <a16:creationId xmlns:a16="http://schemas.microsoft.com/office/drawing/2014/main" id="{E9CD3BBB-2304-45E7-B977-9E786C145B69}"/>
                </a:ext>
              </a:extLst>
            </p:cNvPr>
            <p:cNvGrpSpPr/>
            <p:nvPr/>
          </p:nvGrpSpPr>
          <p:grpSpPr>
            <a:xfrm>
              <a:off x="9386715" y="1955348"/>
              <a:ext cx="2743324" cy="1356339"/>
              <a:chOff x="8387642" y="3404195"/>
              <a:chExt cx="2743324" cy="1356339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6031995-0FFB-4DAA-BBBE-4032F01A27E2}"/>
                  </a:ext>
                </a:extLst>
              </p:cNvPr>
              <p:cNvSpPr txBox="1"/>
              <p:nvPr/>
            </p:nvSpPr>
            <p:spPr>
              <a:xfrm>
                <a:off x="8559492" y="3404195"/>
                <a:ext cx="2386643" cy="27699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0" tIns="0" rIns="0" bIns="0" rtlCol="0" anchor="ctr" anchorCtr="0">
                <a:spAutoFit/>
              </a:bodyPr>
              <a:lstStyle/>
              <a:p>
                <a:pPr algn="ctr"/>
                <a:r>
                  <a:rPr lang="uk-UA" dirty="0"/>
                  <a:t>4 ДОДАТКИ</a:t>
                </a:r>
              </a:p>
            </p:txBody>
          </p:sp>
          <p:cxnSp>
            <p:nvCxnSpPr>
              <p:cNvPr id="20" name="Прямая со стрелкой 19">
                <a:extLst>
                  <a:ext uri="{FF2B5EF4-FFF2-40B4-BE49-F238E27FC236}">
                    <a16:creationId xmlns:a16="http://schemas.microsoft.com/office/drawing/2014/main" id="{6CF592FF-FB71-4D7B-A6B7-1525A25DC97B}"/>
                  </a:ext>
                </a:extLst>
              </p:cNvPr>
              <p:cNvCxnSpPr>
                <a:stCxn id="19" idx="2"/>
              </p:cNvCxnSpPr>
              <p:nvPr/>
            </p:nvCxnSpPr>
            <p:spPr>
              <a:xfrm>
                <a:off x="9752814" y="3681194"/>
                <a:ext cx="0" cy="340676"/>
              </a:xfrm>
              <a:prstGeom prst="straightConnector1">
                <a:avLst/>
              </a:prstGeom>
              <a:ln>
                <a:tailEnd type="stealt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D466EB1-3418-4A6F-B196-8EF73CFCBA74}"/>
                  </a:ext>
                </a:extLst>
              </p:cNvPr>
              <p:cNvSpPr txBox="1"/>
              <p:nvPr/>
            </p:nvSpPr>
            <p:spPr>
              <a:xfrm>
                <a:off x="8387642" y="4021870"/>
                <a:ext cx="2743324" cy="7386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indent="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призначеність додатків</a:t>
                </a:r>
              </a:p>
              <a:p>
                <a:pPr marL="252000" indent="-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види додатків </a:t>
                </a:r>
                <a:r>
                  <a:rPr lang="ru-RU" sz="1600" dirty="0"/>
                  <a:t>за формою </a:t>
                </a:r>
                <a:r>
                  <a:rPr lang="uk-UA" sz="1600" dirty="0"/>
                  <a:t>подання</a:t>
                </a:r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229A859-F388-4B0D-AEB1-3FD11DE52037}"/>
                </a:ext>
              </a:extLst>
            </p:cNvPr>
            <p:cNvSpPr txBox="1"/>
            <p:nvPr/>
          </p:nvSpPr>
          <p:spPr>
            <a:xfrm>
              <a:off x="2276272" y="4336123"/>
              <a:ext cx="6585626" cy="360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uk-UA" dirty="0"/>
                <a:t>5 ПРАВИЛА ОФОРМЛЕННЯ</a:t>
              </a:r>
              <a:endParaRPr lang="ru-UA" dirty="0"/>
            </a:p>
          </p:txBody>
        </p:sp>
        <p:grpSp>
          <p:nvGrpSpPr>
            <p:cNvPr id="42" name="Группа 41">
              <a:extLst>
                <a:ext uri="{FF2B5EF4-FFF2-40B4-BE49-F238E27FC236}">
                  <a16:creationId xmlns:a16="http://schemas.microsoft.com/office/drawing/2014/main" id="{3922AEE6-8AFB-47EA-8F21-7FE9F04F6081}"/>
                </a:ext>
              </a:extLst>
            </p:cNvPr>
            <p:cNvGrpSpPr/>
            <p:nvPr/>
          </p:nvGrpSpPr>
          <p:grpSpPr>
            <a:xfrm>
              <a:off x="3294649" y="1945708"/>
              <a:ext cx="3116216" cy="2233414"/>
              <a:chOff x="3294649" y="1935980"/>
              <a:chExt cx="3116216" cy="2233414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66108BA-776A-4F99-AEE3-FE0B1F3D5B5A}"/>
                  </a:ext>
                </a:extLst>
              </p:cNvPr>
              <p:cNvSpPr txBox="1"/>
              <p:nvPr/>
            </p:nvSpPr>
            <p:spPr>
              <a:xfrm>
                <a:off x="3466511" y="1935980"/>
                <a:ext cx="2765681" cy="55399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0" tIns="0" rIns="0" bIns="0" rtlCol="0" anchor="ctr" anchorCtr="0">
                <a:spAutoFit/>
              </a:bodyPr>
              <a:lstStyle/>
              <a:p>
                <a:pPr algn="ctr"/>
                <a:r>
                  <a:rPr lang="uk-UA" dirty="0"/>
                  <a:t>2 СТРУКТУРНІ ЕЛЕМЕНТИ ВСТУПНОЇ ЧАСТИНИ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2C0F103-A641-4379-8480-11BC00E466D5}"/>
                  </a:ext>
                </a:extLst>
              </p:cNvPr>
              <p:cNvSpPr txBox="1"/>
              <p:nvPr/>
            </p:nvSpPr>
            <p:spPr>
              <a:xfrm>
                <a:off x="3294649" y="2692066"/>
                <a:ext cx="3116216" cy="14773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indent="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титульний аркуш</a:t>
                </a:r>
              </a:p>
              <a:p>
                <a:pPr marL="266700" indent="-252000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завдання на кваліфікаційну роботу</a:t>
                </a:r>
              </a:p>
              <a:p>
                <a:pPr indent="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реферат</a:t>
                </a:r>
              </a:p>
              <a:p>
                <a:pPr indent="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зміст</a:t>
                </a:r>
              </a:p>
              <a:p>
                <a:pPr marL="250825" indent="-250825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скорочення та умовні познаки</a:t>
                </a:r>
              </a:p>
            </p:txBody>
          </p:sp>
          <p:cxnSp>
            <p:nvCxnSpPr>
              <p:cNvPr id="38" name="Прямая со стрелкой 37">
                <a:extLst>
                  <a:ext uri="{FF2B5EF4-FFF2-40B4-BE49-F238E27FC236}">
                    <a16:creationId xmlns:a16="http://schemas.microsoft.com/office/drawing/2014/main" id="{4ACB83F2-6424-4454-9490-DA383FFD54D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848349" y="2489978"/>
                <a:ext cx="1003" cy="216000"/>
              </a:xfrm>
              <a:prstGeom prst="straightConnector1">
                <a:avLst/>
              </a:prstGeom>
              <a:ln w="0">
                <a:solidFill>
                  <a:schemeClr val="tx1"/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960248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A8ED4F-D208-4D37-904B-B350856AD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uk-UA" b="1" dirty="0"/>
              <a:t>Порядок викладання роботи та її структурні елементи</a:t>
            </a:r>
            <a:endParaRPr lang="ru-UA" b="1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DDCCFD5F-59EE-4E37-A3A7-45BB7739D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52000" indent="-252000"/>
            <a:endParaRPr lang="ru-RU" dirty="0"/>
          </a:p>
          <a:p>
            <a:pPr marL="252000" indent="252000">
              <a:buFont typeface="Wingdings" panose="05000000000000000000" pitchFamily="2" charset="2"/>
              <a:buChar char="Ø"/>
            </a:pPr>
            <a:endParaRPr lang="ru-RU" dirty="0"/>
          </a:p>
          <a:p>
            <a:endParaRPr lang="uk-UA" dirty="0"/>
          </a:p>
          <a:p>
            <a:pPr indent="-47625">
              <a:buFont typeface="Wingdings" panose="05000000000000000000" pitchFamily="2" charset="2"/>
              <a:buChar char="Ø"/>
            </a:pPr>
            <a:endParaRPr lang="uk-UA" sz="1800" dirty="0"/>
          </a:p>
          <a:p>
            <a:endParaRPr lang="ru-UA" dirty="0"/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F170A30A-A8AE-47AA-A327-0DFAA6C4E8E7}"/>
              </a:ext>
            </a:extLst>
          </p:cNvPr>
          <p:cNvSpPr txBox="1">
            <a:spLocks/>
          </p:cNvSpPr>
          <p:nvPr/>
        </p:nvSpPr>
        <p:spPr>
          <a:xfrm>
            <a:off x="181458" y="1955348"/>
            <a:ext cx="11829084" cy="38999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52000" indent="-252000"/>
            <a:endParaRPr lang="ru-RU"/>
          </a:p>
          <a:p>
            <a:pPr marL="252000" indent="252000">
              <a:buFont typeface="Wingdings" panose="05000000000000000000" pitchFamily="2" charset="2"/>
              <a:buChar char="Ø"/>
            </a:pPr>
            <a:endParaRPr lang="ru-RU"/>
          </a:p>
          <a:p>
            <a:endParaRPr lang="uk-UA"/>
          </a:p>
          <a:p>
            <a:pPr indent="-47625">
              <a:buFont typeface="Wingdings" panose="05000000000000000000" pitchFamily="2" charset="2"/>
              <a:buChar char="Ø"/>
            </a:pPr>
            <a:endParaRPr lang="uk-UA" sz="1800"/>
          </a:p>
          <a:p>
            <a:endParaRPr lang="ru-UA" dirty="0"/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FD592C92-E8C4-4012-9DAE-794BB15DD5D1}"/>
              </a:ext>
            </a:extLst>
          </p:cNvPr>
          <p:cNvGrpSpPr/>
          <p:nvPr/>
        </p:nvGrpSpPr>
        <p:grpSpPr>
          <a:xfrm>
            <a:off x="132818" y="2383365"/>
            <a:ext cx="11997221" cy="2048301"/>
            <a:chOff x="132818" y="1955348"/>
            <a:chExt cx="11997221" cy="2048301"/>
          </a:xfrm>
        </p:grpSpPr>
        <p:grpSp>
          <p:nvGrpSpPr>
            <p:cNvPr id="8" name="Группа 7">
              <a:extLst>
                <a:ext uri="{FF2B5EF4-FFF2-40B4-BE49-F238E27FC236}">
                  <a16:creationId xmlns:a16="http://schemas.microsoft.com/office/drawing/2014/main" id="{9887819A-3F11-4517-AB85-200E86BEB7EF}"/>
                </a:ext>
              </a:extLst>
            </p:cNvPr>
            <p:cNvGrpSpPr/>
            <p:nvPr/>
          </p:nvGrpSpPr>
          <p:grpSpPr>
            <a:xfrm>
              <a:off x="132818" y="1960062"/>
              <a:ext cx="3116216" cy="1273800"/>
              <a:chOff x="132818" y="2008702"/>
              <a:chExt cx="3116216" cy="1273800"/>
            </a:xfrm>
          </p:grpSpPr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5FD6172-8585-469D-8A30-96485CD46818}"/>
                  </a:ext>
                </a:extLst>
              </p:cNvPr>
              <p:cNvSpPr txBox="1"/>
              <p:nvPr/>
            </p:nvSpPr>
            <p:spPr>
              <a:xfrm>
                <a:off x="285221" y="2008702"/>
                <a:ext cx="2805149" cy="27699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0" tIns="0" rIns="0" bIns="0" rtlCol="0" anchor="ctr" anchorCtr="0">
                <a:spAutoFit/>
              </a:bodyPr>
              <a:lstStyle/>
              <a:p>
                <a:pPr algn="ctr"/>
                <a:r>
                  <a:rPr lang="uk-UA" sz="1800" dirty="0"/>
                  <a:t>СТРУКТУРА РОБОТИ</a:t>
                </a:r>
              </a:p>
            </p:txBody>
          </p:sp>
          <p:cxnSp>
            <p:nvCxnSpPr>
              <p:cNvPr id="23" name="Прямая со стрелкой 22">
                <a:extLst>
                  <a:ext uri="{FF2B5EF4-FFF2-40B4-BE49-F238E27FC236}">
                    <a16:creationId xmlns:a16="http://schemas.microsoft.com/office/drawing/2014/main" id="{AA265ACC-0111-433D-9CF3-AA31340DF0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82822" y="2298839"/>
                <a:ext cx="8104" cy="236373"/>
              </a:xfrm>
              <a:prstGeom prst="straightConnector1">
                <a:avLst/>
              </a:prstGeom>
              <a:ln>
                <a:tailEnd type="stealt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8C13073-CA6E-4894-9A2E-C7A8FD3F635B}"/>
                  </a:ext>
                </a:extLst>
              </p:cNvPr>
              <p:cNvSpPr txBox="1"/>
              <p:nvPr/>
            </p:nvSpPr>
            <p:spPr>
              <a:xfrm>
                <a:off x="132818" y="2543838"/>
                <a:ext cx="3116216" cy="7386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indent="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вступна частина</a:t>
                </a:r>
              </a:p>
              <a:p>
                <a:pPr indent="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основна частина</a:t>
                </a:r>
              </a:p>
              <a:p>
                <a:pPr indent="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додатки</a:t>
                </a:r>
              </a:p>
            </p:txBody>
          </p:sp>
        </p:grpSp>
        <p:grpSp>
          <p:nvGrpSpPr>
            <p:cNvPr id="9" name="Группа 8">
              <a:extLst>
                <a:ext uri="{FF2B5EF4-FFF2-40B4-BE49-F238E27FC236}">
                  <a16:creationId xmlns:a16="http://schemas.microsoft.com/office/drawing/2014/main" id="{3530247B-BB63-4ABB-8224-D2C5304A17F6}"/>
                </a:ext>
              </a:extLst>
            </p:cNvPr>
            <p:cNvGrpSpPr/>
            <p:nvPr/>
          </p:nvGrpSpPr>
          <p:grpSpPr>
            <a:xfrm>
              <a:off x="6445368" y="1963443"/>
              <a:ext cx="2904465" cy="1542178"/>
              <a:chOff x="6445368" y="1953715"/>
              <a:chExt cx="2904465" cy="1542178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7C07271-E16B-42B6-88D6-6AF0BCF41764}"/>
                  </a:ext>
                </a:extLst>
              </p:cNvPr>
              <p:cNvSpPr txBox="1"/>
              <p:nvPr/>
            </p:nvSpPr>
            <p:spPr>
              <a:xfrm>
                <a:off x="6617219" y="1953715"/>
                <a:ext cx="2561444" cy="27699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0" tIns="0" rIns="0" bIns="0" rtlCol="0" anchor="ctr" anchorCtr="0">
                <a:spAutoFit/>
              </a:bodyPr>
              <a:lstStyle/>
              <a:p>
                <a:pPr algn="ctr"/>
                <a:r>
                  <a:rPr lang="uk-UA" dirty="0"/>
                  <a:t>ОСНОВНА ЧАСТИНА</a:t>
                </a:r>
              </a:p>
            </p:txBody>
          </p:sp>
          <p:cxnSp>
            <p:nvCxnSpPr>
              <p:cNvPr id="20" name="Прямая со стрелкой 19">
                <a:extLst>
                  <a:ext uri="{FF2B5EF4-FFF2-40B4-BE49-F238E27FC236}">
                    <a16:creationId xmlns:a16="http://schemas.microsoft.com/office/drawing/2014/main" id="{9A99D3CA-D949-41C3-B251-C00531B4DC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888365" y="2239824"/>
                <a:ext cx="0" cy="202176"/>
              </a:xfrm>
              <a:prstGeom prst="straightConnector1">
                <a:avLst/>
              </a:prstGeom>
              <a:ln>
                <a:tailEnd type="stealt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6547DAF-FA73-4D06-8293-F9D0A3830975}"/>
                  </a:ext>
                </a:extLst>
              </p:cNvPr>
              <p:cNvSpPr txBox="1"/>
              <p:nvPr/>
            </p:nvSpPr>
            <p:spPr>
              <a:xfrm>
                <a:off x="6445368" y="2511008"/>
                <a:ext cx="2904465" cy="98488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indent="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вступ</a:t>
                </a:r>
              </a:p>
              <a:p>
                <a:pPr indent="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змістова частина (суть)</a:t>
                </a:r>
              </a:p>
              <a:p>
                <a:pPr indent="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висновки</a:t>
                </a:r>
              </a:p>
              <a:p>
                <a:pPr marL="250825" indent="-250825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перелік джерел посилання</a:t>
                </a:r>
              </a:p>
            </p:txBody>
          </p:sp>
        </p:grpSp>
        <p:grpSp>
          <p:nvGrpSpPr>
            <p:cNvPr id="10" name="Группа 9">
              <a:extLst>
                <a:ext uri="{FF2B5EF4-FFF2-40B4-BE49-F238E27FC236}">
                  <a16:creationId xmlns:a16="http://schemas.microsoft.com/office/drawing/2014/main" id="{19D29CF5-24F8-4435-8612-E63B61B204F0}"/>
                </a:ext>
              </a:extLst>
            </p:cNvPr>
            <p:cNvGrpSpPr/>
            <p:nvPr/>
          </p:nvGrpSpPr>
          <p:grpSpPr>
            <a:xfrm>
              <a:off x="9386715" y="1955348"/>
              <a:ext cx="2743324" cy="1356339"/>
              <a:chOff x="8387642" y="3404195"/>
              <a:chExt cx="2743324" cy="1356339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FD5BCAC-9120-40C1-9372-F77627EF7CA5}"/>
                  </a:ext>
                </a:extLst>
              </p:cNvPr>
              <p:cNvSpPr txBox="1"/>
              <p:nvPr/>
            </p:nvSpPr>
            <p:spPr>
              <a:xfrm>
                <a:off x="8559492" y="3404195"/>
                <a:ext cx="2386643" cy="27699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0" tIns="0" rIns="0" bIns="0" rtlCol="0" anchor="ctr" anchorCtr="0">
                <a:spAutoFit/>
              </a:bodyPr>
              <a:lstStyle/>
              <a:p>
                <a:pPr algn="ctr"/>
                <a:r>
                  <a:rPr lang="uk-UA" dirty="0"/>
                  <a:t>ДОДАТКИ</a:t>
                </a:r>
              </a:p>
            </p:txBody>
          </p:sp>
          <p:cxnSp>
            <p:nvCxnSpPr>
              <p:cNvPr id="17" name="Прямая со стрелкой 16">
                <a:extLst>
                  <a:ext uri="{FF2B5EF4-FFF2-40B4-BE49-F238E27FC236}">
                    <a16:creationId xmlns:a16="http://schemas.microsoft.com/office/drawing/2014/main" id="{8B8B59AF-0524-4D49-9B10-612E8FA110C5}"/>
                  </a:ext>
                </a:extLst>
              </p:cNvPr>
              <p:cNvCxnSpPr>
                <a:stCxn id="16" idx="2"/>
              </p:cNvCxnSpPr>
              <p:nvPr/>
            </p:nvCxnSpPr>
            <p:spPr>
              <a:xfrm>
                <a:off x="9752814" y="3681194"/>
                <a:ext cx="0" cy="340676"/>
              </a:xfrm>
              <a:prstGeom prst="straightConnector1">
                <a:avLst/>
              </a:prstGeom>
              <a:ln>
                <a:tailEnd type="stealt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0358DEE-263B-4A1D-B502-D9AE370A6D4B}"/>
                  </a:ext>
                </a:extLst>
              </p:cNvPr>
              <p:cNvSpPr txBox="1"/>
              <p:nvPr/>
            </p:nvSpPr>
            <p:spPr>
              <a:xfrm>
                <a:off x="8387642" y="4021870"/>
                <a:ext cx="2743324" cy="7386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indent="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призначеність додатків</a:t>
                </a:r>
              </a:p>
              <a:p>
                <a:pPr marL="252000" indent="-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види додатків </a:t>
                </a:r>
                <a:r>
                  <a:rPr lang="ru-RU" sz="1600" dirty="0"/>
                  <a:t>за формою </a:t>
                </a:r>
                <a:r>
                  <a:rPr lang="uk-UA" sz="1600" dirty="0"/>
                  <a:t>подання</a:t>
                </a:r>
              </a:p>
            </p:txBody>
          </p:sp>
        </p:grpSp>
        <p:grpSp>
          <p:nvGrpSpPr>
            <p:cNvPr id="12" name="Группа 11">
              <a:extLst>
                <a:ext uri="{FF2B5EF4-FFF2-40B4-BE49-F238E27FC236}">
                  <a16:creationId xmlns:a16="http://schemas.microsoft.com/office/drawing/2014/main" id="{4D757FEF-E937-4746-8893-519ED24410EF}"/>
                </a:ext>
              </a:extLst>
            </p:cNvPr>
            <p:cNvGrpSpPr/>
            <p:nvPr/>
          </p:nvGrpSpPr>
          <p:grpSpPr>
            <a:xfrm>
              <a:off x="3280631" y="1963443"/>
              <a:ext cx="3116216" cy="2040206"/>
              <a:chOff x="3280631" y="1953715"/>
              <a:chExt cx="3116216" cy="2040206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5027F2F-661F-4DD8-853B-A2CBD84AD70F}"/>
                  </a:ext>
                </a:extLst>
              </p:cNvPr>
              <p:cNvSpPr txBox="1"/>
              <p:nvPr/>
            </p:nvSpPr>
            <p:spPr>
              <a:xfrm>
                <a:off x="3466511" y="1953715"/>
                <a:ext cx="2765681" cy="27699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0" tIns="0" rIns="0" bIns="0" rtlCol="0" anchor="ctr" anchorCtr="0">
                <a:spAutoFit/>
              </a:bodyPr>
              <a:lstStyle/>
              <a:p>
                <a:pPr algn="ctr"/>
                <a:r>
                  <a:rPr lang="uk-UA" sz="1800" dirty="0"/>
                  <a:t>ВСТУПНА ЧАСТИНА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A708C82-CE64-4B10-AAD0-738775EF12E9}"/>
                  </a:ext>
                </a:extLst>
              </p:cNvPr>
              <p:cNvSpPr txBox="1"/>
              <p:nvPr/>
            </p:nvSpPr>
            <p:spPr>
              <a:xfrm>
                <a:off x="3280631" y="2516593"/>
                <a:ext cx="3116216" cy="14773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indent="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титульний аркуш</a:t>
                </a:r>
              </a:p>
              <a:p>
                <a:pPr marL="266700" indent="-266700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завдання на кваліфікаційну роботу</a:t>
                </a:r>
              </a:p>
              <a:p>
                <a:pPr indent="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реферат</a:t>
                </a:r>
              </a:p>
              <a:p>
                <a:pPr indent="252000" algn="just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зміст</a:t>
                </a:r>
              </a:p>
              <a:p>
                <a:pPr marL="250825" indent="-250825">
                  <a:buFont typeface="Wingdings" panose="05000000000000000000" pitchFamily="2" charset="2"/>
                  <a:buChar char="Ø"/>
                </a:pPr>
                <a:r>
                  <a:rPr lang="uk-UA" sz="1600" dirty="0"/>
                  <a:t>скорочення та умовні познаки</a:t>
                </a:r>
              </a:p>
            </p:txBody>
          </p:sp>
          <p:cxnSp>
            <p:nvCxnSpPr>
              <p:cNvPr id="15" name="Прямая со стрелкой 14">
                <a:extLst>
                  <a:ext uri="{FF2B5EF4-FFF2-40B4-BE49-F238E27FC236}">
                    <a16:creationId xmlns:a16="http://schemas.microsoft.com/office/drawing/2014/main" id="{6C82B77E-EAAA-46A6-A795-E7FF5DCD0F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848349" y="2239816"/>
                <a:ext cx="1003" cy="216000"/>
              </a:xfrm>
              <a:prstGeom prst="straightConnector1">
                <a:avLst/>
              </a:prstGeom>
              <a:ln w="0">
                <a:solidFill>
                  <a:schemeClr val="tx1"/>
                </a:solidFill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082551830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1542</TotalTime>
  <Words>357</Words>
  <Application>Microsoft Office PowerPoint</Application>
  <PresentationFormat>Широкоэкранный</PresentationFormat>
  <Paragraphs>67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Bookman Old Style</vt:lpstr>
      <vt:lpstr>Gill Sans MT</vt:lpstr>
      <vt:lpstr>Open Sans</vt:lpstr>
      <vt:lpstr>Roboto Condensed</vt:lpstr>
      <vt:lpstr>Wingdings</vt:lpstr>
      <vt:lpstr>Галерея</vt:lpstr>
      <vt:lpstr>Професійний інструментарій результатів досліджень </vt:lpstr>
      <vt:lpstr>Мета дисципліни: надання практичних рекомендацій студентам з оформлення результатів наукових досліджень і, зокрема, кваліфікаційної роботи магістра  Завданнями вивчення дисципліни є: надати практичні рекомендації з оформлення кваліфікаційної роботи; навчити форматувати текст роботи та основні структурні елементи; навчити оформлювати перелік посилань згідно діючих стандартів; підготувати роботу до проходження нормоконтролю та брошурування</vt:lpstr>
      <vt:lpstr>Структура дисципліни складена відповідно до основних діючих положень державної системи стандартизації, які встановлюють загальні вимоги до структурних елементів і правил оформлювання звітів у сфері науки й техніки</vt:lpstr>
      <vt:lpstr>Порядок викладання роботи та її структурні елементи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Професійний інструментарій результатів досліджень</dc:title>
  <dc:creator>user</dc:creator>
  <cp:lastModifiedBy>user</cp:lastModifiedBy>
  <cp:revision>31</cp:revision>
  <dcterms:created xsi:type="dcterms:W3CDTF">2021-10-14T17:26:29Z</dcterms:created>
  <dcterms:modified xsi:type="dcterms:W3CDTF">2021-10-15T19:08:30Z</dcterms:modified>
</cp:coreProperties>
</file>