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78" r:id="rId6"/>
    <p:sldId id="280" r:id="rId7"/>
    <p:sldId id="282" r:id="rId8"/>
    <p:sldId id="285" r:id="rId9"/>
    <p:sldId id="286" r:id="rId10"/>
    <p:sldId id="288" r:id="rId11"/>
    <p:sldId id="28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474" y="-72"/>
      </p:cViewPr>
      <p:guideLst>
        <p:guide orient="horz" pos="2160"/>
        <p:guide pos="289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 hasCustomPrompt="1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 hasCustomPrompt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830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37EE-4ED1-4839-AD4D-24D77DC24F0D}" type="datetimeFigureOut">
              <a:rPr lang="ru-RU" smtClean="0"/>
              <a:pPr/>
              <a:t>04.10.2023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48CD-6CC4-4FE9-B859-7811DBE960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37EE-4ED1-4839-AD4D-24D77DC24F0D}" type="datetimeFigureOut">
              <a:rPr lang="ru-RU" smtClean="0"/>
              <a:pPr/>
              <a:t>04.10.2023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48CD-6CC4-4FE9-B859-7811DBE960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37EE-4ED1-4839-AD4D-24D77DC24F0D}" type="datetimeFigureOut">
              <a:rPr lang="ru-RU" smtClean="0"/>
              <a:pPr/>
              <a:t>04.10.2023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48CD-6CC4-4FE9-B859-7811DBE960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37EE-4ED1-4839-AD4D-24D77DC24F0D}" type="datetimeFigureOut">
              <a:rPr lang="ru-RU" smtClean="0"/>
              <a:pPr/>
              <a:t>04.10.2023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48CD-6CC4-4FE9-B859-7811DBE960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830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37EE-4ED1-4839-AD4D-24D77DC24F0D}" type="datetimeFigureOut">
              <a:rPr lang="ru-RU" smtClean="0"/>
              <a:pPr/>
              <a:t>04.10.2023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48CD-6CC4-4FE9-B859-7811DBE960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 hasCustomPrompt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 hasCustomPrompt="1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37EE-4ED1-4839-AD4D-24D77DC24F0D}" type="datetimeFigureOut">
              <a:rPr lang="ru-RU" smtClean="0"/>
              <a:pPr/>
              <a:t>04.10.2023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48CD-6CC4-4FE9-B859-7811DBE960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 hasCustomPrompt="1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 hasCustomPrompt="1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 hasCustomPrompt="1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37EE-4ED1-4839-AD4D-24D77DC24F0D}" type="datetimeFigureOut">
              <a:rPr lang="ru-RU" smtClean="0"/>
              <a:pPr/>
              <a:t>04.10.2023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48CD-6CC4-4FE9-B859-7811DBE960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37EE-4ED1-4839-AD4D-24D77DC24F0D}" type="datetimeFigureOut">
              <a:rPr lang="ru-RU" smtClean="0"/>
              <a:pPr/>
              <a:t>04.10.2023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48CD-6CC4-4FE9-B859-7811DBE960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37EE-4ED1-4839-AD4D-24D77DC24F0D}" type="datetimeFigureOut">
              <a:rPr lang="ru-RU" smtClean="0"/>
              <a:pPr/>
              <a:t>04.10.2023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48CD-6CC4-4FE9-B859-7811DBE960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 hasCustomPrompt="1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415" marR="18415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 hasCustomPrompt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37EE-4ED1-4839-AD4D-24D77DC24F0D}" type="datetimeFigureOut">
              <a:rPr lang="ru-RU" smtClean="0"/>
              <a:pPr/>
              <a:t>04.10.2023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48CD-6CC4-4FE9-B859-7811DBE960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37EE-4ED1-4839-AD4D-24D77DC24F0D}" type="datetimeFigureOut">
              <a:rPr lang="ru-RU" smtClean="0"/>
              <a:pPr/>
              <a:t>04.10.2023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48CD-6CC4-4FE9-B859-7811DBE960F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 hasCustomPrompt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B13F37EE-4ED1-4839-AD4D-24D77DC24F0D}" type="datetimeFigureOut">
              <a:rPr lang="ru-RU" smtClean="0"/>
              <a:pPr/>
              <a:t>04.10.2023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7C6D48CD-6CC4-4FE9-B859-7811DBE960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430" indent="-265430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295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130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255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345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53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Ядерно-плазменні хімери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На протязі певного часу, поки не завершиться сегрегація органел, в клітинах соматичних гібридів присутні пластиди та мітохондрії обох </a:t>
            </a:r>
            <a:r>
              <a:rPr lang="uk-UA" smtClean="0"/>
              <a:t>батьків. </a:t>
            </a:r>
            <a:endParaRPr lang="uk-UA" dirty="0" smtClean="0"/>
          </a:p>
          <a:p>
            <a:r>
              <a:rPr lang="uk-UA" dirty="0" smtClean="0"/>
              <a:t>В цей період рідко відбувається рекомбінація хпДНК. </a:t>
            </a:r>
          </a:p>
          <a:p>
            <a:r>
              <a:rPr lang="uk-UA" dirty="0" smtClean="0"/>
              <a:t>Набагато частіше відбувається рекомбінація мтДНК. Взаємодія між мтДНК відбувається в суворо визначених ділянках.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Таким чином, </a:t>
            </a:r>
            <a:r>
              <a:rPr lang="ru-RU" sz="2000" dirty="0" err="1" smtClean="0"/>
              <a:t>спроби</a:t>
            </a:r>
            <a:r>
              <a:rPr lang="ru-RU" sz="2000" dirty="0" smtClean="0"/>
              <a:t> </a:t>
            </a:r>
            <a:r>
              <a:rPr lang="ru-RU" sz="2000" dirty="0" err="1" smtClean="0"/>
              <a:t>суміщення</a:t>
            </a:r>
            <a:r>
              <a:rPr lang="ru-RU" sz="2000" dirty="0" smtClean="0"/>
              <a:t> в одному </a:t>
            </a:r>
            <a:r>
              <a:rPr lang="ru-RU" sz="2000" dirty="0" err="1" smtClean="0"/>
              <a:t>організмі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органел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походять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джерел</a:t>
            </a:r>
            <a:r>
              <a:rPr lang="ru-RU" sz="2000" dirty="0" smtClean="0"/>
              <a:t>, </a:t>
            </a:r>
            <a:r>
              <a:rPr lang="ru-RU" sz="2000" dirty="0" err="1" smtClean="0"/>
              <a:t>мали</a:t>
            </a:r>
            <a:r>
              <a:rPr lang="ru-RU" sz="2000" dirty="0" smtClean="0"/>
              <a:t> </a:t>
            </a:r>
            <a:r>
              <a:rPr lang="ru-RU" sz="2000" dirty="0" err="1" smtClean="0"/>
              <a:t>успіх</a:t>
            </a:r>
            <a:r>
              <a:rPr lang="ru-RU" sz="2000" dirty="0" smtClean="0"/>
              <a:t> як у </a:t>
            </a:r>
            <a:r>
              <a:rPr lang="ru-RU" sz="2000" dirty="0" err="1" smtClean="0"/>
              <a:t>рослин</a:t>
            </a:r>
            <a:r>
              <a:rPr lang="ru-RU" sz="2000" dirty="0" smtClean="0"/>
              <a:t>, так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тварин</a:t>
            </a:r>
            <a:r>
              <a:rPr lang="ru-RU" sz="2000" dirty="0" smtClean="0"/>
              <a:t>. </a:t>
            </a:r>
          </a:p>
          <a:p>
            <a:r>
              <a:rPr lang="ru-RU" sz="2000" dirty="0" err="1" smtClean="0"/>
              <a:t>Створені</a:t>
            </a:r>
            <a:r>
              <a:rPr lang="ru-RU" sz="2000" dirty="0" smtClean="0"/>
              <a:t> </a:t>
            </a:r>
            <a:r>
              <a:rPr lang="ru-RU" sz="2000" dirty="0" err="1" smtClean="0"/>
              <a:t>ядерно-цитоплазматичні</a:t>
            </a:r>
            <a:r>
              <a:rPr lang="ru-RU" sz="2000" dirty="0" smtClean="0"/>
              <a:t> </a:t>
            </a:r>
            <a:r>
              <a:rPr lang="ru-RU" sz="2000" dirty="0" err="1" smtClean="0"/>
              <a:t>гібриди</a:t>
            </a:r>
            <a:r>
              <a:rPr lang="ru-RU" sz="2000" dirty="0" smtClean="0"/>
              <a:t> </a:t>
            </a:r>
            <a:r>
              <a:rPr lang="ru-RU" sz="2000" dirty="0" err="1" smtClean="0"/>
              <a:t>виявилися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корисним</a:t>
            </a:r>
            <a:r>
              <a:rPr lang="ru-RU" sz="2000" dirty="0" smtClean="0"/>
              <a:t> </a:t>
            </a:r>
            <a:r>
              <a:rPr lang="ru-RU" sz="2000" dirty="0" err="1" smtClean="0"/>
              <a:t>інструментом</a:t>
            </a:r>
            <a:r>
              <a:rPr lang="ru-RU" sz="2000" dirty="0" smtClean="0"/>
              <a:t>  у </a:t>
            </a:r>
            <a:r>
              <a:rPr lang="ru-RU" sz="2000" dirty="0" err="1" smtClean="0"/>
              <a:t>пізнанні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механізмів</a:t>
            </a:r>
            <a:r>
              <a:rPr lang="ru-RU" sz="2000" dirty="0" smtClean="0"/>
              <a:t> </a:t>
            </a:r>
            <a:r>
              <a:rPr lang="ru-RU" sz="2000" dirty="0" err="1" smtClean="0"/>
              <a:t>ядерно-цитоплазматичної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взаємодії</a:t>
            </a:r>
            <a:r>
              <a:rPr lang="ru-RU" sz="2000" dirty="0" smtClean="0"/>
              <a:t>. </a:t>
            </a:r>
          </a:p>
          <a:p>
            <a:r>
              <a:rPr lang="ru-RU" sz="2000" dirty="0" smtClean="0"/>
              <a:t>Шляхом </a:t>
            </a:r>
            <a:r>
              <a:rPr lang="ru-RU" sz="2000" dirty="0" err="1" smtClean="0"/>
              <a:t>нестатевої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гібридизації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вдалося</a:t>
            </a:r>
            <a:r>
              <a:rPr lang="ru-RU" sz="2000" dirty="0" smtClean="0"/>
              <a:t> </a:t>
            </a:r>
            <a:r>
              <a:rPr lang="ru-RU" sz="2000" dirty="0" err="1" smtClean="0"/>
              <a:t>отримати</a:t>
            </a:r>
            <a:r>
              <a:rPr lang="ru-RU" sz="2000" dirty="0" smtClean="0"/>
              <a:t>:</a:t>
            </a:r>
          </a:p>
          <a:p>
            <a:r>
              <a:rPr lang="ru-RU" sz="2000" dirty="0" smtClean="0"/>
              <a:t>- </a:t>
            </a:r>
            <a:r>
              <a:rPr lang="ru-RU" sz="2000" dirty="0" err="1" smtClean="0"/>
              <a:t>нові</a:t>
            </a:r>
            <a:r>
              <a:rPr lang="ru-RU" sz="2000" dirty="0" smtClean="0"/>
              <a:t> </a:t>
            </a:r>
            <a:r>
              <a:rPr lang="ru-RU" sz="2000" dirty="0" err="1" smtClean="0"/>
              <a:t>ядерно-плазменні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комбінації</a:t>
            </a:r>
            <a:r>
              <a:rPr lang="ru-RU" sz="2000" dirty="0" smtClean="0"/>
              <a:t> – так </a:t>
            </a:r>
            <a:r>
              <a:rPr lang="ru-RU" sz="2000" dirty="0" err="1" smtClean="0"/>
              <a:t>звані</a:t>
            </a:r>
            <a:r>
              <a:rPr lang="ru-RU" sz="2000" dirty="0" smtClean="0"/>
              <a:t> </a:t>
            </a:r>
            <a:r>
              <a:rPr lang="ru-RU" sz="2000" dirty="0" err="1" smtClean="0"/>
              <a:t>цибриди</a:t>
            </a:r>
            <a:endParaRPr lang="ru-RU" sz="2000" dirty="0" smtClean="0"/>
          </a:p>
          <a:p>
            <a:r>
              <a:rPr lang="uk-UA" sz="2000" dirty="0" smtClean="0"/>
              <a:t>- нові внутрішньоклітинні комбінації хлоропластів та мітохондрій</a:t>
            </a:r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000" dirty="0" smtClean="0"/>
              <a:t>   </a:t>
            </a:r>
            <a:endParaRPr lang="uk-UA" sz="2000" dirty="0" smtClean="0"/>
          </a:p>
          <a:p>
            <a:pPr>
              <a:buNone/>
            </a:pPr>
            <a:r>
              <a:rPr lang="uk-UA" sz="2000"/>
              <a:t> </a:t>
            </a:r>
            <a:r>
              <a:rPr lang="uk-UA" sz="2000" smtClean="0"/>
              <a:t>  </a:t>
            </a:r>
            <a:r>
              <a:rPr lang="uk-UA" sz="2000" smtClean="0"/>
              <a:t>Класичні </a:t>
            </a:r>
            <a:r>
              <a:rPr lang="uk-UA" sz="2000" dirty="0" smtClean="0"/>
              <a:t>генетичні підходи – гібридологічний, рекомбінаційний і цитогенетичний – виявилися не дуже успішними при вивченні генів органел у порівнянні з вивченням генів ядра клітини.</a:t>
            </a:r>
          </a:p>
          <a:p>
            <a:pPr>
              <a:buNone/>
            </a:pPr>
            <a:r>
              <a:rPr lang="uk-UA" sz="2000" dirty="0" smtClean="0"/>
              <a:t>   </a:t>
            </a:r>
          </a:p>
          <a:p>
            <a:pPr>
              <a:buNone/>
            </a:pPr>
            <a:r>
              <a:rPr lang="uk-UA" sz="2000" dirty="0" smtClean="0"/>
              <a:t>   Розумінню ролі геномів органел сприяли спеціальні експериментальні системи, які дозволяють моделювати поведінку ядерних і цитоплазматичних генетичних систем.</a:t>
            </a: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dirty="0" err="1" smtClean="0"/>
          </a:p>
          <a:p>
            <a:r>
              <a:rPr lang="uk-UA" sz="2000" dirty="0" smtClean="0"/>
              <a:t>Всі підходи до створення ядерно-цитоплазматичних химер можна розподілити на три групи:</a:t>
            </a:r>
          </a:p>
          <a:p>
            <a:endParaRPr lang="uk-UA" sz="2000" dirty="0" smtClean="0"/>
          </a:p>
          <a:p>
            <a:r>
              <a:rPr lang="uk-UA" sz="2000" dirty="0" smtClean="0"/>
              <a:t>- моделювання на рівні організму (реципрокні гібриди, ало- та ізоплазматичні лінії)</a:t>
            </a:r>
          </a:p>
          <a:p>
            <a:r>
              <a:rPr lang="uk-UA" sz="2000" dirty="0" smtClean="0"/>
              <a:t>- моделювання на рівні окремих гібридних клітин та регенерантів, отриманих з них (соматична гібридизація, створення цибридів)</a:t>
            </a:r>
          </a:p>
          <a:p>
            <a:r>
              <a:rPr lang="uk-UA" sz="2000" dirty="0" smtClean="0"/>
              <a:t>- моделювання на рівні геномів органел (трансформація окремих генів в геном органел)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27474"/>
          </a:xfrm>
        </p:spPr>
        <p:txBody>
          <a:bodyPr>
            <a:normAutofit/>
          </a:bodyPr>
          <a:lstStyle/>
          <a:p>
            <a:pPr algn="just"/>
            <a:r>
              <a:rPr lang="uk-UA" sz="2000" dirty="0" smtClean="0"/>
              <a:t>Реципрокні гібриди є найпростішою моделлю, яка демонструє наявність генів поза ядром.</a:t>
            </a:r>
          </a:p>
          <a:p>
            <a:pPr algn="just"/>
            <a:r>
              <a:rPr lang="uk-UA" sz="2000" dirty="0" smtClean="0"/>
              <a:t>Однак не усі відмінності між реципрокними гібридами можна пояснити дією цитоплазматичних генів двох батьківських форм. </a:t>
            </a:r>
          </a:p>
          <a:p>
            <a:pPr algn="just"/>
            <a:r>
              <a:rPr lang="uk-UA" sz="2000" dirty="0" smtClean="0"/>
              <a:t>Так, насіння прямих і зворотних гібридів однодольних рослин відрізняється геномами своїх триплоїдних ендоспермів – ААВ і АВВ, відповідно. Генетична різниця між цими ендоспермами може викликати несхожість у розвитку рослин. </a:t>
            </a:r>
          </a:p>
          <a:p>
            <a:pPr algn="just"/>
            <a:r>
              <a:rPr lang="uk-UA" sz="2000" dirty="0" smtClean="0"/>
              <a:t>Як у рослин, так і тварин яйцеклітина, яка несе значний обсяг біосинтетичних компонентів, здатна визначати особливості розвитку організма. Цей ефект обумовлений ядерними генами, а не відмінностями за генами органел двох батьків.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70350"/>
          </a:xfrm>
        </p:spPr>
        <p:txBody>
          <a:bodyPr>
            <a:normAutofit/>
          </a:bodyPr>
          <a:lstStyle/>
          <a:p>
            <a:r>
              <a:rPr lang="uk-UA" sz="2000" dirty="0" smtClean="0"/>
              <a:t>Більш інформативною моделлю є алоплазматичні лінії. Їх почали створювати ще на початку 20 століття, використовуючи міжвидові гібриди. При багаторазовому беккросуванні міжвидового гібрида батьківською формою можлива практично повна заміна материнських хромосом на батьківські. </a:t>
            </a:r>
          </a:p>
          <a:p>
            <a:r>
              <a:rPr lang="uk-UA" sz="2000" dirty="0" smtClean="0"/>
              <a:t>Порівнюючи донор ядра та алоплазматичну лінію за певними ознаками можна судити про ефект алоплазматичних генів, оскільки в них однакові ядерні гени, але різні органельні. Порівнюючи донор цитоплазми та алоплазматичну лінію можна судити про ефект ядерних генів, оскільки в них однакові органельні гени, але різні гени ядра.</a:t>
            </a: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70350"/>
          </a:xfrm>
        </p:spPr>
        <p:txBody>
          <a:bodyPr>
            <a:normAutofit/>
          </a:bodyPr>
          <a:lstStyle/>
          <a:p>
            <a:r>
              <a:rPr lang="uk-UA" sz="2000" dirty="0" smtClean="0"/>
              <a:t>Одна з найбільших у світі колекцій алоплазматичних ліній створена на пшениці. Першу серію ліній отримав Х. Кіхара ще у 1951 році, використвовуючи ядро м</a:t>
            </a:r>
            <a:r>
              <a:rPr lang="en-US" sz="2000" dirty="0" smtClean="0"/>
              <a:t>’</a:t>
            </a:r>
            <a:r>
              <a:rPr lang="uk-UA" sz="2000" dirty="0" smtClean="0"/>
              <a:t>якої пшениці і цитоплазму дикого виду </a:t>
            </a:r>
            <a:r>
              <a:rPr lang="en-US" sz="2000" dirty="0" smtClean="0"/>
              <a:t>Aegilops ovata. </a:t>
            </a:r>
            <a:r>
              <a:rPr lang="ru-RU" sz="2000" dirty="0" smtClean="0"/>
              <a:t>Для </a:t>
            </a:r>
            <a:r>
              <a:rPr lang="ru-RU" sz="2000" dirty="0" err="1" smtClean="0"/>
              <a:t>цього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протязі</a:t>
            </a:r>
            <a:r>
              <a:rPr lang="ru-RU" sz="2000" dirty="0" smtClean="0"/>
              <a:t> 8-10 </a:t>
            </a:r>
            <a:r>
              <a:rPr lang="ru-RU" sz="2000" dirty="0" err="1" smtClean="0"/>
              <a:t>поколінь</a:t>
            </a:r>
            <a:r>
              <a:rPr lang="ru-RU" sz="2000" dirty="0" smtClean="0"/>
              <a:t> проводилось </a:t>
            </a:r>
            <a:r>
              <a:rPr lang="ru-RU" sz="2000" dirty="0" err="1" smtClean="0"/>
              <a:t>беккросування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егілопсно-пшеничних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гібридів</a:t>
            </a:r>
            <a:r>
              <a:rPr lang="ru-RU" sz="2000" dirty="0" smtClean="0"/>
              <a:t> </a:t>
            </a:r>
            <a:r>
              <a:rPr lang="ru-RU" sz="2000" dirty="0" err="1" smtClean="0"/>
              <a:t>пилком</a:t>
            </a:r>
            <a:r>
              <a:rPr lang="ru-RU" sz="2000" dirty="0" smtClean="0"/>
              <a:t> м</a:t>
            </a:r>
            <a:r>
              <a:rPr lang="en-US" sz="2000" dirty="0" smtClean="0"/>
              <a:t>’</a:t>
            </a:r>
            <a:r>
              <a:rPr lang="ru-RU" sz="2000" dirty="0" err="1" smtClean="0"/>
              <a:t>якої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пшениці</a:t>
            </a:r>
            <a:r>
              <a:rPr lang="ru-RU" sz="2000" dirty="0" smtClean="0"/>
              <a:t>. </a:t>
            </a:r>
            <a:r>
              <a:rPr lang="ru-RU" sz="2000" dirty="0" err="1" smtClean="0"/>
              <a:t>Це</a:t>
            </a:r>
            <a:r>
              <a:rPr lang="ru-RU" sz="2000" dirty="0" smtClean="0"/>
              <a:t> привело до </a:t>
            </a:r>
            <a:r>
              <a:rPr lang="ru-RU" sz="2000" dirty="0" err="1" smtClean="0"/>
              <a:t>заміщення</a:t>
            </a:r>
            <a:r>
              <a:rPr lang="ru-RU" sz="2000" dirty="0" smtClean="0"/>
              <a:t> в </a:t>
            </a:r>
            <a:r>
              <a:rPr lang="ru-RU" sz="2000" dirty="0" err="1" smtClean="0"/>
              <a:t>ядрі</a:t>
            </a:r>
            <a:r>
              <a:rPr lang="ru-RU" sz="2000" dirty="0" smtClean="0"/>
              <a:t> хромосом </a:t>
            </a:r>
            <a:r>
              <a:rPr lang="ru-RU" sz="2000" dirty="0" err="1" smtClean="0"/>
              <a:t>егілопсу</a:t>
            </a:r>
            <a:r>
              <a:rPr lang="ru-RU" sz="2000" dirty="0" smtClean="0"/>
              <a:t> на </a:t>
            </a:r>
            <a:r>
              <a:rPr lang="ru-RU" sz="2000" dirty="0" err="1" smtClean="0"/>
              <a:t>хромосоми</a:t>
            </a:r>
            <a:r>
              <a:rPr lang="ru-RU" sz="2000" dirty="0" smtClean="0"/>
              <a:t> </a:t>
            </a:r>
            <a:r>
              <a:rPr lang="ru-RU" sz="2000" dirty="0" err="1" smtClean="0"/>
              <a:t>пшениці</a:t>
            </a:r>
            <a:r>
              <a:rPr lang="ru-RU" sz="2000" dirty="0" smtClean="0"/>
              <a:t>, в той час як </a:t>
            </a:r>
            <a:r>
              <a:rPr lang="ru-RU" sz="2000" dirty="0" err="1" smtClean="0"/>
              <a:t>геноми</a:t>
            </a:r>
            <a:r>
              <a:rPr lang="ru-RU" sz="2000" dirty="0" smtClean="0"/>
              <a:t> </a:t>
            </a:r>
            <a:r>
              <a:rPr lang="ru-RU" sz="2000" dirty="0" err="1" smtClean="0"/>
              <a:t>цитоплазматичних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органел</a:t>
            </a:r>
            <a:r>
              <a:rPr lang="ru-RU" sz="2000" dirty="0" smtClean="0"/>
              <a:t> </a:t>
            </a:r>
            <a:r>
              <a:rPr lang="ru-RU" sz="2000" dirty="0" err="1" smtClean="0"/>
              <a:t>збереглися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егілопсу</a:t>
            </a:r>
            <a:r>
              <a:rPr lang="ru-RU" sz="2000" dirty="0" smtClean="0"/>
              <a:t>. </a:t>
            </a:r>
          </a:p>
          <a:p>
            <a:r>
              <a:rPr lang="uk-UA" sz="2000" dirty="0" smtClean="0"/>
              <a:t>Дослідження таких колекцій виявило цікаву закономірність – значна частина кількісних ознак рослин, що впливають на продуктивність та пристосованість, обумовлена дією не лише ядерних, а і цитоплазматичних генів.</a:t>
            </a:r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70350"/>
          </a:xfrm>
        </p:spPr>
        <p:txBody>
          <a:bodyPr>
            <a:normAutofit/>
          </a:bodyPr>
          <a:lstStyle/>
          <a:p>
            <a:r>
              <a:rPr lang="uk-UA" sz="2000" dirty="0" smtClean="0"/>
              <a:t>За даними японських вчених, до 25% генотипової мінливості обумовлено генами органел, а 75% приходиться на ядерний геном. Дивно, але факт – менше 1% генів, які знаходяться в цитоплазмі, здатні обумовлювати до 25% генотипової мінливості. </a:t>
            </a:r>
          </a:p>
          <a:p>
            <a:r>
              <a:rPr lang="uk-UA" sz="2000" dirty="0" smtClean="0"/>
              <a:t>Цей феномен пояснюють тим, що гени органел відіграють важливу роль у забезпеченні енергетичних процесів – фотосинтезу та дихання, здійснення яких найбільш тісно зв</a:t>
            </a:r>
            <a:r>
              <a:rPr lang="en-US" sz="2000" dirty="0" smtClean="0"/>
              <a:t>’</a:t>
            </a:r>
            <a:r>
              <a:rPr lang="uk-UA" sz="2000" dirty="0" smtClean="0"/>
              <a:t>язане з різними функціями організму.</a:t>
            </a:r>
            <a:endParaRPr lang="en-US" sz="2000" dirty="0" smtClean="0"/>
          </a:p>
          <a:p>
            <a:r>
              <a:rPr lang="uk-UA" sz="2000" dirty="0" smtClean="0"/>
              <a:t>Ізоплазматичні лінії представляють собою комбінації ядерних та цитоплазматичних геномів у межах одного виду.</a:t>
            </a:r>
          </a:p>
          <a:p>
            <a:r>
              <a:rPr lang="uk-UA" sz="2000" dirty="0" smtClean="0"/>
              <a:t>Зрозуміло, що при тотальній заміні цитоплазматичних генів, вичленити ефекти пластид та мітохондрій дуже важко.</a:t>
            </a:r>
            <a:endParaRPr lang="ru-R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70350"/>
          </a:xfrm>
        </p:spPr>
        <p:txBody>
          <a:bodyPr>
            <a:normAutofit/>
          </a:bodyPr>
          <a:lstStyle/>
          <a:p>
            <a:r>
              <a:rPr lang="uk-UA" sz="2000" dirty="0" smtClean="0"/>
              <a:t>Гібридизація нестатевих клітин рослин – другий спосіб отримання ядерно-цитоплазматичних химер.</a:t>
            </a:r>
          </a:p>
          <a:p>
            <a:r>
              <a:rPr lang="uk-UA" sz="2000" dirty="0" smtClean="0"/>
              <a:t>Вперше була виконана у 1972 році.</a:t>
            </a:r>
          </a:p>
          <a:p>
            <a:r>
              <a:rPr lang="uk-UA" sz="2000" dirty="0" smtClean="0"/>
              <a:t>Отримані внутрішньовидові, міжвидові, міжродові, міжродинні гібриди.</a:t>
            </a:r>
          </a:p>
          <a:p>
            <a:r>
              <a:rPr lang="uk-UA" sz="2000" dirty="0" smtClean="0"/>
              <a:t>Найбільша кількість успішних гібридизацій виконана у рослин родини пасльонові.</a:t>
            </a:r>
          </a:p>
          <a:p>
            <a:r>
              <a:rPr lang="uk-UA" sz="2000" dirty="0" smtClean="0"/>
              <a:t>Гібридизація протопластів супроводжується сегрегацією органел у нащадків соматично-гібридної клітини. Який з двох типів пластидної ДНК виявиться у соматичного гібрида, часто визначає випадок. </a:t>
            </a:r>
          </a:p>
          <a:p>
            <a:r>
              <a:rPr lang="uk-UA" sz="2000" dirty="0" smtClean="0"/>
              <a:t>Історія гібридизації соматичних клітин тварин ще більш тривала.  </a:t>
            </a:r>
            <a:r>
              <a:rPr lang="uk-UA" sz="2000" smtClean="0"/>
              <a:t>Перші клітини, які спонтанно злилися, були виявлені у 1960 році, а в середині 60-х були отримані перші штучні міжвидові цибриди.</a:t>
            </a:r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70350"/>
          </a:xfrm>
        </p:spPr>
        <p:txBody>
          <a:bodyPr>
            <a:normAutofit fontScale="92500" lnSpcReduction="20000"/>
          </a:bodyPr>
          <a:lstStyle/>
          <a:p>
            <a:r>
              <a:rPr lang="uk-UA" sz="2000" dirty="0" smtClean="0"/>
              <a:t>Заміщення клітинних органел у тварин в окремих випадках здійснювали шляхом насичующих схрещувань. При багаторазовому спарюванні корів </a:t>
            </a:r>
            <a:r>
              <a:rPr lang="en-US" sz="2000" dirty="0" smtClean="0"/>
              <a:t>Bos taurus  </a:t>
            </a:r>
            <a:r>
              <a:rPr lang="uk-UA" sz="2000" dirty="0" smtClean="0"/>
              <a:t>з биками</a:t>
            </a:r>
            <a:r>
              <a:rPr lang="en-US" sz="2000" dirty="0" smtClean="0"/>
              <a:t> B. indicus</a:t>
            </a:r>
            <a:r>
              <a:rPr lang="uk-UA" sz="2000" dirty="0" smtClean="0"/>
              <a:t> ядерний геном поступово заміщувався  на </a:t>
            </a:r>
            <a:r>
              <a:rPr lang="en-US" sz="2000" dirty="0" smtClean="0"/>
              <a:t>B. indicus</a:t>
            </a:r>
            <a:r>
              <a:rPr lang="uk-UA" sz="2000" dirty="0" smtClean="0"/>
              <a:t>, а мітохондрії залишалися від </a:t>
            </a:r>
            <a:r>
              <a:rPr lang="en-US" sz="2000" dirty="0" smtClean="0"/>
              <a:t>B. taurus.</a:t>
            </a:r>
          </a:p>
          <a:p>
            <a:r>
              <a:rPr lang="uk-UA" sz="2000" dirty="0" smtClean="0"/>
              <a:t>Однак  такий шлях дуже тривалий та незручний, тому в експериментах з тваринами використовують пряму реконструкцію шляхом переносу батьківського ядра в ооцит.</a:t>
            </a:r>
          </a:p>
          <a:p>
            <a:r>
              <a:rPr lang="uk-UA" sz="2000" dirty="0" smtClean="0"/>
              <a:t>У вівці Доллі, вперше клонованої з соматичної клітини, мтДНК відрізнялася від такої у донора ядра іповністю відповідала мтДНК ооцита.</a:t>
            </a:r>
          </a:p>
          <a:p>
            <a:r>
              <a:rPr lang="uk-UA" sz="2000" dirty="0" smtClean="0"/>
              <a:t>Мав успіх експеримент по реконструкції зебулона – теляти, отриманого шляхом пересадження в ооцити </a:t>
            </a:r>
            <a:r>
              <a:rPr lang="en-US" sz="2000" dirty="0" smtClean="0"/>
              <a:t>B. taurus </a:t>
            </a:r>
            <a:r>
              <a:rPr lang="uk-UA" sz="2000" dirty="0" smtClean="0"/>
              <a:t>клітин </a:t>
            </a:r>
            <a:r>
              <a:rPr lang="en-US" sz="2000" dirty="0" smtClean="0"/>
              <a:t>B. indicus. </a:t>
            </a:r>
            <a:r>
              <a:rPr lang="ru-RU" sz="2000" dirty="0" smtClean="0"/>
              <a:t>Жит</a:t>
            </a:r>
            <a:r>
              <a:rPr lang="uk-UA" sz="2000" dirty="0" smtClean="0"/>
              <a:t>тєздатні гібридні клітини об</a:t>
            </a:r>
            <a:r>
              <a:rPr lang="en-US" sz="2000" dirty="0" smtClean="0"/>
              <a:t>’</a:t>
            </a:r>
            <a:r>
              <a:rPr lang="uk-UA" sz="2000" dirty="0" smtClean="0"/>
              <a:t>єднували</a:t>
            </a:r>
            <a:r>
              <a:rPr lang="en-US" sz="2000" dirty="0" smtClean="0"/>
              <a:t> </a:t>
            </a:r>
            <a:r>
              <a:rPr lang="ru-RU" sz="2000" dirty="0" err="1" smtClean="0"/>
              <a:t>ядерний</a:t>
            </a:r>
            <a:r>
              <a:rPr lang="ru-RU" sz="2000" dirty="0" smtClean="0"/>
              <a:t> геном </a:t>
            </a:r>
            <a:r>
              <a:rPr lang="uk-UA" sz="2000" dirty="0" smtClean="0"/>
              <a:t>та мітохондрії обох батьків. При наступних циклах поділу даної цибридної клітини кількість копій мтДНК </a:t>
            </a:r>
            <a:r>
              <a:rPr lang="en-US" sz="2000" dirty="0" smtClean="0"/>
              <a:t>B. indicus </a:t>
            </a:r>
            <a:r>
              <a:rPr lang="uk-UA" sz="2000" dirty="0" smtClean="0"/>
              <a:t>швидко зменшувалась і в подальшому містила мтДНК виключно від </a:t>
            </a:r>
            <a:r>
              <a:rPr lang="en-US" sz="2000" dirty="0" smtClean="0"/>
              <a:t>B. taurus.</a:t>
            </a:r>
            <a:endParaRPr lang="ru-RU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213</TotalTime>
  <Words>861</Words>
  <Application>Microsoft Office PowerPoint</Application>
  <PresentationFormat>Экран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Ядерно-плазменні хімери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Цитоплазматична спадковість та її використання у сільськогосподарських та декоративних рослин</dc:title>
  <dc:creator>Пользователь Windows</dc:creator>
  <cp:lastModifiedBy>You</cp:lastModifiedBy>
  <cp:revision>60</cp:revision>
  <dcterms:created xsi:type="dcterms:W3CDTF">2020-09-22T12:34:25Z</dcterms:created>
  <dcterms:modified xsi:type="dcterms:W3CDTF">2023-10-04T18:32:54Z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1033-10.1.0.5503</vt:lpwstr>
  </property>
</Properties>
</file>