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581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80CBB-BA58-4958-BAEF-899A74C46A58}" type="datetimeFigureOut">
              <a:rPr lang="ru-RU" smtClean="0"/>
              <a:t>22.02.2023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884A1-A404-4840-8825-8E078E5D06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8165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80CBB-BA58-4958-BAEF-899A74C46A58}" type="datetimeFigureOut">
              <a:rPr lang="ru-RU" smtClean="0"/>
              <a:t>22.02.2023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884A1-A404-4840-8825-8E078E5D06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3261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80CBB-BA58-4958-BAEF-899A74C46A58}" type="datetimeFigureOut">
              <a:rPr lang="ru-RU" smtClean="0"/>
              <a:t>22.02.2023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884A1-A404-4840-8825-8E078E5D06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5761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80CBB-BA58-4958-BAEF-899A74C46A58}" type="datetimeFigureOut">
              <a:rPr lang="ru-RU" smtClean="0"/>
              <a:t>22.02.2023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884A1-A404-4840-8825-8E078E5D06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0982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80CBB-BA58-4958-BAEF-899A74C46A58}" type="datetimeFigureOut">
              <a:rPr lang="ru-RU" smtClean="0"/>
              <a:t>22.02.2023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884A1-A404-4840-8825-8E078E5D06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2520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80CBB-BA58-4958-BAEF-899A74C46A58}" type="datetimeFigureOut">
              <a:rPr lang="ru-RU" smtClean="0"/>
              <a:t>22.02.2023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884A1-A404-4840-8825-8E078E5D06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489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80CBB-BA58-4958-BAEF-899A74C46A58}" type="datetimeFigureOut">
              <a:rPr lang="ru-RU" smtClean="0"/>
              <a:t>22.02.2023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884A1-A404-4840-8825-8E078E5D06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2525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80CBB-BA58-4958-BAEF-899A74C46A58}" type="datetimeFigureOut">
              <a:rPr lang="ru-RU" smtClean="0"/>
              <a:t>22.02.2023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884A1-A404-4840-8825-8E078E5D06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9589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80CBB-BA58-4958-BAEF-899A74C46A58}" type="datetimeFigureOut">
              <a:rPr lang="ru-RU" smtClean="0"/>
              <a:t>22.02.2023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884A1-A404-4840-8825-8E078E5D06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915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80CBB-BA58-4958-BAEF-899A74C46A58}" type="datetimeFigureOut">
              <a:rPr lang="ru-RU" smtClean="0"/>
              <a:t>22.02.2023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884A1-A404-4840-8825-8E078E5D06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3594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80CBB-BA58-4958-BAEF-899A74C46A58}" type="datetimeFigureOut">
              <a:rPr lang="ru-RU" smtClean="0"/>
              <a:t>22.02.2023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884A1-A404-4840-8825-8E078E5D06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6772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580CBB-BA58-4958-BAEF-899A74C46A58}" type="datetimeFigureOut">
              <a:rPr lang="ru-RU" smtClean="0"/>
              <a:t>22.02.2023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0884A1-A404-4840-8825-8E078E5D06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7381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Практична №1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284722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2168" y="182245"/>
            <a:ext cx="10515600" cy="1325563"/>
          </a:xfrm>
        </p:spPr>
        <p:txBody>
          <a:bodyPr/>
          <a:lstStyle/>
          <a:p>
            <a:r>
              <a:rPr lang="uk-UA" dirty="0" smtClean="0"/>
              <a:t>Задача1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5008" y="1405001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000" dirty="0" smtClean="0"/>
              <a:t>Визначити температурний коефіцієнт лінійного розширення і подовження ніхромового дроту, якщо відомо, що при підвищенні температури від 20 до 1000 С електричний опір дроту змінюється від 50 до 56,6 </a:t>
            </a:r>
            <a:r>
              <a:rPr lang="uk-UA" sz="2000" dirty="0" err="1" smtClean="0"/>
              <a:t>Ом</a:t>
            </a:r>
            <a:r>
              <a:rPr lang="uk-UA" sz="2000" dirty="0" smtClean="0"/>
              <a:t>. Довжина дроту в холодному стані =50м. Температурний коефіцієнт питомого опору ніхрому прийняти рівним 15·10</a:t>
            </a:r>
            <a:r>
              <a:rPr lang="en-US" sz="2000" dirty="0" smtClean="0"/>
              <a:t>^(-5) K^(-1)</a:t>
            </a:r>
            <a:endParaRPr lang="ru-RU" sz="2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Прямоугольник 3"/>
              <p:cNvSpPr/>
              <p:nvPr/>
            </p:nvSpPr>
            <p:spPr>
              <a:xfrm>
                <a:off x="942390" y="2730564"/>
                <a:ext cx="2077620" cy="66191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𝑅</m:t>
                          </m:r>
                        </m:sub>
                      </m:sSub>
                      <m:r>
                        <a:rPr lang="ru-RU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𝑅</m:t>
                          </m:r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2−</m:t>
                          </m:r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𝑅</m:t>
                          </m:r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d>
                            <m:dPr>
                              <m:begChr m:val=""/>
                              <m:ctrlPr>
                                <a:rPr lang="ru-RU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1(</m:t>
                              </m:r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2−</m:t>
                              </m:r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2390" y="2730564"/>
                <a:ext cx="2077620" cy="66191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Прямоугольник 4"/>
              <p:cNvSpPr/>
              <p:nvPr/>
            </p:nvSpPr>
            <p:spPr>
              <a:xfrm>
                <a:off x="3653431" y="2805436"/>
                <a:ext cx="2046329" cy="66191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𝜌</m:t>
                          </m:r>
                        </m:sub>
                      </m:sSub>
                      <m:r>
                        <a:rPr lang="ru-RU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𝜌</m:t>
                          </m:r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2−</m:t>
                          </m:r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𝜌</m:t>
                          </m:r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d>
                            <m:dPr>
                              <m:begChr m:val=""/>
                              <m:ctrlPr>
                                <a:rPr lang="ru-RU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𝜌</m:t>
                              </m:r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1(</m:t>
                              </m:r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2−</m:t>
                              </m:r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3431" y="2805436"/>
                <a:ext cx="2046329" cy="66191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Прямоугольник 5"/>
              <p:cNvSpPr/>
              <p:nvPr/>
            </p:nvSpPr>
            <p:spPr>
              <a:xfrm>
                <a:off x="6194835" y="2864510"/>
                <a:ext cx="1590948" cy="39401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𝑙</m:t>
                          </m:r>
                        </m:sub>
                      </m:sSub>
                      <m:r>
                        <a:rPr lang="ru-RU" i="0">
                          <a:latin typeface="Cambria Math" panose="02040503050406030204" pitchFamily="18" charset="0"/>
                        </a:rPr>
                        <m:t>= </m:t>
                      </m:r>
                      <m:sSub>
                        <m:sSub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𝜌</m:t>
                          </m:r>
                        </m:sub>
                      </m:sSub>
                      <m:r>
                        <a:rPr lang="ru-RU" i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𝑅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94835" y="2864510"/>
                <a:ext cx="1590948" cy="394019"/>
              </a:xfrm>
              <a:prstGeom prst="rect">
                <a:avLst/>
              </a:prstGeom>
              <a:blipFill>
                <a:blip r:embed="rId4"/>
                <a:stretch>
                  <a:fillRect b="-461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Рисунок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2168" y="3392476"/>
            <a:ext cx="9353550" cy="3219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39036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Задача 2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74192" y="1496441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000" dirty="0" smtClean="0"/>
              <a:t>Визначити час, протягом якого електрон пройде відстань </a:t>
            </a:r>
            <a:r>
              <a:rPr lang="en-US" sz="2000" dirty="0" smtClean="0"/>
              <a:t>l</a:t>
            </a:r>
            <a:r>
              <a:rPr lang="uk-UA" sz="2000" dirty="0" smtClean="0"/>
              <a:t> </a:t>
            </a:r>
            <a:r>
              <a:rPr lang="en-US" sz="2000" dirty="0" smtClean="0"/>
              <a:t>= 1</a:t>
            </a:r>
            <a:r>
              <a:rPr lang="uk-UA" sz="2000" dirty="0" smtClean="0"/>
              <a:t>км по мідному дроту, якщо питомий опір міді 0,017 </a:t>
            </a:r>
            <a:r>
              <a:rPr lang="uk-UA" sz="2000" dirty="0" err="1" smtClean="0"/>
              <a:t>мкОм·м</a:t>
            </a:r>
            <a:r>
              <a:rPr lang="uk-UA" sz="2000" dirty="0" smtClean="0"/>
              <a:t>, а різниця потенціалів на кінцях провідника </a:t>
            </a:r>
            <a:r>
              <a:rPr lang="en-US" sz="2000" dirty="0" smtClean="0"/>
              <a:t>U=</a:t>
            </a:r>
            <a:r>
              <a:rPr lang="uk-UA" sz="2000" dirty="0" smtClean="0"/>
              <a:t>220 В. За який час електрон пролетить цю ж відстань, рухаючись без зіткнень при тій же різниці потенціалів? Який час передачі сигналу?  </a:t>
            </a:r>
            <a:endParaRPr lang="ru-RU" sz="20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751" y="2684844"/>
            <a:ext cx="10944225" cy="4035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87026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Задачі для самостійної роботи</a:t>
            </a: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20000"/>
              </a:bodyPr>
              <a:lstStyle/>
              <a:p>
                <a:pPr marL="514350" indent="-514350">
                  <a:buAutoNum type="arabicPeriod"/>
                </a:pPr>
                <a:r>
                  <a:rPr lang="uk-UA" dirty="0" smtClean="0"/>
                  <a:t>У мідному провіднику під дією електричного поля проходить електричний струм густиною 1А/мм</a:t>
                </a:r>
                <a:r>
                  <a:rPr lang="en-US" dirty="0" smtClean="0"/>
                  <a:t>^2</a:t>
                </a:r>
                <a:r>
                  <a:rPr lang="uk-UA" dirty="0" smtClean="0"/>
                  <a:t>. Визначити швидкість дрейфу електронів</a:t>
                </a:r>
              </a:p>
              <a:p>
                <a:pPr marL="514350" indent="-514350">
                  <a:buAutoNum type="arabicPeriod"/>
                </a:pPr>
                <a:r>
                  <a:rPr lang="uk-UA" dirty="0" smtClean="0"/>
                  <a:t>Питомий опір чистої міді при 20 і 100 С дорівнює відповідно 0,0168 і 0,0226 </a:t>
                </a:r>
                <a:r>
                  <a:rPr lang="uk-UA" dirty="0" err="1" smtClean="0"/>
                  <a:t>мкОм·м</a:t>
                </a:r>
                <a:r>
                  <a:rPr lang="uk-UA" dirty="0" smtClean="0"/>
                  <a:t>. Користуючись лінійною апроксимацією залежності </a:t>
                </a:r>
                <a14:m>
                  <m:oMath xmlns:m="http://schemas.openxmlformats.org/officeDocument/2006/math">
                    <m:r>
                      <a:rPr lang="ru-RU" i="1" smtClean="0">
                        <a:latin typeface="Cambria Math" panose="02040503050406030204" pitchFamily="18" charset="0"/>
                      </a:rPr>
                      <m:t>𝜌</m:t>
                    </m:r>
                  </m:oMath>
                </a14:m>
                <a:r>
                  <a:rPr lang="uk-UA" dirty="0" smtClean="0"/>
                  <a:t>(Т) визначити температурний коефіцієнт питомого опору при 0 С</a:t>
                </a:r>
              </a:p>
              <a:p>
                <a:pPr marL="514350" indent="-514350">
                  <a:buAutoNum type="arabicPeriod"/>
                </a:pPr>
                <a:r>
                  <a:rPr lang="uk-UA" dirty="0" smtClean="0"/>
                  <a:t>Опір провідника з константану при 20 С дорівнює 500Ом. Визначити опір цього </a:t>
                </a:r>
                <a:r>
                  <a:rPr lang="uk-UA" dirty="0" err="1" smtClean="0"/>
                  <a:t>провідникапри</a:t>
                </a:r>
                <a:r>
                  <a:rPr lang="uk-UA" dirty="0" smtClean="0"/>
                  <a:t> 450 С якщо при </a:t>
                </a:r>
                <a:r>
                  <a:rPr lang="uk-UA" dirty="0" err="1" smtClean="0"/>
                  <a:t>при</a:t>
                </a:r>
                <a:r>
                  <a:rPr lang="uk-UA" dirty="0" smtClean="0"/>
                  <a:t> 20 С температурний коефіцієнт питомого опору константану =-15·10</a:t>
                </a:r>
                <a:r>
                  <a:rPr lang="en-US" dirty="0" smtClean="0"/>
                  <a:t>^(-6) K^(-1), </a:t>
                </a:r>
                <a:r>
                  <a:rPr lang="uk-UA" dirty="0" smtClean="0"/>
                  <a:t>а температурний коефіцієнт лінійного розширення 10</a:t>
                </a:r>
                <a:r>
                  <a:rPr lang="en-US" dirty="0" smtClean="0"/>
                  <a:t>^(-5)K^(-1)</a:t>
                </a:r>
              </a:p>
              <a:p>
                <a:pPr marL="514350" indent="-514350">
                  <a:buAutoNum type="arabicPeriod"/>
                </a:pPr>
                <a:r>
                  <a:rPr lang="uk-UA" dirty="0" smtClean="0"/>
                  <a:t>Визначити відношення глибин проникнення електромагнітного поля в алюмінієвому та сталевому дротах на частоті 50Гц та 1МГц. Для </a:t>
                </a:r>
                <a:r>
                  <a:rPr lang="uk-UA" dirty="0" err="1" smtClean="0"/>
                  <a:t>маловуглецевої</a:t>
                </a:r>
                <a:r>
                  <a:rPr lang="uk-UA" dirty="0" smtClean="0"/>
                  <a:t> сталі </a:t>
                </a:r>
                <a:r>
                  <a:rPr lang="el-GR" dirty="0" smtClean="0"/>
                  <a:t>μ</a:t>
                </a:r>
                <a:r>
                  <a:rPr lang="uk-UA" dirty="0" smtClean="0"/>
                  <a:t>=1000; </a:t>
                </a:r>
                <a14:m>
                  <m:oMath xmlns:m="http://schemas.openxmlformats.org/officeDocument/2006/math">
                    <m:r>
                      <a:rPr lang="ru-RU" i="1" smtClean="0">
                        <a:latin typeface="Cambria Math" panose="02040503050406030204" pitchFamily="18" charset="0"/>
                      </a:rPr>
                      <m:t>𝜌</m:t>
                    </m:r>
                    <m:r>
                      <a:rPr lang="ru-RU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uk-UA" dirty="0" smtClean="0"/>
                  <a:t>=0,1мкОм·м</a:t>
                </a:r>
              </a:p>
              <a:p>
                <a:pPr marL="0" indent="0">
                  <a:buNone/>
                </a:pPr>
                <a:r>
                  <a:rPr lang="uk-UA" dirty="0" smtClean="0"/>
                  <a:t> </a:t>
                </a:r>
                <a:endParaRPr lang="ru-RU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28" t="-3361" r="-13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Прямоугольник 4"/>
              <p:cNvSpPr/>
              <p:nvPr/>
            </p:nvSpPr>
            <p:spPr>
              <a:xfrm>
                <a:off x="1363182" y="5381425"/>
                <a:ext cx="1418915" cy="9106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mtClean="0">
                          <a:latin typeface="Cambria Math" panose="02040503050406030204" pitchFamily="18" charset="0"/>
                        </a:rPr>
                        <m:t>∆</m:t>
                      </m:r>
                      <m:r>
                        <a:rPr lang="ru-RU" i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ru-RU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𝜌</m:t>
                              </m:r>
                            </m:num>
                            <m:den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𝜇</m:t>
                              </m:r>
                              <m:sSub>
                                <m:sSubPr>
                                  <m:ctrlPr>
                                    <a:rPr lang="ru-RU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u-RU" i="1">
                                      <a:latin typeface="Cambria Math" panose="02040503050406030204" pitchFamily="18" charset="0"/>
                                    </a:rPr>
                                    <m:t>𝜇</m:t>
                                  </m:r>
                                </m:e>
                                <m:sub>
                                  <m:r>
                                    <a:rPr lang="ru-RU" i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den>
                          </m:f>
                        </m:e>
                      </m:rad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63182" y="5381425"/>
                <a:ext cx="1418915" cy="91069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Прямоугольник 5"/>
              <p:cNvSpPr/>
              <p:nvPr/>
            </p:nvSpPr>
            <p:spPr>
              <a:xfrm>
                <a:off x="3933184" y="5530632"/>
                <a:ext cx="5174814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mtClean="0">
                          <a:latin typeface="Cambria Math" panose="02040503050406030204" pitchFamily="18" charset="0"/>
                        </a:rPr>
                        <m:t>∆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 −</m:t>
                      </m:r>
                      <m:r>
                        <a:rPr lang="uk-UA" b="0" i="0" smtClean="0">
                          <a:latin typeface="Cambria Math" panose="02040503050406030204" pitchFamily="18" charset="0"/>
                        </a:rPr>
                        <m:t>глибина проникнення електромагнітного </m:t>
                      </m:r>
                    </m:oMath>
                  </m:oMathPara>
                </a14:m>
                <a:endParaRPr lang="uk-UA" b="0" i="0" dirty="0" smtClean="0">
                  <a:latin typeface="Cambria Math" panose="02040503050406030204" pitchFamily="18" charset="0"/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uk-UA" b="0" i="0" smtClean="0">
                          <a:latin typeface="Cambria Math" panose="02040503050406030204" pitchFamily="18" charset="0"/>
                        </a:rPr>
                        <m:t>поля в провідник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3184" y="5530632"/>
                <a:ext cx="5174814" cy="646331"/>
              </a:xfrm>
              <a:prstGeom prst="rect">
                <a:avLst/>
              </a:prstGeom>
              <a:blipFill>
                <a:blip r:embed="rId4"/>
                <a:stretch>
                  <a:fillRect b="-660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Прямоугольник 6"/>
              <p:cNvSpPr/>
              <p:nvPr/>
            </p:nvSpPr>
            <p:spPr>
              <a:xfrm>
                <a:off x="3933184" y="6176963"/>
                <a:ext cx="5354619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latin typeface="Cambria Math" panose="02040503050406030204" pitchFamily="18" charset="0"/>
                        </a:rPr>
                        <m:t>𝜇</m:t>
                      </m:r>
                      <m:r>
                        <a:rPr lang="uk-UA" b="0" i="1" smtClean="0">
                          <a:latin typeface="Cambria Math" panose="02040503050406030204" pitchFamily="18" charset="0"/>
                        </a:rPr>
                        <m:t> −відносна магнітна проникність матеріалу 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3184" y="6176963"/>
                <a:ext cx="5354619" cy="369332"/>
              </a:xfrm>
              <a:prstGeom prst="rect">
                <a:avLst/>
              </a:prstGeom>
              <a:blipFill>
                <a:blip r:embed="rId5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Прямоугольник 7"/>
              <p:cNvSpPr/>
              <p:nvPr/>
            </p:nvSpPr>
            <p:spPr>
              <a:xfrm>
                <a:off x="1262259" y="6292124"/>
                <a:ext cx="2095382" cy="38869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ru-RU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𝜇</m:t>
                        </m:r>
                      </m:e>
                      <m:sub>
                        <m:r>
                          <a:rPr lang="ru-RU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</m:sub>
                    </m:sSub>
                    <m:r>
                      <a:rPr lang="ru-RU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=4</m:t>
                    </m:r>
                    <m:r>
                      <a:rPr lang="ru-RU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𝜋</m:t>
                    </m:r>
                    <m:r>
                      <a:rPr lang="ru-RU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∙</m:t>
                    </m:r>
                    <m:sSup>
                      <m:sSupPr>
                        <m:ctrlPr>
                          <a:rPr lang="ru-RU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ru-RU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10</m:t>
                        </m:r>
                      </m:e>
                      <m:sup>
                        <m:r>
                          <a:rPr lang="ru-RU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−7</m:t>
                        </m:r>
                      </m:sup>
                    </m:sSup>
                  </m:oMath>
                </a14:m>
                <a:r>
                  <a:rPr lang="uk-UA" dirty="0" err="1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Гн</a:t>
                </a:r>
                <a:r>
                  <a:rPr lang="uk-UA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/м</a:t>
                </a:r>
                <a:endParaRPr lang="ru-RU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2259" y="6292124"/>
                <a:ext cx="2095382" cy="388696"/>
              </a:xfrm>
              <a:prstGeom prst="rect">
                <a:avLst/>
              </a:prstGeom>
              <a:blipFill>
                <a:blip r:embed="rId6"/>
                <a:stretch>
                  <a:fillRect t="-6250" r="-1744" b="-2031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6552389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261</Words>
  <Application>Microsoft Office PowerPoint</Application>
  <PresentationFormat>Широкоэкранный</PresentationFormat>
  <Paragraphs>19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Cambria Math</vt:lpstr>
      <vt:lpstr>Times New Roman</vt:lpstr>
      <vt:lpstr>Тема Office</vt:lpstr>
      <vt:lpstr>Практична №1</vt:lpstr>
      <vt:lpstr>Задача1</vt:lpstr>
      <vt:lpstr>Задача 2</vt:lpstr>
      <vt:lpstr>Задачі для самостійної роботи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Практична №1</dc:title>
  <dc:creator>Алина</dc:creator>
  <cp:lastModifiedBy>Алина</cp:lastModifiedBy>
  <cp:revision>8</cp:revision>
  <dcterms:created xsi:type="dcterms:W3CDTF">2023-02-22T11:33:11Z</dcterms:created>
  <dcterms:modified xsi:type="dcterms:W3CDTF">2023-02-22T13:08:08Z</dcterms:modified>
</cp:coreProperties>
</file>