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8" r:id="rId10"/>
    <p:sldId id="267" r:id="rId11"/>
    <p:sldId id="266" r:id="rId12"/>
    <p:sldId id="269" r:id="rId13"/>
    <p:sldId id="265" r:id="rId14"/>
    <p:sldId id="264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B32"/>
    <a:srgbClr val="363D48"/>
    <a:srgbClr val="4A5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BD4333-8765-4373-994B-B2C4CD30C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2E359-43A8-4663-B374-AFF6F46ED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17E991-6BF7-42FB-BD5A-381824A00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ACFB8-7506-482D-B231-C980C2D8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199F4-016C-452B-B92B-FD7594D6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4184A-E97B-4C44-A738-C6808DD2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1E52A-445B-4003-8330-C9C1F8D1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384515-B604-4B81-958B-46C790F0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575CF8-AA8A-4D65-81AB-92AA624C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C2321-D046-43DC-822E-2B925CBA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DF8C07-8301-4549-A144-486E743A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8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7117D0-51FF-462F-87A5-8F763DB2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F9D19D-DDD9-442E-A974-5F562456F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32ADB-FF6B-4182-A33F-F14AA33D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536EC-5EE7-4A1D-AB65-56333D74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28C87-E0CC-4401-80B2-1A5FE0B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1CE25-4CC8-4524-BC78-945C03B8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2EFDD-9C97-4DFA-B7EF-AA3097E5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1039C-F79B-42AD-9BEE-8CAB9112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5B3BBB-379E-452D-98B8-D8F09297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9BBEE-97C2-4DE1-9006-388B69B1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0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1288A-C689-4F3C-A5D6-7DFC82AE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F03C4-D983-4605-8DDC-22969BB0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2F1836-FDAE-4D30-9F24-CA0C3165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B648A3-3C2E-4580-86E1-FF7C49CF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8BB75-5A23-4C9E-A6FC-F0D54090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E8138-14BB-479F-8605-6229E0BB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2C7E9-342B-4821-B80C-A1735E15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29AAF-2AEE-463F-87B7-30D4C837A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44FC70-6B0C-4C37-9243-D068CA35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4D70FB-2759-4EF1-A94D-A626DEB0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15A50F-847C-4446-9B00-F674A888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C5604-E9BD-4F6E-9BF9-7530919B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5D398E-C1B1-4ABE-B800-2CB4B42C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75FA8E-4762-45B3-AAA3-EF59D8E8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BC3476-8D2B-4747-A6DA-4E52D434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3CD930-E2D9-45CB-9825-F84B23C72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AF7561-EABF-431C-A944-66AF5BB6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3B115A-3794-4F0E-A7BC-357B63B7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DC624C-5A8D-47E2-99D3-1B8ADAA8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5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82B8A-6393-4839-911C-43F299D5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32EC08-A86C-43AF-8549-E8558FB4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06BBC2-C32C-4CC3-8AC2-FAA8B526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288163-F7B8-45C6-B5DC-795CA5FA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8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CBDD11-2CE3-4DBE-ABA9-CF73E343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1AB9AE-55CF-47DB-9199-08CD7E4C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9D9D63-08B9-457F-B339-7BA8E489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89639-1F31-423A-BEA4-025341FE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5936EB-4833-428D-9D0D-85E67C5B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4EE994-AAE4-4140-BEBC-A18F27FB5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F5E72C-0030-4918-BE76-309E9444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DB6F35-947F-412D-9DEB-BCCDDC9A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541BDB-D5E8-4538-8253-C81DEFC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8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518AA-415E-4B9E-B6CE-3D9512DC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757C97-FB6D-45E9-86D6-4D17B9E46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7D716E-729A-4CEE-A527-D5A88DC2C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5531C1-0989-42F3-8B55-ED2B6369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A5DC33-81AA-4C8B-9524-D9DBAF26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2AD5DE-476C-4848-A5E6-177BF17C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B0211F-5DAB-494F-AF3E-16B93A60AB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A4367-D87A-4656-9B82-E7F93FA2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F2EBB-B7FB-4F01-8B69-0598994E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4841F7-36A3-4C94-A4C4-CB9E46D09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6F46-D373-4305-8DD8-28FCC05803E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15597-1FA5-476A-9CF9-902C4952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2BF89-047B-45E4-8349-A678D5B0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9BE6E-42CD-4DE4-B5B6-5BCA9FB33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307" y="1336430"/>
            <a:ext cx="8850569" cy="2133601"/>
          </a:xfrm>
          <a:noFill/>
        </p:spPr>
        <p:txBody>
          <a:bodyPr>
            <a:normAutofit/>
          </a:bodyPr>
          <a:lstStyle/>
          <a:p>
            <a:r>
              <a:rPr lang="ru-RU" sz="3600" b="1" dirty="0" err="1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Підходи</a:t>
            </a:r>
            <a:r>
              <a:rPr lang="ru-RU" sz="3600" b="1" dirty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600" b="1" dirty="0" err="1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регулювання</a:t>
            </a:r>
            <a:r>
              <a:rPr lang="ru-RU" sz="3600" b="1" dirty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банківської</a:t>
            </a:r>
            <a:r>
              <a:rPr lang="ru-RU" sz="3600" b="1" dirty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3600" b="1" dirty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600" b="1" dirty="0" err="1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сучаних</a:t>
            </a:r>
            <a:r>
              <a:rPr lang="ru-RU" sz="3600" b="1" dirty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sz="3600" b="1" dirty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глобалізації</a:t>
            </a:r>
            <a:endParaRPr lang="ru-RU" sz="3600" b="1" dirty="0">
              <a:gradFill flip="none" rotWithShape="1">
                <a:gsLst>
                  <a:gs pos="0">
                    <a:srgbClr val="4A5362"/>
                  </a:gs>
                  <a:gs pos="100000">
                    <a:srgbClr val="262B32"/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F0438D-1880-4E64-97C9-3038B29C0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001" y="4677508"/>
            <a:ext cx="6299200" cy="1071596"/>
          </a:xfrm>
        </p:spPr>
        <p:txBody>
          <a:bodyPr>
            <a:normAutofit/>
          </a:bodyPr>
          <a:lstStyle/>
          <a:p>
            <a:pPr algn="r"/>
            <a:r>
              <a:rPr lang="uk-UA" sz="2800" dirty="0">
                <a:solidFill>
                  <a:srgbClr val="4A5362"/>
                </a:solidFill>
              </a:rPr>
              <a:t>Харченко Лариса 8.0721</a:t>
            </a:r>
            <a:endParaRPr lang="ru-RU" sz="2800" dirty="0">
              <a:solidFill>
                <a:srgbClr val="4A53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1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28FF5-5814-4852-B840-C3A0BBD8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26" y="2231774"/>
            <a:ext cx="10952748" cy="20835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Допуск </a:t>
            </a:r>
            <a:r>
              <a:rPr lang="ru-RU" dirty="0" err="1"/>
              <a:t>філій</a:t>
            </a:r>
            <a:r>
              <a:rPr lang="ru-RU" dirty="0"/>
              <a:t>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</a:t>
            </a:r>
            <a:r>
              <a:rPr lang="ru-RU" dirty="0" err="1"/>
              <a:t>мусить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не </a:t>
            </a:r>
            <a:r>
              <a:rPr lang="ru-RU" dirty="0" err="1"/>
              <a:t>раніше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через </a:t>
            </a:r>
            <a:r>
              <a:rPr lang="ru-RU" dirty="0" err="1"/>
              <a:t>п’ять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r>
              <a:rPr lang="ru-RU" dirty="0"/>
              <a:t> до СОТ, з </a:t>
            </a:r>
            <a:r>
              <a:rPr lang="ru-RU" dirty="0" err="1"/>
              <a:t>можливістю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уточнення</a:t>
            </a:r>
            <a:r>
              <a:rPr lang="ru-RU" dirty="0"/>
              <a:t> та </a:t>
            </a:r>
            <a:r>
              <a:rPr lang="ru-RU" dirty="0" err="1"/>
              <a:t>диференціації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для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103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0F8C1-7900-4DE7-B15E-D51655654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05" y="2386430"/>
            <a:ext cx="11883189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По-друге</a:t>
            </a:r>
            <a:r>
              <a:rPr lang="ru-RU" sz="3600" dirty="0"/>
              <a:t>, не </a:t>
            </a:r>
            <a:r>
              <a:rPr lang="ru-RU" sz="3600" dirty="0" err="1"/>
              <a:t>забувати</a:t>
            </a:r>
            <a:r>
              <a:rPr lang="ru-RU" sz="3600" dirty="0"/>
              <a:t> про </a:t>
            </a:r>
            <a:r>
              <a:rPr lang="ru-RU" sz="3600" dirty="0" err="1"/>
              <a:t>зміцнення</a:t>
            </a:r>
            <a:r>
              <a:rPr lang="ru-RU" sz="3600" dirty="0"/>
              <a:t> та </a:t>
            </a:r>
            <a:r>
              <a:rPr lang="ru-RU" sz="3600" dirty="0" err="1"/>
              <a:t>подальший</a:t>
            </a:r>
            <a:r>
              <a:rPr lang="ru-RU" sz="3600" dirty="0"/>
              <a:t> </a:t>
            </a:r>
            <a:r>
              <a:rPr lang="ru-RU" sz="3600" dirty="0" err="1"/>
              <a:t>розвиток</a:t>
            </a:r>
            <a:r>
              <a:rPr lang="ru-RU" sz="3600" dirty="0"/>
              <a:t> сегмента </a:t>
            </a:r>
            <a:r>
              <a:rPr lang="ru-RU" sz="3600" dirty="0" err="1"/>
              <a:t>банків</a:t>
            </a:r>
            <a:r>
              <a:rPr lang="ru-RU" sz="3600" dirty="0"/>
              <a:t> з </a:t>
            </a:r>
            <a:r>
              <a:rPr lang="ru-RU" sz="3600" dirty="0" err="1"/>
              <a:t>державним</a:t>
            </a:r>
            <a:r>
              <a:rPr lang="ru-RU" sz="3600" dirty="0"/>
              <a:t> </a:t>
            </a:r>
            <a:r>
              <a:rPr lang="ru-RU" sz="3600" dirty="0" err="1"/>
              <a:t>капіталом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спеціалізуються</a:t>
            </a:r>
            <a:r>
              <a:rPr lang="ru-RU" sz="3600" dirty="0"/>
              <a:t> на </a:t>
            </a:r>
            <a:r>
              <a:rPr lang="ru-RU" sz="3600" dirty="0" err="1"/>
              <a:t>забезпеченні</a:t>
            </a:r>
            <a:r>
              <a:rPr lang="ru-RU" sz="3600" dirty="0"/>
              <a:t> </a:t>
            </a:r>
            <a:r>
              <a:rPr lang="ru-RU" sz="3600" dirty="0" err="1"/>
              <a:t>стратегічних</a:t>
            </a:r>
            <a:r>
              <a:rPr lang="ru-RU" sz="3600" dirty="0"/>
              <a:t> </a:t>
            </a:r>
            <a:r>
              <a:rPr lang="ru-RU" sz="3600" dirty="0" err="1"/>
              <a:t>соціальних</a:t>
            </a:r>
            <a:r>
              <a:rPr lang="ru-RU" sz="3600" dirty="0"/>
              <a:t>, </a:t>
            </a:r>
            <a:r>
              <a:rPr lang="ru-RU" sz="3600" dirty="0" err="1"/>
              <a:t>структурних</a:t>
            </a:r>
            <a:r>
              <a:rPr lang="ru-RU" sz="3600" dirty="0"/>
              <a:t> та </a:t>
            </a:r>
            <a:r>
              <a:rPr lang="ru-RU" sz="3600" dirty="0" err="1"/>
              <a:t>зовнішньоекономічних</a:t>
            </a:r>
            <a:r>
              <a:rPr lang="ru-RU" sz="3600" dirty="0"/>
              <a:t> </a:t>
            </a:r>
            <a:r>
              <a:rPr lang="ru-RU" sz="3600" dirty="0" err="1"/>
              <a:t>завдань</a:t>
            </a:r>
            <a:r>
              <a:rPr lang="ru-RU" sz="3600" dirty="0"/>
              <a:t> </a:t>
            </a:r>
            <a:r>
              <a:rPr lang="ru-RU" sz="3600" dirty="0" err="1"/>
              <a:t>економічного</a:t>
            </a:r>
            <a:r>
              <a:rPr lang="ru-RU" sz="3600" dirty="0"/>
              <a:t> </a:t>
            </a:r>
            <a:r>
              <a:rPr lang="ru-RU" sz="3600" dirty="0" err="1"/>
              <a:t>зростання</a:t>
            </a:r>
            <a:r>
              <a:rPr lang="ru-RU" sz="3600" dirty="0"/>
              <a:t> (</a:t>
            </a:r>
            <a:r>
              <a:rPr lang="ru-RU" sz="3600" b="0" i="0" dirty="0" err="1">
                <a:effectLst/>
              </a:rPr>
              <a:t>Укрексімбанк</a:t>
            </a:r>
            <a:r>
              <a:rPr lang="ru-RU" sz="3600" b="0" i="0" dirty="0">
                <a:effectLst/>
              </a:rPr>
              <a:t>, ОЩАДБАНК, ПРИВАТБАНК, УКРГАЗБАНК, РОЗРАХУНКОВИЙ ЦЕНТР</a:t>
            </a:r>
            <a:r>
              <a:rPr lang="ru-RU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182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0F8C1-7900-4DE7-B15E-D51655654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4" y="1632453"/>
            <a:ext cx="11550316" cy="1325563"/>
          </a:xfrm>
        </p:spPr>
        <p:txBody>
          <a:bodyPr>
            <a:noAutofit/>
          </a:bodyPr>
          <a:lstStyle/>
          <a:p>
            <a:r>
              <a:rPr lang="ru-RU" sz="3600" dirty="0" err="1"/>
              <a:t>По-третє</a:t>
            </a:r>
            <a:r>
              <a:rPr lang="ru-RU" sz="3600" dirty="0"/>
              <a:t>, </a:t>
            </a:r>
            <a:r>
              <a:rPr lang="ru-RU" sz="3600" dirty="0" err="1"/>
              <a:t>слід</a:t>
            </a:r>
            <a:r>
              <a:rPr lang="ru-RU" sz="3600" dirty="0"/>
              <a:t> </a:t>
            </a:r>
            <a:r>
              <a:rPr lang="ru-RU" sz="3600" dirty="0" err="1"/>
              <a:t>запровадити</a:t>
            </a:r>
            <a:r>
              <a:rPr lang="ru-RU" sz="3600" dirty="0"/>
              <a:t> нормативно-</a:t>
            </a:r>
            <a:r>
              <a:rPr lang="ru-RU" sz="3600" dirty="0" err="1"/>
              <a:t>організаційну</a:t>
            </a:r>
            <a:r>
              <a:rPr lang="ru-RU" sz="3600" dirty="0"/>
              <a:t> </a:t>
            </a:r>
            <a:r>
              <a:rPr lang="ru-RU" sz="3600" dirty="0" err="1"/>
              <a:t>селекцію</a:t>
            </a:r>
            <a:r>
              <a:rPr lang="ru-RU" sz="3600" dirty="0"/>
              <a:t> та </a:t>
            </a:r>
            <a:r>
              <a:rPr lang="ru-RU" sz="3600" dirty="0" err="1"/>
              <a:t>моніторинг</a:t>
            </a:r>
            <a:r>
              <a:rPr lang="ru-RU" sz="3600" dirty="0"/>
              <a:t> доступу </a:t>
            </a:r>
            <a:r>
              <a:rPr lang="ru-RU" sz="3600" dirty="0" err="1"/>
              <a:t>іноземного</a:t>
            </a:r>
            <a:r>
              <a:rPr lang="ru-RU" sz="3600" dirty="0"/>
              <a:t> </a:t>
            </a:r>
            <a:r>
              <a:rPr lang="ru-RU" sz="3600" dirty="0" err="1"/>
              <a:t>банківського</a:t>
            </a:r>
            <a:r>
              <a:rPr lang="ru-RU" sz="3600" dirty="0"/>
              <a:t> </a:t>
            </a:r>
            <a:r>
              <a:rPr lang="ru-RU" sz="3600" dirty="0" err="1"/>
              <a:t>капіталу</a:t>
            </a:r>
            <a:r>
              <a:rPr lang="ru-RU" sz="3600" dirty="0"/>
              <a:t> на </a:t>
            </a:r>
            <a:r>
              <a:rPr lang="ru-RU" sz="3600" dirty="0" err="1"/>
              <a:t>основі</a:t>
            </a:r>
            <a:r>
              <a:rPr lang="ru-RU" sz="3600" dirty="0"/>
              <a:t> </a:t>
            </a:r>
            <a:r>
              <a:rPr lang="ru-RU" sz="3600" dirty="0" err="1"/>
              <a:t>національних</a:t>
            </a:r>
            <a:r>
              <a:rPr lang="ru-RU" sz="3600" dirty="0"/>
              <a:t> </a:t>
            </a:r>
            <a:r>
              <a:rPr lang="ru-RU" sz="3600" dirty="0" err="1"/>
              <a:t>пріоритетів</a:t>
            </a:r>
            <a:r>
              <a:rPr lang="ru-RU" sz="3600" dirty="0"/>
              <a:t> </a:t>
            </a:r>
            <a:r>
              <a:rPr lang="ru-RU" sz="3600" dirty="0" err="1"/>
              <a:t>розвитку</a:t>
            </a:r>
            <a:r>
              <a:rPr lang="ru-RU" sz="3600" dirty="0"/>
              <a:t>; </a:t>
            </a:r>
            <a:r>
              <a:rPr lang="ru-RU" sz="3600" dirty="0" err="1"/>
              <a:t>запровадити</a:t>
            </a:r>
            <a:r>
              <a:rPr lang="ru-RU" sz="3600" dirty="0"/>
              <a:t> </a:t>
            </a:r>
            <a:r>
              <a:rPr lang="ru-RU" sz="3600" dirty="0" err="1"/>
              <a:t>заборону</a:t>
            </a:r>
            <a:r>
              <a:rPr lang="ru-RU" sz="3600" dirty="0"/>
              <a:t> на доступ </a:t>
            </a:r>
            <a:r>
              <a:rPr lang="ru-RU" sz="3600" dirty="0" err="1"/>
              <a:t>банків</a:t>
            </a:r>
            <a:r>
              <a:rPr lang="ru-RU" sz="3600" dirty="0"/>
              <a:t> з </a:t>
            </a:r>
            <a:r>
              <a:rPr lang="ru-RU" sz="3600" dirty="0" err="1"/>
              <a:t>офшорних</a:t>
            </a:r>
            <a:r>
              <a:rPr lang="ru-RU" sz="3600" dirty="0"/>
              <a:t> зон.</a:t>
            </a:r>
          </a:p>
        </p:txBody>
      </p:sp>
      <p:sp>
        <p:nvSpPr>
          <p:cNvPr id="4" name="AutoShape 2" descr="Заборона: картинки, стокові Заборона фотографії, зображення | Скачати з  Depositphotos®">
            <a:extLst>
              <a:ext uri="{FF2B5EF4-FFF2-40B4-BE49-F238E27FC236}">
                <a16:creationId xmlns:a16="http://schemas.microsoft.com/office/drawing/2014/main" id="{83A03CDC-66F4-42A7-8BC5-60AED04D8B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77979" y="3276599"/>
            <a:ext cx="3970421" cy="397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Бабченко в бан, Рынску в суд?">
            <a:extLst>
              <a:ext uri="{FF2B5EF4-FFF2-40B4-BE49-F238E27FC236}">
                <a16:creationId xmlns:a16="http://schemas.microsoft.com/office/drawing/2014/main" id="{7567755D-3F29-40C9-9EEB-6FAB83D07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66" y="3537115"/>
            <a:ext cx="3750468" cy="27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3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E36D5-7279-48E1-A087-F347BEB2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47" y="1038893"/>
            <a:ext cx="10327106" cy="12230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По-четверте</a:t>
            </a:r>
            <a:r>
              <a:rPr lang="ru-RU" dirty="0"/>
              <a:t>,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внормувати</a:t>
            </a:r>
            <a:r>
              <a:rPr lang="ru-RU" dirty="0"/>
              <a:t> продаж </a:t>
            </a:r>
            <a:r>
              <a:rPr lang="ru-RU" dirty="0" err="1"/>
              <a:t>банків</a:t>
            </a:r>
            <a:r>
              <a:rPr lang="ru-RU" dirty="0"/>
              <a:t> з </a:t>
            </a:r>
            <a:r>
              <a:rPr lang="ru-RU" dirty="0" err="1"/>
              <a:t>національним</a:t>
            </a:r>
            <a:r>
              <a:rPr lang="ru-RU" dirty="0"/>
              <a:t> </a:t>
            </a:r>
            <a:r>
              <a:rPr lang="ru-RU" dirty="0" err="1"/>
              <a:t>капіталом</a:t>
            </a:r>
            <a:r>
              <a:rPr lang="ru-RU" dirty="0"/>
              <a:t> </a:t>
            </a:r>
            <a:r>
              <a:rPr lang="ru-RU" dirty="0" err="1"/>
              <a:t>зарубіжним</a:t>
            </a:r>
            <a:r>
              <a:rPr lang="ru-RU" dirty="0"/>
              <a:t> </a:t>
            </a:r>
            <a:r>
              <a:rPr lang="ru-RU" dirty="0" err="1"/>
              <a:t>власникам</a:t>
            </a:r>
            <a:r>
              <a:rPr lang="ru-RU" dirty="0"/>
              <a:t>.</a:t>
            </a:r>
          </a:p>
        </p:txBody>
      </p:sp>
      <p:pic>
        <p:nvPicPr>
          <p:cNvPr id="7170" name="Picture 2" descr="НБУ змінив дедлайн, коли статутний капітал банків має бути не менше 300 млн  грн - FINBALANCE">
            <a:extLst>
              <a:ext uri="{FF2B5EF4-FFF2-40B4-BE49-F238E27FC236}">
                <a16:creationId xmlns:a16="http://schemas.microsoft.com/office/drawing/2014/main" id="{73B16B0F-64F3-40CA-8DF0-38EDFAD1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7" y="2729165"/>
            <a:ext cx="56102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8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36ACC-4F32-4BFF-914A-5837E00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584700"/>
            <a:ext cx="110810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Реалізація</a:t>
            </a:r>
            <a:r>
              <a:rPr lang="ru-RU" dirty="0"/>
              <a:t> таких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дасть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нейтралізувати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принаймні</a:t>
            </a:r>
            <a:r>
              <a:rPr lang="ru-RU" dirty="0"/>
              <a:t> </a:t>
            </a:r>
            <a:r>
              <a:rPr lang="ru-RU" dirty="0" err="1"/>
              <a:t>мінімізувати</a:t>
            </a:r>
            <a:r>
              <a:rPr lang="ru-RU" dirty="0"/>
              <a:t>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в </a:t>
            </a:r>
            <a:r>
              <a:rPr lang="ru-RU" dirty="0" err="1"/>
              <a:t>банківський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сповна</a:t>
            </a:r>
            <a:r>
              <a:rPr lang="ru-RU" dirty="0"/>
              <a:t> </a:t>
            </a:r>
            <a:r>
              <a:rPr lang="ru-RU" dirty="0" err="1"/>
              <a:t>скористатися</a:t>
            </a:r>
            <a:r>
              <a:rPr lang="ru-RU" dirty="0"/>
              <a:t> </a:t>
            </a:r>
            <a:r>
              <a:rPr lang="ru-RU" dirty="0" err="1"/>
              <a:t>перевагами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присутності</a:t>
            </a:r>
            <a:r>
              <a:rPr lang="ru-RU" dirty="0"/>
              <a:t> для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розбудови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грошово</a:t>
            </a:r>
            <a:r>
              <a:rPr lang="ru-RU" dirty="0"/>
              <a:t>-кредитного ринку та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46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36ACC-4F32-4BFF-914A-5837E00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584700"/>
            <a:ext cx="11081084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73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39528-A488-4C64-A503-8EC5F30D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15" y="1876926"/>
            <a:ext cx="10741732" cy="3015916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в </a:t>
            </a:r>
            <a:r>
              <a:rPr lang="ru-RU" sz="2800" dirty="0" err="1"/>
              <a:t>усьому</a:t>
            </a:r>
            <a:r>
              <a:rPr lang="ru-RU" sz="2800" dirty="0"/>
              <a:t> </a:t>
            </a:r>
            <a:r>
              <a:rPr lang="ru-RU" sz="2800" dirty="0" err="1"/>
              <a:t>світі</a:t>
            </a:r>
            <a:r>
              <a:rPr lang="ru-RU" sz="2800" dirty="0"/>
              <a:t> </a:t>
            </a:r>
            <a:r>
              <a:rPr lang="ru-RU" sz="2800" dirty="0" err="1"/>
              <a:t>прискореними</a:t>
            </a:r>
            <a:r>
              <a:rPr lang="ru-RU" sz="2800" dirty="0"/>
              <a:t> темпами </a:t>
            </a:r>
            <a:r>
              <a:rPr lang="ru-RU" sz="2800" dirty="0" err="1"/>
              <a:t>розвиваються</a:t>
            </a:r>
            <a:r>
              <a:rPr lang="ru-RU" sz="2800" dirty="0"/>
              <a:t> </a:t>
            </a:r>
            <a:r>
              <a:rPr lang="ru-RU" sz="2800" dirty="0" err="1"/>
              <a:t>інтеграційні</a:t>
            </a:r>
            <a:r>
              <a:rPr lang="ru-RU" sz="2800" dirty="0"/>
              <a:t> </a:t>
            </a:r>
            <a:r>
              <a:rPr lang="ru-RU" sz="2800" dirty="0" err="1"/>
              <a:t>процеси</a:t>
            </a:r>
            <a:r>
              <a:rPr lang="ru-RU" sz="2800" dirty="0"/>
              <a:t> у </a:t>
            </a:r>
            <a:r>
              <a:rPr lang="ru-RU" sz="2800" dirty="0" err="1"/>
              <a:t>сфері</a:t>
            </a:r>
            <a:r>
              <a:rPr lang="ru-RU" sz="2800" dirty="0"/>
              <a:t> </a:t>
            </a:r>
            <a:r>
              <a:rPr lang="ru-RU" sz="2800" dirty="0" err="1"/>
              <a:t>міждержавних</a:t>
            </a:r>
            <a:r>
              <a:rPr lang="ru-RU" sz="2800" dirty="0"/>
              <a:t> </a:t>
            </a:r>
            <a:r>
              <a:rPr lang="ru-RU" sz="2800" dirty="0" err="1"/>
              <a:t>відносин</a:t>
            </a:r>
            <a:r>
              <a:rPr lang="ru-RU" sz="2800" dirty="0"/>
              <a:t>. Глобальна </a:t>
            </a:r>
            <a:r>
              <a:rPr lang="ru-RU" sz="2800" dirty="0" err="1"/>
              <a:t>економічна</a:t>
            </a:r>
            <a:r>
              <a:rPr lang="ru-RU" sz="2800" dirty="0"/>
              <a:t> </a:t>
            </a:r>
            <a:r>
              <a:rPr lang="ru-RU" sz="2800" dirty="0" err="1"/>
              <a:t>інтеграція</a:t>
            </a:r>
            <a:r>
              <a:rPr lang="ru-RU" sz="2800" dirty="0"/>
              <a:t> є </a:t>
            </a:r>
            <a:r>
              <a:rPr lang="ru-RU" sz="2800" dirty="0" err="1"/>
              <a:t>найважливішим</a:t>
            </a:r>
            <a:r>
              <a:rPr lang="ru-RU" sz="2800" dirty="0"/>
              <a:t> </a:t>
            </a:r>
            <a:r>
              <a:rPr lang="ru-RU" sz="2800" dirty="0" err="1"/>
              <a:t>чинником</a:t>
            </a:r>
            <a:r>
              <a:rPr lang="ru-RU" sz="2800" dirty="0"/>
              <a:t>, яка </a:t>
            </a:r>
            <a:r>
              <a:rPr lang="ru-RU" sz="2800" dirty="0" err="1"/>
              <a:t>сприяє</a:t>
            </a:r>
            <a:r>
              <a:rPr lang="ru-RU" sz="2800" dirty="0"/>
              <a:t> </a:t>
            </a:r>
            <a:r>
              <a:rPr lang="ru-RU" sz="2800" dirty="0" err="1"/>
              <a:t>входженню</a:t>
            </a:r>
            <a:r>
              <a:rPr lang="ru-RU" sz="2800" dirty="0"/>
              <a:t> </a:t>
            </a:r>
            <a:r>
              <a:rPr lang="ru-RU" sz="2800" dirty="0" err="1"/>
              <a:t>країн</a:t>
            </a:r>
            <a:r>
              <a:rPr lang="ru-RU" sz="2800" dirty="0"/>
              <a:t> у </a:t>
            </a:r>
            <a:r>
              <a:rPr lang="ru-RU" sz="2800" dirty="0" err="1"/>
              <a:t>світове</a:t>
            </a:r>
            <a:r>
              <a:rPr lang="ru-RU" sz="2800" dirty="0"/>
              <a:t> </a:t>
            </a:r>
            <a:r>
              <a:rPr lang="ru-RU" sz="2800" dirty="0" err="1"/>
              <a:t>економічне</a:t>
            </a:r>
            <a:r>
              <a:rPr lang="ru-RU" sz="2800" dirty="0"/>
              <a:t> </a:t>
            </a:r>
            <a:r>
              <a:rPr lang="ru-RU" sz="2800" dirty="0" err="1"/>
              <a:t>співтовариство</a:t>
            </a:r>
            <a:r>
              <a:rPr lang="ru-RU" sz="2800" dirty="0"/>
              <a:t> та </a:t>
            </a:r>
            <a:r>
              <a:rPr lang="ru-RU" sz="2800" dirty="0" err="1"/>
              <a:t>багато</a:t>
            </a:r>
            <a:r>
              <a:rPr lang="ru-RU" sz="2800" dirty="0"/>
              <a:t> в </a:t>
            </a:r>
            <a:r>
              <a:rPr lang="ru-RU" sz="2800" dirty="0" err="1"/>
              <a:t>чому</a:t>
            </a:r>
            <a:r>
              <a:rPr lang="ru-RU" sz="2800" dirty="0"/>
              <a:t> </a:t>
            </a:r>
            <a:r>
              <a:rPr lang="ru-RU" sz="2800" dirty="0" err="1"/>
              <a:t>визначає</a:t>
            </a:r>
            <a:r>
              <a:rPr lang="ru-RU" sz="2800" dirty="0"/>
              <a:t> </a:t>
            </a:r>
            <a:r>
              <a:rPr lang="ru-RU" sz="2800" dirty="0" err="1"/>
              <a:t>подальший</a:t>
            </a:r>
            <a:r>
              <a:rPr lang="ru-RU" sz="2800" dirty="0"/>
              <a:t>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внутрішнього</a:t>
            </a:r>
            <a:r>
              <a:rPr lang="ru-RU" sz="2800" dirty="0"/>
              <a:t> ринку </a:t>
            </a:r>
            <a:r>
              <a:rPr lang="ru-RU" sz="2800" dirty="0" err="1"/>
              <a:t>країни</a:t>
            </a:r>
            <a:r>
              <a:rPr lang="ru-RU" sz="2800" dirty="0"/>
              <a:t>. </a:t>
            </a: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 err="1"/>
              <a:t>Значної</a:t>
            </a:r>
            <a:r>
              <a:rPr lang="ru-RU" sz="3200" dirty="0"/>
              <a:t> </a:t>
            </a:r>
            <a:r>
              <a:rPr lang="ru-RU" sz="3200" dirty="0" err="1"/>
              <a:t>реструктуризації</a:t>
            </a:r>
            <a:r>
              <a:rPr lang="ru-RU" sz="3200" dirty="0"/>
              <a:t> </a:t>
            </a:r>
            <a:r>
              <a:rPr lang="ru-RU" sz="3200" dirty="0" err="1"/>
              <a:t>зазнали</a:t>
            </a:r>
            <a:r>
              <a:rPr lang="ru-RU" sz="3200" dirty="0"/>
              <a:t> й </a:t>
            </a:r>
            <a:r>
              <a:rPr lang="ru-RU" sz="3200" dirty="0" err="1"/>
              <a:t>національні</a:t>
            </a:r>
            <a:r>
              <a:rPr lang="ru-RU" sz="3200" dirty="0"/>
              <a:t> ринки </a:t>
            </a:r>
            <a:r>
              <a:rPr lang="ru-RU" sz="3200" dirty="0" err="1"/>
              <a:t>банківського</a:t>
            </a:r>
            <a:r>
              <a:rPr lang="ru-RU" sz="3200" dirty="0"/>
              <a:t> сектору </a:t>
            </a:r>
            <a:r>
              <a:rPr lang="ru-RU" sz="3200" dirty="0" err="1"/>
              <a:t>більшості</a:t>
            </a:r>
            <a:r>
              <a:rPr lang="ru-RU" sz="3200" dirty="0"/>
              <a:t> </a:t>
            </a:r>
            <a:r>
              <a:rPr lang="ru-RU" sz="3200" dirty="0" err="1"/>
              <a:t>країн</a:t>
            </a:r>
            <a:r>
              <a:rPr lang="ru-RU" sz="3200" dirty="0"/>
              <a:t> </a:t>
            </a:r>
            <a:r>
              <a:rPr lang="ru-RU" sz="3200" dirty="0" err="1"/>
              <a:t>світу</a:t>
            </a:r>
            <a:r>
              <a:rPr lang="ru-RU" sz="3200" dirty="0"/>
              <a:t>.</a:t>
            </a:r>
          </a:p>
        </p:txBody>
      </p:sp>
      <p:pic>
        <p:nvPicPr>
          <p:cNvPr id="1026" name="Picture 2" descr="T&amp;amp;D майбутнього. Тренд 1. Глобалізац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18" y="2843177"/>
            <a:ext cx="5641726" cy="223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2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39528-A488-4C64-A503-8EC5F30D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744200" cy="37266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/>
              <a:t>Глобалізація</a:t>
            </a:r>
            <a:br>
              <a:rPr lang="ru-RU" sz="2800" dirty="0"/>
            </a:b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/>
              <a:t>(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французького</a:t>
            </a:r>
            <a:r>
              <a:rPr lang="ru-RU" sz="2800" dirty="0"/>
              <a:t> </a:t>
            </a:r>
            <a:r>
              <a:rPr lang="en-US" sz="2800" dirty="0"/>
              <a:t>global – </a:t>
            </a:r>
            <a:r>
              <a:rPr lang="ru-RU" sz="2800" dirty="0" err="1"/>
              <a:t>загальний</a:t>
            </a:r>
            <a:r>
              <a:rPr lang="ru-RU" sz="2800" dirty="0"/>
              <a:t>, </a:t>
            </a:r>
            <a:r>
              <a:rPr lang="ru-RU" sz="2800" dirty="0" err="1"/>
              <a:t>всесвітній</a:t>
            </a:r>
            <a:r>
              <a:rPr lang="ru-RU" sz="2800" dirty="0"/>
              <a:t>; </a:t>
            </a:r>
            <a:r>
              <a:rPr lang="ru-RU" sz="2800" dirty="0" err="1"/>
              <a:t>від</a:t>
            </a:r>
            <a:r>
              <a:rPr lang="ru-RU" sz="2800" dirty="0"/>
              <a:t> лат. </a:t>
            </a:r>
            <a:r>
              <a:rPr lang="en-US" sz="2800" dirty="0"/>
              <a:t>globus – </a:t>
            </a:r>
            <a:r>
              <a:rPr lang="ru-RU" sz="2800" dirty="0"/>
              <a:t>куля) </a:t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обміну</a:t>
            </a:r>
            <a:r>
              <a:rPr lang="ru-RU" sz="2800" dirty="0"/>
              <a:t> товарами, </a:t>
            </a:r>
            <a:r>
              <a:rPr lang="ru-RU" sz="2800" dirty="0" err="1"/>
              <a:t>послугами</a:t>
            </a:r>
            <a:r>
              <a:rPr lang="ru-RU" sz="2800" dirty="0"/>
              <a:t>, </a:t>
            </a:r>
            <a:r>
              <a:rPr lang="ru-RU" sz="2800" dirty="0" err="1"/>
              <a:t>капіталом</a:t>
            </a:r>
            <a:r>
              <a:rPr lang="ru-RU" sz="2800" dirty="0"/>
              <a:t>, </a:t>
            </a:r>
            <a:r>
              <a:rPr lang="ru-RU" sz="2800" dirty="0" err="1"/>
              <a:t>технологіями</a:t>
            </a:r>
            <a:r>
              <a:rPr lang="ru-RU" sz="2800" dirty="0"/>
              <a:t> та </a:t>
            </a:r>
            <a:r>
              <a:rPr lang="ru-RU" sz="2800" dirty="0" err="1"/>
              <a:t>робочою</a:t>
            </a:r>
            <a:r>
              <a:rPr lang="ru-RU" sz="2800" dirty="0"/>
              <a:t> силою,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виходить</a:t>
            </a:r>
            <a:r>
              <a:rPr lang="ru-RU" sz="2800" dirty="0"/>
              <a:t> за </a:t>
            </a:r>
            <a:r>
              <a:rPr lang="ru-RU" sz="2800" dirty="0" err="1"/>
              <a:t>межі</a:t>
            </a:r>
            <a:r>
              <a:rPr lang="ru-RU" sz="2800" dirty="0"/>
              <a:t> </a:t>
            </a:r>
            <a:r>
              <a:rPr lang="ru-RU" sz="2800" dirty="0" err="1"/>
              <a:t>географічних</a:t>
            </a:r>
            <a:r>
              <a:rPr lang="ru-RU" sz="2800" dirty="0"/>
              <a:t> </a:t>
            </a:r>
            <a:r>
              <a:rPr lang="ru-RU" sz="2800" dirty="0" err="1"/>
              <a:t>кордонів</a:t>
            </a:r>
            <a:r>
              <a:rPr lang="ru-RU" sz="2800" dirty="0"/>
              <a:t> </a:t>
            </a:r>
            <a:r>
              <a:rPr lang="ru-RU" sz="2800" dirty="0" err="1"/>
              <a:t>певної</a:t>
            </a:r>
            <a:r>
              <a:rPr lang="ru-RU" sz="2800" dirty="0"/>
              <a:t> </a:t>
            </a:r>
            <a:r>
              <a:rPr lang="ru-RU" sz="2800" dirty="0" err="1"/>
              <a:t>держави</a:t>
            </a:r>
            <a:r>
              <a:rPr lang="ru-RU" sz="2800" dirty="0"/>
              <a:t> і є причиною </a:t>
            </a:r>
            <a:r>
              <a:rPr lang="ru-RU" sz="2800" dirty="0" err="1"/>
              <a:t>усунення</a:t>
            </a:r>
            <a:r>
              <a:rPr lang="ru-RU" sz="2800" dirty="0"/>
              <a:t> </a:t>
            </a:r>
            <a:r>
              <a:rPr lang="ru-RU" sz="2800" dirty="0" err="1"/>
              <a:t>відмінностей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національними</a:t>
            </a:r>
            <a:r>
              <a:rPr lang="ru-RU" sz="2800" dirty="0"/>
              <a:t> ринками та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інтеграції</a:t>
            </a:r>
            <a:r>
              <a:rPr lang="ru-RU" sz="2800" dirty="0"/>
              <a:t> у </a:t>
            </a:r>
            <a:r>
              <a:rPr lang="ru-RU" sz="2800" dirty="0" err="1"/>
              <a:t>ринок</a:t>
            </a:r>
            <a:r>
              <a:rPr lang="ru-RU" sz="2800" dirty="0"/>
              <a:t> </a:t>
            </a:r>
            <a:r>
              <a:rPr lang="ru-RU" sz="2800" dirty="0" err="1"/>
              <a:t>світовий</a:t>
            </a:r>
            <a:endParaRPr lang="ru-RU" sz="2800" dirty="0"/>
          </a:p>
        </p:txBody>
      </p:sp>
      <p:pic>
        <p:nvPicPr>
          <p:cNvPr id="1026" name="Picture 2" descr="Глобализация (63 фото)">
            <a:extLst>
              <a:ext uri="{FF2B5EF4-FFF2-40B4-BE49-F238E27FC236}">
                <a16:creationId xmlns:a16="http://schemas.microsoft.com/office/drawing/2014/main" id="{26EBCFE5-4A78-4D8B-9904-6E732C8E3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21" y="3429000"/>
            <a:ext cx="4594957" cy="30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2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39528-A488-4C64-A503-8EC5F30D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723689"/>
            <a:ext cx="11353800" cy="23081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Глобалізація</a:t>
            </a:r>
            <a:r>
              <a:rPr lang="ru-RU" b="1" dirty="0"/>
              <a:t> </a:t>
            </a:r>
            <a:r>
              <a:rPr lang="ru-RU" b="1" dirty="0" err="1"/>
              <a:t>банківської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банку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заснований</a:t>
            </a:r>
            <a:r>
              <a:rPr lang="ru-RU" dirty="0"/>
              <a:t>,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на </a:t>
            </a:r>
            <a:r>
              <a:rPr lang="ru-RU" dirty="0" err="1"/>
              <a:t>закордонних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  <a:endParaRPr lang="ru-RU" b="1" dirty="0"/>
          </a:p>
        </p:txBody>
      </p:sp>
      <p:pic>
        <p:nvPicPr>
          <p:cNvPr id="2050" name="Picture 2" descr="Всемирный банк отложил выделение Украине транша на $350 млн | Украинская  правда">
            <a:extLst>
              <a:ext uri="{FF2B5EF4-FFF2-40B4-BE49-F238E27FC236}">
                <a16:creationId xmlns:a16="http://schemas.microsoft.com/office/drawing/2014/main" id="{DD44292C-A272-4F8F-9D5D-76059E25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51" y="317775"/>
            <a:ext cx="5325477" cy="29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39528-A488-4C64-A503-8EC5F30D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469"/>
            <a:ext cx="10515600" cy="38550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Присутність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з </a:t>
            </a:r>
            <a:r>
              <a:rPr lang="ru-RU" dirty="0" err="1"/>
              <a:t>іноземним</a:t>
            </a:r>
            <a:r>
              <a:rPr lang="ru-RU" dirty="0"/>
              <a:t> </a:t>
            </a:r>
            <a:r>
              <a:rPr lang="ru-RU" dirty="0" err="1"/>
              <a:t>капіталом</a:t>
            </a:r>
            <a:r>
              <a:rPr lang="ru-RU" dirty="0"/>
              <a:t> у </a:t>
            </a:r>
            <a:r>
              <a:rPr lang="ru-RU" dirty="0" err="1"/>
              <a:t>банківський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інтересам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b="1" dirty="0" err="1"/>
              <a:t>сприяє</a:t>
            </a:r>
            <a:r>
              <a:rPr lang="ru-RU" b="1" dirty="0"/>
              <a:t> </a:t>
            </a:r>
            <a:r>
              <a:rPr lang="ru-RU" b="1" dirty="0" err="1"/>
              <a:t>залученню</a:t>
            </a:r>
            <a:r>
              <a:rPr lang="ru-RU" b="1" dirty="0"/>
              <a:t> </a:t>
            </a:r>
            <a:r>
              <a:rPr lang="ru-RU" b="1" dirty="0" err="1"/>
              <a:t>іноземних</a:t>
            </a:r>
            <a:r>
              <a:rPr lang="ru-RU" b="1" dirty="0"/>
              <a:t> </a:t>
            </a:r>
            <a:r>
              <a:rPr lang="ru-RU" b="1" dirty="0" err="1"/>
              <a:t>інвестицій</a:t>
            </a:r>
            <a:r>
              <a:rPr lang="ru-RU" b="1" dirty="0"/>
              <a:t> та </a:t>
            </a:r>
            <a:r>
              <a:rPr lang="ru-RU" b="1" dirty="0" err="1"/>
              <a:t>розширенню</a:t>
            </a:r>
            <a:r>
              <a:rPr lang="ru-RU" b="1" dirty="0"/>
              <a:t> </a:t>
            </a:r>
            <a:r>
              <a:rPr lang="ru-RU" b="1" dirty="0" err="1"/>
              <a:t>ресурсної</a:t>
            </a:r>
            <a:r>
              <a:rPr lang="ru-RU" b="1" dirty="0"/>
              <a:t> </a:t>
            </a:r>
            <a:r>
              <a:rPr lang="ru-RU" b="1" dirty="0" err="1"/>
              <a:t>бази</a:t>
            </a:r>
            <a:r>
              <a:rPr lang="ru-RU" b="1" dirty="0"/>
              <a:t> </a:t>
            </a:r>
            <a:r>
              <a:rPr lang="ru-RU" b="1" dirty="0" err="1"/>
              <a:t>соціальноекономічного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93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39528-A488-4C64-A503-8EC5F30D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740"/>
            <a:ext cx="10515600" cy="13845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серйозні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та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 </a:t>
            </a:r>
            <a:r>
              <a:rPr lang="ru-RU" dirty="0" err="1"/>
              <a:t>банківського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можливою</a:t>
            </a:r>
            <a:r>
              <a:rPr lang="ru-RU" dirty="0"/>
              <a:t> </a:t>
            </a:r>
            <a:r>
              <a:rPr lang="ru-RU" b="1" dirty="0" err="1"/>
              <a:t>втратою</a:t>
            </a:r>
            <a:r>
              <a:rPr lang="ru-RU" b="1" dirty="0"/>
              <a:t> </a:t>
            </a:r>
            <a:r>
              <a:rPr lang="ru-RU" b="1" dirty="0" err="1"/>
              <a:t>суверенітету</a:t>
            </a:r>
            <a:r>
              <a:rPr lang="ru-RU" b="1" dirty="0"/>
              <a:t> в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грошово-кредитної</a:t>
            </a:r>
            <a:r>
              <a:rPr lang="ru-RU" b="1" dirty="0"/>
              <a:t> </a:t>
            </a:r>
            <a:r>
              <a:rPr lang="ru-RU" b="1" dirty="0" err="1"/>
              <a:t>політики</a:t>
            </a:r>
            <a:r>
              <a:rPr lang="ru-RU" dirty="0"/>
              <a:t>, </a:t>
            </a:r>
            <a:r>
              <a:rPr lang="ru-RU" b="1" dirty="0" err="1"/>
              <a:t>можливим</a:t>
            </a:r>
            <a:r>
              <a:rPr lang="ru-RU" b="1" dirty="0"/>
              <a:t> </a:t>
            </a:r>
            <a:r>
              <a:rPr lang="ru-RU" b="1" dirty="0" err="1"/>
              <a:t>посиленням</a:t>
            </a:r>
            <a:r>
              <a:rPr lang="ru-RU" b="1" dirty="0"/>
              <a:t> </a:t>
            </a:r>
            <a:r>
              <a:rPr lang="ru-RU" b="1" dirty="0" err="1"/>
              <a:t>нестабільності</a:t>
            </a:r>
            <a:r>
              <a:rPr lang="ru-RU" dirty="0"/>
              <a:t>, </a:t>
            </a:r>
            <a:r>
              <a:rPr lang="ru-RU" b="1" dirty="0" err="1"/>
              <a:t>несподіваними</a:t>
            </a:r>
            <a:r>
              <a:rPr lang="ru-RU" b="1" dirty="0"/>
              <a:t> </a:t>
            </a:r>
            <a:r>
              <a:rPr lang="ru-RU" b="1" dirty="0" err="1"/>
              <a:t>коливаннями</a:t>
            </a:r>
            <a:r>
              <a:rPr lang="ru-RU" b="1" dirty="0"/>
              <a:t> </a:t>
            </a:r>
            <a:r>
              <a:rPr lang="ru-RU" b="1" dirty="0" err="1"/>
              <a:t>ліквідності</a:t>
            </a:r>
            <a:r>
              <a:rPr lang="ru-RU" b="1" dirty="0"/>
              <a:t> </a:t>
            </a:r>
            <a:r>
              <a:rPr lang="ru-RU" b="1" dirty="0" err="1"/>
              <a:t>банків</a:t>
            </a:r>
            <a:r>
              <a:rPr lang="ru-RU" dirty="0"/>
              <a:t>, </a:t>
            </a:r>
            <a:r>
              <a:rPr lang="ru-RU" b="1" dirty="0" err="1"/>
              <a:t>спекулятивними</a:t>
            </a:r>
            <a:r>
              <a:rPr lang="ru-RU" b="1" dirty="0"/>
              <a:t> </a:t>
            </a:r>
            <a:r>
              <a:rPr lang="ru-RU" b="1" dirty="0" err="1"/>
              <a:t>змінами</a:t>
            </a:r>
            <a:r>
              <a:rPr lang="ru-RU" b="1" dirty="0"/>
              <a:t> </a:t>
            </a:r>
            <a:r>
              <a:rPr lang="ru-RU" b="1" dirty="0" err="1"/>
              <a:t>попиту</a:t>
            </a:r>
            <a:r>
              <a:rPr lang="ru-RU" b="1" dirty="0"/>
              <a:t> та </a:t>
            </a:r>
            <a:r>
              <a:rPr lang="ru-RU" b="1" dirty="0" err="1"/>
              <a:t>пропозиції</a:t>
            </a:r>
            <a:r>
              <a:rPr lang="ru-RU" b="1" dirty="0"/>
              <a:t> </a:t>
            </a:r>
            <a:r>
              <a:rPr lang="ru-RU" dirty="0"/>
              <a:t>на </a:t>
            </a:r>
            <a:r>
              <a:rPr lang="ru-RU" dirty="0" err="1"/>
              <a:t>грошово</a:t>
            </a:r>
            <a:r>
              <a:rPr lang="ru-RU" dirty="0"/>
              <a:t>-кредитному ринку, </a:t>
            </a:r>
            <a:r>
              <a:rPr lang="ru-RU" dirty="0" err="1"/>
              <a:t>можливим</a:t>
            </a:r>
            <a:r>
              <a:rPr lang="ru-RU" dirty="0"/>
              <a:t> </a:t>
            </a:r>
            <a:r>
              <a:rPr lang="ru-RU" dirty="0" err="1"/>
              <a:t>відпливом</a:t>
            </a:r>
            <a:r>
              <a:rPr lang="ru-RU" dirty="0"/>
              <a:t> 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34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39528-A488-4C64-A503-8EC5F30D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53" y="616576"/>
            <a:ext cx="10515600" cy="2174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err="1"/>
              <a:t>Вирішення</a:t>
            </a:r>
            <a:r>
              <a:rPr lang="ru-RU" sz="3100" dirty="0"/>
              <a:t> </a:t>
            </a:r>
            <a:r>
              <a:rPr lang="ru-RU" sz="3100" dirty="0" err="1"/>
              <a:t>питання</a:t>
            </a:r>
            <a:r>
              <a:rPr lang="ru-RU" sz="3100" dirty="0"/>
              <a:t> про </a:t>
            </a:r>
            <a:r>
              <a:rPr lang="ru-RU" sz="3100" dirty="0" err="1"/>
              <a:t>форми</a:t>
            </a:r>
            <a:r>
              <a:rPr lang="ru-RU" sz="3100" dirty="0"/>
              <a:t> та </a:t>
            </a:r>
            <a:r>
              <a:rPr lang="ru-RU" sz="3100" dirty="0" err="1"/>
              <a:t>масштаби</a:t>
            </a:r>
            <a:r>
              <a:rPr lang="ru-RU" sz="3100" dirty="0"/>
              <a:t> </a:t>
            </a:r>
            <a:r>
              <a:rPr lang="ru-RU" sz="3100" dirty="0" err="1"/>
              <a:t>розширення</a:t>
            </a:r>
            <a:r>
              <a:rPr lang="ru-RU" sz="3100" dirty="0"/>
              <a:t> </a:t>
            </a:r>
            <a:r>
              <a:rPr lang="ru-RU" sz="3100" dirty="0" err="1"/>
              <a:t>присутності</a:t>
            </a:r>
            <a:r>
              <a:rPr lang="ru-RU" sz="3100" dirty="0"/>
              <a:t> </a:t>
            </a:r>
            <a:r>
              <a:rPr lang="ru-RU" sz="3100" dirty="0" err="1"/>
              <a:t>іноземного</a:t>
            </a:r>
            <a:r>
              <a:rPr lang="ru-RU" sz="3100" dirty="0"/>
              <a:t> </a:t>
            </a:r>
            <a:r>
              <a:rPr lang="ru-RU" sz="3100" dirty="0" err="1"/>
              <a:t>банківського</a:t>
            </a:r>
            <a:r>
              <a:rPr lang="ru-RU" sz="3100" dirty="0"/>
              <a:t> </a:t>
            </a:r>
            <a:r>
              <a:rPr lang="ru-RU" sz="3100" dirty="0" err="1"/>
              <a:t>капіталу</a:t>
            </a:r>
            <a:r>
              <a:rPr lang="ru-RU" sz="3100" dirty="0"/>
              <a:t> на ринку </a:t>
            </a:r>
            <a:r>
              <a:rPr lang="ru-RU" sz="3100" dirty="0" err="1"/>
              <a:t>банківських</a:t>
            </a:r>
            <a:r>
              <a:rPr lang="ru-RU" sz="3100" dirty="0"/>
              <a:t> </a:t>
            </a:r>
            <a:r>
              <a:rPr lang="ru-RU" sz="3100" dirty="0" err="1"/>
              <a:t>послуг</a:t>
            </a:r>
            <a:r>
              <a:rPr lang="ru-RU" sz="3100" dirty="0"/>
              <a:t> повинно бути </a:t>
            </a:r>
            <a:r>
              <a:rPr lang="ru-RU" sz="3100" dirty="0" err="1"/>
              <a:t>підпорядковане</a:t>
            </a:r>
            <a:r>
              <a:rPr lang="ru-RU" sz="3100" dirty="0"/>
              <a:t> </a:t>
            </a:r>
            <a:r>
              <a:rPr lang="ru-RU" sz="3100" dirty="0" err="1"/>
              <a:t>стратегічним</a:t>
            </a:r>
            <a:r>
              <a:rPr lang="ru-RU" sz="3100" dirty="0"/>
              <a:t> </a:t>
            </a:r>
            <a:r>
              <a:rPr lang="ru-RU" sz="3100" dirty="0" err="1"/>
              <a:t>цілям</a:t>
            </a:r>
            <a:r>
              <a:rPr lang="ru-RU" sz="3100" dirty="0"/>
              <a:t> </a:t>
            </a:r>
            <a:r>
              <a:rPr lang="ru-RU" sz="3100" dirty="0" err="1"/>
              <a:t>соціально-економічного</a:t>
            </a:r>
            <a:r>
              <a:rPr lang="ru-RU" sz="3100" dirty="0"/>
              <a:t> </a:t>
            </a:r>
            <a:r>
              <a:rPr lang="ru-RU" sz="3100" dirty="0" err="1"/>
              <a:t>розвитку</a:t>
            </a:r>
            <a:r>
              <a:rPr lang="ru-RU" sz="3100" dirty="0"/>
              <a:t>, </a:t>
            </a:r>
            <a:r>
              <a:rPr lang="ru-RU" sz="3100" dirty="0" err="1"/>
              <a:t>підвищення</a:t>
            </a:r>
            <a:r>
              <a:rPr lang="ru-RU" sz="3100" dirty="0"/>
              <a:t> </a:t>
            </a:r>
            <a:r>
              <a:rPr lang="ru-RU" sz="3100" dirty="0" err="1"/>
              <a:t>національної</a:t>
            </a:r>
            <a:r>
              <a:rPr lang="ru-RU" sz="3100" dirty="0"/>
              <a:t> </a:t>
            </a:r>
            <a:r>
              <a:rPr lang="ru-RU" sz="3100" dirty="0" err="1"/>
              <a:t>конкурентоспроможності</a:t>
            </a:r>
            <a:r>
              <a:rPr lang="ru-RU" sz="3100" dirty="0"/>
              <a:t>, </a:t>
            </a:r>
            <a:r>
              <a:rPr lang="ru-RU" sz="3100" dirty="0" err="1"/>
              <a:t>економічної</a:t>
            </a:r>
            <a:r>
              <a:rPr lang="ru-RU" sz="3100" dirty="0"/>
              <a:t> </a:t>
            </a:r>
            <a:r>
              <a:rPr lang="ru-RU" sz="3100" dirty="0" err="1"/>
              <a:t>безпеки</a:t>
            </a:r>
            <a:r>
              <a:rPr lang="ru-RU" sz="3100" dirty="0"/>
              <a:t>, </a:t>
            </a:r>
            <a:r>
              <a:rPr lang="ru-RU" sz="3100" dirty="0" err="1"/>
              <a:t>зміцнення</a:t>
            </a:r>
            <a:r>
              <a:rPr lang="ru-RU" sz="3100" dirty="0"/>
              <a:t> </a:t>
            </a:r>
            <a:r>
              <a:rPr lang="ru-RU" sz="3100" dirty="0" err="1"/>
              <a:t>грошово-кредитної</a:t>
            </a:r>
            <a:r>
              <a:rPr lang="ru-RU" sz="3100" dirty="0"/>
              <a:t> </a:t>
            </a:r>
            <a:r>
              <a:rPr lang="ru-RU" sz="3100" dirty="0" err="1"/>
              <a:t>системи</a:t>
            </a:r>
            <a:r>
              <a:rPr lang="ru-RU" sz="3100" dirty="0"/>
              <a:t> </a:t>
            </a:r>
            <a:r>
              <a:rPr lang="ru-RU" sz="3100" dirty="0" err="1"/>
              <a:t>України</a:t>
            </a:r>
            <a:r>
              <a:rPr lang="ru-RU" dirty="0"/>
              <a:t>.</a:t>
            </a:r>
          </a:p>
        </p:txBody>
      </p:sp>
      <p:pic>
        <p:nvPicPr>
          <p:cNvPr id="3074" name="Picture 2" descr="Основні засади грошово-кредитної політики України»: які положення необхідно  зберегти – Реанімаційний Пакет Реформ">
            <a:extLst>
              <a:ext uri="{FF2B5EF4-FFF2-40B4-BE49-F238E27FC236}">
                <a16:creationId xmlns:a16="http://schemas.microsoft.com/office/drawing/2014/main" id="{331DCA36-76AD-4B02-AC66-D1BAA4AC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51" y="2988539"/>
            <a:ext cx="5923297" cy="32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2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39528-A488-4C64-A503-8EC5F30D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377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Основні</a:t>
            </a:r>
            <a:r>
              <a:rPr lang="ru-RU" sz="3200" dirty="0"/>
              <a:t> напрямки </a:t>
            </a:r>
            <a:r>
              <a:rPr lang="ru-RU" sz="3200" dirty="0" err="1"/>
              <a:t>оптимізації</a:t>
            </a:r>
            <a:r>
              <a:rPr lang="ru-RU" sz="3200" dirty="0"/>
              <a:t> допуску </a:t>
            </a:r>
            <a:r>
              <a:rPr lang="ru-RU" sz="3200" dirty="0" err="1"/>
              <a:t>іноземного</a:t>
            </a:r>
            <a:r>
              <a:rPr lang="ru-RU" sz="3200" dirty="0"/>
              <a:t> </a:t>
            </a:r>
            <a:r>
              <a:rPr lang="ru-RU" sz="3200" dirty="0" err="1"/>
              <a:t>банківського</a:t>
            </a:r>
            <a:r>
              <a:rPr lang="ru-RU" sz="3200" dirty="0"/>
              <a:t> </a:t>
            </a:r>
            <a:r>
              <a:rPr lang="ru-RU" sz="3200" dirty="0" err="1"/>
              <a:t>капіталу</a:t>
            </a:r>
            <a:r>
              <a:rPr lang="ru-RU" sz="3200" dirty="0"/>
              <a:t> </a:t>
            </a:r>
            <a:r>
              <a:rPr lang="ru-RU" sz="3200" dirty="0" err="1"/>
              <a:t>мають</a:t>
            </a:r>
            <a:r>
              <a:rPr lang="ru-RU" sz="3200" dirty="0"/>
              <a:t> </a:t>
            </a:r>
            <a:r>
              <a:rPr lang="ru-RU" sz="3200" dirty="0" err="1"/>
              <a:t>знайти</a:t>
            </a:r>
            <a:r>
              <a:rPr lang="ru-RU" sz="3200" dirty="0"/>
              <a:t> </a:t>
            </a:r>
            <a:r>
              <a:rPr lang="ru-RU" sz="3200" dirty="0" err="1"/>
              <a:t>системне</a:t>
            </a:r>
            <a:r>
              <a:rPr lang="ru-RU" sz="3200" dirty="0"/>
              <a:t> </a:t>
            </a:r>
            <a:r>
              <a:rPr lang="ru-RU" sz="3200" dirty="0" err="1"/>
              <a:t>вирішення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час </a:t>
            </a:r>
            <a:r>
              <a:rPr lang="ru-RU" sz="3200" dirty="0" err="1"/>
              <a:t>розробки</a:t>
            </a:r>
            <a:r>
              <a:rPr lang="ru-RU" sz="3200" dirty="0"/>
              <a:t> та </a:t>
            </a:r>
            <a:r>
              <a:rPr lang="ru-RU" sz="3200" dirty="0" err="1"/>
              <a:t>реалізації</a:t>
            </a:r>
            <a:r>
              <a:rPr lang="ru-RU" sz="3200" dirty="0"/>
              <a:t> </a:t>
            </a:r>
            <a:r>
              <a:rPr lang="ru-RU" sz="3200" dirty="0" err="1"/>
              <a:t>національної</a:t>
            </a:r>
            <a:r>
              <a:rPr lang="ru-RU" sz="3200" dirty="0"/>
              <a:t> </a:t>
            </a:r>
            <a:r>
              <a:rPr lang="ru-RU" sz="3200" dirty="0" err="1"/>
              <a:t>стратегії</a:t>
            </a:r>
            <a:r>
              <a:rPr lang="ru-RU" sz="3200" dirty="0"/>
              <a:t> </a:t>
            </a:r>
            <a:r>
              <a:rPr lang="ru-RU" sz="3200" dirty="0" err="1"/>
              <a:t>розвитку</a:t>
            </a:r>
            <a:r>
              <a:rPr lang="ru-RU" sz="3200" dirty="0"/>
              <a:t> </a:t>
            </a:r>
            <a:r>
              <a:rPr lang="ru-RU" sz="3200" dirty="0" err="1"/>
              <a:t>банківської</a:t>
            </a:r>
            <a:r>
              <a:rPr lang="ru-RU" sz="3200" dirty="0"/>
              <a:t> </a:t>
            </a:r>
            <a:r>
              <a:rPr lang="ru-RU" sz="3200" dirty="0" err="1"/>
              <a:t>системи</a:t>
            </a:r>
            <a:endParaRPr lang="ru-RU" sz="3200" dirty="0"/>
          </a:p>
        </p:txBody>
      </p:sp>
      <p:pic>
        <p:nvPicPr>
          <p:cNvPr id="4098" name="Picture 2" descr="Банківська система України збільшила прибуток на 748 млн грн — Мінфін">
            <a:extLst>
              <a:ext uri="{FF2B5EF4-FFF2-40B4-BE49-F238E27FC236}">
                <a16:creationId xmlns:a16="http://schemas.microsoft.com/office/drawing/2014/main" id="{A22690FD-FC6B-4FE3-8D81-708F75236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88" y="365054"/>
            <a:ext cx="7057824" cy="40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4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36199-77E4-4E94-B522-32ADDD1B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9001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ru-RU" sz="3200" dirty="0" err="1"/>
              <a:t>По-перше</a:t>
            </a:r>
            <a:r>
              <a:rPr lang="ru-RU" sz="3200" dirty="0"/>
              <a:t>, </a:t>
            </a:r>
            <a:r>
              <a:rPr lang="ru-RU" sz="3200" dirty="0" err="1"/>
              <a:t>збільшення</a:t>
            </a:r>
            <a:r>
              <a:rPr lang="ru-RU" sz="3200" dirty="0"/>
              <a:t> </a:t>
            </a:r>
            <a:r>
              <a:rPr lang="ru-RU" sz="3200" dirty="0" err="1"/>
              <a:t>частки</a:t>
            </a:r>
            <a:r>
              <a:rPr lang="ru-RU" sz="3200" dirty="0"/>
              <a:t> </a:t>
            </a:r>
            <a:r>
              <a:rPr lang="ru-RU" sz="3200" dirty="0" err="1"/>
              <a:t>іноземного</a:t>
            </a:r>
            <a:r>
              <a:rPr lang="ru-RU" sz="3200" dirty="0"/>
              <a:t> </a:t>
            </a:r>
            <a:r>
              <a:rPr lang="ru-RU" sz="3200" dirty="0" err="1"/>
              <a:t>банківського</a:t>
            </a:r>
            <a:r>
              <a:rPr lang="ru-RU" sz="3200" dirty="0"/>
              <a:t> </a:t>
            </a:r>
            <a:r>
              <a:rPr lang="ru-RU" sz="3200" dirty="0" err="1"/>
              <a:t>капіталу</a:t>
            </a:r>
            <a:r>
              <a:rPr lang="ru-RU" sz="3200" dirty="0"/>
              <a:t> у </a:t>
            </a:r>
            <a:r>
              <a:rPr lang="ru-RU" sz="3200" dirty="0" err="1"/>
              <a:t>банківській</a:t>
            </a:r>
            <a:r>
              <a:rPr lang="ru-RU" sz="3200" dirty="0"/>
              <a:t> </a:t>
            </a:r>
            <a:r>
              <a:rPr lang="ru-RU" sz="3200" dirty="0" err="1"/>
              <a:t>системі</a:t>
            </a:r>
            <a:r>
              <a:rPr lang="ru-RU" sz="3200" dirty="0"/>
              <a:t> </a:t>
            </a:r>
            <a:r>
              <a:rPr lang="ru-RU" sz="3200" dirty="0" err="1"/>
              <a:t>має</a:t>
            </a:r>
            <a:r>
              <a:rPr lang="ru-RU" sz="3200" dirty="0"/>
              <a:t> </a:t>
            </a:r>
            <a:r>
              <a:rPr lang="ru-RU" sz="3200" dirty="0" err="1"/>
              <a:t>відбуватися</a:t>
            </a:r>
            <a:r>
              <a:rPr lang="ru-RU" sz="3200" dirty="0"/>
              <a:t> </a:t>
            </a:r>
            <a:r>
              <a:rPr lang="ru-RU" sz="3200" dirty="0" err="1"/>
              <a:t>поступово</a:t>
            </a:r>
            <a:r>
              <a:rPr lang="ru-RU" sz="3200" dirty="0"/>
              <a:t> — </a:t>
            </a:r>
            <a:r>
              <a:rPr lang="ru-RU" sz="3200" dirty="0" err="1"/>
              <a:t>відповідно</a:t>
            </a:r>
            <a:r>
              <a:rPr lang="ru-RU" sz="3200" dirty="0"/>
              <a:t> до </a:t>
            </a:r>
            <a:r>
              <a:rPr lang="ru-RU" sz="3200" dirty="0" err="1"/>
              <a:t>створення</a:t>
            </a:r>
            <a:r>
              <a:rPr lang="ru-RU" sz="3200" dirty="0"/>
              <a:t> </a:t>
            </a:r>
            <a:r>
              <a:rPr lang="ru-RU" sz="3200" dirty="0" err="1"/>
              <a:t>сприятливих</a:t>
            </a:r>
            <a:r>
              <a:rPr lang="ru-RU" sz="3200" dirty="0"/>
              <a:t> </a:t>
            </a:r>
            <a:r>
              <a:rPr lang="ru-RU" sz="3200" dirty="0" err="1"/>
              <a:t>внутрішніх</a:t>
            </a:r>
            <a:r>
              <a:rPr lang="ru-RU" sz="3200" dirty="0"/>
              <a:t> умов </a:t>
            </a:r>
            <a:r>
              <a:rPr lang="ru-RU" sz="3200" dirty="0" err="1"/>
              <a:t>розвитку</a:t>
            </a:r>
            <a:r>
              <a:rPr lang="ru-RU" sz="3200" dirty="0"/>
              <a:t> </a:t>
            </a:r>
            <a:r>
              <a:rPr lang="ru-RU" sz="3200" dirty="0" err="1"/>
              <a:t>банківського</a:t>
            </a:r>
            <a:r>
              <a:rPr lang="ru-RU" sz="3200" dirty="0"/>
              <a:t> сектора та </a:t>
            </a:r>
            <a:r>
              <a:rPr lang="ru-RU" sz="3200" dirty="0" err="1"/>
              <a:t>підвищення</a:t>
            </a:r>
            <a:r>
              <a:rPr lang="ru-RU" sz="3200" dirty="0"/>
              <a:t> </a:t>
            </a:r>
            <a:r>
              <a:rPr lang="ru-RU" sz="3200" dirty="0" err="1"/>
              <a:t>конкурентоспроможності</a:t>
            </a:r>
            <a:r>
              <a:rPr lang="ru-RU" sz="3200" dirty="0"/>
              <a:t> </a:t>
            </a:r>
            <a:r>
              <a:rPr lang="ru-RU" sz="3200" dirty="0" err="1"/>
              <a:t>національного</a:t>
            </a:r>
            <a:r>
              <a:rPr lang="ru-RU" sz="3200" dirty="0"/>
              <a:t> </a:t>
            </a:r>
            <a:r>
              <a:rPr lang="ru-RU" sz="3200" dirty="0" err="1"/>
              <a:t>банківського</a:t>
            </a:r>
            <a:r>
              <a:rPr lang="ru-RU" sz="3200" dirty="0"/>
              <a:t> </a:t>
            </a:r>
            <a:r>
              <a:rPr lang="ru-RU" sz="3200" dirty="0" err="1"/>
              <a:t>капіталу</a:t>
            </a:r>
            <a:endParaRPr lang="ru-RU" sz="3200" dirty="0"/>
          </a:p>
        </p:txBody>
      </p:sp>
      <p:pic>
        <p:nvPicPr>
          <p:cNvPr id="5122" name="Picture 2" descr="Банк &amp;quot;Украинский капитал&amp;quot; увеличивает уставный капитал">
            <a:extLst>
              <a:ext uri="{FF2B5EF4-FFF2-40B4-BE49-F238E27FC236}">
                <a16:creationId xmlns:a16="http://schemas.microsoft.com/office/drawing/2014/main" id="{F67777C1-F29F-4515-99FB-8ABB09D66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04" y="3197057"/>
            <a:ext cx="4686459" cy="31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82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464</Words>
  <Application>Microsoft Office PowerPoint</Application>
  <PresentationFormat>Широкоэкранный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Підходи до регулювання банківської діяльності в сучаних умовах глобалізації</vt:lpstr>
      <vt:lpstr>Сьогодні в усьому світі прискореними темпами розвиваються інтеграційні процеси у сфері міждержавних відносин. Глобальна економічна інтеграція є найважливішим чинником, яка сприяє входженню країн у світове економічне співтовариство та багато в чому визначає подальший розвиток внутрішнього ринку країни.        Значної реструктуризації зазнали й національні ринки банківського сектору більшості країн світу.</vt:lpstr>
      <vt:lpstr>Глобалізація   (від французького global – загальний, всесвітній; від лат. globus – куля)   процес обміну товарами, послугами, капіталом, технологіями та робочою силою, що виходить за межі географічних кордонів певної держави і є причиною усунення відмінностей між національними ринками та їх інтеграції у ринок світовий</vt:lpstr>
      <vt:lpstr>Глобалізація банківської діяльності – розширення діяльності банку за межі країни, в якій він заснований, поширення його операцій на закордонних клієнтів.</vt:lpstr>
      <vt:lpstr>Присутність банків з іноземним капіталом у банківський системі України відповідає інтересам розвитку національної фінансової системи, сприяє залученню іноземних інвестицій та розширенню ресурсної бази соціальноекономічного розвитку.</vt:lpstr>
      <vt:lpstr>Водночас існують досить серйозні фінансові та економічні ризики швидкого зростання частки іноземного банківського капіталу, пов’язані з можливою втратою суверенітету в сфері грошово-кредитної політики, можливим посиленням нестабільності, несподіваними коливаннями ліквідності банків, спекулятивними змінами попиту та пропозиції на грошово-кредитному ринку, можливим відпливом .</vt:lpstr>
      <vt:lpstr>Вирішення питання про форми та масштаби розширення присутності іноземного банківського капіталу на ринку банківських послуг повинно бути підпорядковане стратегічним цілям соціально-економічного розвитку, підвищення національної конкурентоспроможності, економічної безпеки, зміцнення грошово-кредитної системи України.</vt:lpstr>
      <vt:lpstr>Основні напрямки оптимізації допуску іноземного банківського капіталу мають знайти системне вирішення під час розробки та реалізації національної стратегії розвитку банківської системи</vt:lpstr>
      <vt:lpstr>По-перше, збільшення частки іноземного банківського капіталу у банківській системі має відбуватися поступово — відповідно до створення сприятливих внутрішніх умов розвитку банківського сектора та підвищення конкурентоспроможності національного банківського капіталу</vt:lpstr>
      <vt:lpstr>Допуск філій зарубіжних банків мусить здійснюватися не раніше, ніж через п’ять років після вступу до СОТ, з можливістю подальшого уточнення та диференціації цієї норми для окремих видів діяльності.</vt:lpstr>
      <vt:lpstr>По-друге, не забувати про зміцнення та подальший розвиток сегмента банків з державним капіталом, які спеціалізуються на забезпеченні стратегічних соціальних, структурних та зовнішньоекономічних завдань економічного зростання (Укрексімбанк, ОЩАДБАНК, ПРИВАТБАНК, УКРГАЗБАНК, РОЗРАХУНКОВИЙ ЦЕНТР)</vt:lpstr>
      <vt:lpstr>По-третє, слід запровадити нормативно-організаційну селекцію та моніторинг доступу іноземного банківського капіталу на основі національних пріоритетів розвитку; запровадити заборону на доступ банків з офшорних зон.</vt:lpstr>
      <vt:lpstr>По-четверте, чітко внормувати продаж банків з національним капіталом зарубіжним власникам.</vt:lpstr>
      <vt:lpstr>Реалізація таких заходів дасть змогу нейтралізувати або принаймні мінімізувати негативні наслідки збільшення частки іноземного капіталу в банківський системі України, а також сповна скористатися перевагами такої присутності для подальшої розбудови національної економіки, зміцнення грошово-кредитного ринку та загалом фінансової системи.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</cp:lastModifiedBy>
  <cp:revision>4</cp:revision>
  <dcterms:created xsi:type="dcterms:W3CDTF">2021-04-14T06:25:05Z</dcterms:created>
  <dcterms:modified xsi:type="dcterms:W3CDTF">2021-12-06T07:21:44Z</dcterms:modified>
</cp:coreProperties>
</file>