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92" r:id="rId7"/>
    <p:sldId id="291" r:id="rId8"/>
    <p:sldId id="278" r:id="rId9"/>
    <p:sldId id="261" r:id="rId10"/>
    <p:sldId id="262" r:id="rId11"/>
    <p:sldId id="266" r:id="rId12"/>
    <p:sldId id="267" r:id="rId13"/>
    <p:sldId id="269" r:id="rId14"/>
    <p:sldId id="265" r:id="rId15"/>
    <p:sldId id="276" r:id="rId16"/>
    <p:sldId id="277" r:id="rId17"/>
    <p:sldId id="263" r:id="rId18"/>
    <p:sldId id="286" r:id="rId19"/>
    <p:sldId id="285" r:id="rId20"/>
    <p:sldId id="287" r:id="rId21"/>
    <p:sldId id="288" r:id="rId22"/>
    <p:sldId id="289" r:id="rId23"/>
    <p:sldId id="290" r:id="rId24"/>
    <p:sldId id="264" r:id="rId25"/>
    <p:sldId id="270" r:id="rId26"/>
    <p:sldId id="268" r:id="rId27"/>
    <p:sldId id="271" r:id="rId28"/>
    <p:sldId id="283" r:id="rId29"/>
    <p:sldId id="303" r:id="rId30"/>
    <p:sldId id="296" r:id="rId31"/>
    <p:sldId id="297" r:id="rId32"/>
    <p:sldId id="298" r:id="rId33"/>
    <p:sldId id="299" r:id="rId34"/>
    <p:sldId id="300" r:id="rId35"/>
    <p:sldId id="301" r:id="rId36"/>
    <p:sldId id="302" r:id="rId37"/>
    <p:sldId id="293" r:id="rId38"/>
    <p:sldId id="295" r:id="rId39"/>
    <p:sldId id="294" r:id="rId40"/>
    <p:sldId id="284" r:id="rId41"/>
    <p:sldId id="280" r:id="rId42"/>
    <p:sldId id="281" r:id="rId43"/>
    <p:sldId id="282" r:id="rId44"/>
    <p:sldId id="272" r:id="rId45"/>
    <p:sldId id="273" r:id="rId46"/>
    <p:sldId id="274" r:id="rId47"/>
    <p:sldId id="275" r:id="rId4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68" d="100"/>
          <a:sy n="68" d="100"/>
        </p:scale>
        <p:origin x="780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47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2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721730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784576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4677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0584352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064914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66934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83641024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0278497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620398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87816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902697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22304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225780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14790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820748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926834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055699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2275BD8F-DE5B-45D2-85BF-0F53C4DF6F94}" type="datetimeFigureOut">
              <a:rPr lang="uk-UA" smtClean="0"/>
              <a:t>24.02.2020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A8E935-DD15-4E9F-BAEA-F03F09407CE2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569941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7.emf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28.e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0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4" Type="http://schemas.openxmlformats.org/officeDocument/2006/relationships/image" Target="../media/image30.e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8.em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emf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emf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emf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9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4" Type="http://schemas.openxmlformats.org/officeDocument/2006/relationships/image" Target="../media/image45.em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4" Type="http://schemas.openxmlformats.org/officeDocument/2006/relationships/image" Target="../media/image46.emf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4" Type="http://schemas.openxmlformats.org/officeDocument/2006/relationships/image" Target="../media/image47.em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4" Type="http://schemas.openxmlformats.org/officeDocument/2006/relationships/image" Target="../media/image10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6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11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12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image" Target="../media/image1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3B63102-2619-43CA-B32C-3526C51CAFD3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9FD3D67-AA2D-48E1-85D8-BAA4AD2DC21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5F9E25E3-1387-4ADB-ACDA-1FBB44D0B144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81301948"/>
              </p:ext>
            </p:extLst>
          </p:nvPr>
        </p:nvGraphicFramePr>
        <p:xfrm>
          <a:off x="0" y="61622"/>
          <a:ext cx="12192000" cy="67347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5" name="Acrobat Document" r:id="rId3" imgW="6857984" imgH="5143483" progId="AcroExch.Document.DC">
                  <p:embed/>
                </p:oleObj>
              </mc:Choice>
              <mc:Fallback>
                <p:oleObj name="Acrobat Document" r:id="rId3" imgW="6857984" imgH="514348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0" y="61622"/>
                        <a:ext cx="12192000" cy="67347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8601833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31EC3D-BD82-4FA6-B455-AB1F1556C6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10842504" cy="1400530"/>
          </a:xfrm>
        </p:spPr>
        <p:txBody>
          <a:bodyPr/>
          <a:lstStyle/>
          <a:p>
            <a:r>
              <a:rPr lang="uk-UA" sz="6600" b="1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види діяльності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E40E9BE-B196-42D6-9896-F51D7C9927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637"/>
          <a:stretch/>
        </p:blipFill>
        <p:spPr>
          <a:xfrm>
            <a:off x="1915135" y="2180492"/>
            <a:ext cx="8361730" cy="4224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8912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>
            <a:extLst>
              <a:ext uri="{FF2B5EF4-FFF2-40B4-BE49-F238E27FC236}">
                <a16:creationId xmlns:a16="http://schemas.microsoft.com/office/drawing/2014/main" id="{5A61ACAE-D344-4016-A645-DE335A41571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05146" y="315161"/>
            <a:ext cx="11611715" cy="631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6821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4636BE9-DBF4-4391-B0CF-09D6833AC8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7200" dirty="0">
                <a:latin typeface="Arial Black" panose="020B0A04020102020204" pitchFamily="34" charset="0"/>
              </a:rPr>
              <a:t>Фольклор - 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ADA2474-1596-4C3A-BCFB-48A2D1BFB25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uk-UA" sz="4400" dirty="0">
                <a:latin typeface="Arial Black" panose="020B0A04020102020204" pitchFamily="34" charset="0"/>
              </a:rPr>
              <a:t>анекдоти, казки, малі фольклорні жанри, перекази, легенди, обряди, байки, пісні, ігри, народні </a:t>
            </a:r>
            <a:r>
              <a:rPr lang="uk-UA" sz="4400" dirty="0" err="1">
                <a:latin typeface="Arial Black" panose="020B0A04020102020204" pitchFamily="34" charset="0"/>
              </a:rPr>
              <a:t>п</a:t>
            </a:r>
            <a:r>
              <a:rPr lang="uk-UA" sz="4400" dirty="0" err="1">
                <a:latin typeface="Arial Black" panose="020B0A04020102020204" pitchFamily="34" charset="0"/>
                <a:cs typeface="Times New Roman" panose="02020603050405020304" pitchFamily="18" charset="0"/>
              </a:rPr>
              <a:t>̕</a:t>
            </a:r>
            <a:r>
              <a:rPr lang="uk-UA" sz="4400" dirty="0" err="1">
                <a:latin typeface="Arial Black" panose="020B0A04020102020204" pitchFamily="34" charset="0"/>
              </a:rPr>
              <a:t>єси</a:t>
            </a:r>
            <a:r>
              <a:rPr lang="uk-UA" sz="4400" dirty="0">
                <a:latin typeface="Arial Black" panose="020B0A04020102020204" pitchFamily="34" charset="0"/>
              </a:rPr>
              <a:t>… </a:t>
            </a:r>
          </a:p>
        </p:txBody>
      </p:sp>
    </p:spTree>
    <p:extLst>
      <p:ext uri="{BB962C8B-B14F-4D97-AF65-F5344CB8AC3E}">
        <p14:creationId xmlns:p14="http://schemas.microsoft.com/office/powerpoint/2010/main" val="2740066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Результат пошуку зображень за запитом асоціативний кластер україхнськ літераура">
            <a:extLst>
              <a:ext uri="{FF2B5EF4-FFF2-40B4-BE49-F238E27FC236}">
                <a16:creationId xmlns:a16="http://schemas.microsoft.com/office/drawing/2014/main" id="{FFA7616E-F189-44B9-B278-27E1F04006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027" y="267286"/>
            <a:ext cx="10869345" cy="6210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127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E:\Documents and Settings\мистер Фикс\Рабочий стол\img2.jpg">
            <a:extLst>
              <a:ext uri="{FF2B5EF4-FFF2-40B4-BE49-F238E27FC236}">
                <a16:creationId xmlns:a16="http://schemas.microsoft.com/office/drawing/2014/main" id="{31B303D2-1D68-4590-9CE5-0F89F4415F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096" y="172301"/>
            <a:ext cx="11469807" cy="6513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30898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Асоціативний кущ Горб Хрест Дідух ? ? ?">
            <a:extLst>
              <a:ext uri="{FF2B5EF4-FFF2-40B4-BE49-F238E27FC236}">
                <a16:creationId xmlns:a16="http://schemas.microsoft.com/office/drawing/2014/main" id="{C8CC22C8-C86F-46FF-A351-9FC89498DE0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55" y="75450"/>
            <a:ext cx="11864754" cy="6609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069585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6591EF-BE03-4A70-BF46-7E609DBA7E7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1798AB5-0387-4F1D-89E5-714F569B1B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0482" name="Picture 2" descr="Асоціативний кущ (ланцюжок, сітка)">
            <a:extLst>
              <a:ext uri="{FF2B5EF4-FFF2-40B4-BE49-F238E27FC236}">
                <a16:creationId xmlns:a16="http://schemas.microsoft.com/office/drawing/2014/main" id="{92A493CA-5DF0-4B73-8D71-B4DA3E61F6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230" y="168811"/>
            <a:ext cx="11840307" cy="6534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20784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BE98EB-6AFE-49AC-A04A-CB42FFC06D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191" y="452718"/>
            <a:ext cx="4773638" cy="5877744"/>
          </a:xfrm>
        </p:spPr>
        <p:txBody>
          <a:bodyPr/>
          <a:lstStyle/>
          <a:p>
            <a:r>
              <a:rPr lang="uk-UA" sz="5400" b="1" dirty="0"/>
              <a:t>Асоціативне </a:t>
            </a:r>
            <a:br>
              <a:rPr lang="uk-UA" sz="5400" b="1" dirty="0"/>
            </a:br>
            <a:r>
              <a:rPr lang="uk-UA" sz="5400" b="1" dirty="0"/>
              <a:t>дерево</a:t>
            </a:r>
            <a:br>
              <a:rPr lang="uk-UA" sz="5400" b="1" dirty="0"/>
            </a:br>
            <a:br>
              <a:rPr lang="uk-UA" sz="5400" b="1" dirty="0"/>
            </a:br>
            <a:r>
              <a:rPr lang="uk-UA" sz="5400" b="1" i="1" dirty="0"/>
              <a:t>«Біографія Лесі Українки»</a:t>
            </a:r>
            <a:br>
              <a:rPr lang="uk-UA" sz="5400" b="1" i="1" dirty="0"/>
            </a:br>
            <a:endParaRPr lang="uk-UA" sz="5400" b="1" i="1" dirty="0"/>
          </a:p>
        </p:txBody>
      </p:sp>
      <p:pic>
        <p:nvPicPr>
          <p:cNvPr id="8196" name="Picture 4" descr="E:\Documents and Settings\мистер Фикс\Рабочий стол\33157_html_m47f1f6ce.png">
            <a:extLst>
              <a:ext uri="{FF2B5EF4-FFF2-40B4-BE49-F238E27FC236}">
                <a16:creationId xmlns:a16="http://schemas.microsoft.com/office/drawing/2014/main" id="{301EBE72-5398-4D2B-876C-D1A039BB89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592" y="211015"/>
            <a:ext cx="7380408" cy="639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9526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C12BCFD-F7F2-468C-941B-B15ADEEBB6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8000" b="1" dirty="0">
                <a:solidFill>
                  <a:schemeClr val="accent2">
                    <a:lumMod val="60000"/>
                    <a:lumOff val="40000"/>
                  </a:schemeClr>
                </a:solidFill>
              </a:rPr>
              <a:t>Хмара </a:t>
            </a:r>
            <a:r>
              <a:rPr lang="ru-RU" sz="8000" b="1" dirty="0" err="1">
                <a:solidFill>
                  <a:schemeClr val="accent2">
                    <a:lumMod val="60000"/>
                    <a:lumOff val="40000"/>
                  </a:schemeClr>
                </a:solidFill>
              </a:rPr>
              <a:t>слів</a:t>
            </a:r>
            <a:endParaRPr lang="uk-UA" sz="8000" dirty="0">
              <a:solidFill>
                <a:schemeClr val="accent2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4A4A4C-89EB-4263-AEFD-F83FAF026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2800" dirty="0" err="1">
                <a:latin typeface="Arial Black" panose="020B0A04020102020204" pitchFamily="34" charset="0"/>
              </a:rPr>
              <a:t>це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візуальне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подання</a:t>
            </a:r>
            <a:r>
              <a:rPr lang="ru-RU" sz="2800" dirty="0">
                <a:latin typeface="Arial Black" panose="020B0A04020102020204" pitchFamily="34" charset="0"/>
              </a:rPr>
              <a:t> списку </a:t>
            </a:r>
            <a:r>
              <a:rPr lang="ru-RU" sz="2800" dirty="0" err="1">
                <a:latin typeface="Arial Black" panose="020B0A04020102020204" pitchFamily="34" charset="0"/>
              </a:rPr>
              <a:t>ключових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слів</a:t>
            </a:r>
            <a:endParaRPr lang="ru-RU" sz="2800" dirty="0">
              <a:latin typeface="Arial Black" panose="020B0A04020102020204" pitchFamily="34" charset="0"/>
            </a:endParaRPr>
          </a:p>
          <a:p>
            <a:r>
              <a:rPr lang="ru-RU" sz="2800" dirty="0" err="1">
                <a:latin typeface="Arial Black" panose="020B0A04020102020204" pitchFamily="34" charset="0"/>
              </a:rPr>
              <a:t>важливість</a:t>
            </a:r>
            <a:r>
              <a:rPr lang="ru-RU" sz="2800" dirty="0">
                <a:latin typeface="Arial Black" panose="020B0A04020102020204" pitchFamily="34" charset="0"/>
              </a:rPr>
              <a:t> кожного </a:t>
            </a:r>
            <a:r>
              <a:rPr lang="ru-RU" sz="2800" dirty="0" err="1">
                <a:latin typeface="Arial Black" panose="020B0A04020102020204" pitchFamily="34" charset="0"/>
              </a:rPr>
              <a:t>ключового</a:t>
            </a:r>
            <a:r>
              <a:rPr lang="ru-RU" sz="2800" dirty="0">
                <a:latin typeface="Arial Black" panose="020B0A04020102020204" pitchFamily="34" charset="0"/>
              </a:rPr>
              <a:t> слова </a:t>
            </a:r>
            <a:r>
              <a:rPr lang="ru-RU" sz="2800" dirty="0" err="1">
                <a:latin typeface="Arial Black" panose="020B0A04020102020204" pitchFamily="34" charset="0"/>
              </a:rPr>
              <a:t>позначається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розміром</a:t>
            </a:r>
            <a:r>
              <a:rPr lang="ru-RU" sz="2800" dirty="0">
                <a:latin typeface="Arial Black" panose="020B0A04020102020204" pitchFamily="34" charset="0"/>
              </a:rPr>
              <a:t> шрифту </a:t>
            </a:r>
            <a:r>
              <a:rPr lang="ru-RU" sz="2800" dirty="0" err="1">
                <a:latin typeface="Arial Black" panose="020B0A04020102020204" pitchFamily="34" charset="0"/>
              </a:rPr>
              <a:t>або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кольором</a:t>
            </a:r>
            <a:endParaRPr lang="ru-RU" sz="2800" dirty="0">
              <a:latin typeface="Arial Black" panose="020B0A04020102020204" pitchFamily="34" charset="0"/>
            </a:endParaRPr>
          </a:p>
          <a:p>
            <a:r>
              <a:rPr lang="ru-RU" sz="2800" dirty="0" err="1">
                <a:latin typeface="Arial Black" panose="020B0A04020102020204" pitchFamily="34" charset="0"/>
              </a:rPr>
              <a:t>зручна</a:t>
            </a:r>
            <a:r>
              <a:rPr lang="ru-RU" sz="2800" dirty="0">
                <a:latin typeface="Arial Black" panose="020B0A04020102020204" pitchFamily="34" charset="0"/>
              </a:rPr>
              <a:t> для </a:t>
            </a:r>
            <a:r>
              <a:rPr lang="ru-RU" sz="2800" dirty="0" err="1">
                <a:latin typeface="Arial Black" panose="020B0A04020102020204" pitchFamily="34" charset="0"/>
              </a:rPr>
              <a:t>швидкого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сприйняття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ключових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слів</a:t>
            </a:r>
            <a:r>
              <a:rPr lang="ru-RU" sz="2800" dirty="0">
                <a:latin typeface="Arial Black" panose="020B0A04020102020204" pitchFamily="34" charset="0"/>
              </a:rPr>
              <a:t> і для </a:t>
            </a:r>
            <a:r>
              <a:rPr lang="ru-RU" sz="2800" dirty="0" err="1">
                <a:latin typeface="Arial Black" panose="020B0A04020102020204" pitchFamily="34" charset="0"/>
              </a:rPr>
              <a:t>встановлення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популярності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одиних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слів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щодо</a:t>
            </a:r>
            <a:r>
              <a:rPr lang="ru-RU" sz="2800" dirty="0">
                <a:latin typeface="Arial Black" panose="020B0A04020102020204" pitchFamily="34" charset="0"/>
              </a:rPr>
              <a:t> </a:t>
            </a:r>
            <a:r>
              <a:rPr lang="ru-RU" sz="2800" dirty="0" err="1">
                <a:latin typeface="Arial Black" panose="020B0A04020102020204" pitchFamily="34" charset="0"/>
              </a:rPr>
              <a:t>інших</a:t>
            </a:r>
            <a:endParaRPr lang="uk-UA" sz="28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45990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Пов’язане зображення">
            <a:extLst>
              <a:ext uri="{FF2B5EF4-FFF2-40B4-BE49-F238E27FC236}">
                <a16:creationId xmlns:a16="http://schemas.microsoft.com/office/drawing/2014/main" id="{96CF5DBC-014A-4A77-B711-8BAC3FFE6A6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8893" y="368671"/>
            <a:ext cx="9909501" cy="6120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54025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9C5CC2E-D1E7-4D31-BE4A-DDD6EA43FB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C3C48E5-E9F1-42F1-8518-7EAC4DF8F8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3C47AAB2-D18D-4A8C-886D-77ACECFDFBB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20761778"/>
              </p:ext>
            </p:extLst>
          </p:nvPr>
        </p:nvGraphicFramePr>
        <p:xfrm>
          <a:off x="458592" y="168813"/>
          <a:ext cx="11274816" cy="65203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Acrobat Document" r:id="rId3" imgW="6857984" imgH="5143483" progId="AcroExch.Document.DC">
                  <p:embed/>
                </p:oleObj>
              </mc:Choice>
              <mc:Fallback>
                <p:oleObj name="Acrobat Document" r:id="rId3" imgW="6857984" imgH="514348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8592" y="168813"/>
                        <a:ext cx="11274816" cy="652037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0636684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Пов’язане зображення">
            <a:extLst>
              <a:ext uri="{FF2B5EF4-FFF2-40B4-BE49-F238E27FC236}">
                <a16:creationId xmlns:a16="http://schemas.microsoft.com/office/drawing/2014/main" id="{D4B68FEB-4D9C-490A-9793-F4E729DDE7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46" y="285157"/>
            <a:ext cx="10483308" cy="628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5312784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 descr="Пов’язане зображення">
            <a:extLst>
              <a:ext uri="{FF2B5EF4-FFF2-40B4-BE49-F238E27FC236}">
                <a16:creationId xmlns:a16="http://schemas.microsoft.com/office/drawing/2014/main" id="{0DB4E65D-EB47-42CA-805F-C32D34A4C29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2494" y="0"/>
            <a:ext cx="11020471" cy="65366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030200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2" descr="http://ck.ridna.ua/wp-content/uploads/2015/01/10923603_847277325313840_7345560656439970032_n.jpg">
            <a:extLst>
              <a:ext uri="{FF2B5EF4-FFF2-40B4-BE49-F238E27FC236}">
                <a16:creationId xmlns:a16="http://schemas.microsoft.com/office/drawing/2014/main" id="{F5CDB01A-0CA5-450C-9214-423AE5EA45E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920" y="214156"/>
            <a:ext cx="9348482" cy="6429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361926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5E4BAA-2573-4B76-A706-588F4CFF1F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6111" y="452718"/>
            <a:ext cx="6078246" cy="6060624"/>
          </a:xfrm>
        </p:spPr>
        <p:txBody>
          <a:bodyPr/>
          <a:lstStyle/>
          <a:p>
            <a:r>
              <a:rPr lang="ru-RU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Хмара </a:t>
            </a:r>
            <a:r>
              <a:rPr lang="ru-RU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слів</a:t>
            </a:r>
            <a:r>
              <a:rPr lang="ru-RU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до образу </a:t>
            </a:r>
            <a:br>
              <a:rPr lang="ru-RU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Степана Радченка </a:t>
            </a:r>
            <a:br>
              <a:rPr lang="ru-RU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роману </a:t>
            </a:r>
            <a:r>
              <a:rPr lang="ru-RU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В.Підмогильного</a:t>
            </a:r>
            <a:br>
              <a:rPr lang="ru-RU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r>
              <a:rPr lang="ru-RU" sz="6000" dirty="0" err="1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Місто</a:t>
            </a:r>
            <a:r>
              <a:rPr lang="ru-RU" sz="6000" dirty="0"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</a:t>
            </a:r>
            <a:endParaRPr lang="uk-UA" sz="6000" dirty="0"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1746" name="Picture 2" descr="https://1.bp.blogspot.com/-pBTz2NfHd_o/XcsbpEI7LqI/AAAAAAAAAJk/ZPQHt1quBHc97vZ8AoX8HmFT8nzPL1wygCLcBGAsYHQ/s1600/%25D0%25A1%25D1%2582%25D0%25B5%25D0%25BF%25D0%25B0%25D0%25BD%2B%25D0%25A0%25D0%25B0%25D0%25B4%25D1%2587%25D0%25B5%25D0%25BD%25D0%25BA%25D0%25BE.jpeg">
            <a:extLst>
              <a:ext uri="{FF2B5EF4-FFF2-40B4-BE49-F238E27FC236}">
                <a16:creationId xmlns:a16="http://schemas.microsoft.com/office/drawing/2014/main" id="{4DA00B50-3EFF-45DC-9B82-3E8EB6AD1F8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612" y="452718"/>
            <a:ext cx="2083968" cy="6060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359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naurok.com.ua/uploads/files/14718/34781/35210_html/images/34781.008.png">
            <a:extLst>
              <a:ext uri="{FF2B5EF4-FFF2-40B4-BE49-F238E27FC236}">
                <a16:creationId xmlns:a16="http://schemas.microsoft.com/office/drawing/2014/main" id="{A12A81D2-B027-4ABB-A53E-5918E5EAE3B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369" y="115257"/>
            <a:ext cx="10986868" cy="6627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392458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B0BBB18-1A99-41E7-8A87-130413ED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962E81E-7EEB-48CE-A2C0-A3C90801A7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E1B1E226-6FB7-48B0-956A-648B63B14C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70210035"/>
              </p:ext>
            </p:extLst>
          </p:nvPr>
        </p:nvGraphicFramePr>
        <p:xfrm>
          <a:off x="218683" y="186682"/>
          <a:ext cx="11795126" cy="65357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48" name="Acrobat Document" r:id="rId3" imgW="6857984" imgH="5143483" progId="AcroExch.Document.DC">
                  <p:embed/>
                </p:oleObj>
              </mc:Choice>
              <mc:Fallback>
                <p:oleObj name="Acrobat Document" r:id="rId3" imgW="6857984" imgH="514348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8683" y="186682"/>
                        <a:ext cx="11795126" cy="6535726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8566378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Пов’язане зображення">
            <a:extLst>
              <a:ext uri="{FF2B5EF4-FFF2-40B4-BE49-F238E27FC236}">
                <a16:creationId xmlns:a16="http://schemas.microsoft.com/office/drawing/2014/main" id="{6F7B6D0F-355A-4C11-A8A9-2E68AC647EA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85" y="-110430"/>
            <a:ext cx="11023117" cy="6752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15395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84080A-08D4-4370-920B-DFAE693B0E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3083064-FB41-477E-8E4B-155824A0C9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5" name="Объект 4">
            <a:extLst>
              <a:ext uri="{FF2B5EF4-FFF2-40B4-BE49-F238E27FC236}">
                <a16:creationId xmlns:a16="http://schemas.microsoft.com/office/drawing/2014/main" id="{083A1339-3E81-410F-8C0F-D52EA06A9FB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59363384"/>
              </p:ext>
            </p:extLst>
          </p:nvPr>
        </p:nvGraphicFramePr>
        <p:xfrm>
          <a:off x="315913" y="0"/>
          <a:ext cx="11626850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395" name="Acrobat Document" r:id="rId3" imgW="6857984" imgH="5143483" progId="AcroExch.Document.DC">
                  <p:embed/>
                </p:oleObj>
              </mc:Choice>
              <mc:Fallback>
                <p:oleObj name="Acrobat Document" r:id="rId3" imgW="6857984" imgH="514348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15913" y="0"/>
                        <a:ext cx="11626850" cy="6858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005959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F7C96EB-C2B2-4482-955C-571973A4E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25602" name="Picture 2" descr="https://svitppt.com.ua/images/28/27673/960/img7.jpg">
            <a:extLst>
              <a:ext uri="{FF2B5EF4-FFF2-40B4-BE49-F238E27FC236}">
                <a16:creationId xmlns:a16="http://schemas.microsoft.com/office/drawing/2014/main" id="{07B1E628-5E86-4FA0-8C52-3095239B462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111" y="92823"/>
            <a:ext cx="10707017" cy="667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064168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B13351BA-7EC1-401A-B733-1EC7272518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58463" y="88387"/>
            <a:ext cx="9101796" cy="6630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78062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6058A4-3AB7-46A8-933B-88EFF3C3FA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8A6B3E7-B688-4E6D-906D-175F2A047F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05322DDC-E9F6-491F-9AD3-072E9272B00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062425"/>
              </p:ext>
            </p:extLst>
          </p:nvPr>
        </p:nvGraphicFramePr>
        <p:xfrm>
          <a:off x="457200" y="105507"/>
          <a:ext cx="11088689" cy="66469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3" name="Acrobat Document" r:id="rId3" imgW="6857984" imgH="5143483" progId="AcroExch.Document.DC">
                  <p:embed/>
                </p:oleObj>
              </mc:Choice>
              <mc:Fallback>
                <p:oleObj name="Acrobat Document" r:id="rId3" imgW="6857984" imgH="514348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457200" y="105507"/>
                        <a:ext cx="11088689" cy="664698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1146206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51A24CA5-A5B7-45F7-9B4F-C063406958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E27BD72-7F5A-451B-A9C2-C0261A688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220" y="204255"/>
            <a:ext cx="9404723" cy="64494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1486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CBFCD3A-852B-4330-AA1E-A4598C905F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A7382563-12A5-49BE-A24D-A357D63FEFE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828991" y="172329"/>
            <a:ext cx="10284486" cy="651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9129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2BF22C15-6802-4C73-BFBD-4E8C42E4A8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23889" y="185137"/>
            <a:ext cx="9312813" cy="6487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147053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EC13832-CBD3-4A0E-B3E2-95B41D8D2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9145" y="0"/>
            <a:ext cx="1035382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9878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3E5C6D6-ADD9-4513-A173-1CA0F5B734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BB0A7B6-38B7-4835-8106-952B925E06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FF9ACC2-E66E-4597-B40D-3032EAA4A7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5926" y="253217"/>
            <a:ext cx="10272762" cy="65068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74883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>
            <a:extLst>
              <a:ext uri="{FF2B5EF4-FFF2-40B4-BE49-F238E27FC236}">
                <a16:creationId xmlns:a16="http://schemas.microsoft.com/office/drawing/2014/main" id="{1278CD12-5CAF-4A7E-B522-8999ABD6483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502898" y="228600"/>
            <a:ext cx="9186203" cy="6400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5607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A0C367B-24A4-413B-A309-96896E150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46585" y="452718"/>
            <a:ext cx="6604249" cy="1400530"/>
          </a:xfrm>
        </p:spPr>
        <p:txBody>
          <a:bodyPr/>
          <a:lstStyle/>
          <a:p>
            <a:r>
              <a:rPr lang="uk-UA" sz="8800" b="1" dirty="0">
                <a:solidFill>
                  <a:srgbClr val="FFC000"/>
                </a:solidFill>
              </a:rPr>
              <a:t>АНАЛІЗ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0DB4E4F-0EA8-49FE-8992-07F8099597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2" y="2052918"/>
            <a:ext cx="9897623" cy="4195481"/>
          </a:xfrm>
        </p:spPr>
        <p:txBody>
          <a:bodyPr>
            <a:normAutofit/>
          </a:bodyPr>
          <a:lstStyle/>
          <a:p>
            <a:r>
              <a:rPr lang="uk-UA" sz="6600" dirty="0">
                <a:solidFill>
                  <a:srgbClr val="FFC000"/>
                </a:solidFill>
              </a:rPr>
              <a:t>ШЛЯХИ АНАЛІЗУ</a:t>
            </a:r>
          </a:p>
          <a:p>
            <a:r>
              <a:rPr lang="uk-UA" sz="6600" dirty="0">
                <a:solidFill>
                  <a:srgbClr val="FFC000"/>
                </a:solidFill>
              </a:rPr>
              <a:t>ПРИЙОМИ АНАЛІЗУ </a:t>
            </a:r>
          </a:p>
          <a:p>
            <a:r>
              <a:rPr lang="uk-UA" sz="6600" dirty="0">
                <a:solidFill>
                  <a:srgbClr val="FFC000"/>
                </a:solidFill>
              </a:rPr>
              <a:t>МЕТОДИ АНАЛІЗУ</a:t>
            </a:r>
          </a:p>
          <a:p>
            <a:endParaRPr lang="uk-UA" sz="4800" dirty="0">
              <a:solidFill>
                <a:srgbClr val="FFC000"/>
              </a:solidFill>
            </a:endParaRPr>
          </a:p>
          <a:p>
            <a:endParaRPr lang="uk-UA" sz="4800" dirty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91102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1893361-D91F-4E4B-A419-155078A745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0506" y="452718"/>
            <a:ext cx="9945858" cy="1400530"/>
          </a:xfrm>
        </p:spPr>
        <p:txBody>
          <a:bodyPr/>
          <a:lstStyle/>
          <a:p>
            <a:pPr algn="ctr"/>
            <a:r>
              <a:rPr lang="uk-UA" sz="5400" b="1" dirty="0">
                <a:solidFill>
                  <a:srgbClr val="FFC000"/>
                </a:solidFill>
              </a:rPr>
              <a:t>Традиційні шляхи аналізу</a:t>
            </a:r>
          </a:p>
        </p:txBody>
      </p:sp>
      <p:pic>
        <p:nvPicPr>
          <p:cNvPr id="34818" name="Picture 2" descr="https://vuzlit.ru/imag_/35/12771/image001.jpg">
            <a:extLst>
              <a:ext uri="{FF2B5EF4-FFF2-40B4-BE49-F238E27FC236}">
                <a16:creationId xmlns:a16="http://schemas.microsoft.com/office/drawing/2014/main" id="{E2973156-CC69-4932-B970-71A6225C764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238" y="2236764"/>
            <a:ext cx="12000989" cy="3812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431938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>
            <a:extLst>
              <a:ext uri="{FF2B5EF4-FFF2-40B4-BE49-F238E27FC236}">
                <a16:creationId xmlns:a16="http://schemas.microsoft.com/office/drawing/2014/main" id="{ED8D439C-3986-41B3-BCA9-F50BA82BE2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03311" y="1589651"/>
            <a:ext cx="9419322" cy="5127674"/>
          </a:xfrm>
        </p:spPr>
        <p:txBody>
          <a:bodyPr>
            <a:normAutofit/>
          </a:bodyPr>
          <a:lstStyle/>
          <a:p>
            <a:r>
              <a:rPr lang="ru-RU" sz="2800" b="1" i="1" dirty="0" err="1"/>
              <a:t>Літературознавчий</a:t>
            </a:r>
            <a:r>
              <a:rPr lang="ru-RU" sz="2800" dirty="0"/>
              <a:t>  </a:t>
            </a:r>
          </a:p>
          <a:p>
            <a:r>
              <a:rPr lang="ru-RU" sz="2800" b="1" i="1" dirty="0" err="1"/>
              <a:t>Стилістичний</a:t>
            </a:r>
            <a:r>
              <a:rPr lang="ru-RU" sz="2800" dirty="0"/>
              <a:t>  </a:t>
            </a:r>
          </a:p>
          <a:p>
            <a:r>
              <a:rPr lang="ru-RU" sz="2800" b="1" i="1" dirty="0" err="1"/>
              <a:t>Композиційний</a:t>
            </a:r>
            <a:r>
              <a:rPr lang="ru-RU" sz="2800" dirty="0"/>
              <a:t>  </a:t>
            </a:r>
          </a:p>
          <a:p>
            <a:r>
              <a:rPr lang="ru-RU" sz="2800" b="1" i="1" dirty="0" err="1"/>
              <a:t>Лінгвістичний</a:t>
            </a:r>
            <a:r>
              <a:rPr lang="ru-RU" sz="2800" dirty="0"/>
              <a:t>  </a:t>
            </a:r>
          </a:p>
          <a:p>
            <a:r>
              <a:rPr lang="ru-RU" sz="2800" b="1" i="1" dirty="0" err="1"/>
              <a:t>Компаративний</a:t>
            </a:r>
            <a:r>
              <a:rPr lang="ru-RU" sz="2800" b="1" i="1" dirty="0"/>
              <a:t> (</a:t>
            </a:r>
            <a:r>
              <a:rPr lang="ru-RU" sz="2800" b="1" i="1" dirty="0" err="1"/>
              <a:t>порівняльний</a:t>
            </a:r>
            <a:r>
              <a:rPr lang="ru-RU" sz="2800" b="1" i="1" dirty="0"/>
              <a:t>)</a:t>
            </a:r>
            <a:r>
              <a:rPr lang="ru-RU" sz="2800" dirty="0"/>
              <a:t>  </a:t>
            </a:r>
          </a:p>
          <a:p>
            <a:r>
              <a:rPr lang="ru-RU" sz="2800" b="1" i="1" dirty="0"/>
              <a:t>Структурно-</a:t>
            </a:r>
            <a:r>
              <a:rPr lang="ru-RU" sz="2800" b="1" i="1" dirty="0" err="1"/>
              <a:t>семантичний</a:t>
            </a:r>
            <a:r>
              <a:rPr lang="ru-RU" sz="2800" dirty="0"/>
              <a:t>  </a:t>
            </a:r>
          </a:p>
          <a:p>
            <a:r>
              <a:rPr lang="ru-RU" sz="2800" b="1" i="1" dirty="0" err="1"/>
              <a:t>Філологічний</a:t>
            </a:r>
            <a:r>
              <a:rPr lang="ru-RU" sz="2800" dirty="0"/>
              <a:t>  </a:t>
            </a:r>
          </a:p>
          <a:p>
            <a:r>
              <a:rPr lang="ru-RU" sz="2800" b="1" i="1" dirty="0" err="1"/>
              <a:t>Герменевтичний</a:t>
            </a:r>
            <a:r>
              <a:rPr lang="ru-RU" sz="2800" dirty="0"/>
              <a:t>  </a:t>
            </a:r>
          </a:p>
          <a:p>
            <a:r>
              <a:rPr lang="ru-RU" sz="2800" b="1" i="1" dirty="0" err="1"/>
              <a:t>Гендерний</a:t>
            </a:r>
            <a:r>
              <a:rPr lang="ru-RU" sz="2800" dirty="0"/>
              <a:t>  </a:t>
            </a:r>
          </a:p>
          <a:p>
            <a:endParaRPr lang="uk-UA" dirty="0"/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CA206672-A98A-4EA0-9A9E-D0AB94C7ABBF}"/>
              </a:ext>
            </a:extLst>
          </p:cNvPr>
          <p:cNvSpPr/>
          <p:nvPr/>
        </p:nvSpPr>
        <p:spPr>
          <a:xfrm>
            <a:off x="591353" y="379827"/>
            <a:ext cx="894654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4800" b="1" dirty="0">
                <a:solidFill>
                  <a:srgbClr val="FFC000"/>
                </a:solidFill>
              </a:rPr>
              <a:t>Нетрадиційні шляхи аналізу</a:t>
            </a:r>
            <a:endParaRPr lang="uk-UA" sz="4800" dirty="0"/>
          </a:p>
        </p:txBody>
      </p:sp>
    </p:spTree>
    <p:extLst>
      <p:ext uri="{BB962C8B-B14F-4D97-AF65-F5344CB8AC3E}">
        <p14:creationId xmlns:p14="http://schemas.microsoft.com/office/powerpoint/2010/main" val="33264117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CDACC3-1D29-41EE-85D2-B4616F6F36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z="6000" b="1" dirty="0">
                <a:solidFill>
                  <a:srgbClr val="FFC000"/>
                </a:solidFill>
              </a:rPr>
              <a:t> </a:t>
            </a:r>
          </a:p>
        </p:txBody>
      </p:sp>
      <p:pic>
        <p:nvPicPr>
          <p:cNvPr id="4" name="Объект 3">
            <a:extLst>
              <a:ext uri="{FF2B5EF4-FFF2-40B4-BE49-F238E27FC236}">
                <a16:creationId xmlns:a16="http://schemas.microsoft.com/office/drawing/2014/main" id="{FE63C062-BE5E-4565-8C8F-65816363682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45589" y="168812"/>
            <a:ext cx="10800300" cy="65274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009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E9EABDB-AB01-49FD-8D20-6084976B04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DB1F4F-9467-4883-A477-0BDAE3E871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64B4B87-BC53-4980-8358-D10F21FBAA86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8285007"/>
              </p:ext>
            </p:extLst>
          </p:nvPr>
        </p:nvGraphicFramePr>
        <p:xfrm>
          <a:off x="142118" y="135592"/>
          <a:ext cx="11907764" cy="639181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7" name="Acrobat Document" r:id="rId3" imgW="6857984" imgH="5143483" progId="AcroExch.Document.DC">
                  <p:embed/>
                </p:oleObj>
              </mc:Choice>
              <mc:Fallback>
                <p:oleObj name="Acrobat Document" r:id="rId3" imgW="6857984" imgH="514348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2118" y="135592"/>
                        <a:ext cx="11907764" cy="639181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0911994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2" descr="https://svitppt.com.ua/images/28/27673/960/img9.jpg">
            <a:extLst>
              <a:ext uri="{FF2B5EF4-FFF2-40B4-BE49-F238E27FC236}">
                <a16:creationId xmlns:a16="http://schemas.microsoft.com/office/drawing/2014/main" id="{F615619F-6AA2-4001-845D-4537FA2423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148" y="0"/>
            <a:ext cx="10447703" cy="6745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39048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vitppt.com.ua/images/28/27673/960/img10.jpg">
            <a:extLst>
              <a:ext uri="{FF2B5EF4-FFF2-40B4-BE49-F238E27FC236}">
                <a16:creationId xmlns:a16="http://schemas.microsoft.com/office/drawing/2014/main" id="{41CC8070-B816-473A-B168-1816D11A079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53" t="13357" r="7070" b="11742"/>
          <a:stretch/>
        </p:blipFill>
        <p:spPr bwMode="auto">
          <a:xfrm>
            <a:off x="234462" y="73481"/>
            <a:ext cx="11723076" cy="66086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974345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https://svitppt.com.ua/images/28/27673/960/img11.jpg">
            <a:extLst>
              <a:ext uri="{FF2B5EF4-FFF2-40B4-BE49-F238E27FC236}">
                <a16:creationId xmlns:a16="http://schemas.microsoft.com/office/drawing/2014/main" id="{8CD68106-CD82-4BCC-BA23-9C7922A5944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9" t="24644" r="3889" b="4044"/>
          <a:stretch/>
        </p:blipFill>
        <p:spPr bwMode="auto">
          <a:xfrm>
            <a:off x="473614" y="323556"/>
            <a:ext cx="11605845" cy="5409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5364240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https://svitppt.com.ua/images/28/27673/960/img13.jpg">
            <a:extLst>
              <a:ext uri="{FF2B5EF4-FFF2-40B4-BE49-F238E27FC236}">
                <a16:creationId xmlns:a16="http://schemas.microsoft.com/office/drawing/2014/main" id="{7CF68CD8-B70C-413D-9DA5-C41A9FAA3EF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02" t="8418" r="4265" b="14262"/>
          <a:stretch/>
        </p:blipFill>
        <p:spPr bwMode="auto">
          <a:xfrm>
            <a:off x="703384" y="174704"/>
            <a:ext cx="11136924" cy="6508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0569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F73261-600D-411D-B2B7-4D48A687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A440EFD-9B5B-4F2F-93F3-2A1AD09A5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DF3970D7-BD8E-414C-AC97-89ABD906D59E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86253113"/>
              </p:ext>
            </p:extLst>
          </p:nvPr>
        </p:nvGraphicFramePr>
        <p:xfrm>
          <a:off x="288607" y="140677"/>
          <a:ext cx="11654864" cy="655554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19" name="Acrobat Document" r:id="rId3" imgW="6857984" imgH="5143483" progId="AcroExch.Document.DC">
                  <p:embed/>
                </p:oleObj>
              </mc:Choice>
              <mc:Fallback>
                <p:oleObj name="Acrobat Document" r:id="rId3" imgW="6857984" imgH="514348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88607" y="140677"/>
                        <a:ext cx="11654864" cy="655554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6789122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C1A5480-9312-496A-99E5-166096CE36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430790F-CB41-4AC9-BB9F-CE2FEC4E32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263A0A1E-07B7-4098-92A1-6D503E79E40C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450276"/>
              </p:ext>
            </p:extLst>
          </p:nvPr>
        </p:nvGraphicFramePr>
        <p:xfrm>
          <a:off x="134716" y="57149"/>
          <a:ext cx="12057284" cy="6556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43" name="Acrobat Document" r:id="rId3" imgW="6857984" imgH="5143483" progId="AcroExch.Document.DC">
                  <p:embed/>
                </p:oleObj>
              </mc:Choice>
              <mc:Fallback>
                <p:oleObj name="Acrobat Document" r:id="rId3" imgW="6857984" imgH="514348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4716" y="57149"/>
                        <a:ext cx="12057284" cy="6556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0468825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51486A8-41EA-41E1-8B5C-2A2D5BD781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DF1CE141-8B24-4B7B-83BA-6124A9CA69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AC7DA9EF-321D-492C-B00D-855063FC5B2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20064114"/>
              </p:ext>
            </p:extLst>
          </p:nvPr>
        </p:nvGraphicFramePr>
        <p:xfrm>
          <a:off x="218244" y="4910"/>
          <a:ext cx="11795565" cy="6853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67" name="Acrobat Document" r:id="rId3" imgW="6857984" imgH="5143483" progId="AcroExch.Document.DC">
                  <p:embed/>
                </p:oleObj>
              </mc:Choice>
              <mc:Fallback>
                <p:oleObj name="Acrobat Document" r:id="rId3" imgW="6857984" imgH="514348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8244" y="4910"/>
                        <a:ext cx="11795565" cy="6853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2163571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00E1F99-9B87-405D-BDCF-347002B37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6DB435C-1140-473D-8328-8832E2E375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14819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7DA1AF9-4136-47A6-A682-F494FAABB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4A26983B-196F-4578-A5DD-7046BAE2FF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B2FF6C45-68BB-4486-B9E7-8B7FA640EBB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2777104"/>
              </p:ext>
            </p:extLst>
          </p:nvPr>
        </p:nvGraphicFramePr>
        <p:xfrm>
          <a:off x="149054" y="123910"/>
          <a:ext cx="11906958" cy="659849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31" name="Acrobat Document" r:id="rId3" imgW="6857984" imgH="5143483" progId="AcroExch.Document.DC">
                  <p:embed/>
                </p:oleObj>
              </mc:Choice>
              <mc:Fallback>
                <p:oleObj name="Acrobat Document" r:id="rId3" imgW="6857984" imgH="514348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49054" y="123910"/>
                        <a:ext cx="11906958" cy="659849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620781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F075D802-AA89-4462-AC61-93DC501E9D6A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00791483"/>
              </p:ext>
            </p:extLst>
          </p:nvPr>
        </p:nvGraphicFramePr>
        <p:xfrm>
          <a:off x="993616" y="396240"/>
          <a:ext cx="10204768" cy="60655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74" name="Acrobat Document" r:id="rId3" imgW="6857984" imgH="5143483" progId="AcroExch.Document.DC">
                  <p:embed/>
                </p:oleObj>
              </mc:Choice>
              <mc:Fallback>
                <p:oleObj name="Acrobat Document" r:id="rId3" imgW="6857984" imgH="514348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993616" y="396240"/>
                        <a:ext cx="10204768" cy="60655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94096465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13C2D588-A5ED-41D1-96F7-C062954BDE75}"/>
              </a:ext>
            </a:extLst>
          </p:cNvPr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14077345"/>
              </p:ext>
            </p:extLst>
          </p:nvPr>
        </p:nvGraphicFramePr>
        <p:xfrm>
          <a:off x="1322363" y="152986"/>
          <a:ext cx="8736037" cy="655202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798" name="Acrobat Document" r:id="rId3" imgW="6857984" imgH="5143483" progId="AcroExch.Document.DC">
                  <p:embed/>
                </p:oleObj>
              </mc:Choice>
              <mc:Fallback>
                <p:oleObj name="Acrobat Document" r:id="rId3" imgW="6857984" imgH="514348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322363" y="152986"/>
                        <a:ext cx="8736037" cy="655202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498670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91FD615-F9C6-4512-A0EF-DA3E08ACE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 sz="7200" dirty="0">
              <a:solidFill>
                <a:schemeClr val="accent2">
                  <a:lumMod val="60000"/>
                  <a:lumOff val="4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0482" name="Picture 2" descr="https://svitppt.com.ua/images/28/27673/960/img3.jpg">
            <a:extLst>
              <a:ext uri="{FF2B5EF4-FFF2-40B4-BE49-F238E27FC236}">
                <a16:creationId xmlns:a16="http://schemas.microsoft.com/office/drawing/2014/main" id="{6671DC0C-0934-44F0-9D4F-16B5C138204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3" t="41499" r="5380" b="18161"/>
          <a:stretch/>
        </p:blipFill>
        <p:spPr bwMode="auto">
          <a:xfrm>
            <a:off x="545795" y="452718"/>
            <a:ext cx="11000094" cy="595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17960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77B909-B55B-4390-8A83-94944729E7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C9AC36E8-49A4-4678-9AC7-CDB220CF7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uk-UA"/>
          </a:p>
        </p:txBody>
      </p:sp>
      <p:graphicFrame>
        <p:nvGraphicFramePr>
          <p:cNvPr id="4" name="Объект 3">
            <a:extLst>
              <a:ext uri="{FF2B5EF4-FFF2-40B4-BE49-F238E27FC236}">
                <a16:creationId xmlns:a16="http://schemas.microsoft.com/office/drawing/2014/main" id="{9D907727-F0BE-4DC4-B8E2-635E8756B879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13494331"/>
              </p:ext>
            </p:extLst>
          </p:nvPr>
        </p:nvGraphicFramePr>
        <p:xfrm>
          <a:off x="218465" y="126609"/>
          <a:ext cx="11696870" cy="659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55" name="Acrobat Document" r:id="rId3" imgW="6857984" imgH="5143483" progId="AcroExch.Document.DC">
                  <p:embed/>
                </p:oleObj>
              </mc:Choice>
              <mc:Fallback>
                <p:oleObj name="Acrobat Document" r:id="rId3" imgW="6857984" imgH="5143483" progId="AcroExch.Document.DC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18465" y="126609"/>
                        <a:ext cx="11696870" cy="659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3129843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он">
  <a:themeElements>
    <a:clrScheme name="Ион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Ион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Ион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206</TotalTime>
  <Words>81</Words>
  <Application>Microsoft Office PowerPoint</Application>
  <PresentationFormat>Широкоэкранный</PresentationFormat>
  <Paragraphs>25</Paragraphs>
  <Slides>47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47</vt:i4>
      </vt:variant>
    </vt:vector>
  </HeadingPairs>
  <TitlesOfParts>
    <vt:vector size="54" baseType="lpstr">
      <vt:lpstr>Arial</vt:lpstr>
      <vt:lpstr>Arial Black</vt:lpstr>
      <vt:lpstr>Century Gothic</vt:lpstr>
      <vt:lpstr>Times New Roman</vt:lpstr>
      <vt:lpstr>Wingdings 3</vt:lpstr>
      <vt:lpstr>Ион</vt:lpstr>
      <vt:lpstr>Acrobat Document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Основні види діяльності</vt:lpstr>
      <vt:lpstr>Презентация PowerPoint</vt:lpstr>
      <vt:lpstr>Фольклор - </vt:lpstr>
      <vt:lpstr>Презентация PowerPoint</vt:lpstr>
      <vt:lpstr>Презентация PowerPoint</vt:lpstr>
      <vt:lpstr>Презентация PowerPoint</vt:lpstr>
      <vt:lpstr>Презентация PowerPoint</vt:lpstr>
      <vt:lpstr>Асоціативне  дерево  «Біографія Лесі Українки» </vt:lpstr>
      <vt:lpstr>Хмара слів</vt:lpstr>
      <vt:lpstr>Презентация PowerPoint</vt:lpstr>
      <vt:lpstr>Презентация PowerPoint</vt:lpstr>
      <vt:lpstr>Презентация PowerPoint</vt:lpstr>
      <vt:lpstr>Презентация PowerPoint</vt:lpstr>
      <vt:lpstr>Хмара слів до образу  Степана Радченка  з роману В.Підмогильного "Місто"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АНАЛІЗ</vt:lpstr>
      <vt:lpstr>Традиційні шляхи аналізу</vt:lpstr>
      <vt:lpstr>Презентация PowerPoint</vt:lpstr>
      <vt:lpstr>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TKM200</dc:creator>
  <cp:lastModifiedBy>TKM200</cp:lastModifiedBy>
  <cp:revision>19</cp:revision>
  <dcterms:created xsi:type="dcterms:W3CDTF">2020-02-17T21:02:53Z</dcterms:created>
  <dcterms:modified xsi:type="dcterms:W3CDTF">2020-02-24T23:22:43Z</dcterms:modified>
</cp:coreProperties>
</file>