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344" r:id="rId3"/>
    <p:sldId id="345" r:id="rId4"/>
    <p:sldId id="346" r:id="rId5"/>
    <p:sldId id="347" r:id="rId6"/>
    <p:sldId id="348" r:id="rId7"/>
    <p:sldId id="358" r:id="rId8"/>
    <p:sldId id="360" r:id="rId9"/>
    <p:sldId id="373" r:id="rId10"/>
    <p:sldId id="359" r:id="rId11"/>
    <p:sldId id="361" r:id="rId12"/>
    <p:sldId id="349" r:id="rId13"/>
    <p:sldId id="363" r:id="rId14"/>
    <p:sldId id="364" r:id="rId15"/>
    <p:sldId id="362" r:id="rId16"/>
    <p:sldId id="367" r:id="rId17"/>
    <p:sldId id="365" r:id="rId18"/>
    <p:sldId id="366" r:id="rId19"/>
    <p:sldId id="368" r:id="rId20"/>
    <p:sldId id="369" r:id="rId21"/>
    <p:sldId id="370" r:id="rId22"/>
    <p:sldId id="371" r:id="rId23"/>
    <p:sldId id="374" r:id="rId24"/>
    <p:sldId id="375" r:id="rId25"/>
    <p:sldId id="376" r:id="rId26"/>
  </p:sldIdLst>
  <p:sldSz cx="9144000" cy="6858000" type="screen4x3"/>
  <p:notesSz cx="6645275" cy="9775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9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38"/>
    <a:srgbClr val="678C94"/>
    <a:srgbClr val="3E3E40"/>
    <a:srgbClr val="87888B"/>
    <a:srgbClr val="70CBD0"/>
    <a:srgbClr val="455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47" autoAdjust="0"/>
    <p:restoredTop sz="94411" autoAdjust="0"/>
  </p:normalViewPr>
  <p:slideViewPr>
    <p:cSldViewPr>
      <p:cViewPr varScale="1">
        <p:scale>
          <a:sx n="65" d="100"/>
          <a:sy n="65" d="100"/>
        </p:scale>
        <p:origin x="-169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6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3342" y="-96"/>
      </p:cViewPr>
      <p:guideLst>
        <p:guide orient="horz" pos="3079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3963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1505045-2237-4B70-8931-42466543E357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3963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E0CA4CB-2671-4280-B880-A732DAB00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1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3963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B7B7460-4F36-42CD-9CFF-C1270FFD8303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733425"/>
            <a:ext cx="4889500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5163" y="4643438"/>
            <a:ext cx="5314950" cy="43989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3963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B59AA13-736D-4160-BB66-0D8C39B65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04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645010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72905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64501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645010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645010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645010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645010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645010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645010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405668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l="220" t="2950" r="93555"/>
          <a:stretch>
            <a:fillRect/>
          </a:stretch>
        </p:blipFill>
        <p:spPr bwMode="auto">
          <a:xfrm>
            <a:off x="0" y="5689600"/>
            <a:ext cx="91440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1"/>
          <p:cNvPicPr>
            <a:picLocks noChangeAspect="1" noChangeArrowheads="1"/>
          </p:cNvPicPr>
          <p:nvPr userDrawn="1"/>
        </p:nvPicPr>
        <p:blipFill>
          <a:blip r:embed="rId3" cstate="print"/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5" cstate="print"/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2"/>
          <p:cNvPicPr>
            <a:picLocks noChangeAspect="1" noChangeArrowheads="1"/>
          </p:cNvPicPr>
          <p:nvPr userDrawn="1"/>
        </p:nvPicPr>
        <p:blipFill>
          <a:blip r:embed="rId6" cstate="print"/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/>
          <p:cNvPicPr>
            <a:picLocks noChangeAspect="1" noChangeArrowheads="1"/>
          </p:cNvPicPr>
          <p:nvPr userDrawn="1"/>
        </p:nvPicPr>
        <p:blipFill>
          <a:blip r:embed="rId7" cstate="print"/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/>
          <p:nvPr userDrawn="1"/>
        </p:nvSpPr>
        <p:spPr>
          <a:xfrm>
            <a:off x="107950" y="5118100"/>
            <a:ext cx="1906588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kern="180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01AE-BB52-46D7-AB5E-9B07F4E68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20FF6-02E0-489E-9EE5-3D0740690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2600" y="5947138"/>
            <a:ext cx="2397003" cy="397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2600" y="1412747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875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932432" y="470916"/>
            <a:ext cx="1758695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54679" y="470916"/>
            <a:ext cx="655319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273552" y="470916"/>
            <a:ext cx="3268979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006084" y="470916"/>
            <a:ext cx="653795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123432" y="470916"/>
            <a:ext cx="1118615" cy="902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705600" y="470916"/>
            <a:ext cx="655320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8600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84138" y="1907539"/>
            <a:ext cx="2038350" cy="3491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D0D0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678B93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02160E-A7C5-4D86-9A22-C025A8041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50F623-97A3-404A-B758-1D56CF550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C99DF0-28B2-4B24-A368-E1687B74A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DD1381-ADE3-459D-AC47-59D37F073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B7BF02-9E1A-4ECE-9507-264508175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143D22-F23E-4B1F-B110-6F9F4BAC9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95ACD3-8570-4487-8644-0160F8F4A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 noChangeArrowheads="1"/>
          </p:cNvPicPr>
          <p:nvPr userDrawn="1"/>
        </p:nvPicPr>
        <p:blipFill>
          <a:blip r:embed="rId2" cstate="print"/>
          <a:srcRect l="13239" t="36472" r="9813" b="42093"/>
          <a:stretch>
            <a:fillRect/>
          </a:stretch>
        </p:blipFill>
        <p:spPr bwMode="auto">
          <a:xfrm>
            <a:off x="482600" y="5846763"/>
            <a:ext cx="2505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 сполучна лінія 9"/>
          <p:cNvCxnSpPr/>
          <p:nvPr userDrawn="1"/>
        </p:nvCxnSpPr>
        <p:spPr>
          <a:xfrm>
            <a:off x="482600" y="1412875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6594"/>
          </a:xfrm>
        </p:spPr>
        <p:txBody>
          <a:bodyPr/>
          <a:lstStyle>
            <a:lvl1pPr marL="342900" indent="-342900">
              <a:buClr>
                <a:srgbClr val="678C94"/>
              </a:buClr>
              <a:buFont typeface="Wingdings" panose="05000000000000000000" pitchFamily="2" charset="2"/>
              <a:buChar char="§"/>
              <a:defRPr>
                <a:solidFill>
                  <a:srgbClr val="3E3E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E3E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E3E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E3E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E3E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0"/>
          </p:nvPr>
        </p:nvSpPr>
        <p:spPr>
          <a:xfrm>
            <a:off x="6553200" y="6165850"/>
            <a:ext cx="2133600" cy="365125"/>
          </a:xfrm>
        </p:spPr>
        <p:txBody>
          <a:bodyPr/>
          <a:lstStyle>
            <a:lvl1pPr>
              <a:defRPr sz="1050">
                <a:solidFill>
                  <a:srgbClr val="678C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6E3E03-F277-417A-9E8B-C8F573FBF2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AFC5C1-8961-4B33-9B77-65442576D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246C37-9EBE-4171-AC20-E4D0EDF6B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D4B3BF-4ABE-47B9-8C9D-EB8DED018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BDD79A-06AB-4E35-B42E-DC074299E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2"/>
          <p:cNvSpPr txBox="1">
            <a:spLocks/>
          </p:cNvSpPr>
          <p:nvPr userDrawn="1"/>
        </p:nvSpPr>
        <p:spPr>
          <a:xfrm>
            <a:off x="0" y="3213100"/>
            <a:ext cx="9144000" cy="3314700"/>
          </a:xfrm>
          <a:prstGeom prst="rect">
            <a:avLst/>
          </a:prstGeom>
        </p:spPr>
        <p:txBody>
          <a:bodyPr/>
          <a:lstStyle/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ПРОЕКТ «ПАРТНЕРСТВО ДЛЯ РОЗВИТКУ МІСТ» </a:t>
            </a:r>
            <a:b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</a:b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впроваджує Федерація канадських муніципалітетів </a:t>
            </a:r>
            <a:b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</a:b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за фінансової підтримки Уряду Канади </a:t>
            </a: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</a:b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вул. Щекавицька, 30/39, офіс 27, Київ, 04071</a:t>
            </a: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тел. +38 044 2071282, факс +38 044 2071283</a:t>
            </a: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office@pleddg.org.ua</a:t>
            </a:r>
            <a:endParaRPr lang="en-US" sz="1400">
              <a:solidFill>
                <a:srgbClr val="3E3E40"/>
              </a:solidFill>
              <a:latin typeface="Tahoma" pitchFamily="34" charset="0"/>
              <a:cs typeface="Tahoma" pitchFamily="34" charset="0"/>
            </a:endParaRP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www.pleddg.org.ua</a:t>
            </a: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endParaRPr lang="uk-UA" sz="140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  <a:p>
            <a:pPr marL="1790700" algn="ctr">
              <a:spcBef>
                <a:spcPct val="20000"/>
              </a:spcBef>
              <a:buFont typeface="Arial" charset="0"/>
              <a:buNone/>
              <a:defRPr/>
            </a:pPr>
            <a:endParaRPr lang="uk-UA" sz="140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2060575"/>
            <a:ext cx="9144000" cy="1081088"/>
          </a:xfrm>
          <a:prstGeom prst="rect">
            <a:avLst/>
          </a:prstGeom>
        </p:spPr>
        <p:txBody>
          <a:bodyPr/>
          <a:lstStyle/>
          <a:p>
            <a:pPr marL="1790700">
              <a:defRPr/>
            </a:pPr>
            <a:r>
              <a:rPr lang="uk-UA" sz="3200" b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ДЯКУЄМО ЗА УВАГУ!</a:t>
            </a:r>
          </a:p>
        </p:txBody>
      </p:sp>
      <p:pic>
        <p:nvPicPr>
          <p:cNvPr id="4" name="Рисунок 21"/>
          <p:cNvPicPr>
            <a:picLocks noChangeAspect="1" noChangeArrowheads="1"/>
          </p:cNvPicPr>
          <p:nvPr userDrawn="1"/>
        </p:nvPicPr>
        <p:blipFill>
          <a:blip r:embed="rId2" cstate="print"/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2"/>
          <p:cNvPicPr>
            <a:picLocks noChangeAspect="1" noChangeArrowheads="1"/>
          </p:cNvPicPr>
          <p:nvPr userDrawn="1"/>
        </p:nvPicPr>
        <p:blipFill>
          <a:blip r:embed="rId3" cstate="print"/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3"/>
          <p:cNvPicPr>
            <a:picLocks noChangeAspect="1" noChangeArrowheads="1"/>
          </p:cNvPicPr>
          <p:nvPr userDrawn="1"/>
        </p:nvPicPr>
        <p:blipFill>
          <a:blip r:embed="rId4" cstate="print"/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омера слайда 5"/>
          <p:cNvSpPr txBox="1">
            <a:spLocks/>
          </p:cNvSpPr>
          <p:nvPr userDrawn="1"/>
        </p:nvSpPr>
        <p:spPr>
          <a:xfrm>
            <a:off x="6553200" y="622300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678C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3E026F8-032B-4814-A659-A14D67FB903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6" name="Рисунок 21"/>
          <p:cNvPicPr>
            <a:picLocks noChangeAspect="1" noChangeArrowheads="1"/>
          </p:cNvPicPr>
          <p:nvPr userDrawn="1"/>
        </p:nvPicPr>
        <p:blipFill>
          <a:blip r:embed="rId2" cstate="print"/>
          <a:srcRect l="13239" t="36472" r="9813" b="42093"/>
          <a:stretch>
            <a:fillRect/>
          </a:stretch>
        </p:blipFill>
        <p:spPr bwMode="auto">
          <a:xfrm>
            <a:off x="482600" y="5905500"/>
            <a:ext cx="2505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 сполучна лінія 11"/>
          <p:cNvCxnSpPr/>
          <p:nvPr userDrawn="1"/>
        </p:nvCxnSpPr>
        <p:spPr>
          <a:xfrm>
            <a:off x="482600" y="6521450"/>
            <a:ext cx="8193088" cy="0"/>
          </a:xfrm>
          <a:prstGeom prst="line">
            <a:avLst/>
          </a:prstGeom>
          <a:ln w="28575">
            <a:solidFill>
              <a:srgbClr val="87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12"/>
          <p:cNvCxnSpPr/>
          <p:nvPr userDrawn="1"/>
        </p:nvCxnSpPr>
        <p:spPr>
          <a:xfrm>
            <a:off x="482600" y="6583363"/>
            <a:ext cx="8193088" cy="0"/>
          </a:xfrm>
          <a:prstGeom prst="line">
            <a:avLst/>
          </a:prstGeom>
          <a:ln w="28575">
            <a:solidFill>
              <a:srgbClr val="70CB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13"/>
          <p:cNvCxnSpPr/>
          <p:nvPr userDrawn="1"/>
        </p:nvCxnSpPr>
        <p:spPr>
          <a:xfrm>
            <a:off x="482600" y="1470025"/>
            <a:ext cx="8193088" cy="0"/>
          </a:xfrm>
          <a:prstGeom prst="line">
            <a:avLst/>
          </a:prstGeom>
          <a:ln w="28575">
            <a:solidFill>
              <a:srgbClr val="678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57200" y="333375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78C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04612"/>
          </a:xfrm>
        </p:spPr>
        <p:txBody>
          <a:bodyPr/>
          <a:lstStyle>
            <a:lvl1pPr>
              <a:buClr>
                <a:srgbClr val="678C94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16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04612"/>
          </a:xfrm>
        </p:spPr>
        <p:txBody>
          <a:bodyPr/>
          <a:lstStyle>
            <a:lvl1pPr>
              <a:buClr>
                <a:srgbClr val="678C94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7624C-A909-4F1B-9C8B-CE855B3A5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7BC5-1884-43AF-979C-80739C1B8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8E8D2-50CE-476C-8563-FD83717D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57DB9-4E67-417C-8D79-6A7BB7033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13137-7C8F-491B-A3A9-203D6584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Зразок заголовка</a:t>
            </a:r>
            <a:endParaRPr lang="en-US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1B4938-94BD-4CC7-8CA7-EA6912139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70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business.in.ua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cebook.com/groups/529097403967535/?fref=ts" TargetMode="External"/><Relationship Id="rId4" Type="http://schemas.openxmlformats.org/officeDocument/2006/relationships/hyperlink" Target="http://www.facebook.com/socialenterpriseorg/?fref=t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5;&#1056;&#1054;&#1052;&#1048;&#1057;\&#1088;&#1080;&#1089;&#1091;&#1085;&#1082;&#1080;\&#1056;&#1091;&#1082;&#1086;&#1084;&#1080;&#1089;&#1083;&#1080;.mp4" TargetMode="Externa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-30374" y="1412776"/>
            <a:ext cx="9128125" cy="2109787"/>
          </a:xfrm>
        </p:spPr>
        <p:txBody>
          <a:bodyPr>
            <a:normAutofit fontScale="90000"/>
          </a:bodyPr>
          <a:lstStyle/>
          <a:p>
            <a:pPr marL="1790700" algn="l" eaLnBrk="1" hangingPunct="1"/>
            <a:r>
              <a:rPr lang="uk-UA" altLang="en-US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uk-UA" altLang="en-US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uk-UA" altLang="en-US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uk-UA" altLang="en-US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uk-UA" altLang="en-US" sz="2800" b="1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5. </a:t>
            </a:r>
            <a:r>
              <a:rPr lang="uk-UA" altLang="en-US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Підтримка розвитку місцевого бізнесу та підприємництва</a:t>
            </a:r>
            <a:br>
              <a:rPr lang="uk-UA" altLang="en-US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uk-UA" altLang="en-US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uk-UA" altLang="en-US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uk-UA" altLang="en-US" sz="2800" b="1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5.4</a:t>
            </a:r>
            <a:r>
              <a:rPr lang="uk-UA" altLang="en-US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. Соціальне підприємництво в Україні</a:t>
            </a:r>
            <a:br>
              <a:rPr lang="uk-UA" altLang="en-US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uk-UA" sz="28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07504" y="24589"/>
            <a:ext cx="8928992" cy="1139825"/>
          </a:xfrm>
        </p:spPr>
        <p:txBody>
          <a:bodyPr>
            <a:normAutofit/>
          </a:bodyPr>
          <a:lstStyle/>
          <a:p>
            <a:r>
              <a:rPr lang="ru-RU" sz="4000" i="1" spc="-5" dirty="0">
                <a:solidFill>
                  <a:srgbClr val="860038"/>
                </a:solidFill>
                <a:latin typeface="Arial"/>
                <a:cs typeface="Arial"/>
              </a:rPr>
              <a:t>Чим </a:t>
            </a:r>
            <a:r>
              <a:rPr lang="ru-RU" sz="4000" i="1" dirty="0" err="1">
                <a:solidFill>
                  <a:srgbClr val="860038"/>
                </a:solidFill>
                <a:latin typeface="Arial"/>
                <a:cs typeface="Arial"/>
              </a:rPr>
              <a:t>відрізняється</a:t>
            </a:r>
            <a:r>
              <a:rPr lang="ru-RU" sz="4000" i="1" dirty="0">
                <a:solidFill>
                  <a:srgbClr val="860038"/>
                </a:solidFill>
                <a:latin typeface="Arial"/>
                <a:cs typeface="Arial"/>
              </a:rPr>
              <a:t> </a:t>
            </a:r>
            <a:r>
              <a:rPr lang="ru-RU" sz="4000" i="1" spc="5" dirty="0">
                <a:solidFill>
                  <a:srgbClr val="860038"/>
                </a:solidFill>
                <a:latin typeface="Arial"/>
                <a:cs typeface="Arial"/>
              </a:rPr>
              <a:t>СП</a:t>
            </a:r>
            <a:r>
              <a:rPr lang="ru-RU" sz="4000" i="1" spc="-100" dirty="0">
                <a:solidFill>
                  <a:srgbClr val="860038"/>
                </a:solidFill>
                <a:latin typeface="Arial"/>
                <a:cs typeface="Arial"/>
              </a:rPr>
              <a:t> </a:t>
            </a:r>
            <a:r>
              <a:rPr lang="ru-RU" sz="4000" i="1" dirty="0" err="1">
                <a:solidFill>
                  <a:srgbClr val="860038"/>
                </a:solidFill>
                <a:latin typeface="Arial"/>
                <a:cs typeface="Arial"/>
              </a:rPr>
              <a:t>від</a:t>
            </a:r>
            <a:r>
              <a:rPr lang="ru-RU" sz="4000" i="1" dirty="0">
                <a:solidFill>
                  <a:srgbClr val="860038"/>
                </a:solidFill>
                <a:latin typeface="Arial"/>
                <a:cs typeface="Arial"/>
              </a:rPr>
              <a:t>:</a:t>
            </a:r>
            <a:endParaRPr lang="uk-UA" sz="4000" dirty="0"/>
          </a:p>
        </p:txBody>
      </p:sp>
      <p:sp>
        <p:nvSpPr>
          <p:cNvPr id="5" name="object 8"/>
          <p:cNvSpPr/>
          <p:nvPr/>
        </p:nvSpPr>
        <p:spPr>
          <a:xfrm>
            <a:off x="60960" y="2112264"/>
            <a:ext cx="4584192" cy="194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0"/>
          <p:cNvSpPr/>
          <p:nvPr/>
        </p:nvSpPr>
        <p:spPr>
          <a:xfrm>
            <a:off x="4626864" y="2121407"/>
            <a:ext cx="4517135" cy="188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2"/>
          <p:cNvSpPr/>
          <p:nvPr/>
        </p:nvSpPr>
        <p:spPr>
          <a:xfrm>
            <a:off x="1898904" y="4114800"/>
            <a:ext cx="6063996" cy="1793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 txBox="1"/>
          <p:nvPr/>
        </p:nvSpPr>
        <p:spPr>
          <a:xfrm>
            <a:off x="539292" y="2192782"/>
            <a:ext cx="3625215" cy="1650364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577850" marR="567055" indent="33020">
              <a:lnSpc>
                <a:spcPts val="2490"/>
              </a:lnSpc>
              <a:spcBef>
                <a:spcPts val="505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1) 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комерційного 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підприємниц</a:t>
            </a:r>
            <a:r>
              <a:rPr sz="2400" b="1" spc="-30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2400" b="1" spc="-40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</a:p>
          <a:p>
            <a:pPr marL="12700" marR="5080" indent="-635" algn="ctr">
              <a:lnSpc>
                <a:spcPct val="86100"/>
              </a:lnSpc>
              <a:spcBef>
                <a:spcPts val="585"/>
              </a:spcBef>
            </a:pPr>
            <a:r>
              <a:rPr sz="2200" i="1" spc="-20" dirty="0">
                <a:latin typeface="Arial"/>
                <a:cs typeface="Arial"/>
              </a:rPr>
              <a:t>(Мета: </a:t>
            </a:r>
            <a:r>
              <a:rPr sz="2200" i="1" spc="-10" dirty="0">
                <a:latin typeface="Arial"/>
                <a:cs typeface="Arial"/>
              </a:rPr>
              <a:t>примноження  </a:t>
            </a:r>
            <a:r>
              <a:rPr sz="2200" i="1" spc="-15" dirty="0">
                <a:latin typeface="Arial"/>
                <a:cs typeface="Arial"/>
              </a:rPr>
              <a:t>прибутку </a:t>
            </a:r>
            <a:r>
              <a:rPr sz="2200" i="1" spc="-5" dirty="0">
                <a:latin typeface="Arial"/>
                <a:cs typeface="Arial"/>
              </a:rPr>
              <a:t>– </a:t>
            </a:r>
            <a:r>
              <a:rPr sz="2200" spc="-5" dirty="0">
                <a:latin typeface="Arial"/>
                <a:cs typeface="Arial"/>
              </a:rPr>
              <a:t>vs. </a:t>
            </a:r>
            <a:r>
              <a:rPr sz="2200" i="1" spc="-5" dirty="0">
                <a:latin typeface="Arial"/>
                <a:cs typeface="Arial"/>
              </a:rPr>
              <a:t>– вирішення  соціальної</a:t>
            </a:r>
            <a:r>
              <a:rPr sz="2200" i="1" spc="-15" dirty="0">
                <a:latin typeface="Arial"/>
                <a:cs typeface="Arial"/>
              </a:rPr>
              <a:t> проблеми)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4834509" y="2196079"/>
            <a:ext cx="4055745" cy="152717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2) 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громадської</a:t>
            </a:r>
            <a:r>
              <a:rPr sz="24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діяльності</a:t>
            </a:r>
            <a:endParaRPr sz="24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ts val="2460"/>
              </a:lnSpc>
              <a:spcBef>
                <a:spcPts val="840"/>
              </a:spcBef>
            </a:pPr>
            <a:r>
              <a:rPr sz="2200" i="1" spc="-5" dirty="0">
                <a:latin typeface="Arial"/>
                <a:cs typeface="Arial"/>
              </a:rPr>
              <a:t>(Вплив на </a:t>
            </a:r>
            <a:r>
              <a:rPr sz="2200" i="1" spc="-15" dirty="0">
                <a:latin typeface="Arial"/>
                <a:cs typeface="Arial"/>
              </a:rPr>
              <a:t>прийняття</a:t>
            </a:r>
            <a:r>
              <a:rPr sz="2200" i="1" spc="4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рішень–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275"/>
              </a:lnSpc>
            </a:pPr>
            <a:r>
              <a:rPr sz="2200" spc="-5" dirty="0">
                <a:latin typeface="Arial"/>
                <a:cs typeface="Arial"/>
              </a:rPr>
              <a:t>vs. </a:t>
            </a:r>
            <a:r>
              <a:rPr sz="2200" i="1" spc="-5" dirty="0">
                <a:latin typeface="Arial"/>
                <a:cs typeface="Arial"/>
              </a:rPr>
              <a:t>– </a:t>
            </a:r>
            <a:r>
              <a:rPr sz="2200" i="1" spc="-10" dirty="0">
                <a:latin typeface="Arial"/>
                <a:cs typeface="Arial"/>
              </a:rPr>
              <a:t>створення</a:t>
            </a:r>
            <a:r>
              <a:rPr sz="2200" i="1" dirty="0">
                <a:latin typeface="Arial"/>
                <a:cs typeface="Arial"/>
              </a:rPr>
              <a:t> </a:t>
            </a:r>
            <a:r>
              <a:rPr sz="2200" i="1" spc="-15" dirty="0">
                <a:latin typeface="Arial"/>
                <a:cs typeface="Arial"/>
              </a:rPr>
              <a:t>інституцій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455"/>
              </a:lnSpc>
            </a:pPr>
            <a:r>
              <a:rPr sz="2200" i="1" spc="-5" dirty="0">
                <a:latin typeface="Arial"/>
                <a:cs typeface="Arial"/>
              </a:rPr>
              <a:t>для </a:t>
            </a:r>
            <a:r>
              <a:rPr sz="2200" i="1" spc="-15" dirty="0">
                <a:latin typeface="Arial"/>
                <a:cs typeface="Arial"/>
              </a:rPr>
              <a:t>реалізації </a:t>
            </a:r>
            <a:r>
              <a:rPr sz="2200" i="1" spc="-5" dirty="0">
                <a:latin typeface="Arial"/>
                <a:cs typeface="Arial"/>
              </a:rPr>
              <a:t>рішень</a:t>
            </a:r>
            <a:r>
              <a:rPr sz="2200" i="1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)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0" name="object 13"/>
          <p:cNvSpPr txBox="1"/>
          <p:nvPr/>
        </p:nvSpPr>
        <p:spPr>
          <a:xfrm>
            <a:off x="2091054" y="4142481"/>
            <a:ext cx="5598795" cy="152717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196975">
              <a:lnSpc>
                <a:spcPct val="100000"/>
              </a:lnSpc>
              <a:spcBef>
                <a:spcPts val="1015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3) 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урядових</a:t>
            </a:r>
            <a:r>
              <a:rPr sz="24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ініціатив</a:t>
            </a:r>
            <a:endParaRPr sz="24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065" marR="5080" algn="ctr">
              <a:lnSpc>
                <a:spcPct val="86200"/>
              </a:lnSpc>
              <a:spcBef>
                <a:spcPts val="1200"/>
              </a:spcBef>
            </a:pPr>
            <a:r>
              <a:rPr sz="2200" spc="-5" dirty="0">
                <a:latin typeface="Arial"/>
                <a:cs typeface="Arial"/>
              </a:rPr>
              <a:t>(</a:t>
            </a:r>
            <a:r>
              <a:rPr sz="2200" i="1" spc="-5" dirty="0">
                <a:latin typeface="Arial"/>
                <a:cs typeface="Arial"/>
              </a:rPr>
              <a:t>Наявність </a:t>
            </a:r>
            <a:r>
              <a:rPr sz="2200" i="1" spc="-10" dirty="0">
                <a:latin typeface="Arial"/>
                <a:cs typeface="Arial"/>
              </a:rPr>
              <a:t>ресурсів, </a:t>
            </a:r>
            <a:r>
              <a:rPr sz="2200" i="1" spc="-30" dirty="0">
                <a:latin typeface="Arial"/>
                <a:cs typeface="Arial"/>
              </a:rPr>
              <a:t>рух </a:t>
            </a:r>
            <a:r>
              <a:rPr sz="2200" i="1" spc="-5" dirty="0">
                <a:latin typeface="Arial"/>
                <a:cs typeface="Arial"/>
              </a:rPr>
              <a:t>ініціативи </a:t>
            </a:r>
            <a:r>
              <a:rPr sz="2200" i="1" spc="-25" dirty="0">
                <a:latin typeface="Arial"/>
                <a:cs typeface="Arial"/>
              </a:rPr>
              <a:t>зверху  </a:t>
            </a:r>
            <a:r>
              <a:rPr sz="2200" i="1" spc="-15" dirty="0">
                <a:latin typeface="Arial"/>
                <a:cs typeface="Arial"/>
              </a:rPr>
              <a:t>донизу </a:t>
            </a:r>
            <a:r>
              <a:rPr sz="2200" i="1" spc="-5" dirty="0">
                <a:latin typeface="Arial"/>
                <a:cs typeface="Arial"/>
              </a:rPr>
              <a:t>– </a:t>
            </a:r>
            <a:r>
              <a:rPr sz="2200" spc="-5" dirty="0">
                <a:latin typeface="Arial"/>
                <a:cs typeface="Arial"/>
              </a:rPr>
              <a:t>vs. </a:t>
            </a:r>
            <a:r>
              <a:rPr sz="2200" i="1" spc="-5" dirty="0">
                <a:latin typeface="Arial"/>
                <a:cs typeface="Arial"/>
              </a:rPr>
              <a:t>– ініціативи зароджуються  на місцях і </a:t>
            </a:r>
            <a:r>
              <a:rPr sz="2200" i="1" spc="-15" dirty="0">
                <a:latin typeface="Arial"/>
                <a:cs typeface="Arial"/>
              </a:rPr>
              <a:t>рухаються</a:t>
            </a:r>
            <a:r>
              <a:rPr sz="2200" i="1" spc="-20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догори)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036496" cy="98072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uk-UA" dirty="0"/>
              <a:t>Організаційно-правові форми/статуси соціального підприємництва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підприємства соціальної і солідарної економіки (Франція)</a:t>
            </a:r>
          </a:p>
          <a:p>
            <a:r>
              <a:rPr lang="uk-UA" dirty="0"/>
              <a:t>соціальні кооперативи (Греція, Італія, Польща)</a:t>
            </a:r>
          </a:p>
          <a:p>
            <a:r>
              <a:rPr lang="uk-UA" dirty="0"/>
              <a:t>компанії соціальної мети (Бельгія)</a:t>
            </a:r>
          </a:p>
          <a:p>
            <a:r>
              <a:rPr lang="uk-UA" dirty="0"/>
              <a:t>компанії інтересів громади (Велика Британія)</a:t>
            </a:r>
          </a:p>
          <a:p>
            <a:endParaRPr lang="uk-UA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2080" y="586866"/>
            <a:ext cx="47993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92042C"/>
                </a:solidFill>
              </a:rPr>
              <a:t>ВИДИ ДІЯЛЬНОСТІ</a:t>
            </a:r>
            <a:r>
              <a:rPr sz="3200" spc="-55" dirty="0">
                <a:solidFill>
                  <a:srgbClr val="92042C"/>
                </a:solidFill>
              </a:rPr>
              <a:t> </a:t>
            </a:r>
            <a:r>
              <a:rPr sz="3200" spc="-5" dirty="0">
                <a:solidFill>
                  <a:srgbClr val="92042C"/>
                </a:solidFill>
              </a:rPr>
              <a:t>СП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57200" y="1826767"/>
            <a:ext cx="2494534" cy="3631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1763" y="2495499"/>
            <a:ext cx="2105660" cy="219066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065" marR="5080" algn="ctr">
              <a:lnSpc>
                <a:spcPct val="101800"/>
              </a:lnSpc>
              <a:spcBef>
                <a:spcPts val="35"/>
              </a:spcBef>
            </a:pPr>
            <a:r>
              <a:rPr sz="2600" spc="-195" dirty="0">
                <a:solidFill>
                  <a:srgbClr val="0D0D0D"/>
                </a:solidFill>
                <a:latin typeface="Trebuchet MS"/>
                <a:cs typeface="Trebuchet MS"/>
              </a:rPr>
              <a:t>Ф</a:t>
            </a:r>
            <a:r>
              <a:rPr sz="2600" spc="-90" dirty="0">
                <a:solidFill>
                  <a:srgbClr val="0D0D0D"/>
                </a:solidFill>
                <a:latin typeface="Trebuchet MS"/>
                <a:cs typeface="Trebuchet MS"/>
              </a:rPr>
              <a:t>і</a:t>
            </a:r>
            <a:r>
              <a:rPr sz="2600" spc="-80" dirty="0">
                <a:solidFill>
                  <a:srgbClr val="0D0D0D"/>
                </a:solidFill>
                <a:latin typeface="Trebuchet MS"/>
                <a:cs typeface="Trebuchet MS"/>
              </a:rPr>
              <a:t>нан</a:t>
            </a:r>
            <a:r>
              <a:rPr sz="2600" spc="-114" dirty="0">
                <a:solidFill>
                  <a:srgbClr val="0D0D0D"/>
                </a:solidFill>
                <a:latin typeface="Trebuchet MS"/>
                <a:cs typeface="Trebuchet MS"/>
              </a:rPr>
              <a:t>суванн</a:t>
            </a:r>
            <a:r>
              <a:rPr sz="2600" spc="-105" dirty="0">
                <a:solidFill>
                  <a:srgbClr val="0D0D0D"/>
                </a:solidFill>
                <a:latin typeface="Trebuchet MS"/>
                <a:cs typeface="Trebuchet MS"/>
              </a:rPr>
              <a:t>я  соціальної  </a:t>
            </a:r>
            <a:r>
              <a:rPr sz="2600" spc="-114" dirty="0">
                <a:solidFill>
                  <a:srgbClr val="0D0D0D"/>
                </a:solidFill>
                <a:latin typeface="Trebuchet MS"/>
                <a:cs typeface="Trebuchet MS"/>
              </a:rPr>
              <a:t>мети</a:t>
            </a:r>
            <a:endParaRPr sz="2600" dirty="0">
              <a:latin typeface="Trebuchet MS"/>
              <a:cs typeface="Trebuchet MS"/>
            </a:endParaRPr>
          </a:p>
          <a:p>
            <a:pPr marL="139065" marR="132080" algn="ctr">
              <a:lnSpc>
                <a:spcPts val="3070"/>
              </a:lnSpc>
              <a:spcBef>
                <a:spcPts val="1260"/>
              </a:spcBef>
            </a:pPr>
            <a:r>
              <a:rPr sz="2600" spc="-204" dirty="0">
                <a:solidFill>
                  <a:srgbClr val="0D0D0D"/>
                </a:solidFill>
                <a:latin typeface="Trebuchet MS"/>
                <a:cs typeface="Trebuchet MS"/>
              </a:rPr>
              <a:t>(</a:t>
            </a:r>
            <a:r>
              <a:rPr sz="2600" spc="-250" dirty="0">
                <a:solidFill>
                  <a:srgbClr val="0D0D0D"/>
                </a:solidFill>
                <a:latin typeface="Trebuchet MS"/>
                <a:cs typeface="Trebuchet MS"/>
              </a:rPr>
              <a:t>г</a:t>
            </a:r>
            <a:r>
              <a:rPr sz="2600" spc="-125" dirty="0">
                <a:solidFill>
                  <a:srgbClr val="0D0D0D"/>
                </a:solidFill>
                <a:latin typeface="Trebuchet MS"/>
                <a:cs typeface="Trebuchet MS"/>
              </a:rPr>
              <a:t>енера</a:t>
            </a:r>
            <a:r>
              <a:rPr sz="2600" spc="-150" dirty="0">
                <a:solidFill>
                  <a:srgbClr val="0D0D0D"/>
                </a:solidFill>
                <a:latin typeface="Trebuchet MS"/>
                <a:cs typeface="Trebuchet MS"/>
              </a:rPr>
              <a:t>т</a:t>
            </a:r>
            <a:r>
              <a:rPr sz="2600" spc="-65" dirty="0">
                <a:solidFill>
                  <a:srgbClr val="0D0D0D"/>
                </a:solidFill>
                <a:latin typeface="Trebuchet MS"/>
                <a:cs typeface="Trebuchet MS"/>
              </a:rPr>
              <a:t>ори  </a:t>
            </a:r>
            <a:r>
              <a:rPr sz="2600" spc="-125" dirty="0">
                <a:solidFill>
                  <a:srgbClr val="0D0D0D"/>
                </a:solidFill>
                <a:latin typeface="Trebuchet MS"/>
                <a:cs typeface="Trebuchet MS"/>
              </a:rPr>
              <a:t>прибутку)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86125" y="1755267"/>
            <a:ext cx="2399411" cy="3716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63290" y="2489403"/>
            <a:ext cx="2045970" cy="223651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algn="ctr">
              <a:lnSpc>
                <a:spcPts val="3070"/>
              </a:lnSpc>
              <a:spcBef>
                <a:spcPts val="440"/>
              </a:spcBef>
            </a:pPr>
            <a:r>
              <a:rPr sz="2600" spc="-65" dirty="0" err="1">
                <a:solidFill>
                  <a:srgbClr val="0D0D0D"/>
                </a:solidFill>
                <a:latin typeface="Trebuchet MS"/>
                <a:cs typeface="Trebuchet MS"/>
              </a:rPr>
              <a:t>Пра</a:t>
            </a:r>
            <a:r>
              <a:rPr sz="2600" spc="-95" dirty="0" err="1">
                <a:solidFill>
                  <a:srgbClr val="0D0D0D"/>
                </a:solidFill>
                <a:latin typeface="Trebuchet MS"/>
                <a:cs typeface="Trebuchet MS"/>
              </a:rPr>
              <a:t>ц</a:t>
            </a:r>
            <a:r>
              <a:rPr sz="2600" spc="-130" dirty="0" err="1">
                <a:solidFill>
                  <a:srgbClr val="0D0D0D"/>
                </a:solidFill>
                <a:latin typeface="Trebuchet MS"/>
                <a:cs typeface="Trebuchet MS"/>
              </a:rPr>
              <a:t>е</a:t>
            </a:r>
            <a:r>
              <a:rPr lang="uk-UA" sz="2600" spc="-130" dirty="0">
                <a:solidFill>
                  <a:srgbClr val="0D0D0D"/>
                </a:solidFill>
                <a:latin typeface="Trebuchet MS"/>
                <a:cs typeface="Trebuchet MS"/>
              </a:rPr>
              <a:t>-</a:t>
            </a:r>
          </a:p>
          <a:p>
            <a:pPr marL="12700" marR="5080" algn="ctr">
              <a:lnSpc>
                <a:spcPts val="3070"/>
              </a:lnSpc>
              <a:spcBef>
                <a:spcPts val="440"/>
              </a:spcBef>
            </a:pPr>
            <a:r>
              <a:rPr sz="2600" spc="-145" dirty="0" err="1">
                <a:solidFill>
                  <a:srgbClr val="0D0D0D"/>
                </a:solidFill>
                <a:latin typeface="Trebuchet MS"/>
                <a:cs typeface="Trebuchet MS"/>
              </a:rPr>
              <a:t>в</a:t>
            </a:r>
            <a:r>
              <a:rPr sz="2600" spc="-120" dirty="0" err="1">
                <a:solidFill>
                  <a:srgbClr val="0D0D0D"/>
                </a:solidFill>
                <a:latin typeface="Trebuchet MS"/>
                <a:cs typeface="Trebuchet MS"/>
              </a:rPr>
              <a:t>лашту</a:t>
            </a:r>
            <a:r>
              <a:rPr sz="2600" spc="-100" dirty="0" err="1">
                <a:solidFill>
                  <a:srgbClr val="0D0D0D"/>
                </a:solidFill>
                <a:latin typeface="Trebuchet MS"/>
                <a:cs typeface="Trebuchet MS"/>
              </a:rPr>
              <a:t>вання</a:t>
            </a:r>
            <a:r>
              <a:rPr sz="2600" spc="-100" dirty="0">
                <a:solidFill>
                  <a:srgbClr val="0D0D0D"/>
                </a:solidFill>
                <a:latin typeface="Trebuchet MS"/>
                <a:cs typeface="Trebuchet MS"/>
              </a:rPr>
              <a:t>  </a:t>
            </a:r>
            <a:r>
              <a:rPr sz="2600" spc="-125" dirty="0">
                <a:solidFill>
                  <a:srgbClr val="0D0D0D"/>
                </a:solidFill>
                <a:latin typeface="Trebuchet MS"/>
                <a:cs typeface="Trebuchet MS"/>
              </a:rPr>
              <a:t>вразливих</a:t>
            </a:r>
            <a:endParaRPr sz="2600" dirty="0">
              <a:latin typeface="Trebuchet MS"/>
              <a:cs typeface="Trebuchet MS"/>
            </a:endParaRPr>
          </a:p>
          <a:p>
            <a:pPr marL="635" algn="ctr">
              <a:lnSpc>
                <a:spcPts val="3220"/>
              </a:lnSpc>
              <a:spcBef>
                <a:spcPts val="865"/>
              </a:spcBef>
            </a:pPr>
            <a:r>
              <a:rPr sz="2600" spc="-140" dirty="0">
                <a:solidFill>
                  <a:srgbClr val="0D0D0D"/>
                </a:solidFill>
                <a:latin typeface="Trebuchet MS"/>
                <a:cs typeface="Trebuchet MS"/>
              </a:rPr>
              <a:t>груп</a:t>
            </a:r>
            <a:endParaRPr sz="2600" dirty="0">
              <a:latin typeface="Trebuchet MS"/>
              <a:cs typeface="Trebuchet MS"/>
            </a:endParaRPr>
          </a:p>
          <a:p>
            <a:pPr algn="ctr">
              <a:lnSpc>
                <a:spcPts val="3220"/>
              </a:lnSpc>
            </a:pPr>
            <a:r>
              <a:rPr sz="2600" spc="-130" dirty="0">
                <a:solidFill>
                  <a:srgbClr val="0D0D0D"/>
                </a:solidFill>
                <a:latin typeface="Trebuchet MS"/>
                <a:cs typeface="Trebuchet MS"/>
              </a:rPr>
              <a:t>населення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29376" y="1826767"/>
            <a:ext cx="2548128" cy="3692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xfrm>
            <a:off x="6084168" y="2132856"/>
            <a:ext cx="2232248" cy="298094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65430" marR="256540" indent="-635" algn="ctr">
              <a:lnSpc>
                <a:spcPct val="101800"/>
              </a:lnSpc>
              <a:spcBef>
                <a:spcPts val="35"/>
              </a:spcBef>
            </a:pPr>
            <a:r>
              <a:rPr lang="uk-UA" sz="2400" spc="-95" dirty="0"/>
              <a:t> </a:t>
            </a:r>
            <a:r>
              <a:rPr sz="2400" spc="-95" dirty="0"/>
              <a:t>Надання  </a:t>
            </a:r>
            <a:r>
              <a:rPr sz="2400" spc="-110" dirty="0"/>
              <a:t>соціал</a:t>
            </a:r>
            <a:r>
              <a:rPr sz="2400" spc="-125" dirty="0"/>
              <a:t>ь</a:t>
            </a:r>
            <a:r>
              <a:rPr sz="2400" spc="-40" dirty="0"/>
              <a:t>но  </a:t>
            </a:r>
            <a:r>
              <a:rPr sz="2400" spc="-105" dirty="0"/>
              <a:t>значимих  </a:t>
            </a:r>
            <a:r>
              <a:rPr sz="2400" spc="-185" dirty="0"/>
              <a:t>послуг</a:t>
            </a:r>
          </a:p>
          <a:p>
            <a:pPr marL="12700" marR="5080" algn="ctr">
              <a:lnSpc>
                <a:spcPct val="101400"/>
              </a:lnSpc>
              <a:spcBef>
                <a:spcPts val="15"/>
              </a:spcBef>
            </a:pPr>
            <a:r>
              <a:rPr sz="2400" spc="-65" dirty="0" err="1"/>
              <a:t>Виробни</a:t>
            </a:r>
            <a:r>
              <a:rPr sz="2400" spc="-114" dirty="0" err="1"/>
              <a:t>ц</a:t>
            </a:r>
            <a:r>
              <a:rPr sz="2400" spc="-95" dirty="0" err="1"/>
              <a:t>тво</a:t>
            </a:r>
            <a:r>
              <a:rPr sz="2400" spc="-95" dirty="0"/>
              <a:t>  </a:t>
            </a:r>
            <a:r>
              <a:rPr sz="2400" spc="-100" dirty="0" err="1"/>
              <a:t>соціально</a:t>
            </a:r>
            <a:r>
              <a:rPr lang="uk-UA" sz="2400" spc="-100" dirty="0"/>
              <a:t> </a:t>
            </a:r>
            <a:r>
              <a:rPr sz="2400" spc="-75" dirty="0" err="1"/>
              <a:t>з</a:t>
            </a:r>
            <a:r>
              <a:rPr sz="2400" spc="-85" dirty="0" err="1"/>
              <a:t>н</a:t>
            </a:r>
            <a:r>
              <a:rPr sz="2400" spc="-105" dirty="0" err="1"/>
              <a:t>ачимих</a:t>
            </a:r>
            <a:r>
              <a:rPr sz="2400" spc="-105" dirty="0"/>
              <a:t>  </a:t>
            </a:r>
            <a:r>
              <a:rPr sz="2400" spc="-120" dirty="0"/>
              <a:t>товарів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5"/>
                </a:spcBef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28992" cy="1139825"/>
          </a:xfrm>
        </p:spPr>
        <p:txBody>
          <a:bodyPr>
            <a:noAutofit/>
          </a:bodyPr>
          <a:lstStyle/>
          <a:p>
            <a:r>
              <a:rPr lang="uk-UA" sz="2800" dirty="0"/>
              <a:t>Рівень соціальної підприємницької активності в країнах світу, </a:t>
            </a:r>
            <a:br>
              <a:rPr lang="uk-UA" sz="2800" dirty="0"/>
            </a:br>
            <a:r>
              <a:rPr lang="uk-UA" sz="2800" dirty="0"/>
              <a:t>2009 і 2015 рр.*</a:t>
            </a:r>
          </a:p>
        </p:txBody>
      </p:sp>
      <p:sp>
        <p:nvSpPr>
          <p:cNvPr id="20482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5373216"/>
            <a:ext cx="7992889" cy="432048"/>
          </a:xfrm>
        </p:spPr>
        <p:txBody>
          <a:bodyPr>
            <a:noAutofit/>
          </a:bodyPr>
          <a:lstStyle/>
          <a:p>
            <a:pPr marL="0" indent="0" defTabSz="444500" hangingPunct="1">
              <a:buFontTx/>
              <a:buNone/>
            </a:pPr>
            <a:r>
              <a:rPr lang="uk-UA" sz="1600" b="1" dirty="0"/>
              <a:t>* частка соціальних підприємців серед економічно активного населення працездатного віку</a:t>
            </a:r>
            <a:endParaRPr lang="ru-RU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Диаграмма 8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1369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1412747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875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47431" y="710183"/>
            <a:ext cx="655320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07730" y="6252159"/>
            <a:ext cx="1003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678B93"/>
                </a:solidFill>
                <a:latin typeface="Arial"/>
                <a:cs typeface="Arial"/>
              </a:rPr>
              <a:t>6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541" y="1512188"/>
            <a:ext cx="8478520" cy="4483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indent="-354965">
              <a:lnSpc>
                <a:spcPts val="3110"/>
              </a:lnSpc>
              <a:spcBef>
                <a:spcPts val="105"/>
              </a:spcBef>
              <a:buFont typeface="Wingdings"/>
              <a:buChar char=""/>
              <a:tabLst>
                <a:tab pos="368300" algn="l"/>
              </a:tabLst>
            </a:pPr>
            <a:r>
              <a:rPr sz="2600" spc="-70" dirty="0">
                <a:latin typeface="Trebuchet MS"/>
                <a:cs typeface="Trebuchet MS"/>
              </a:rPr>
              <a:t>Першими </a:t>
            </a:r>
            <a:r>
              <a:rPr sz="2600" spc="-90" dirty="0">
                <a:latin typeface="Trebuchet MS"/>
                <a:cs typeface="Trebuchet MS"/>
              </a:rPr>
              <a:t>СП </a:t>
            </a:r>
            <a:r>
              <a:rPr sz="2600" spc="-95" dirty="0">
                <a:latin typeface="Trebuchet MS"/>
                <a:cs typeface="Trebuchet MS"/>
              </a:rPr>
              <a:t>в </a:t>
            </a:r>
            <a:r>
              <a:rPr sz="2600" spc="-125" dirty="0">
                <a:latin typeface="Trebuchet MS"/>
                <a:cs typeface="Trebuchet MS"/>
              </a:rPr>
              <a:t>Україні </a:t>
            </a:r>
            <a:r>
              <a:rPr sz="2600" spc="-120" dirty="0">
                <a:latin typeface="Trebuchet MS"/>
                <a:cs typeface="Trebuchet MS"/>
              </a:rPr>
              <a:t>були </a:t>
            </a:r>
            <a:r>
              <a:rPr sz="2600" spc="-114" dirty="0">
                <a:latin typeface="Trebuchet MS"/>
                <a:cs typeface="Trebuchet MS"/>
              </a:rPr>
              <a:t>кооперативи,</a:t>
            </a:r>
            <a:r>
              <a:rPr sz="2600" spc="-195" dirty="0">
                <a:latin typeface="Trebuchet MS"/>
                <a:cs typeface="Trebuchet MS"/>
              </a:rPr>
              <a:t> </a:t>
            </a:r>
            <a:r>
              <a:rPr sz="2600" spc="-114" dirty="0">
                <a:latin typeface="Trebuchet MS"/>
                <a:cs typeface="Trebuchet MS"/>
              </a:rPr>
              <a:t>кредитні</a:t>
            </a:r>
            <a:endParaRPr sz="2600" dirty="0">
              <a:latin typeface="Trebuchet MS"/>
              <a:cs typeface="Trebuchet MS"/>
            </a:endParaRPr>
          </a:p>
          <a:p>
            <a:pPr marL="367665" marR="265430">
              <a:lnSpc>
                <a:spcPts val="3360"/>
              </a:lnSpc>
              <a:spcBef>
                <a:spcPts val="100"/>
              </a:spcBef>
            </a:pPr>
            <a:r>
              <a:rPr sz="2600" spc="-150" dirty="0">
                <a:latin typeface="Trebuchet MS"/>
                <a:cs typeface="Trebuchet MS"/>
              </a:rPr>
              <a:t>спілки, </a:t>
            </a:r>
            <a:r>
              <a:rPr sz="2600" spc="-114" dirty="0">
                <a:latin typeface="Trebuchet MS"/>
                <a:cs typeface="Trebuchet MS"/>
              </a:rPr>
              <a:t>створені у </a:t>
            </a:r>
            <a:r>
              <a:rPr sz="2600" spc="-120" dirty="0">
                <a:latin typeface="Trebuchet MS"/>
                <a:cs typeface="Trebuchet MS"/>
              </a:rPr>
              <a:t>другій </a:t>
            </a:r>
            <a:r>
              <a:rPr sz="2600" spc="-145" dirty="0">
                <a:latin typeface="Trebuchet MS"/>
                <a:cs typeface="Trebuchet MS"/>
              </a:rPr>
              <a:t>пол. </a:t>
            </a:r>
            <a:r>
              <a:rPr sz="2600" spc="-105" dirty="0">
                <a:latin typeface="Trebuchet MS"/>
                <a:cs typeface="Trebuchet MS"/>
              </a:rPr>
              <a:t>ХІХ </a:t>
            </a:r>
            <a:r>
              <a:rPr sz="2600" spc="-260" dirty="0">
                <a:latin typeface="Trebuchet MS"/>
                <a:cs typeface="Trebuchet MS"/>
              </a:rPr>
              <a:t>ст.: </a:t>
            </a:r>
            <a:r>
              <a:rPr sz="2800" b="1" spc="-170" dirty="0">
                <a:latin typeface="Trebuchet MS"/>
                <a:cs typeface="Trebuchet MS"/>
              </a:rPr>
              <a:t>«Свій </a:t>
            </a:r>
            <a:r>
              <a:rPr sz="2800" b="1" spc="-120" dirty="0">
                <a:latin typeface="Trebuchet MS"/>
                <a:cs typeface="Trebuchet MS"/>
              </a:rPr>
              <a:t>до</a:t>
            </a:r>
            <a:r>
              <a:rPr sz="2800" b="1" spc="-645" dirty="0">
                <a:latin typeface="Trebuchet MS"/>
                <a:cs typeface="Trebuchet MS"/>
              </a:rPr>
              <a:t> </a:t>
            </a:r>
            <a:r>
              <a:rPr sz="2800" b="1" spc="-190" dirty="0">
                <a:latin typeface="Trebuchet MS"/>
                <a:cs typeface="Trebuchet MS"/>
              </a:rPr>
              <a:t>свого </a:t>
            </a:r>
            <a:r>
              <a:rPr sz="2800" b="1" spc="-130" dirty="0">
                <a:latin typeface="Trebuchet MS"/>
                <a:cs typeface="Trebuchet MS"/>
              </a:rPr>
              <a:t>по  </a:t>
            </a:r>
            <a:r>
              <a:rPr sz="2800" b="1" spc="-170" dirty="0">
                <a:latin typeface="Trebuchet MS"/>
                <a:cs typeface="Trebuchet MS"/>
              </a:rPr>
              <a:t>своє!»</a:t>
            </a:r>
            <a:endParaRPr sz="2800" dirty="0">
              <a:latin typeface="Trebuchet MS"/>
              <a:cs typeface="Trebuchet MS"/>
            </a:endParaRPr>
          </a:p>
          <a:p>
            <a:pPr marL="367665" indent="-354965">
              <a:lnSpc>
                <a:spcPts val="3030"/>
              </a:lnSpc>
              <a:buFont typeface="Wingdings"/>
              <a:buChar char=""/>
              <a:tabLst>
                <a:tab pos="368300" algn="l"/>
              </a:tabLst>
            </a:pPr>
            <a:r>
              <a:rPr sz="2600" spc="-130" dirty="0">
                <a:latin typeface="Trebuchet MS"/>
                <a:cs typeface="Trebuchet MS"/>
              </a:rPr>
              <a:t>У</a:t>
            </a:r>
            <a:r>
              <a:rPr sz="2600" spc="-190" dirty="0">
                <a:latin typeface="Trebuchet MS"/>
                <a:cs typeface="Trebuchet MS"/>
              </a:rPr>
              <a:t> </a:t>
            </a:r>
            <a:r>
              <a:rPr sz="2600" spc="-110" dirty="0">
                <a:latin typeface="Trebuchet MS"/>
                <a:cs typeface="Trebuchet MS"/>
              </a:rPr>
              <a:t>незалежній</a:t>
            </a:r>
            <a:r>
              <a:rPr sz="2600" spc="-240" dirty="0">
                <a:latin typeface="Trebuchet MS"/>
                <a:cs typeface="Trebuchet MS"/>
              </a:rPr>
              <a:t> </a:t>
            </a:r>
            <a:r>
              <a:rPr sz="2600" spc="-125" dirty="0">
                <a:latin typeface="Trebuchet MS"/>
                <a:cs typeface="Trebuchet MS"/>
              </a:rPr>
              <a:t>Україні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90" dirty="0">
                <a:latin typeface="Trebuchet MS"/>
                <a:cs typeface="Trebuchet MS"/>
              </a:rPr>
              <a:t>СП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85" dirty="0">
                <a:latin typeface="Trebuchet MS"/>
                <a:cs typeface="Trebuchet MS"/>
              </a:rPr>
              <a:t>почало</a:t>
            </a:r>
            <a:r>
              <a:rPr sz="2600" spc="-195" dirty="0">
                <a:latin typeface="Trebuchet MS"/>
                <a:cs typeface="Trebuchet MS"/>
              </a:rPr>
              <a:t> </a:t>
            </a:r>
            <a:r>
              <a:rPr sz="2600" spc="-110" dirty="0">
                <a:latin typeface="Trebuchet MS"/>
                <a:cs typeface="Trebuchet MS"/>
              </a:rPr>
              <a:t>розвиватися</a:t>
            </a:r>
            <a:r>
              <a:rPr sz="2600" spc="-180" dirty="0">
                <a:latin typeface="Trebuchet MS"/>
                <a:cs typeface="Trebuchet MS"/>
              </a:rPr>
              <a:t> </a:t>
            </a:r>
            <a:r>
              <a:rPr sz="2600" spc="-80" dirty="0">
                <a:latin typeface="Trebuchet MS"/>
                <a:cs typeface="Trebuchet MS"/>
              </a:rPr>
              <a:t>з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90" dirty="0">
                <a:latin typeface="Trebuchet MS"/>
                <a:cs typeface="Trebuchet MS"/>
              </a:rPr>
              <a:t>2000-х</a:t>
            </a:r>
            <a:r>
              <a:rPr sz="2600" spc="-215" dirty="0">
                <a:latin typeface="Trebuchet MS"/>
                <a:cs typeface="Trebuchet MS"/>
              </a:rPr>
              <a:t> </a:t>
            </a:r>
            <a:r>
              <a:rPr sz="2600" spc="-155" dirty="0">
                <a:latin typeface="Trebuchet MS"/>
                <a:cs typeface="Trebuchet MS"/>
              </a:rPr>
              <a:t>рр.</a:t>
            </a:r>
            <a:endParaRPr sz="2600" dirty="0">
              <a:latin typeface="Trebuchet MS"/>
              <a:cs typeface="Trebuchet MS"/>
            </a:endParaRPr>
          </a:p>
          <a:p>
            <a:pPr marL="367665" marR="935990" indent="-354965">
              <a:lnSpc>
                <a:spcPct val="100000"/>
              </a:lnSpc>
              <a:buFont typeface="Wingdings"/>
              <a:buChar char=""/>
              <a:tabLst>
                <a:tab pos="368300" algn="l"/>
              </a:tabLst>
            </a:pPr>
            <a:r>
              <a:rPr sz="2600" spc="-45" dirty="0">
                <a:latin typeface="Trebuchet MS"/>
                <a:cs typeface="Trebuchet MS"/>
              </a:rPr>
              <a:t>2010</a:t>
            </a:r>
            <a:r>
              <a:rPr sz="2600" spc="-590" dirty="0">
                <a:latin typeface="Trebuchet MS"/>
                <a:cs typeface="Trebuchet MS"/>
              </a:rPr>
              <a:t> </a:t>
            </a:r>
            <a:r>
              <a:rPr sz="2600" spc="-195" dirty="0">
                <a:latin typeface="Trebuchet MS"/>
                <a:cs typeface="Trebuchet MS"/>
              </a:rPr>
              <a:t>р. </a:t>
            </a:r>
            <a:r>
              <a:rPr sz="2600" spc="-160" dirty="0">
                <a:latin typeface="Trebuchet MS"/>
                <a:cs typeface="Trebuchet MS"/>
              </a:rPr>
              <a:t>- </a:t>
            </a:r>
            <a:r>
              <a:rPr sz="2600" spc="-100" dirty="0">
                <a:latin typeface="Trebuchet MS"/>
                <a:cs typeface="Trebuchet MS"/>
              </a:rPr>
              <a:t>створено </a:t>
            </a:r>
            <a:r>
              <a:rPr sz="2600" spc="-90" dirty="0">
                <a:latin typeface="Trebuchet MS"/>
                <a:cs typeface="Trebuchet MS"/>
              </a:rPr>
              <a:t>консорціум </a:t>
            </a:r>
            <a:r>
              <a:rPr sz="2600" spc="-95" dirty="0">
                <a:latin typeface="Trebuchet MS"/>
                <a:cs typeface="Trebuchet MS"/>
              </a:rPr>
              <a:t>«Сприяння </a:t>
            </a:r>
            <a:r>
              <a:rPr sz="2600" spc="-105" dirty="0">
                <a:latin typeface="Trebuchet MS"/>
                <a:cs typeface="Trebuchet MS"/>
              </a:rPr>
              <a:t>розвитку  </a:t>
            </a:r>
            <a:r>
              <a:rPr sz="2600" spc="-100" dirty="0">
                <a:latin typeface="Trebuchet MS"/>
                <a:cs typeface="Trebuchet MS"/>
              </a:rPr>
              <a:t>соціального </a:t>
            </a:r>
            <a:r>
              <a:rPr sz="2600" spc="-90" dirty="0">
                <a:latin typeface="Trebuchet MS"/>
                <a:cs typeface="Trebuchet MS"/>
              </a:rPr>
              <a:t>підприємництва </a:t>
            </a:r>
            <a:r>
              <a:rPr sz="2600" spc="-95" dirty="0">
                <a:latin typeface="Trebuchet MS"/>
                <a:cs typeface="Trebuchet MS"/>
              </a:rPr>
              <a:t>в</a:t>
            </a:r>
            <a:r>
              <a:rPr sz="2600" spc="-420" dirty="0">
                <a:latin typeface="Trebuchet MS"/>
                <a:cs typeface="Trebuchet MS"/>
              </a:rPr>
              <a:t> </a:t>
            </a:r>
            <a:r>
              <a:rPr sz="2600" spc="-110" dirty="0">
                <a:latin typeface="Trebuchet MS"/>
                <a:cs typeface="Trebuchet MS"/>
              </a:rPr>
              <a:t>Україні»</a:t>
            </a:r>
            <a:endParaRPr sz="2600" dirty="0">
              <a:latin typeface="Trebuchet MS"/>
              <a:cs typeface="Trebuchet MS"/>
            </a:endParaRPr>
          </a:p>
          <a:p>
            <a:pPr marL="367665" indent="-354965">
              <a:lnSpc>
                <a:spcPct val="100000"/>
              </a:lnSpc>
              <a:buFont typeface="Wingdings"/>
              <a:buChar char=""/>
              <a:tabLst>
                <a:tab pos="368300" algn="l"/>
              </a:tabLst>
            </a:pPr>
            <a:r>
              <a:rPr sz="2600" spc="-45" dirty="0">
                <a:latin typeface="Trebuchet MS"/>
                <a:cs typeface="Trebuchet MS"/>
              </a:rPr>
              <a:t>2013</a:t>
            </a:r>
            <a:r>
              <a:rPr sz="2600" spc="-235" dirty="0">
                <a:latin typeface="Trebuchet MS"/>
                <a:cs typeface="Trebuchet MS"/>
              </a:rPr>
              <a:t> </a:t>
            </a:r>
            <a:r>
              <a:rPr sz="2600" spc="-195" dirty="0">
                <a:latin typeface="Trebuchet MS"/>
                <a:cs typeface="Trebuchet MS"/>
              </a:rPr>
              <a:t>р.</a:t>
            </a:r>
            <a:r>
              <a:rPr sz="2600" spc="-190" dirty="0">
                <a:latin typeface="Trebuchet MS"/>
                <a:cs typeface="Trebuchet MS"/>
              </a:rPr>
              <a:t> </a:t>
            </a:r>
            <a:r>
              <a:rPr sz="2600" spc="-160" dirty="0">
                <a:latin typeface="Trebuchet MS"/>
                <a:cs typeface="Trebuchet MS"/>
              </a:rPr>
              <a:t>-</a:t>
            </a:r>
            <a:r>
              <a:rPr sz="2600" spc="-185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І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114" dirty="0">
                <a:latin typeface="Trebuchet MS"/>
                <a:cs typeface="Trebuchet MS"/>
              </a:rPr>
              <a:t>Всеукраїнський</a:t>
            </a:r>
            <a:r>
              <a:rPr sz="2600" spc="-229" dirty="0">
                <a:latin typeface="Trebuchet MS"/>
                <a:cs typeface="Trebuchet MS"/>
              </a:rPr>
              <a:t> </a:t>
            </a:r>
            <a:r>
              <a:rPr sz="2600" spc="-140" dirty="0">
                <a:latin typeface="Trebuchet MS"/>
                <a:cs typeface="Trebuchet MS"/>
              </a:rPr>
              <a:t>форум</a:t>
            </a:r>
            <a:r>
              <a:rPr sz="2600" spc="-195" dirty="0">
                <a:latin typeface="Trebuchet MS"/>
                <a:cs typeface="Trebuchet MS"/>
              </a:rPr>
              <a:t> </a:t>
            </a:r>
            <a:r>
              <a:rPr sz="2600" spc="-105" dirty="0">
                <a:latin typeface="Trebuchet MS"/>
                <a:cs typeface="Trebuchet MS"/>
              </a:rPr>
              <a:t>соціальних</a:t>
            </a:r>
            <a:r>
              <a:rPr sz="2600" spc="-220" dirty="0">
                <a:latin typeface="Trebuchet MS"/>
                <a:cs typeface="Trebuchet MS"/>
              </a:rPr>
              <a:t> </a:t>
            </a:r>
            <a:r>
              <a:rPr sz="2600" spc="-85" dirty="0">
                <a:latin typeface="Trebuchet MS"/>
                <a:cs typeface="Trebuchet MS"/>
              </a:rPr>
              <a:t>підприємців</a:t>
            </a:r>
            <a:endParaRPr sz="2600" dirty="0">
              <a:latin typeface="Trebuchet MS"/>
              <a:cs typeface="Trebuchet MS"/>
            </a:endParaRPr>
          </a:p>
          <a:p>
            <a:pPr marL="367665" indent="-354965">
              <a:lnSpc>
                <a:spcPct val="100000"/>
              </a:lnSpc>
              <a:buFont typeface="Wingdings"/>
              <a:buChar char=""/>
              <a:tabLst>
                <a:tab pos="368300" algn="l"/>
              </a:tabLst>
            </a:pPr>
            <a:r>
              <a:rPr sz="2600" spc="-45" dirty="0">
                <a:latin typeface="Trebuchet MS"/>
                <a:cs typeface="Trebuchet MS"/>
              </a:rPr>
              <a:t>2016</a:t>
            </a:r>
            <a:r>
              <a:rPr sz="2600" spc="-235" dirty="0">
                <a:latin typeface="Trebuchet MS"/>
                <a:cs typeface="Trebuchet MS"/>
              </a:rPr>
              <a:t> </a:t>
            </a:r>
            <a:r>
              <a:rPr sz="2600" spc="-195" dirty="0">
                <a:latin typeface="Trebuchet MS"/>
                <a:cs typeface="Trebuchet MS"/>
              </a:rPr>
              <a:t>р.</a:t>
            </a:r>
            <a:r>
              <a:rPr sz="2600" spc="-190" dirty="0">
                <a:latin typeface="Trebuchet MS"/>
                <a:cs typeface="Trebuchet MS"/>
              </a:rPr>
              <a:t> </a:t>
            </a:r>
            <a:r>
              <a:rPr sz="2600" spc="-160" dirty="0">
                <a:latin typeface="Trebuchet MS"/>
                <a:cs typeface="Trebuchet MS"/>
              </a:rPr>
              <a:t>-</a:t>
            </a:r>
            <a:r>
              <a:rPr sz="2600" spc="-185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ІІ</a:t>
            </a:r>
            <a:r>
              <a:rPr sz="2600" spc="-210" dirty="0">
                <a:latin typeface="Trebuchet MS"/>
                <a:cs typeface="Trebuchet MS"/>
              </a:rPr>
              <a:t> </a:t>
            </a:r>
            <a:r>
              <a:rPr sz="2600" spc="-114" dirty="0">
                <a:latin typeface="Trebuchet MS"/>
                <a:cs typeface="Trebuchet MS"/>
              </a:rPr>
              <a:t>Всеукраїнський</a:t>
            </a:r>
            <a:r>
              <a:rPr sz="2600" spc="-240" dirty="0">
                <a:latin typeface="Trebuchet MS"/>
                <a:cs typeface="Trebuchet MS"/>
              </a:rPr>
              <a:t> </a:t>
            </a:r>
            <a:r>
              <a:rPr sz="2600" spc="-140" dirty="0">
                <a:latin typeface="Trebuchet MS"/>
                <a:cs typeface="Trebuchet MS"/>
              </a:rPr>
              <a:t>форум</a:t>
            </a:r>
            <a:r>
              <a:rPr sz="2600" spc="-195" dirty="0">
                <a:latin typeface="Trebuchet MS"/>
                <a:cs typeface="Trebuchet MS"/>
              </a:rPr>
              <a:t> </a:t>
            </a:r>
            <a:r>
              <a:rPr sz="2600" spc="-105" dirty="0">
                <a:latin typeface="Trebuchet MS"/>
                <a:cs typeface="Trebuchet MS"/>
              </a:rPr>
              <a:t>соціальних</a:t>
            </a:r>
            <a:r>
              <a:rPr sz="2600" spc="-215" dirty="0">
                <a:latin typeface="Trebuchet MS"/>
                <a:cs typeface="Trebuchet MS"/>
              </a:rPr>
              <a:t> </a:t>
            </a:r>
            <a:r>
              <a:rPr sz="2600" spc="-85" dirty="0">
                <a:latin typeface="Trebuchet MS"/>
                <a:cs typeface="Trebuchet MS"/>
              </a:rPr>
              <a:t>підприємців</a:t>
            </a:r>
            <a:endParaRPr sz="2600" dirty="0">
              <a:latin typeface="Trebuchet MS"/>
              <a:cs typeface="Trebuchet MS"/>
            </a:endParaRPr>
          </a:p>
          <a:p>
            <a:pPr marL="367665" indent="-3549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68300" algn="l"/>
              </a:tabLst>
            </a:pPr>
            <a:r>
              <a:rPr sz="2600" spc="-85" dirty="0">
                <a:latin typeface="Trebuchet MS"/>
                <a:cs typeface="Trebuchet MS"/>
              </a:rPr>
              <a:t>Формування </a:t>
            </a:r>
            <a:r>
              <a:rPr sz="2600" spc="-110" dirty="0">
                <a:latin typeface="Trebuchet MS"/>
                <a:cs typeface="Trebuchet MS"/>
              </a:rPr>
              <a:t>спільноти </a:t>
            </a:r>
            <a:r>
              <a:rPr sz="2600" spc="-105" dirty="0">
                <a:latin typeface="Trebuchet MS"/>
                <a:cs typeface="Trebuchet MS"/>
              </a:rPr>
              <a:t>соціальних</a:t>
            </a:r>
            <a:r>
              <a:rPr sz="2600" spc="-535" dirty="0">
                <a:latin typeface="Trebuchet MS"/>
                <a:cs typeface="Trebuchet MS"/>
              </a:rPr>
              <a:t> </a:t>
            </a:r>
            <a:r>
              <a:rPr sz="2600" spc="-80" dirty="0">
                <a:latin typeface="Trebuchet MS"/>
                <a:cs typeface="Trebuchet MS"/>
              </a:rPr>
              <a:t>підприємців</a:t>
            </a:r>
            <a:endParaRPr sz="2600" dirty="0">
              <a:latin typeface="Trebuchet MS"/>
              <a:cs typeface="Trebuchet MS"/>
            </a:endParaRPr>
          </a:p>
          <a:p>
            <a:pPr marL="927100" marR="1654810">
              <a:lnSpc>
                <a:spcPct val="100000"/>
              </a:lnSpc>
              <a:spcBef>
                <a:spcPts val="45"/>
              </a:spcBef>
            </a:pPr>
            <a:r>
              <a:rPr sz="1800" i="1" spc="-50" dirty="0">
                <a:latin typeface="Arial"/>
                <a:cs typeface="Arial"/>
                <a:hlinkClick r:id="rId3"/>
              </a:rPr>
              <a:t>http://www.socialbusiness.in.ua/, </a:t>
            </a:r>
            <a:r>
              <a:rPr sz="1800" i="1" spc="-50" dirty="0">
                <a:latin typeface="Arial"/>
                <a:cs typeface="Arial"/>
              </a:rPr>
              <a:t> https:</a:t>
            </a:r>
            <a:r>
              <a:rPr sz="1800" i="1" spc="-50" dirty="0">
                <a:latin typeface="Arial"/>
                <a:cs typeface="Arial"/>
                <a:hlinkClick r:id="rId4"/>
              </a:rPr>
              <a:t>//w</a:t>
            </a:r>
            <a:r>
              <a:rPr sz="1800" i="1" spc="-50" dirty="0">
                <a:latin typeface="Arial"/>
                <a:cs typeface="Arial"/>
              </a:rPr>
              <a:t>ww</a:t>
            </a:r>
            <a:r>
              <a:rPr sz="1800" i="1" spc="-50" dirty="0">
                <a:latin typeface="Arial"/>
                <a:cs typeface="Arial"/>
                <a:hlinkClick r:id="rId4"/>
              </a:rPr>
              <a:t>.facebook.com/socialenterpriseorg/?fref=ts 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spc="-55" dirty="0">
                <a:latin typeface="Arial"/>
                <a:cs typeface="Arial"/>
              </a:rPr>
              <a:t>https:</a:t>
            </a:r>
            <a:r>
              <a:rPr sz="1800" i="1" spc="-55" dirty="0">
                <a:latin typeface="Arial"/>
                <a:cs typeface="Arial"/>
                <a:hlinkClick r:id="rId5"/>
              </a:rPr>
              <a:t>//w</a:t>
            </a:r>
            <a:r>
              <a:rPr sz="1800" i="1" spc="-55" dirty="0">
                <a:latin typeface="Arial"/>
                <a:cs typeface="Arial"/>
              </a:rPr>
              <a:t>ww</a:t>
            </a:r>
            <a:r>
              <a:rPr sz="1800" i="1" spc="-55" dirty="0">
                <a:latin typeface="Arial"/>
                <a:cs typeface="Arial"/>
                <a:hlinkClick r:id="rId5"/>
              </a:rPr>
              <a:t>.facebook.com/groups/529097403967535/?fref=ts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6"/>
          <p:cNvSpPr txBox="1">
            <a:spLocks noGrp="1"/>
          </p:cNvSpPr>
          <p:nvPr>
            <p:ph type="title"/>
          </p:nvPr>
        </p:nvSpPr>
        <p:spPr>
          <a:xfrm>
            <a:off x="1347597" y="337769"/>
            <a:ext cx="64484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323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РОЗВИТОК </a:t>
            </a:r>
            <a:r>
              <a:rPr sz="3200" spc="-5" dirty="0"/>
              <a:t>СОЦІАЛЬНОГО  ПІДПРИЄМНИЦТВА </a:t>
            </a:r>
            <a:r>
              <a:rPr sz="3200" dirty="0"/>
              <a:t>В</a:t>
            </a:r>
            <a:r>
              <a:rPr sz="3200" spc="-15" dirty="0"/>
              <a:t> </a:t>
            </a:r>
            <a:r>
              <a:rPr sz="3200" dirty="0"/>
              <a:t>УКРАЇНІ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uk-UA" sz="4000" dirty="0"/>
              <a:t>Розвиток соціального підприємництва в </a:t>
            </a:r>
            <a:r>
              <a:rPr lang="uk-UA" sz="4000" dirty="0" err="1"/>
              <a:t>україні</a:t>
            </a:r>
            <a:endParaRPr lang="en-US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Диаграмма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496944" cy="432048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uk-UA" sz="3000" dirty="0"/>
              <a:t>Мотиви соціальної підприємницької активності </a:t>
            </a:r>
            <a:br>
              <a:rPr lang="uk-UA" sz="3000" dirty="0"/>
            </a:br>
            <a:r>
              <a:rPr lang="uk-UA" sz="2200" dirty="0"/>
              <a:t>(соціально-емоційна складова)</a:t>
            </a:r>
            <a:endParaRPr lang="en-US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7776864" cy="4824536"/>
          </a:xfrm>
        </p:spPr>
        <p:txBody>
          <a:bodyPr>
            <a:normAutofit/>
          </a:bodyPr>
          <a:lstStyle/>
          <a:p>
            <a:pPr marL="342900" lvl="1" indent="-342900" algn="just">
              <a:buClr>
                <a:schemeClr val="folHlink"/>
              </a:buClr>
              <a:buSzPct val="90000"/>
              <a:buFontTx/>
              <a:buChar char="-"/>
              <a:defRPr/>
            </a:pPr>
            <a:endParaRPr lang="uk-UA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вирішувати нагальні соціальні проблеми</a:t>
            </a:r>
          </a:p>
          <a:p>
            <a:pPr marL="0" lvl="1"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підвищувати якість, рівень життя окремих категорій населення або населення території</a:t>
            </a:r>
          </a:p>
          <a:p>
            <a:pPr marL="0" lvl="1" algn="just"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бути соціально відповідальним</a:t>
            </a:r>
          </a:p>
          <a:p>
            <a:pPr marL="0" lvl="1" algn="just"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допомагати конкретним людям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 descr="s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149080"/>
            <a:ext cx="4618464" cy="16561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uk-UA" sz="3000" dirty="0"/>
              <a:t>Мотиви соціальної підприємницької активності </a:t>
            </a:r>
            <a:br>
              <a:rPr lang="uk-UA" sz="3000" dirty="0"/>
            </a:br>
            <a:r>
              <a:rPr lang="uk-UA" sz="2200" dirty="0"/>
              <a:t>(прагматична  складова)</a:t>
            </a:r>
            <a:endParaRPr lang="en-US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7776864" cy="4824536"/>
          </a:xfrm>
        </p:spPr>
        <p:txBody>
          <a:bodyPr>
            <a:normAutofit/>
          </a:bodyPr>
          <a:lstStyle/>
          <a:p>
            <a:pPr marL="342900" lvl="1" indent="-342900" algn="just">
              <a:buClr>
                <a:schemeClr val="folHlink"/>
              </a:buClr>
              <a:buSzPct val="90000"/>
              <a:buFontTx/>
              <a:buChar char="-"/>
              <a:defRPr/>
            </a:pPr>
            <a:endParaRPr lang="uk-UA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перспективна форма бізнесу, зайнятості</a:t>
            </a:r>
          </a:p>
          <a:p>
            <a:pPr marL="0" lvl="1" algn="just"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статусна приналежність</a:t>
            </a:r>
          </a:p>
          <a:p>
            <a:pPr marL="0" lvl="1"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очікування переваг на етапі просування товарів/послуг</a:t>
            </a:r>
          </a:p>
          <a:p>
            <a:pPr marL="0" lvl="1" algn="just"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залучення ресурсів</a:t>
            </a:r>
          </a:p>
          <a:p>
            <a:pPr marL="0" lvl="1"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доступ до ресурсів (підтримка спільноти, освіта, платформи для просування)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s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581128"/>
            <a:ext cx="2972902" cy="1800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Роль </a:t>
            </a:r>
            <a:r>
              <a:rPr lang="uk-UA" sz="3200" b="1" cap="all" dirty="0" err="1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омс</a:t>
            </a:r>
            <a:r>
              <a:rPr lang="uk-UA" sz="32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сприянні соціальному підприємництву</a:t>
            </a:r>
          </a:p>
        </p:txBody>
      </p:sp>
      <p:sp>
        <p:nvSpPr>
          <p:cNvPr id="19458" name="Місце для вмісту 2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4040188" cy="4032448"/>
          </a:xfrm>
        </p:spPr>
        <p:txBody>
          <a:bodyPr>
            <a:normAutofit/>
          </a:bodyPr>
          <a:lstStyle/>
          <a:p>
            <a:pPr marL="0" indent="0" hangingPunct="1">
              <a:spcBef>
                <a:spcPts val="0"/>
              </a:spcBef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поширення інформації про успішні приклади</a:t>
            </a:r>
          </a:p>
          <a:p>
            <a:pPr marL="0" indent="0" hangingPunct="1">
              <a:spcBef>
                <a:spcPts val="0"/>
              </a:spcBef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поширення знань про соціальний бізнес</a:t>
            </a:r>
          </a:p>
          <a:p>
            <a:pPr marL="0" indent="0" hangingPunct="1">
              <a:spcBef>
                <a:spcPts val="0"/>
              </a:spcBef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підтримка та супровід </a:t>
            </a:r>
            <a:r>
              <a:rPr lang="uk-UA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стартапів</a:t>
            </a:r>
            <a:endParaRPr lang="uk-UA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hangingPunct="1">
              <a:spcBef>
                <a:spcPts val="0"/>
              </a:spcBef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сприяння у доступі до капіталу / ресурсів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628800"/>
            <a:ext cx="4041775" cy="3816424"/>
          </a:xfrm>
        </p:spPr>
        <p:txBody>
          <a:bodyPr/>
          <a:lstStyle/>
          <a:p>
            <a:pPr marL="0" indent="0" hangingPunct="1">
              <a:spcBef>
                <a:spcPts val="0"/>
              </a:spcBef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навчання основам бізнесу, розвиток компетенцій</a:t>
            </a:r>
          </a:p>
          <a:p>
            <a:pPr marL="0" indent="0" hangingPunct="1">
              <a:spcBef>
                <a:spcPts val="0"/>
              </a:spcBef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розвиток та підтримка місцевої спільноти соціальних підприємців</a:t>
            </a:r>
          </a:p>
          <a:p>
            <a:pPr marL="0" indent="0" algn="just" hangingPunct="1">
              <a:spcBef>
                <a:spcPts val="0"/>
              </a:spcBef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консультування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 descr="so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309886"/>
            <a:ext cx="2628131" cy="195636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uk-UA" sz="3400" dirty="0"/>
              <a:t>Приклади успішного соціального бізнесу в </a:t>
            </a:r>
            <a:r>
              <a:rPr lang="uk-UA" sz="3400" dirty="0" err="1"/>
              <a:t>україні</a:t>
            </a:r>
            <a:endParaRPr lang="en-US" sz="3400" dirty="0"/>
          </a:p>
        </p:txBody>
      </p:sp>
      <p:pic>
        <p:nvPicPr>
          <p:cNvPr id="6" name="Содержимое 5" descr="gor1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628800"/>
            <a:ext cx="5463662" cy="2592288"/>
          </a:xfrm>
        </p:spPr>
      </p:pic>
      <p:pic>
        <p:nvPicPr>
          <p:cNvPr id="7" name="Рисунок 6" descr="gor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21088"/>
            <a:ext cx="8604448" cy="14154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uk-UA" sz="3000" dirty="0"/>
              <a:t>НОВА економіка</a:t>
            </a:r>
            <a:endParaRPr lang="en-US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7776864" cy="4824536"/>
          </a:xfrm>
        </p:spPr>
        <p:txBody>
          <a:bodyPr>
            <a:normAutofit/>
          </a:bodyPr>
          <a:lstStyle/>
          <a:p>
            <a:pPr marL="342900" lvl="1" indent="-342900" algn="just">
              <a:buClr>
                <a:schemeClr val="folHlink"/>
              </a:buClr>
              <a:buSzPct val="90000"/>
              <a:buFontTx/>
              <a:buChar char="-"/>
              <a:defRPr/>
            </a:pPr>
            <a:endParaRPr lang="uk-UA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економіка нематеріальних активів</a:t>
            </a:r>
          </a:p>
          <a:p>
            <a:pPr marL="0" lvl="1" algn="just"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умовна обмеженість ресурсів</a:t>
            </a:r>
          </a:p>
          <a:p>
            <a:pPr marL="0" lvl="1" algn="just"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стрімка динаміка та невизначеність</a:t>
            </a:r>
          </a:p>
          <a:p>
            <a:pPr marL="0" lvl="1" algn="just"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соціальна мотивація</a:t>
            </a:r>
          </a:p>
          <a:p>
            <a:pPr marL="0" lvl="1" algn="just"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інвестиційна альтернативність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 descr="depositphotos_154576912-stock-illustration-new-economy-square-sticker-on.jpg"/>
          <p:cNvPicPr>
            <a:picLocks noChangeAspect="1"/>
          </p:cNvPicPr>
          <p:nvPr/>
        </p:nvPicPr>
        <p:blipFill>
          <a:blip r:embed="rId3" cstate="print"/>
          <a:srcRect t="16678" b="24681"/>
          <a:stretch>
            <a:fillRect/>
          </a:stretch>
        </p:blipFill>
        <p:spPr>
          <a:xfrm>
            <a:off x="3863272" y="4149080"/>
            <a:ext cx="4572000" cy="195549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uk-UA" sz="3400" dirty="0"/>
              <a:t>Приклади успішного соціального бізнесу в </a:t>
            </a:r>
            <a:r>
              <a:rPr lang="uk-UA" sz="3400" dirty="0" err="1"/>
              <a:t>україні</a:t>
            </a:r>
            <a:endParaRPr lang="en-US" sz="3400" dirty="0"/>
          </a:p>
        </p:txBody>
      </p:sp>
      <p:pic>
        <p:nvPicPr>
          <p:cNvPr id="8" name="Содержимое 7" descr="urban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484784"/>
            <a:ext cx="7149480" cy="2920210"/>
          </a:xfrm>
        </p:spPr>
      </p:pic>
      <p:pic>
        <p:nvPicPr>
          <p:cNvPr id="9" name="Рисунок 8" descr="urban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933056"/>
            <a:ext cx="6048672" cy="24949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uk-UA" sz="3400" dirty="0"/>
              <a:t>Приклади успішного соціального бізнесу в </a:t>
            </a:r>
            <a:r>
              <a:rPr lang="uk-UA" sz="3400" dirty="0" err="1"/>
              <a:t>україні</a:t>
            </a:r>
            <a:endParaRPr lang="en-US" sz="3400" dirty="0"/>
          </a:p>
        </p:txBody>
      </p:sp>
      <p:pic>
        <p:nvPicPr>
          <p:cNvPr id="6" name="Содержимое 5" descr="vet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8229600" cy="3937000"/>
          </a:xfr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24038"/>
            <a:ext cx="9128125" cy="2109787"/>
          </a:xfrm>
        </p:spPr>
        <p:txBody>
          <a:bodyPr>
            <a:normAutofit fontScale="90000"/>
          </a:bodyPr>
          <a:lstStyle/>
          <a:p>
            <a:pPr marL="1790700" algn="l" eaLnBrk="1" hangingPunct="1"/>
            <a:r>
              <a:rPr lang="uk-UA" altLang="en-US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uk-UA" altLang="en-US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uk-UA" altLang="en-US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ПРАКТИЧНА РОБОТА</a:t>
            </a:r>
            <a:br>
              <a:rPr lang="uk-UA" altLang="en-US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uk-UA" altLang="en-US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“РОЗРОБКА КОНЦЕПЦІЇ СОЦІАЛЬНОГО ПІДПРИЄМСТВА”</a:t>
            </a:r>
            <a:br>
              <a:rPr lang="uk-UA" altLang="en-US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uk-UA" sz="28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50" name="Заголовок 1"/>
          <p:cNvSpPr txBox="1">
            <a:spLocks/>
          </p:cNvSpPr>
          <p:nvPr/>
        </p:nvSpPr>
        <p:spPr bwMode="auto">
          <a:xfrm>
            <a:off x="0" y="3881438"/>
            <a:ext cx="914400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90700" algn="ctr"/>
            <a:endParaRPr lang="ru-RU">
              <a:solidFill>
                <a:srgbClr val="455E6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51" name="Заголовок 1"/>
          <p:cNvSpPr txBox="1">
            <a:spLocks/>
          </p:cNvSpPr>
          <p:nvPr/>
        </p:nvSpPr>
        <p:spPr bwMode="auto">
          <a:xfrm>
            <a:off x="36513" y="3881438"/>
            <a:ext cx="914400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90700"/>
            <a:r>
              <a:rPr lang="uk-UA" b="1" dirty="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Навчальний курс з підвищення кваліфікації з місцевого економічного розвитку</a:t>
            </a:r>
          </a:p>
          <a:p>
            <a:pPr marL="1790700"/>
            <a:endParaRPr lang="uk-UA" b="1" dirty="0">
              <a:solidFill>
                <a:srgbClr val="3E3E40"/>
              </a:solidFill>
              <a:latin typeface="Tahoma" pitchFamily="34" charset="0"/>
              <a:cs typeface="Tahoma" pitchFamily="34" charset="0"/>
            </a:endParaRPr>
          </a:p>
          <a:p>
            <a:pPr marL="1790700"/>
            <a:r>
              <a:rPr lang="uk-UA" dirty="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18-20 вересня 2019 року, м. Вінниця</a:t>
            </a:r>
          </a:p>
          <a:p>
            <a:pPr marL="1790700"/>
            <a:endParaRPr lang="uk-UA" dirty="0">
              <a:solidFill>
                <a:srgbClr val="3E3E40"/>
              </a:solidFill>
              <a:latin typeface="Tahoma" pitchFamily="34" charset="0"/>
              <a:cs typeface="Tahoma" pitchFamily="34" charset="0"/>
            </a:endParaRPr>
          </a:p>
          <a:p>
            <a:pPr marL="1790700"/>
            <a:r>
              <a:rPr lang="uk-UA" b="1" dirty="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ЛАРИСА ШАУЛЬСЬКА, ОЛЕКСАНДР ТРЕГУБОВ</a:t>
            </a:r>
            <a:endParaRPr lang="en-US" b="1" dirty="0">
              <a:solidFill>
                <a:srgbClr val="455E63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uk-UA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РОЗРОБКА КОНЦЕПЦІЇ СОЦІАЛЬНОГО ПІДПРИЄМСТВА</a:t>
            </a:r>
            <a:endParaRPr lang="en-US" sz="3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6BC1B98-007B-404F-BBEA-73BE0AF912CD}"/>
              </a:ext>
            </a:extLst>
          </p:cNvPr>
          <p:cNvSpPr/>
          <p:nvPr/>
        </p:nvSpPr>
        <p:spPr>
          <a:xfrm>
            <a:off x="467544" y="1660561"/>
            <a:ext cx="8424936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Місія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розглядається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як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сформульоване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твердження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щодо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того, для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чого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якої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причини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існує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організація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0628212-CBA9-44DB-B54A-AD4EF196A5C7}"/>
              </a:ext>
            </a:extLst>
          </p:cNvPr>
          <p:cNvSpPr/>
          <p:nvPr/>
        </p:nvSpPr>
        <p:spPr>
          <a:xfrm>
            <a:off x="899592" y="2777789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8700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Приклади</a:t>
            </a:r>
            <a:r>
              <a:rPr lang="ru-RU" sz="2400" b="1" dirty="0">
                <a:solidFill>
                  <a:srgbClr val="8700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8700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визначення</a:t>
            </a:r>
            <a:r>
              <a:rPr lang="ru-RU" sz="2400" b="1" dirty="0">
                <a:solidFill>
                  <a:srgbClr val="8700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8700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місії</a:t>
            </a:r>
            <a:r>
              <a:rPr lang="ru-RU" sz="2400" b="1" dirty="0">
                <a:solidFill>
                  <a:srgbClr val="8700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8700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діючих</a:t>
            </a:r>
            <a:r>
              <a:rPr lang="ru-RU" sz="2400" b="1" dirty="0">
                <a:solidFill>
                  <a:srgbClr val="8700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СП </a:t>
            </a:r>
            <a:r>
              <a:rPr lang="ru-RU" sz="2400" b="1" dirty="0" err="1">
                <a:solidFill>
                  <a:srgbClr val="8700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України</a:t>
            </a:r>
            <a:r>
              <a:rPr lang="ru-RU" sz="2400" b="1" dirty="0">
                <a:solidFill>
                  <a:srgbClr val="8700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8565A0A-A1D8-45A6-A03D-AA0193889AB9}"/>
              </a:ext>
            </a:extLst>
          </p:cNvPr>
          <p:cNvSpPr/>
          <p:nvPr/>
        </p:nvSpPr>
        <p:spPr>
          <a:xfrm>
            <a:off x="467544" y="3239454"/>
            <a:ext cx="831692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Зменшити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залежність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людей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речей і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стимулювати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соціально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відповідальне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споживання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Благодійна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платформа «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Мурахи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»).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Створення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передумов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започаткування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європейської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свідомості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наших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громадян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(«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ЛавГав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»).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фінансуємо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заклад для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жінок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кризових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ситуаціях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створюємо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них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робочі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місця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Соціальна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пекарня «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Горіховий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дім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»).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Щоб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нашому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магазині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працювала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людина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інвалідністю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щоб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вона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зайнятою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щоб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потрібною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Благодійний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магазин «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Доброслон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»).</a:t>
            </a:r>
          </a:p>
        </p:txBody>
      </p:sp>
    </p:spTree>
    <p:extLst>
      <p:ext uri="{BB962C8B-B14F-4D97-AF65-F5344CB8AC3E}">
        <p14:creationId xmlns:p14="http://schemas.microsoft.com/office/powerpoint/2010/main" val="280648620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uk-UA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РОЗРОБКА КОНЦЕПЦІЇ СОЦІАЛЬНОГО ПІДПРИЄМСТВА</a:t>
            </a:r>
            <a:endParaRPr lang="en-US" sz="3400" dirty="0"/>
          </a:p>
        </p:txBody>
      </p:sp>
      <p:pic>
        <p:nvPicPr>
          <p:cNvPr id="10" name="Рукомисл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1628800"/>
            <a:ext cx="7504156" cy="422108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6BC1B98-007B-404F-BBEA-73BE0AF912CD}"/>
              </a:ext>
            </a:extLst>
          </p:cNvPr>
          <p:cNvSpPr/>
          <p:nvPr/>
        </p:nvSpPr>
        <p:spPr>
          <a:xfrm>
            <a:off x="448141" y="1497027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Соціальна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проблема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яку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прагне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вирішити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соціальне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підприємство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Продукти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послуги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виробляє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соціальне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підприємство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тобто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коло потреб,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задовольняються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Категорії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цільових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груп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споживачів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Конкурентні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переваги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(у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чому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полягають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особливості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стратегічні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переваги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соціального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підприємства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порівнянні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з конкурентами?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Філософія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бізнесу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найважливіші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цінності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етичні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принципи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підприємства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?)</a:t>
            </a: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62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Стійка конкурентоспроможність </a:t>
            </a:r>
            <a:br>
              <a:rPr lang="uk-UA" dirty="0"/>
            </a:br>
            <a:r>
              <a:rPr lang="uk-UA" dirty="0"/>
              <a:t>&amp; зростання</a:t>
            </a:r>
          </a:p>
        </p:txBody>
      </p:sp>
      <p:sp>
        <p:nvSpPr>
          <p:cNvPr id="18434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412776"/>
            <a:ext cx="8389440" cy="4464496"/>
          </a:xfrm>
        </p:spPr>
        <p:txBody>
          <a:bodyPr>
            <a:noAutofit/>
          </a:bodyPr>
          <a:lstStyle/>
          <a:p>
            <a:pPr marL="0" indent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є результатом кумулятивного збільшення (нарощення) </a:t>
            </a:r>
            <a:r>
              <a:rPr lang="uk-UA" sz="24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мультиресурсного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капіталу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1516" t="19930" r="21102" b="6164"/>
          <a:stretch/>
        </p:blipFill>
        <p:spPr bwMode="auto">
          <a:xfrm>
            <a:off x="1763688" y="2276872"/>
            <a:ext cx="6068541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Соціальний</a:t>
            </a:r>
            <a:r>
              <a:rPr lang="uk-UA" sz="4000" dirty="0"/>
              <a:t> </a:t>
            </a:r>
            <a:r>
              <a:rPr lang="uk-UA" sz="30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капітал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9552" y="2204864"/>
            <a:ext cx="8291264" cy="639762"/>
          </a:xfrm>
        </p:spPr>
        <p:txBody>
          <a:bodyPr/>
          <a:lstStyle/>
          <a:p>
            <a:r>
              <a:rPr lang="uk-UA" b="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додана вартість / економічні результати, які створені через людські відносини, партнерство, співробітництво</a:t>
            </a:r>
          </a:p>
          <a:p>
            <a:pPr algn="ctr"/>
            <a:endParaRPr lang="uk-UA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АКТИВИ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58" name="Місце для вмісту 2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>
            <a:normAutofit/>
          </a:bodyPr>
          <a:lstStyle/>
          <a:p>
            <a:pPr marL="0" indent="0" algn="just" hangingPunct="1">
              <a:spcBef>
                <a:spcPts val="0"/>
              </a:spcBef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мережі</a:t>
            </a:r>
          </a:p>
          <a:p>
            <a:pPr marL="0" indent="0" algn="just" hangingPunct="1">
              <a:spcBef>
                <a:spcPts val="0"/>
              </a:spcBef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канали зв'язку</a:t>
            </a:r>
          </a:p>
          <a:p>
            <a:pPr marL="0" indent="0" algn="just" hangingPunct="1">
              <a:spcBef>
                <a:spcPts val="0"/>
              </a:spcBef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родини</a:t>
            </a:r>
          </a:p>
          <a:p>
            <a:pPr marL="0" indent="0" algn="just" hangingPunct="1">
              <a:spcBef>
                <a:spcPts val="0"/>
              </a:spcBef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громади</a:t>
            </a:r>
          </a:p>
          <a:p>
            <a:pPr marL="0" indent="0" algn="just" hangingPunct="1">
              <a:spcBef>
                <a:spcPts val="0"/>
              </a:spcBef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п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рофспілки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852936"/>
            <a:ext cx="4041775" cy="3273226"/>
          </a:xfrm>
        </p:spPr>
        <p:txBody>
          <a:bodyPr/>
          <a:lstStyle/>
          <a:p>
            <a:pPr marL="0" indent="0" hangingPunct="1">
              <a:spcBef>
                <a:spcPts val="0"/>
              </a:spcBef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підприємства як спільноти</a:t>
            </a:r>
          </a:p>
          <a:p>
            <a:pPr marL="0" indent="0" algn="just" hangingPunct="1">
              <a:spcBef>
                <a:spcPts val="0"/>
              </a:spcBef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громадські організації</a:t>
            </a:r>
          </a:p>
          <a:p>
            <a:pPr marL="0" indent="0" algn="just" hangingPunct="1">
              <a:spcBef>
                <a:spcPts val="0"/>
              </a:spcBef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школи</a:t>
            </a:r>
          </a:p>
          <a:p>
            <a:pPr marL="0" indent="0" algn="just" hangingPunct="1">
              <a:spcBef>
                <a:spcPts val="0"/>
              </a:spcBef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соціальні норми</a:t>
            </a:r>
          </a:p>
          <a:p>
            <a:pPr marL="0" indent="0" algn="just" hangingPunct="1">
              <a:spcBef>
                <a:spcPts val="0"/>
              </a:spcBef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цінності</a:t>
            </a:r>
          </a:p>
          <a:p>
            <a:pPr marL="0" indent="0" algn="just" hangingPunct="1">
              <a:spcBef>
                <a:spcPts val="0"/>
              </a:spcBef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довіра</a:t>
            </a:r>
          </a:p>
          <a:p>
            <a:pPr marL="0" indent="0" algn="just" hangingPunct="1">
              <a:spcBef>
                <a:spcPts val="0"/>
              </a:spcBef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дружба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 descr="depositphotos_74800371-stock-photo-social-capi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213" y="4959697"/>
            <a:ext cx="3494162" cy="18868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07504" y="24589"/>
            <a:ext cx="8928992" cy="1139825"/>
          </a:xfrm>
        </p:spPr>
        <p:txBody>
          <a:bodyPr>
            <a:normAutofit/>
          </a:bodyPr>
          <a:lstStyle/>
          <a:p>
            <a:r>
              <a:rPr lang="uk-UA" sz="4000" dirty="0"/>
              <a:t>Людський капітал</a:t>
            </a:r>
          </a:p>
        </p:txBody>
      </p:sp>
      <p:sp>
        <p:nvSpPr>
          <p:cNvPr id="20482" name="Місце для вмісту 2"/>
          <p:cNvSpPr>
            <a:spLocks noGrp="1"/>
          </p:cNvSpPr>
          <p:nvPr>
            <p:ph idx="1"/>
          </p:nvPr>
        </p:nvSpPr>
        <p:spPr>
          <a:xfrm>
            <a:off x="611559" y="1556792"/>
            <a:ext cx="7992889" cy="4680520"/>
          </a:xfrm>
        </p:spPr>
        <p:txBody>
          <a:bodyPr>
            <a:noAutofit/>
          </a:bodyPr>
          <a:lstStyle/>
          <a:p>
            <a:pPr marL="0" indent="0" defTabSz="444500" hangingPunct="1">
              <a:buFontTx/>
              <a:buNone/>
            </a:pPr>
            <a:r>
              <a:rPr lang="ru-RU" sz="2400" dirty="0" err="1"/>
              <a:t>сформований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розвинений</a:t>
            </a:r>
            <a:r>
              <a:rPr lang="ru-RU" sz="2400" dirty="0"/>
              <a:t> в </a:t>
            </a:r>
            <a:r>
              <a:rPr lang="ru-RU" sz="2400" dirty="0" err="1"/>
              <a:t>результаті</a:t>
            </a:r>
            <a:r>
              <a:rPr lang="ru-RU" sz="2400" dirty="0"/>
              <a:t> </a:t>
            </a:r>
            <a:r>
              <a:rPr lang="ru-RU" sz="2400" dirty="0" err="1"/>
              <a:t>інвестицій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накопичений</a:t>
            </a:r>
            <a:r>
              <a:rPr lang="ru-RU" sz="2400" dirty="0"/>
              <a:t> </a:t>
            </a:r>
            <a:r>
              <a:rPr lang="ru-RU" sz="2400" dirty="0" err="1"/>
              <a:t>людиною</a:t>
            </a:r>
            <a:r>
              <a:rPr lang="ru-RU" sz="2400" dirty="0"/>
              <a:t> </a:t>
            </a:r>
            <a:r>
              <a:rPr lang="ru-RU" sz="2400" dirty="0" err="1"/>
              <a:t>певний</a:t>
            </a:r>
            <a:r>
              <a:rPr lang="ru-RU" sz="2400" dirty="0"/>
              <a:t> </a:t>
            </a:r>
            <a:r>
              <a:rPr lang="ru-RU" sz="2400" b="1" dirty="0"/>
              <a:t>запас </a:t>
            </a:r>
            <a:r>
              <a:rPr lang="ru-RU" sz="2400" b="1" dirty="0" err="1"/>
              <a:t>здоров'я</a:t>
            </a:r>
            <a:r>
              <a:rPr lang="ru-RU" sz="2400" b="1" dirty="0"/>
              <a:t>, </a:t>
            </a:r>
            <a:r>
              <a:rPr lang="ru-RU" sz="2400" b="1" dirty="0" err="1"/>
              <a:t>знань</a:t>
            </a:r>
            <a:r>
              <a:rPr lang="ru-RU" sz="2400" b="1" dirty="0"/>
              <a:t>, </a:t>
            </a:r>
            <a:r>
              <a:rPr lang="ru-RU" sz="2400" b="1" dirty="0" err="1"/>
              <a:t>навичок</a:t>
            </a:r>
            <a:r>
              <a:rPr lang="ru-RU" sz="2400" b="1" dirty="0"/>
              <a:t>, </a:t>
            </a:r>
            <a:r>
              <a:rPr lang="ru-RU" sz="2400" b="1" dirty="0" err="1"/>
              <a:t>здібностей</a:t>
            </a:r>
            <a:r>
              <a:rPr lang="ru-RU" sz="2400" b="1" dirty="0"/>
              <a:t>, </a:t>
            </a:r>
            <a:r>
              <a:rPr lang="ru-RU" sz="2400" b="1" dirty="0" err="1"/>
              <a:t>мотивацій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цілеспрямовано</a:t>
            </a:r>
            <a:r>
              <a:rPr lang="ru-RU" sz="2400" dirty="0"/>
              <a:t> </a:t>
            </a:r>
            <a:r>
              <a:rPr lang="ru-RU" sz="2400" dirty="0" err="1"/>
              <a:t>використовується</a:t>
            </a:r>
            <a:r>
              <a:rPr lang="ru-RU" sz="2400" dirty="0"/>
              <a:t>, </a:t>
            </a:r>
            <a:r>
              <a:rPr lang="ru-RU" sz="2400" dirty="0" err="1"/>
              <a:t>сприяє</a:t>
            </a:r>
            <a:r>
              <a:rPr lang="ru-RU" sz="2400" dirty="0"/>
              <a:t> </a:t>
            </a:r>
            <a:r>
              <a:rPr lang="ru-RU" sz="2400" dirty="0" err="1"/>
              <a:t>підвищенню</a:t>
            </a:r>
            <a:r>
              <a:rPr lang="ru-RU" sz="2400" dirty="0"/>
              <a:t> </a:t>
            </a:r>
            <a:r>
              <a:rPr lang="ru-RU" sz="2400" b="1" dirty="0" err="1"/>
              <a:t>продуктивності</a:t>
            </a:r>
            <a:r>
              <a:rPr lang="ru-RU" sz="2400" b="1" dirty="0"/>
              <a:t> </a:t>
            </a:r>
            <a:r>
              <a:rPr lang="ru-RU" sz="2400" b="1" dirty="0" err="1"/>
              <a:t>праці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впливає</a:t>
            </a:r>
            <a:r>
              <a:rPr lang="ru-RU" sz="2400" dirty="0"/>
              <a:t> на </a:t>
            </a:r>
            <a:r>
              <a:rPr lang="ru-RU" sz="2400" dirty="0" err="1"/>
              <a:t>збільшення</a:t>
            </a:r>
            <a:r>
              <a:rPr lang="ru-RU" sz="2400" dirty="0"/>
              <a:t> </a:t>
            </a:r>
            <a:r>
              <a:rPr lang="ru-RU" sz="2400" b="1" dirty="0" err="1"/>
              <a:t>прибутків</a:t>
            </a:r>
            <a:r>
              <a:rPr lang="ru-RU" sz="2400" b="1" dirty="0"/>
              <a:t> </a:t>
            </a:r>
            <a:r>
              <a:rPr lang="ru-RU" sz="2400" b="1" dirty="0" err="1"/>
              <a:t>свого</a:t>
            </a:r>
            <a:r>
              <a:rPr lang="ru-RU" sz="2400" b="1" dirty="0"/>
              <a:t> </a:t>
            </a:r>
            <a:r>
              <a:rPr lang="ru-RU" sz="2400" b="1" dirty="0" err="1"/>
              <a:t>носія</a:t>
            </a:r>
            <a:r>
              <a:rPr lang="ru-RU" sz="2400" b="1" dirty="0"/>
              <a:t>, </a:t>
            </a:r>
            <a:r>
              <a:rPr lang="ru-RU" sz="2400" b="1" dirty="0" err="1"/>
              <a:t>прибутку</a:t>
            </a:r>
            <a:r>
              <a:rPr lang="ru-RU" sz="2400" b="1" dirty="0"/>
              <a:t> </a:t>
            </a:r>
            <a:r>
              <a:rPr lang="ru-RU" sz="2400" b="1" dirty="0" err="1"/>
              <a:t>підприємства</a:t>
            </a:r>
            <a:r>
              <a:rPr lang="ru-RU" sz="2400" b="1" dirty="0"/>
              <a:t>, </a:t>
            </a:r>
            <a:r>
              <a:rPr lang="ru-RU" sz="2400" b="1" dirty="0" err="1"/>
              <a:t>національного</a:t>
            </a:r>
            <a:r>
              <a:rPr lang="ru-RU" sz="2400" b="1" dirty="0"/>
              <a:t> доходу</a:t>
            </a:r>
            <a:endParaRPr lang="ru-RU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 descr="human-capital1-505x3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365104"/>
            <a:ext cx="4306069" cy="28138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07504" y="24589"/>
            <a:ext cx="8928992" cy="1139825"/>
          </a:xfrm>
        </p:spPr>
        <p:txBody>
          <a:bodyPr>
            <a:normAutofit/>
          </a:bodyPr>
          <a:lstStyle/>
          <a:p>
            <a:r>
              <a:rPr lang="uk-UA" sz="4000" dirty="0"/>
              <a:t>Соціальне підприємництво</a:t>
            </a:r>
          </a:p>
        </p:txBody>
      </p:sp>
      <p:sp>
        <p:nvSpPr>
          <p:cNvPr id="20482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1484784"/>
            <a:ext cx="7992889" cy="4680520"/>
          </a:xfrm>
        </p:spPr>
        <p:txBody>
          <a:bodyPr>
            <a:noAutofit/>
          </a:bodyPr>
          <a:lstStyle/>
          <a:p>
            <a:pPr marL="0" indent="0" defTabSz="444500" hangingPunct="1">
              <a:buFontTx/>
              <a:buNone/>
            </a:pPr>
            <a:r>
              <a:rPr lang="uk-UA" sz="2000" dirty="0"/>
              <a:t>симбіоз </a:t>
            </a:r>
            <a:r>
              <a:rPr lang="uk-UA" sz="2000" b="1" dirty="0"/>
              <a:t>соціальної</a:t>
            </a:r>
            <a:r>
              <a:rPr lang="uk-UA" sz="2000" dirty="0"/>
              <a:t>, </a:t>
            </a:r>
            <a:r>
              <a:rPr lang="uk-UA" sz="2000" b="1" dirty="0"/>
              <a:t>економічної</a:t>
            </a:r>
            <a:r>
              <a:rPr lang="uk-UA" sz="2000" dirty="0"/>
              <a:t>, </a:t>
            </a:r>
            <a:r>
              <a:rPr lang="uk-UA" sz="2000" b="1" dirty="0"/>
              <a:t>екологічної</a:t>
            </a:r>
            <a:r>
              <a:rPr lang="uk-UA" sz="2000" dirty="0"/>
              <a:t> діяльності господарюючого суб’єкта (незалежно від організаційно-правової форми) із застосуванням підприємницького та інноваційного підходів в створенні </a:t>
            </a:r>
            <a:r>
              <a:rPr lang="uk-UA" sz="2000" b="1" dirty="0"/>
              <a:t>соціальних цінностей</a:t>
            </a:r>
            <a:r>
              <a:rPr lang="uk-UA" sz="2000" dirty="0"/>
              <a:t>, метою якого є вирішення </a:t>
            </a:r>
            <a:r>
              <a:rPr lang="uk-UA" sz="2000" b="1" dirty="0"/>
              <a:t>соціальних проблем </a:t>
            </a:r>
            <a:r>
              <a:rPr lang="uk-UA" sz="2000" dirty="0"/>
              <a:t>задля підвищення </a:t>
            </a:r>
            <a:r>
              <a:rPr lang="uk-UA" sz="2000" b="1" dirty="0"/>
              <a:t>якості життя </a:t>
            </a:r>
            <a:r>
              <a:rPr lang="uk-UA" sz="2000" dirty="0"/>
              <a:t>населення, що прописано у його статуті</a:t>
            </a:r>
          </a:p>
          <a:p>
            <a:pPr marL="0" indent="0" defTabSz="444500" hangingPunct="1">
              <a:buFontTx/>
              <a:buNone/>
            </a:pPr>
            <a:r>
              <a:rPr lang="uk-UA" sz="2000" b="1" dirty="0"/>
              <a:t>Критерії ідентифікації </a:t>
            </a:r>
            <a:r>
              <a:rPr lang="uk-UA" sz="2000" dirty="0"/>
              <a:t>: </a:t>
            </a:r>
          </a:p>
          <a:p>
            <a:pPr marL="0" indent="0" defTabSz="444500" hangingPunct="1"/>
            <a:r>
              <a:rPr lang="uk-UA" sz="2000" dirty="0"/>
              <a:t> норматив робочих місць для працевлаштування  вразливих категорій населення (50 - 100%) </a:t>
            </a:r>
          </a:p>
          <a:p>
            <a:pPr marL="0" indent="0" defTabSz="444500" hangingPunct="1"/>
            <a:r>
              <a:rPr lang="uk-UA" sz="2000" dirty="0"/>
              <a:t> спрямування прибутку на реалізацію соціальних цілей (10-80%)</a:t>
            </a:r>
          </a:p>
          <a:p>
            <a:pPr marL="0" indent="0" defTabSz="444500" hangingPunct="1"/>
            <a:r>
              <a:rPr lang="uk-UA" sz="2000" dirty="0"/>
              <a:t> понад 80% доходів підприємство має отримувати від продажу товарів або послуг, тобто має працювати на основі самоокупності</a:t>
            </a:r>
            <a:endParaRPr lang="ru-RU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Соціальні</a:t>
            </a:r>
            <a:r>
              <a:rPr lang="uk-UA" sz="4000" dirty="0"/>
              <a:t> </a:t>
            </a:r>
            <a:r>
              <a:rPr lang="uk-UA" sz="30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цінності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1700808"/>
            <a:ext cx="8291264" cy="639762"/>
          </a:xfrm>
        </p:spPr>
        <p:txBody>
          <a:bodyPr/>
          <a:lstStyle/>
          <a:p>
            <a:r>
              <a:rPr lang="uk-UA" b="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є результатом (серед інших) діяльності соціальних підприємців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58" name="Місце для вмісту 2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>
            <a:normAutofit/>
          </a:bodyPr>
          <a:lstStyle/>
          <a:p>
            <a:pPr marL="0" indent="0" hangingPunct="1">
              <a:spcBef>
                <a:spcPts val="0"/>
              </a:spcBef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вирішення соціальних проблем</a:t>
            </a:r>
          </a:p>
          <a:p>
            <a:pPr marL="0" indent="0" hangingPunct="1">
              <a:spcBef>
                <a:spcPts val="0"/>
              </a:spcBef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підвищення рівня, якості життя</a:t>
            </a:r>
            <a:endParaRPr lang="uk-UA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hangingPunct="1">
              <a:spcBef>
                <a:spcPts val="0"/>
              </a:spcBef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підтримка соціально вразливих категорій населення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852936"/>
            <a:ext cx="4041775" cy="3273226"/>
          </a:xfrm>
        </p:spPr>
        <p:txBody>
          <a:bodyPr/>
          <a:lstStyle/>
          <a:p>
            <a:pPr marL="0" indent="0" hangingPunct="1">
              <a:spcBef>
                <a:spcPts val="0"/>
              </a:spcBef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ініціювання позитивної соціальної динаміки</a:t>
            </a:r>
          </a:p>
          <a:p>
            <a:pPr marL="0" indent="0" algn="just" hangingPunct="1">
              <a:spcBef>
                <a:spcPts val="0"/>
              </a:spcBef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формування згуртованості, партнерських відносин</a:t>
            </a:r>
          </a:p>
          <a:p>
            <a:pPr marL="0" indent="0" hangingPunct="1">
              <a:spcBef>
                <a:spcPts val="0"/>
              </a:spcBef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поширення та суспільне усвідомлення ідеї соціальної відповідальності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uk-UA" sz="3400" dirty="0"/>
              <a:t>Соціальна відповідальність</a:t>
            </a:r>
            <a:endParaRPr lang="en-US" sz="3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/>
              <a:t>Свідоме та добровільне виконання, використання і дотримання соціальних норм суб'єктами суспільних відносин</a:t>
            </a:r>
          </a:p>
          <a:p>
            <a:r>
              <a:rPr lang="uk-UA" sz="2400" dirty="0"/>
              <a:t>Особиста відповідальність</a:t>
            </a:r>
          </a:p>
          <a:p>
            <a:r>
              <a:rPr lang="uk-UA" sz="2400" dirty="0"/>
              <a:t>Відповідальність родини</a:t>
            </a:r>
          </a:p>
          <a:p>
            <a:r>
              <a:rPr lang="uk-UA" sz="2400" dirty="0"/>
              <a:t>Відповідальність влади</a:t>
            </a:r>
          </a:p>
          <a:p>
            <a:r>
              <a:rPr lang="uk-UA" sz="2400" dirty="0"/>
              <a:t>Відповідальність працівника</a:t>
            </a:r>
          </a:p>
          <a:p>
            <a:r>
              <a:rPr lang="uk-UA" sz="2400" dirty="0"/>
              <a:t>Відповідальність бізнесу</a:t>
            </a:r>
          </a:p>
          <a:p>
            <a:r>
              <a:rPr lang="uk-UA" sz="2400" dirty="0"/>
              <a:t>Відповідальність соціальних інститутів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07504" y="24589"/>
            <a:ext cx="8928992" cy="1139825"/>
          </a:xfrm>
        </p:spPr>
        <p:txBody>
          <a:bodyPr>
            <a:normAutofit/>
          </a:bodyPr>
          <a:lstStyle/>
          <a:p>
            <a:r>
              <a:rPr lang="uk-UA" sz="4000" dirty="0"/>
              <a:t>Соціальне підприємництво</a:t>
            </a:r>
          </a:p>
        </p:txBody>
      </p:sp>
      <p:sp>
        <p:nvSpPr>
          <p:cNvPr id="4" name="object 8"/>
          <p:cNvSpPr txBox="1">
            <a:spLocks noGrp="1"/>
          </p:cNvSpPr>
          <p:nvPr>
            <p:ph idx="1"/>
          </p:nvPr>
        </p:nvSpPr>
        <p:spPr>
          <a:xfrm>
            <a:off x="611560" y="1412776"/>
            <a:ext cx="7993062" cy="46799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4965" marR="170815" indent="571500">
              <a:lnSpc>
                <a:spcPct val="80000"/>
              </a:lnSpc>
              <a:spcBef>
                <a:spcPts val="819"/>
              </a:spcBef>
              <a:buNone/>
            </a:pPr>
            <a:r>
              <a:rPr sz="3000" spc="-10" dirty="0">
                <a:solidFill>
                  <a:srgbClr val="404040"/>
                </a:solidFill>
                <a:latin typeface="Arial"/>
                <a:cs typeface="Arial"/>
              </a:rPr>
              <a:t>«…процес, </a:t>
            </a:r>
            <a:r>
              <a:rPr sz="3000" dirty="0">
                <a:solidFill>
                  <a:srgbClr val="404040"/>
                </a:solidFill>
                <a:latin typeface="Arial"/>
                <a:cs typeface="Arial"/>
              </a:rPr>
              <a:t>за </a:t>
            </a:r>
            <a:r>
              <a:rPr sz="3000" spc="-15" dirty="0">
                <a:solidFill>
                  <a:srgbClr val="404040"/>
                </a:solidFill>
                <a:latin typeface="Arial"/>
                <a:cs typeface="Arial"/>
              </a:rPr>
              <a:t>допомогою якого </a:t>
            </a:r>
            <a:r>
              <a:rPr sz="3000" spc="-5" dirty="0">
                <a:solidFill>
                  <a:srgbClr val="404040"/>
                </a:solidFill>
                <a:latin typeface="Arial"/>
                <a:cs typeface="Arial"/>
              </a:rPr>
              <a:t>громадяни  </a:t>
            </a:r>
            <a:r>
              <a:rPr sz="3000" spc="-15" dirty="0">
                <a:solidFill>
                  <a:srgbClr val="404040"/>
                </a:solidFill>
                <a:latin typeface="Arial"/>
                <a:cs typeface="Arial"/>
              </a:rPr>
              <a:t>створюють </a:t>
            </a:r>
            <a:r>
              <a:rPr sz="3000" spc="-5" dirty="0">
                <a:solidFill>
                  <a:srgbClr val="404040"/>
                </a:solidFill>
                <a:latin typeface="Arial"/>
                <a:cs typeface="Arial"/>
              </a:rPr>
              <a:t>або трансформують підприємства  </a:t>
            </a:r>
            <a:r>
              <a:rPr sz="3000" dirty="0">
                <a:solidFill>
                  <a:srgbClr val="404040"/>
                </a:solidFill>
                <a:latin typeface="Arial"/>
                <a:cs typeface="Arial"/>
              </a:rPr>
              <a:t>чи </a:t>
            </a:r>
            <a:r>
              <a:rPr sz="3000" spc="-10" dirty="0">
                <a:solidFill>
                  <a:srgbClr val="404040"/>
                </a:solidFill>
                <a:latin typeface="Arial"/>
                <a:cs typeface="Arial"/>
              </a:rPr>
              <a:t>установи </a:t>
            </a:r>
            <a:r>
              <a:rPr sz="3000" dirty="0">
                <a:solidFill>
                  <a:srgbClr val="404040"/>
                </a:solidFill>
                <a:latin typeface="Arial"/>
                <a:cs typeface="Arial"/>
              </a:rPr>
              <a:t>для </a:t>
            </a:r>
            <a:r>
              <a:rPr sz="3000" spc="-5" dirty="0">
                <a:solidFill>
                  <a:srgbClr val="404040"/>
                </a:solidFill>
                <a:latin typeface="Arial"/>
                <a:cs typeface="Arial"/>
              </a:rPr>
              <a:t>вирішення </a:t>
            </a:r>
            <a:r>
              <a:rPr sz="3000" spc="-10" dirty="0">
                <a:solidFill>
                  <a:srgbClr val="404040"/>
                </a:solidFill>
                <a:latin typeface="Arial"/>
                <a:cs typeface="Arial"/>
              </a:rPr>
              <a:t>таких </a:t>
            </a:r>
            <a:r>
              <a:rPr sz="3000" spc="-5" dirty="0">
                <a:solidFill>
                  <a:srgbClr val="404040"/>
                </a:solidFill>
                <a:latin typeface="Arial"/>
                <a:cs typeface="Arial"/>
              </a:rPr>
              <a:t>соціальних  </a:t>
            </a:r>
            <a:r>
              <a:rPr sz="3000" spc="-20" dirty="0">
                <a:solidFill>
                  <a:srgbClr val="404040"/>
                </a:solidFill>
                <a:latin typeface="Arial"/>
                <a:cs typeface="Arial"/>
              </a:rPr>
              <a:t>проблем, </a:t>
            </a:r>
            <a:r>
              <a:rPr sz="3000" spc="-5" dirty="0">
                <a:solidFill>
                  <a:srgbClr val="404040"/>
                </a:solidFill>
                <a:latin typeface="Arial"/>
                <a:cs typeface="Arial"/>
              </a:rPr>
              <a:t>як </a:t>
            </a:r>
            <a:r>
              <a:rPr sz="3000" dirty="0">
                <a:solidFill>
                  <a:srgbClr val="404040"/>
                </a:solidFill>
                <a:latin typeface="Arial"/>
                <a:cs typeface="Arial"/>
              </a:rPr>
              <a:t>бідність,</a:t>
            </a:r>
            <a:r>
              <a:rPr sz="3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000" spc="-10" dirty="0" err="1">
                <a:solidFill>
                  <a:srgbClr val="404040"/>
                </a:solidFill>
                <a:latin typeface="Arial"/>
                <a:cs typeface="Arial"/>
              </a:rPr>
              <a:t>неграмотність</a:t>
            </a:r>
            <a:r>
              <a:rPr sz="3000" spc="-1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lang="uk-UA" sz="3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000" spc="-5" dirty="0" err="1">
                <a:solidFill>
                  <a:srgbClr val="404040"/>
                </a:solidFill>
                <a:latin typeface="Arial"/>
                <a:cs typeface="Arial"/>
              </a:rPr>
              <a:t>деградація</a:t>
            </a:r>
            <a:r>
              <a:rPr sz="3000" spc="-5" dirty="0">
                <a:solidFill>
                  <a:srgbClr val="404040"/>
                </a:solidFill>
                <a:latin typeface="Arial"/>
                <a:cs typeface="Arial"/>
              </a:rPr>
              <a:t> довкілля, порушення прав </a:t>
            </a:r>
            <a:r>
              <a:rPr sz="3000" spc="-10" dirty="0">
                <a:solidFill>
                  <a:srgbClr val="404040"/>
                </a:solidFill>
                <a:latin typeface="Arial"/>
                <a:cs typeface="Arial"/>
              </a:rPr>
              <a:t>людини,  </a:t>
            </a:r>
            <a:r>
              <a:rPr sz="3000" spc="-5" dirty="0">
                <a:solidFill>
                  <a:srgbClr val="404040"/>
                </a:solidFill>
                <a:latin typeface="Arial"/>
                <a:cs typeface="Arial"/>
              </a:rPr>
              <a:t>корупція, </a:t>
            </a:r>
            <a:r>
              <a:rPr sz="3000" dirty="0">
                <a:solidFill>
                  <a:srgbClr val="404040"/>
                </a:solidFill>
                <a:latin typeface="Arial"/>
                <a:cs typeface="Arial"/>
              </a:rPr>
              <a:t>з </a:t>
            </a:r>
            <a:r>
              <a:rPr sz="3000" spc="-30" dirty="0">
                <a:solidFill>
                  <a:srgbClr val="404040"/>
                </a:solidFill>
                <a:latin typeface="Arial"/>
                <a:cs typeface="Arial"/>
              </a:rPr>
              <a:t>метою </a:t>
            </a:r>
            <a:r>
              <a:rPr sz="3000" spc="-10" dirty="0">
                <a:solidFill>
                  <a:srgbClr val="404040"/>
                </a:solidFill>
                <a:latin typeface="Arial"/>
                <a:cs typeface="Arial"/>
              </a:rPr>
              <a:t>покращення </a:t>
            </a:r>
            <a:r>
              <a:rPr sz="3000" dirty="0">
                <a:solidFill>
                  <a:srgbClr val="404040"/>
                </a:solidFill>
                <a:latin typeface="Arial"/>
                <a:cs typeface="Arial"/>
              </a:rPr>
              <a:t>життя </a:t>
            </a:r>
            <a:r>
              <a:rPr sz="3000" spc="-35" dirty="0">
                <a:solidFill>
                  <a:srgbClr val="404040"/>
                </a:solidFill>
                <a:latin typeface="Arial"/>
                <a:cs typeface="Arial"/>
              </a:rPr>
              <a:t>багатьох  </a:t>
            </a:r>
            <a:r>
              <a:rPr sz="3000" spc="-10" dirty="0">
                <a:solidFill>
                  <a:srgbClr val="404040"/>
                </a:solidFill>
                <a:latin typeface="Arial"/>
                <a:cs typeface="Arial"/>
              </a:rPr>
              <a:t>людей»*</a:t>
            </a:r>
            <a:endParaRPr sz="3000" dirty="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buNone/>
            </a:pPr>
            <a:r>
              <a:rPr sz="3000" spc="-5" dirty="0">
                <a:solidFill>
                  <a:srgbClr val="404040"/>
                </a:solidFill>
                <a:latin typeface="Arial"/>
                <a:cs typeface="Arial"/>
              </a:rPr>
              <a:t>------------------------</a:t>
            </a:r>
            <a:endParaRPr sz="3000" dirty="0">
              <a:latin typeface="Arial"/>
              <a:cs typeface="Arial"/>
            </a:endParaRPr>
          </a:p>
          <a:p>
            <a:pPr marL="355600" marR="344170" indent="-342900">
              <a:lnSpc>
                <a:spcPts val="2050"/>
              </a:lnSpc>
              <a:spcBef>
                <a:spcPts val="1889"/>
              </a:spcBef>
              <a:buClr>
                <a:srgbClr val="678B93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900" spc="-5" dirty="0">
                <a:latin typeface="Arial"/>
                <a:cs typeface="Arial"/>
              </a:rPr>
              <a:t>*Bornstein D., Davis S. Social Entrepreneurship: What Everyone Needs to  </a:t>
            </a:r>
            <a:r>
              <a:rPr sz="1900" spc="-10" dirty="0">
                <a:latin typeface="Arial"/>
                <a:cs typeface="Arial"/>
              </a:rPr>
              <a:t>Know? </a:t>
            </a:r>
            <a:r>
              <a:rPr sz="1900" spc="-5" dirty="0">
                <a:latin typeface="Arial"/>
                <a:cs typeface="Arial"/>
              </a:rPr>
              <a:t>– Oxford University Press. Kindle Edition, 2010. –</a:t>
            </a:r>
            <a:r>
              <a:rPr sz="1900" spc="235" dirty="0">
                <a:latin typeface="Arial"/>
                <a:cs typeface="Arial"/>
              </a:rPr>
              <a:t> </a:t>
            </a:r>
            <a:r>
              <a:rPr sz="1900" spc="-65" dirty="0">
                <a:latin typeface="Arial"/>
                <a:cs typeface="Arial"/>
              </a:rPr>
              <a:t>P.1.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іальне оформлення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3675</TotalTime>
  <Words>953</Words>
  <Application>Microsoft Office PowerPoint</Application>
  <PresentationFormat>Экран (4:3)</PresentationFormat>
  <Paragraphs>154</Paragraphs>
  <Slides>24</Slides>
  <Notes>10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Спеціальне оформлення</vt:lpstr>
      <vt:lpstr>  5. Підтримка розвитку місцевого бізнесу та підприємництва  5.4. Соціальне підприємництво в Україні </vt:lpstr>
      <vt:lpstr>НОВА економіка</vt:lpstr>
      <vt:lpstr>Стійка конкурентоспроможність  &amp; зростання</vt:lpstr>
      <vt:lpstr>Соціальний капітал</vt:lpstr>
      <vt:lpstr>Людський капітал</vt:lpstr>
      <vt:lpstr>Соціальне підприємництво</vt:lpstr>
      <vt:lpstr>Соціальні цінності</vt:lpstr>
      <vt:lpstr>Соціальна відповідальність</vt:lpstr>
      <vt:lpstr>Соціальне підприємництво</vt:lpstr>
      <vt:lpstr>Чим відрізняється СП від:</vt:lpstr>
      <vt:lpstr>Організаційно-правові форми/статуси соціального підприємництва</vt:lpstr>
      <vt:lpstr>ВИДИ ДІЯЛЬНОСТІ СП</vt:lpstr>
      <vt:lpstr>Рівень соціальної підприємницької активності в країнах світу,  2009 і 2015 рр.*</vt:lpstr>
      <vt:lpstr>РОЗВИТОК СОЦІАЛЬНОГО  ПІДПРИЄМНИЦТВА В УКРАЇНІ</vt:lpstr>
      <vt:lpstr>Розвиток соціального підприємництва в україні</vt:lpstr>
      <vt:lpstr>Мотиви соціальної підприємницької активності  (соціально-емоційна складова)</vt:lpstr>
      <vt:lpstr>Мотиви соціальної підприємницької активності  (прагматична  складова)</vt:lpstr>
      <vt:lpstr>Роль омс у сприянні соціальному підприємництву</vt:lpstr>
      <vt:lpstr>Приклади успішного соціального бізнесу в україні</vt:lpstr>
      <vt:lpstr>Приклади успішного соціального бізнесу в україні</vt:lpstr>
      <vt:lpstr>Приклади успішного соціального бізнесу в україні</vt:lpstr>
      <vt:lpstr> ПРАКТИЧНА РОБОТА “РОЗРОБКА КОНЦЕПЦІЇ СОЦІАЛЬНОГО ПІДПРИЄМСТВА” </vt:lpstr>
      <vt:lpstr>РОЗРОБКА КОНЦЕПЦІЇ СОЦІАЛЬНОГО ПІДПРИЄМСТВА</vt:lpstr>
      <vt:lpstr>РОЗРОБКА КОНЦЕПЦІЇ СОЦІАЛЬНОГО ПІДПРИЄМСТВА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Olga Mazurenko MLED UA</dc:creator>
  <cp:lastModifiedBy>Владелец</cp:lastModifiedBy>
  <cp:revision>170</cp:revision>
  <cp:lastPrinted>2015-11-30T14:09:02Z</cp:lastPrinted>
  <dcterms:created xsi:type="dcterms:W3CDTF">2015-09-24T10:53:48Z</dcterms:created>
  <dcterms:modified xsi:type="dcterms:W3CDTF">2022-01-26T13:10:27Z</dcterms:modified>
</cp:coreProperties>
</file>