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1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F1A0938-9906-4929-8D19-C1856BE1D7DE}" type="datetimeFigureOut">
              <a:rPr lang="ru-RU" smtClean="0"/>
              <a:t>14.04.2022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0C5E454-B47F-4595-B753-12CEEBAE1E6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3717032"/>
            <a:ext cx="7560840" cy="252028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1. Пасивна лексика (застарілі слова, неологізми</a:t>
            </a:r>
            <a:r>
              <a:rPr lang="uk-UA" sz="2400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).</a:t>
            </a:r>
            <a:endParaRPr lang="ru-RU" sz="18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2. Синоніми </a:t>
            </a:r>
            <a:r>
              <a:rPr lang="uk-UA" sz="24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та пароніми у професійному </a:t>
            </a:r>
            <a:r>
              <a:rPr lang="uk-UA" sz="2400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мовленні.</a:t>
            </a:r>
            <a:endParaRPr lang="ru-RU" sz="18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3. Поняття про омонімію та </a:t>
            </a:r>
            <a:r>
              <a:rPr lang="uk-UA" sz="2400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багатозначність.</a:t>
            </a:r>
            <a:endParaRPr lang="ru-RU" sz="18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4. Тавтологія, плеоназм, зайві </a:t>
            </a:r>
            <a:r>
              <a:rPr lang="uk-UA" sz="2400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слова.</a:t>
            </a:r>
            <a:endParaRPr lang="ru-RU" sz="18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5. Канцеляризми, штампи, кліше в документах.</a:t>
            </a:r>
            <a:endParaRPr lang="ru-RU" sz="18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8305800" cy="2088232"/>
          </a:xfrm>
        </p:spPr>
        <p:txBody>
          <a:bodyPr>
            <a:normAutofit/>
          </a:bodyPr>
          <a:lstStyle/>
          <a:p>
            <a:pPr algn="ctr"/>
            <a:r>
              <a:rPr lang="uk-UA" sz="5400" b="1" i="1" dirty="0" smtClean="0"/>
              <a:t>Лексичні засоби професійного мовлення</a:t>
            </a:r>
            <a:endParaRPr lang="ru-RU" sz="5400" b="1" i="1" dirty="0"/>
          </a:p>
        </p:txBody>
      </p:sp>
    </p:spTree>
    <p:extLst>
      <p:ext uri="{BB962C8B-B14F-4D97-AF65-F5344CB8AC3E}">
        <p14:creationId xmlns:p14="http://schemas.microsoft.com/office/powerpoint/2010/main" val="3290243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i="1" dirty="0">
                <a:ln w="3200">
                  <a:solidFill>
                    <a:srgbClr val="465E9C">
                      <a:shade val="75000"/>
                      <a:alpha val="25000"/>
                    </a:srgbClr>
                  </a:solidFill>
                  <a:prstDash val="solid"/>
                  <a:round/>
                </a:ln>
                <a:effectLst/>
              </a:rPr>
              <a:t>Тавтологія</a:t>
            </a:r>
            <a:r>
              <a:rPr lang="uk-UA" sz="3200" b="1" i="1" dirty="0">
                <a:ln w="3200">
                  <a:solidFill>
                    <a:srgbClr val="465E9C">
                      <a:shade val="75000"/>
                      <a:alpha val="25000"/>
                    </a:srgbClr>
                  </a:solidFill>
                  <a:prstDash val="solid"/>
                  <a:round/>
                </a:ln>
                <a:effectLst/>
              </a:rPr>
              <a:t> </a:t>
            </a:r>
            <a:r>
              <a:rPr lang="uk-UA" sz="3200" dirty="0">
                <a:ln w="3200">
                  <a:solidFill>
                    <a:srgbClr val="465E9C">
                      <a:shade val="75000"/>
                      <a:alpha val="25000"/>
                    </a:srgbClr>
                  </a:solidFill>
                  <a:prstDash val="solid"/>
                  <a:round/>
                </a:ln>
                <a:effectLst/>
              </a:rPr>
              <a:t>– </a:t>
            </a:r>
            <a:br>
              <a:rPr lang="uk-UA" sz="3200" dirty="0">
                <a:ln w="3200">
                  <a:solidFill>
                    <a:srgbClr val="465E9C">
                      <a:shade val="75000"/>
                      <a:alpha val="25000"/>
                    </a:srgbClr>
                  </a:solidFill>
                  <a:prstDash val="solid"/>
                  <a:round/>
                </a:ln>
                <a:effectLst/>
              </a:rPr>
            </a:br>
            <a:r>
              <a:rPr lang="uk-UA" sz="2800" dirty="0">
                <a:effectLst/>
              </a:rPr>
              <a:t>(від </a:t>
            </a:r>
            <a:r>
              <a:rPr lang="uk-UA" sz="2800" dirty="0">
                <a:effectLst/>
              </a:rPr>
              <a:t>грецьк. tauto — те саме, logos</a:t>
            </a:r>
            <a:r>
              <a:rPr lang="uk-UA" sz="2800" dirty="0">
                <a:effectLst/>
              </a:rPr>
              <a:t> — слово) </a:t>
            </a:r>
            <a:r>
              <a:rPr lang="uk-UA" sz="2800" dirty="0" smtClean="0">
                <a:effectLst/>
              </a:rPr>
              <a:t/>
            </a:r>
            <a:br>
              <a:rPr lang="uk-UA" sz="2800" dirty="0" smtClean="0">
                <a:effectLst/>
              </a:rPr>
            </a:br>
            <a:r>
              <a:rPr lang="uk-UA" sz="2800" dirty="0" smtClean="0">
                <a:ln w="3200">
                  <a:solidFill>
                    <a:srgbClr val="465E9C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prstClr val="black"/>
                </a:solidFill>
                <a:effectLst/>
              </a:rPr>
              <a:t>спеціальне </a:t>
            </a:r>
            <a:r>
              <a:rPr lang="uk-UA" sz="2800" dirty="0">
                <a:ln w="3200">
                  <a:solidFill>
                    <a:srgbClr val="465E9C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prstClr val="black"/>
                </a:solidFill>
                <a:effectLst/>
              </a:rPr>
              <a:t>або непередбачене повторення тих самих, спільнокореневих або близьких за значенням слів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060848"/>
            <a:ext cx="3538736" cy="4035152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600" dirty="0" smtClean="0"/>
              <a:t> </a:t>
            </a:r>
            <a:r>
              <a:rPr lang="uk-UA" sz="2000" b="1" dirty="0"/>
              <a:t>може бути виявом недостатньої культури </a:t>
            </a:r>
            <a:r>
              <a:rPr lang="uk-UA" sz="2000" b="1" dirty="0" smtClean="0"/>
              <a:t>мови: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1600" dirty="0" smtClean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найбільш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оптимальний </a:t>
            </a:r>
            <a:r>
              <a:rPr lang="uk-UA" sz="1600" dirty="0">
                <a:solidFill>
                  <a:schemeClr val="bg1"/>
                </a:solidFill>
                <a:cs typeface="Arial" panose="020B0604020202020204" pitchFamily="34" charset="0"/>
              </a:rPr>
              <a:t>(лат. </a:t>
            </a:r>
            <a:r>
              <a:rPr lang="uk-UA" sz="1600" dirty="0" err="1">
                <a:solidFill>
                  <a:schemeClr val="bg1"/>
                </a:solidFill>
                <a:cs typeface="Arial" panose="020B0604020202020204" pitchFamily="34" charset="0"/>
              </a:rPr>
              <a:t>optimus</a:t>
            </a:r>
            <a:r>
              <a:rPr lang="uk-UA" sz="1600" dirty="0">
                <a:solidFill>
                  <a:schemeClr val="bg1"/>
                </a:solidFill>
                <a:cs typeface="Arial" panose="020B0604020202020204" pitchFamily="34" charset="0"/>
              </a:rPr>
              <a:t> — найкращий з можливих),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унікальний у своєму роді</a:t>
            </a:r>
            <a:r>
              <a:rPr lang="uk-UA" sz="1600" dirty="0">
                <a:solidFill>
                  <a:schemeClr val="bg1"/>
                </a:solidFill>
                <a:cs typeface="Arial" panose="020B0604020202020204" pitchFamily="34" charset="0"/>
              </a:rPr>
              <a:t> (лат. </a:t>
            </a:r>
            <a:r>
              <a:rPr lang="uk-UA" sz="1600" dirty="0" err="1">
                <a:solidFill>
                  <a:schemeClr val="bg1"/>
                </a:solidFill>
                <a:cs typeface="Arial" panose="020B0604020202020204" pitchFamily="34" charset="0"/>
              </a:rPr>
              <a:t>unicus</a:t>
            </a:r>
            <a:r>
              <a:rPr lang="uk-UA" sz="1600" dirty="0">
                <a:solidFill>
                  <a:schemeClr val="bg1"/>
                </a:solidFill>
                <a:cs typeface="Arial" panose="020B0604020202020204" pitchFamily="34" charset="0"/>
              </a:rPr>
              <a:t> — єдиний),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період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часу, сто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карбованців грошей, у січні місяці, проливна злива, об’єднатися воєдино, вперше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познайомитися</a:t>
            </a:r>
            <a:r>
              <a:rPr lang="uk-UA" sz="1600" b="1" i="1" dirty="0" smtClean="0">
                <a:solidFill>
                  <a:schemeClr val="bg1"/>
                </a:solidFill>
              </a:rPr>
              <a:t>, спільна </a:t>
            </a:r>
            <a:r>
              <a:rPr lang="uk-UA" sz="1600" b="1" i="1" dirty="0">
                <a:solidFill>
                  <a:schemeClr val="bg1"/>
                </a:solidFill>
              </a:rPr>
              <a:t>співпраця (співпраця — “спільне розв’язання проблем, спільна робота</a:t>
            </a:r>
            <a:r>
              <a:rPr lang="uk-UA" sz="1600" b="1" i="1" dirty="0" smtClean="0">
                <a:solidFill>
                  <a:schemeClr val="bg1"/>
                </a:solidFill>
              </a:rPr>
              <a:t>”)</a:t>
            </a:r>
            <a:endParaRPr lang="ru-RU" sz="1600" b="1" i="1" dirty="0" smtClean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39952" y="2182760"/>
            <a:ext cx="4568184" cy="3913239"/>
          </a:xfrm>
        </p:spPr>
        <p:txBody>
          <a:bodyPr>
            <a:noAutofit/>
          </a:bodyPr>
          <a:lstStyle/>
          <a:p>
            <a:pPr algn="just"/>
            <a:r>
              <a:rPr lang="uk-UA" sz="1600" b="1" dirty="0">
                <a:cs typeface="Arial" panose="020B0604020202020204" pitchFamily="34" charset="0"/>
              </a:rPr>
              <a:t>м</a:t>
            </a:r>
            <a:r>
              <a:rPr lang="uk-UA" sz="1600" b="1" dirty="0" smtClean="0">
                <a:cs typeface="Arial" panose="020B0604020202020204" pitchFamily="34" charset="0"/>
              </a:rPr>
              <a:t>оже бути художнім </a:t>
            </a:r>
            <a:r>
              <a:rPr lang="uk-UA" sz="1600" b="1" dirty="0">
                <a:cs typeface="Arial" panose="020B0604020202020204" pitchFamily="34" charset="0"/>
              </a:rPr>
              <a:t>засобом </a:t>
            </a:r>
            <a:r>
              <a:rPr lang="uk-UA" sz="1600" b="1" dirty="0" smtClean="0"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сміятися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гірким сміхом, жити своїм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життям, думу думати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, зиму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зимувати, криком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кричати, лежнем лежати, поїдом їсти, пропади воно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пропадом,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чужа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чужаниця</a:t>
            </a:r>
          </a:p>
          <a:p>
            <a:pPr algn="just"/>
            <a:r>
              <a:rPr lang="uk-UA" sz="1600" b="1" dirty="0">
                <a:cs typeface="Arial" panose="020B0604020202020204" pitchFamily="34" charset="0"/>
              </a:rPr>
              <a:t>в</a:t>
            </a:r>
            <a:r>
              <a:rPr lang="uk-UA" sz="1600" b="1" dirty="0" smtClean="0">
                <a:cs typeface="Arial" panose="020B0604020202020204" pitchFamily="34" charset="0"/>
              </a:rPr>
              <a:t>имушена тавтологія (через зміну первинного </a:t>
            </a:r>
            <a:r>
              <a:rPr lang="uk-UA" sz="1600" b="1" dirty="0">
                <a:cs typeface="Arial" panose="020B0604020202020204" pitchFamily="34" charset="0"/>
              </a:rPr>
              <a:t>значення </a:t>
            </a:r>
            <a:r>
              <a:rPr lang="uk-UA" sz="1600" b="1" dirty="0" smtClean="0">
                <a:cs typeface="Arial" panose="020B0604020202020204" pitchFamily="34" charset="0"/>
              </a:rPr>
              <a:t>слова):</a:t>
            </a:r>
          </a:p>
          <a:p>
            <a:pPr algn="just"/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чорне чорнило,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біла білизна,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Народна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Республіка (лат. </a:t>
            </a:r>
            <a:r>
              <a:rPr lang="uk-UA" sz="1600" b="1" i="1" dirty="0" err="1">
                <a:solidFill>
                  <a:schemeClr val="bg1"/>
                </a:solidFill>
                <a:cs typeface="Arial" panose="020B0604020202020204" pitchFamily="34" charset="0"/>
              </a:rPr>
              <a:t>res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uk-UA" sz="1600" b="1" i="1" dirty="0" err="1">
                <a:solidFill>
                  <a:schemeClr val="bg1"/>
                </a:solidFill>
                <a:cs typeface="Arial" panose="020B0604020202020204" pitchFamily="34" charset="0"/>
              </a:rPr>
              <a:t>publica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, букв. — справа народна),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місто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Мелітополь (</a:t>
            </a:r>
            <a:r>
              <a:rPr lang="uk-UA" sz="1600" b="1" i="1" dirty="0" err="1">
                <a:solidFill>
                  <a:schemeClr val="bg1"/>
                </a:solidFill>
                <a:cs typeface="Arial" panose="020B0604020202020204" pitchFamily="34" charset="0"/>
              </a:rPr>
              <a:t>грец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. π</a:t>
            </a:r>
            <a:r>
              <a:rPr lang="uk-UA" sz="1600" b="1" i="1" dirty="0" err="1">
                <a:solidFill>
                  <a:schemeClr val="bg1"/>
                </a:solidFill>
                <a:cs typeface="Arial" panose="020B0604020202020204" pitchFamily="34" charset="0"/>
              </a:rPr>
              <a:t>όλις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 — місто), гора </a:t>
            </a:r>
            <a:r>
              <a:rPr lang="uk-UA" sz="1600" b="1" i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Чорногора</a:t>
            </a:r>
            <a:endParaRPr lang="uk-UA" sz="1600" b="1" i="1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algn="just"/>
            <a:r>
              <a:rPr lang="uk-UA" sz="1600" dirty="0" smtClean="0">
                <a:cs typeface="Arial" panose="020B0604020202020204" pitchFamily="34" charset="0"/>
              </a:rPr>
              <a:t> </a:t>
            </a:r>
            <a:r>
              <a:rPr lang="uk-UA" sz="1600" b="1" dirty="0" smtClean="0">
                <a:cs typeface="Arial" panose="020B0604020202020204" pitchFamily="34" charset="0"/>
              </a:rPr>
              <a:t>лежить </a:t>
            </a:r>
            <a:r>
              <a:rPr lang="uk-UA" sz="1600" b="1" dirty="0">
                <a:cs typeface="Arial" panose="020B0604020202020204" pitchFamily="34" charset="0"/>
              </a:rPr>
              <a:t>в </a:t>
            </a:r>
            <a:r>
              <a:rPr lang="uk-UA" sz="1600" b="1" dirty="0" smtClean="0">
                <a:cs typeface="Arial" panose="020B0604020202020204" pitchFamily="34" charset="0"/>
              </a:rPr>
              <a:t>основі синтаксичних конструкцій: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закон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є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закон, </a:t>
            </a:r>
            <a:r>
              <a:rPr lang="uk-UA" sz="1600" b="1" i="1" dirty="0">
                <a:solidFill>
                  <a:schemeClr val="bg1"/>
                </a:solidFill>
                <a:cs typeface="Arial" panose="020B0604020202020204" pitchFamily="34" charset="0"/>
              </a:rPr>
              <a:t>день як </a:t>
            </a:r>
            <a:r>
              <a:rPr lang="uk-UA" sz="1600" b="1" i="1" dirty="0" smtClean="0">
                <a:solidFill>
                  <a:schemeClr val="bg1"/>
                </a:solidFill>
                <a:cs typeface="Arial" panose="020B0604020202020204" pitchFamily="34" charset="0"/>
              </a:rPr>
              <a:t>день</a:t>
            </a:r>
            <a:endParaRPr lang="ru-RU" sz="1600" b="1" i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929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0445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b="1" dirty="0">
                <a:solidFill>
                  <a:schemeClr val="bg1"/>
                </a:solidFill>
              </a:rPr>
              <a:t>пам’ятний сувенір </a:t>
            </a:r>
            <a:r>
              <a:rPr lang="uk-UA" dirty="0">
                <a:solidFill>
                  <a:schemeClr val="bg1"/>
                </a:solidFill>
              </a:rPr>
              <a:t>(сувенір — “подарунок на пам’ять”), </a:t>
            </a:r>
            <a:r>
              <a:rPr lang="uk-UA" b="1" dirty="0">
                <a:solidFill>
                  <a:schemeClr val="bg1"/>
                </a:solidFill>
              </a:rPr>
              <a:t>передовий авангард </a:t>
            </a:r>
            <a:r>
              <a:rPr lang="uk-UA" dirty="0">
                <a:solidFill>
                  <a:schemeClr val="bg1"/>
                </a:solidFill>
              </a:rPr>
              <a:t>(авангард — “ті, хто попереду”), </a:t>
            </a:r>
            <a:r>
              <a:rPr lang="uk-UA" b="1" dirty="0" smtClean="0">
                <a:solidFill>
                  <a:schemeClr val="bg1"/>
                </a:solidFill>
              </a:rPr>
              <a:t>народний </a:t>
            </a:r>
            <a:r>
              <a:rPr lang="uk-UA" b="1" dirty="0">
                <a:solidFill>
                  <a:schemeClr val="bg1"/>
                </a:solidFill>
              </a:rPr>
              <a:t>фольклор </a:t>
            </a:r>
            <a:r>
              <a:rPr lang="uk-UA" dirty="0">
                <a:solidFill>
                  <a:schemeClr val="bg1"/>
                </a:solidFill>
              </a:rPr>
              <a:t>(фольклор — “народна творчість”), </a:t>
            </a:r>
            <a:r>
              <a:rPr lang="uk-UA" b="1" dirty="0">
                <a:solidFill>
                  <a:schemeClr val="bg1"/>
                </a:solidFill>
              </a:rPr>
              <a:t>прейскурант цін </a:t>
            </a:r>
            <a:r>
              <a:rPr lang="uk-UA" dirty="0">
                <a:solidFill>
                  <a:schemeClr val="bg1"/>
                </a:solidFill>
              </a:rPr>
              <a:t>(прейскурант — “довідник цін”), </a:t>
            </a:r>
            <a:r>
              <a:rPr lang="uk-UA" b="1" dirty="0">
                <a:solidFill>
                  <a:schemeClr val="bg1"/>
                </a:solidFill>
              </a:rPr>
              <a:t>вільна вакансія </a:t>
            </a:r>
            <a:r>
              <a:rPr lang="uk-UA" dirty="0">
                <a:solidFill>
                  <a:schemeClr val="bg1"/>
                </a:solidFill>
              </a:rPr>
              <a:t>(вакансія — “вільна, незайнята посада”), </a:t>
            </a:r>
            <a:r>
              <a:rPr lang="uk-UA" b="1" dirty="0">
                <a:solidFill>
                  <a:schemeClr val="bg1"/>
                </a:solidFill>
              </a:rPr>
              <a:t>основний лейтмотив </a:t>
            </a:r>
            <a:r>
              <a:rPr lang="uk-UA" dirty="0">
                <a:solidFill>
                  <a:schemeClr val="bg1"/>
                </a:solidFill>
              </a:rPr>
              <a:t>(лейтмотив — “провідний мотив, основна думка твору”), </a:t>
            </a:r>
            <a:r>
              <a:rPr lang="uk-UA" b="1" dirty="0">
                <a:solidFill>
                  <a:schemeClr val="bg1"/>
                </a:solidFill>
              </a:rPr>
              <a:t>дублювати двічі </a:t>
            </a:r>
            <a:r>
              <a:rPr lang="uk-UA" dirty="0">
                <a:solidFill>
                  <a:schemeClr val="bg1"/>
                </a:solidFill>
              </a:rPr>
              <a:t>(дублювати — “повторювати”), </a:t>
            </a:r>
            <a:r>
              <a:rPr lang="uk-UA" b="1" dirty="0">
                <a:solidFill>
                  <a:schemeClr val="bg1"/>
                </a:solidFill>
              </a:rPr>
              <a:t>демобілізуватися з армії </a:t>
            </a:r>
            <a:r>
              <a:rPr lang="uk-UA" dirty="0">
                <a:solidFill>
                  <a:schemeClr val="bg1"/>
                </a:solidFill>
              </a:rPr>
              <a:t>(демобілізуватися — “увільнитися зі збройних сил”); </a:t>
            </a:r>
            <a:r>
              <a:rPr lang="uk-UA" b="1" dirty="0">
                <a:solidFill>
                  <a:schemeClr val="bg1"/>
                </a:solidFill>
              </a:rPr>
              <a:t>“у березні місяці одержав 200 гривень грошей” </a:t>
            </a:r>
            <a:r>
              <a:rPr lang="uk-UA" dirty="0">
                <a:solidFill>
                  <a:schemeClr val="bg1"/>
                </a:solidFill>
              </a:rPr>
              <a:t>(слова місяць і гроші тут зайві</a:t>
            </a:r>
            <a:r>
              <a:rPr lang="uk-UA" dirty="0" smtClean="0">
                <a:solidFill>
                  <a:schemeClr val="bg1"/>
                </a:solidFill>
              </a:rPr>
              <a:t>)</a:t>
            </a:r>
          </a:p>
          <a:p>
            <a:r>
              <a:rPr lang="uk-UA" b="1" dirty="0"/>
              <a:t>д</a:t>
            </a:r>
            <a:r>
              <a:rPr lang="uk-UA" b="1" dirty="0" smtClean="0"/>
              <a:t>еякі </a:t>
            </a:r>
            <a:r>
              <a:rPr lang="uk-UA" b="1" dirty="0"/>
              <a:t>плеонастичні словосполучення закріпилися в мові й не вважаються сьогодні порушенням лексичних </a:t>
            </a:r>
            <a:r>
              <a:rPr lang="uk-UA" b="1" dirty="0" smtClean="0"/>
              <a:t>норм</a:t>
            </a:r>
            <a:r>
              <a:rPr lang="uk-UA" dirty="0" smtClean="0"/>
              <a:t>:</a:t>
            </a:r>
          </a:p>
          <a:p>
            <a:pPr algn="just"/>
            <a:r>
              <a:rPr lang="uk-UA" b="1" dirty="0" smtClean="0">
                <a:solidFill>
                  <a:schemeClr val="bg1"/>
                </a:solidFill>
              </a:rPr>
              <a:t>букіністична </a:t>
            </a:r>
            <a:r>
              <a:rPr lang="uk-UA" b="1" dirty="0">
                <a:solidFill>
                  <a:schemeClr val="bg1"/>
                </a:solidFill>
              </a:rPr>
              <a:t>книга (</a:t>
            </a:r>
            <a:r>
              <a:rPr lang="uk-UA" dirty="0">
                <a:solidFill>
                  <a:schemeClr val="bg1"/>
                </a:solidFill>
              </a:rPr>
              <a:t>від </a:t>
            </a:r>
            <a:r>
              <a:rPr lang="uk-UA" dirty="0" err="1">
                <a:solidFill>
                  <a:schemeClr val="bg1"/>
                </a:solidFill>
              </a:rPr>
              <a:t>фр</a:t>
            </a:r>
            <a:r>
              <a:rPr lang="uk-UA" dirty="0">
                <a:solidFill>
                  <a:schemeClr val="bg1"/>
                </a:solidFill>
              </a:rPr>
              <a:t>. </a:t>
            </a:r>
            <a:r>
              <a:rPr lang="uk-UA" dirty="0" err="1">
                <a:solidFill>
                  <a:schemeClr val="bg1"/>
                </a:solidFill>
              </a:rPr>
              <a:t>bouquin</a:t>
            </a:r>
            <a:r>
              <a:rPr lang="uk-UA" dirty="0">
                <a:solidFill>
                  <a:schemeClr val="bg1"/>
                </a:solidFill>
              </a:rPr>
              <a:t> — стара книга</a:t>
            </a:r>
            <a:r>
              <a:rPr lang="uk-UA" b="1" dirty="0" smtClean="0">
                <a:solidFill>
                  <a:schemeClr val="bg1"/>
                </a:solidFill>
              </a:rPr>
              <a:t>)</a:t>
            </a:r>
          </a:p>
          <a:p>
            <a:pPr algn="just"/>
            <a:r>
              <a:rPr lang="uk-UA" b="1" dirty="0" smtClean="0">
                <a:solidFill>
                  <a:schemeClr val="bg1"/>
                </a:solidFill>
              </a:rPr>
              <a:t>експонат </a:t>
            </a:r>
            <a:r>
              <a:rPr lang="uk-UA" b="1" dirty="0">
                <a:solidFill>
                  <a:schemeClr val="bg1"/>
                </a:solidFill>
              </a:rPr>
              <a:t>виставки </a:t>
            </a:r>
            <a:r>
              <a:rPr lang="uk-UA" dirty="0">
                <a:solidFill>
                  <a:schemeClr val="bg1"/>
                </a:solidFill>
              </a:rPr>
              <a:t>(від лат. </a:t>
            </a:r>
            <a:r>
              <a:rPr lang="uk-UA" dirty="0" err="1">
                <a:solidFill>
                  <a:schemeClr val="bg1"/>
                </a:solidFill>
              </a:rPr>
              <a:t>expono</a:t>
            </a:r>
            <a:r>
              <a:rPr lang="uk-UA" dirty="0">
                <a:solidFill>
                  <a:schemeClr val="bg1"/>
                </a:solidFill>
              </a:rPr>
              <a:t> — виставляю напоказ</a:t>
            </a:r>
            <a:r>
              <a:rPr lang="uk-UA" b="1" dirty="0" smtClean="0">
                <a:solidFill>
                  <a:schemeClr val="bg1"/>
                </a:solidFill>
              </a:rPr>
              <a:t>)</a:t>
            </a:r>
          </a:p>
          <a:p>
            <a:pPr algn="just"/>
            <a:r>
              <a:rPr lang="uk-UA" b="1" dirty="0" smtClean="0">
                <a:solidFill>
                  <a:schemeClr val="bg1"/>
                </a:solidFill>
              </a:rPr>
              <a:t>монументальний </a:t>
            </a:r>
            <a:r>
              <a:rPr lang="uk-UA" b="1" dirty="0">
                <a:solidFill>
                  <a:schemeClr val="bg1"/>
                </a:solidFill>
              </a:rPr>
              <a:t>пам’ятник </a:t>
            </a:r>
            <a:r>
              <a:rPr lang="uk-UA" dirty="0">
                <a:solidFill>
                  <a:schemeClr val="bg1"/>
                </a:solidFill>
              </a:rPr>
              <a:t>(від лат. </a:t>
            </a:r>
            <a:r>
              <a:rPr lang="uk-UA" dirty="0" err="1">
                <a:solidFill>
                  <a:schemeClr val="bg1"/>
                </a:solidFill>
              </a:rPr>
              <a:t>monumentum</a:t>
            </a:r>
            <a:r>
              <a:rPr lang="uk-UA" dirty="0">
                <a:solidFill>
                  <a:schemeClr val="bg1"/>
                </a:solidFill>
              </a:rPr>
              <a:t> — знак пам’яті</a:t>
            </a:r>
            <a:r>
              <a:rPr lang="uk-UA" dirty="0" smtClean="0">
                <a:solidFill>
                  <a:schemeClr val="bg1"/>
                </a:solidFill>
              </a:rPr>
              <a:t>)</a:t>
            </a:r>
            <a:endParaRPr lang="uk-UA" b="1" dirty="0" smtClean="0">
              <a:solidFill>
                <a:schemeClr val="bg1"/>
              </a:solidFill>
            </a:endParaRPr>
          </a:p>
          <a:p>
            <a:pPr algn="just"/>
            <a:r>
              <a:rPr lang="uk-UA" b="1" dirty="0" smtClean="0">
                <a:solidFill>
                  <a:schemeClr val="bg1"/>
                </a:solidFill>
              </a:rPr>
              <a:t>реальна </a:t>
            </a:r>
            <a:r>
              <a:rPr lang="uk-UA" b="1" dirty="0">
                <a:solidFill>
                  <a:schemeClr val="bg1"/>
                </a:solidFill>
              </a:rPr>
              <a:t>дійсність </a:t>
            </a:r>
            <a:r>
              <a:rPr lang="uk-UA" dirty="0">
                <a:solidFill>
                  <a:schemeClr val="bg1"/>
                </a:solidFill>
              </a:rPr>
              <a:t>(від лат. </a:t>
            </a:r>
            <a:r>
              <a:rPr lang="uk-UA" dirty="0" err="1">
                <a:solidFill>
                  <a:schemeClr val="bg1"/>
                </a:solidFill>
              </a:rPr>
              <a:t>realis</a:t>
            </a:r>
            <a:r>
              <a:rPr lang="uk-UA" dirty="0">
                <a:solidFill>
                  <a:schemeClr val="bg1"/>
                </a:solidFill>
              </a:rPr>
              <a:t> — дійсний</a:t>
            </a:r>
            <a:r>
              <a:rPr lang="uk-UA" dirty="0" smtClean="0">
                <a:solidFill>
                  <a:schemeClr val="bg1"/>
                </a:solidFill>
              </a:rPr>
              <a:t>)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68152"/>
          </a:xfrm>
        </p:spPr>
        <p:txBody>
          <a:bodyPr>
            <a:noAutofit/>
          </a:bodyPr>
          <a:lstStyle/>
          <a:p>
            <a:pPr algn="ctr"/>
            <a:r>
              <a:rPr lang="uk-UA" sz="3600" b="1" i="1" dirty="0">
                <a:effectLst/>
              </a:rPr>
              <a:t>Плеоназм </a:t>
            </a:r>
            <a:r>
              <a:rPr lang="uk-UA" sz="2800" dirty="0" smtClean="0">
                <a:effectLst/>
              </a:rPr>
              <a:t/>
            </a:r>
            <a:br>
              <a:rPr lang="uk-UA" sz="2800" dirty="0" smtClean="0">
                <a:effectLst/>
              </a:rPr>
            </a:br>
            <a:r>
              <a:rPr lang="uk-UA" sz="2400" dirty="0" smtClean="0">
                <a:solidFill>
                  <a:schemeClr val="bg1"/>
                </a:solidFill>
                <a:effectLst/>
              </a:rPr>
              <a:t>(</a:t>
            </a:r>
            <a:r>
              <a:rPr lang="uk-UA" sz="2400" dirty="0">
                <a:solidFill>
                  <a:schemeClr val="bg1"/>
                </a:solidFill>
                <a:effectLst/>
              </a:rPr>
              <a:t>гр. </a:t>
            </a:r>
            <a:r>
              <a:rPr lang="uk-UA" sz="2400" dirty="0">
                <a:solidFill>
                  <a:schemeClr val="bg1"/>
                </a:solidFill>
                <a:effectLst/>
              </a:rPr>
              <a:t>pleonasmos</a:t>
            </a:r>
            <a:r>
              <a:rPr lang="uk-UA" sz="2400" dirty="0">
                <a:solidFill>
                  <a:schemeClr val="bg1"/>
                </a:solidFill>
                <a:effectLst/>
              </a:rPr>
              <a:t> — перебільшення) </a:t>
            </a:r>
            <a:r>
              <a:rPr lang="uk-UA" sz="2400" dirty="0" smtClean="0">
                <a:solidFill>
                  <a:schemeClr val="bg1"/>
                </a:solidFill>
                <a:effectLst/>
              </a:rPr>
              <a:t/>
            </a:r>
            <a:br>
              <a:rPr lang="uk-UA" sz="2400" dirty="0" smtClean="0">
                <a:solidFill>
                  <a:schemeClr val="bg1"/>
                </a:solidFill>
                <a:effectLst/>
              </a:rPr>
            </a:br>
            <a:r>
              <a:rPr lang="uk-UA" sz="2400" b="1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частковий </a:t>
            </a:r>
            <a:r>
              <a:rPr lang="uk-UA" sz="2400" b="1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збіг значень лексем, що утворюють словосполучення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366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492896"/>
            <a:ext cx="8075240" cy="3603104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у</a:t>
            </a:r>
            <a:r>
              <a:rPr lang="uk-UA" dirty="0" smtClean="0"/>
              <a:t> </a:t>
            </a:r>
            <a:r>
              <a:rPr lang="uk-UA" dirty="0"/>
              <a:t>документах вони забезпечують «казенний» </a:t>
            </a:r>
            <a:r>
              <a:rPr lang="uk-UA" dirty="0" smtClean="0"/>
              <a:t>характер</a:t>
            </a:r>
          </a:p>
          <a:p>
            <a:r>
              <a:rPr lang="uk-UA" dirty="0" smtClean="0"/>
              <a:t>позбавляють </a:t>
            </a:r>
            <a:r>
              <a:rPr lang="uk-UA" dirty="0"/>
              <a:t>документ </a:t>
            </a:r>
            <a:r>
              <a:rPr lang="uk-UA" dirty="0" smtClean="0"/>
              <a:t>емоційності</a:t>
            </a:r>
          </a:p>
          <a:p>
            <a:r>
              <a:rPr lang="uk-UA" dirty="0" smtClean="0"/>
              <a:t>надають </a:t>
            </a:r>
            <a:r>
              <a:rPr lang="uk-UA" dirty="0"/>
              <a:t>безособового </a:t>
            </a:r>
            <a:r>
              <a:rPr lang="uk-UA" dirty="0" smtClean="0"/>
              <a:t>характеру</a:t>
            </a:r>
            <a:endParaRPr lang="uk-UA" dirty="0"/>
          </a:p>
          <a:p>
            <a:pPr algn="just"/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b="1" i="1" dirty="0">
                <a:solidFill>
                  <a:schemeClr val="bg1"/>
                </a:solidFill>
              </a:rPr>
              <a:t>доводжу до вашого відома</a:t>
            </a:r>
            <a:r>
              <a:rPr lang="uk-UA" b="1" dirty="0">
                <a:solidFill>
                  <a:schemeClr val="bg1"/>
                </a:solidFill>
              </a:rPr>
              <a:t> </a:t>
            </a:r>
            <a:r>
              <a:rPr lang="uk-UA" dirty="0">
                <a:solidFill>
                  <a:schemeClr val="bg1"/>
                </a:solidFill>
              </a:rPr>
              <a:t>(замість повідомляю), </a:t>
            </a:r>
            <a:r>
              <a:rPr lang="uk-UA" b="1" i="1" dirty="0">
                <a:solidFill>
                  <a:schemeClr val="bg1"/>
                </a:solidFill>
              </a:rPr>
              <a:t>необхідно вжити термінових заходів</a:t>
            </a:r>
            <a:r>
              <a:rPr lang="uk-UA" b="1" dirty="0">
                <a:solidFill>
                  <a:schemeClr val="bg1"/>
                </a:solidFill>
              </a:rPr>
              <a:t> </a:t>
            </a:r>
            <a:r>
              <a:rPr lang="uk-UA" dirty="0">
                <a:solidFill>
                  <a:schemeClr val="bg1"/>
                </a:solidFill>
              </a:rPr>
              <a:t>(замість треба), </a:t>
            </a:r>
            <a:r>
              <a:rPr lang="uk-UA" b="1" i="1" dirty="0">
                <a:solidFill>
                  <a:schemeClr val="bg1"/>
                </a:solidFill>
              </a:rPr>
              <a:t>такий стан речей є неприпустимим</a:t>
            </a:r>
            <a:r>
              <a:rPr lang="uk-UA" b="1" dirty="0">
                <a:solidFill>
                  <a:schemeClr val="bg1"/>
                </a:solidFill>
              </a:rPr>
              <a:t> </a:t>
            </a:r>
            <a:r>
              <a:rPr lang="uk-UA" dirty="0">
                <a:solidFill>
                  <a:schemeClr val="bg1"/>
                </a:solidFill>
              </a:rPr>
              <a:t>(замість це неприпустимо), </a:t>
            </a:r>
            <a:r>
              <a:rPr lang="uk-UA" b="1" i="1" dirty="0">
                <a:solidFill>
                  <a:schemeClr val="bg1"/>
                </a:solidFill>
              </a:rPr>
              <a:t>в результаті ретельного розслідування</a:t>
            </a:r>
            <a:r>
              <a:rPr lang="uk-UA" dirty="0">
                <a:solidFill>
                  <a:schemeClr val="bg1"/>
                </a:solidFill>
              </a:rPr>
              <a:t> (замість розслідуючи), </a:t>
            </a:r>
            <a:r>
              <a:rPr lang="uk-UA" b="1" i="1" dirty="0">
                <a:solidFill>
                  <a:schemeClr val="bg1"/>
                </a:solidFill>
              </a:rPr>
              <a:t>мали місце</a:t>
            </a:r>
            <a:r>
              <a:rPr lang="uk-UA" b="1" dirty="0">
                <a:solidFill>
                  <a:schemeClr val="bg1"/>
                </a:solidFill>
              </a:rPr>
              <a:t> </a:t>
            </a:r>
            <a:r>
              <a:rPr lang="uk-UA" dirty="0">
                <a:solidFill>
                  <a:schemeClr val="bg1"/>
                </a:solidFill>
              </a:rPr>
              <a:t>(замість було</a:t>
            </a:r>
            <a:r>
              <a:rPr lang="uk-UA" dirty="0" smtClean="0">
                <a:solidFill>
                  <a:schemeClr val="bg1"/>
                </a:solidFill>
              </a:rPr>
              <a:t>)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>
                <a:effectLst/>
              </a:rPr>
              <a:t>К</a:t>
            </a:r>
            <a:r>
              <a:rPr lang="uk-UA" b="1" i="1" dirty="0" smtClean="0">
                <a:effectLst/>
              </a:rPr>
              <a:t>анцеляризми</a:t>
            </a:r>
            <a:r>
              <a:rPr lang="uk-UA" b="1" dirty="0" smtClean="0">
                <a:effectLst/>
              </a:rPr>
              <a:t> </a:t>
            </a:r>
            <a:r>
              <a:rPr lang="uk-UA" b="1" dirty="0">
                <a:effectLst/>
              </a:rPr>
              <a:t>– </a:t>
            </a:r>
            <a:r>
              <a:rPr lang="uk-UA" b="1" dirty="0" smtClean="0">
                <a:effectLst/>
              </a:rPr>
              <a:t/>
            </a:r>
            <a:br>
              <a:rPr lang="uk-UA" b="1" dirty="0" smtClean="0">
                <a:effectLst/>
              </a:rPr>
            </a:br>
            <a:r>
              <a:rPr lang="uk-UA" sz="3100" b="1" dirty="0" smtClean="0">
                <a:solidFill>
                  <a:schemeClr val="bg1"/>
                </a:solidFill>
                <a:effectLst/>
              </a:rPr>
              <a:t>слова</a:t>
            </a:r>
            <a:r>
              <a:rPr lang="uk-UA" sz="3100" b="1" dirty="0">
                <a:solidFill>
                  <a:schemeClr val="bg1"/>
                </a:solidFill>
                <a:effectLst/>
              </a:rPr>
              <a:t>, словосполучення, граматичні форми і конструкції, властиві, переважно, офіційно-діловому стилю</a:t>
            </a:r>
            <a:endParaRPr lang="ru-RU" sz="3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32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348880"/>
            <a:ext cx="7992888" cy="403244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dirty="0"/>
              <a:t>н</a:t>
            </a:r>
            <a:r>
              <a:rPr lang="uk-UA" dirty="0" smtClean="0"/>
              <a:t>айбільш </a:t>
            </a:r>
            <a:r>
              <a:rPr lang="uk-UA" dirty="0"/>
              <a:t>часто штампи зустрічаються у мові тих, хто за родом своєї діяльності повинен постійно користуватись монологічною мовою </a:t>
            </a:r>
            <a:r>
              <a:rPr lang="uk-UA" dirty="0">
                <a:solidFill>
                  <a:schemeClr val="bg1"/>
                </a:solidFill>
              </a:rPr>
              <a:t>(кореспонденти, лектори, вчителі </a:t>
            </a:r>
            <a:r>
              <a:rPr lang="uk-UA" dirty="0" smtClean="0">
                <a:solidFill>
                  <a:schemeClr val="bg1"/>
                </a:solidFill>
              </a:rPr>
              <a:t>тощо)</a:t>
            </a:r>
          </a:p>
          <a:p>
            <a:pPr algn="just"/>
            <a:r>
              <a:rPr lang="uk-UA" dirty="0"/>
              <a:t>г</a:t>
            </a:r>
            <a:r>
              <a:rPr lang="uk-UA" dirty="0" smtClean="0"/>
              <a:t>оловною </a:t>
            </a:r>
            <a:r>
              <a:rPr lang="uk-UA" dirty="0"/>
              <a:t>причиною породження штампів є відсутність в авторській мові тих засобів, які допомогли б швидко, зручно й </a:t>
            </a:r>
            <a:r>
              <a:rPr lang="uk-UA" dirty="0" err="1"/>
              <a:t>економно</a:t>
            </a:r>
            <a:r>
              <a:rPr lang="uk-UA" dirty="0"/>
              <a:t> висловити </a:t>
            </a:r>
            <a:r>
              <a:rPr lang="uk-UA" dirty="0" smtClean="0"/>
              <a:t>думку </a:t>
            </a:r>
            <a:r>
              <a:rPr lang="uk-UA" dirty="0" smtClean="0">
                <a:solidFill>
                  <a:schemeClr val="bg1"/>
                </a:solidFill>
              </a:rPr>
              <a:t>(</a:t>
            </a:r>
            <a:r>
              <a:rPr lang="uk-UA" i="1" dirty="0" smtClean="0">
                <a:solidFill>
                  <a:schemeClr val="bg1"/>
                </a:solidFill>
              </a:rPr>
              <a:t>питання </a:t>
            </a:r>
            <a:r>
              <a:rPr lang="uk-UA" i="1" dirty="0">
                <a:solidFill>
                  <a:schemeClr val="bg1"/>
                </a:solidFill>
              </a:rPr>
              <a:t>підвищення; забезпечення виконання; здійснення завдання; виконання </a:t>
            </a:r>
            <a:r>
              <a:rPr lang="uk-UA" i="1" dirty="0" smtClean="0">
                <a:solidFill>
                  <a:schemeClr val="bg1"/>
                </a:solidFill>
              </a:rPr>
              <a:t>зобов'язання, робота </a:t>
            </a:r>
            <a:r>
              <a:rPr lang="uk-UA" i="1" dirty="0">
                <a:solidFill>
                  <a:schemeClr val="bg1"/>
                </a:solidFill>
              </a:rPr>
              <a:t>по </a:t>
            </a:r>
            <a:r>
              <a:rPr lang="uk-UA" i="1" dirty="0" smtClean="0">
                <a:solidFill>
                  <a:schemeClr val="bg1"/>
                </a:solidFill>
              </a:rPr>
              <a:t>впровадженню</a:t>
            </a:r>
            <a:r>
              <a:rPr lang="uk-UA" dirty="0" smtClean="0">
                <a:solidFill>
                  <a:schemeClr val="bg1"/>
                </a:solidFill>
              </a:rPr>
              <a:t>, </a:t>
            </a:r>
            <a:r>
              <a:rPr lang="uk-UA" i="1" dirty="0">
                <a:solidFill>
                  <a:schemeClr val="bg1"/>
                </a:solidFill>
              </a:rPr>
              <a:t>боротьба по </a:t>
            </a:r>
            <a:r>
              <a:rPr lang="uk-UA" i="1" dirty="0" smtClean="0">
                <a:solidFill>
                  <a:schemeClr val="bg1"/>
                </a:solidFill>
              </a:rPr>
              <a:t>винищенню</a:t>
            </a:r>
            <a:r>
              <a:rPr lang="uk-UA" i="1" dirty="0">
                <a:solidFill>
                  <a:schemeClr val="bg1"/>
                </a:solidFill>
              </a:rPr>
              <a:t>,</a:t>
            </a:r>
            <a:r>
              <a:rPr lang="uk-UA" i="1" dirty="0" smtClean="0">
                <a:solidFill>
                  <a:schemeClr val="bg1"/>
                </a:solidFill>
              </a:rPr>
              <a:t> </a:t>
            </a:r>
            <a:r>
              <a:rPr lang="uk-UA" i="1" dirty="0">
                <a:solidFill>
                  <a:schemeClr val="bg1"/>
                </a:solidFill>
              </a:rPr>
              <a:t>експеримент по </a:t>
            </a:r>
            <a:r>
              <a:rPr lang="uk-UA" i="1" dirty="0" smtClean="0">
                <a:solidFill>
                  <a:schemeClr val="bg1"/>
                </a:solidFill>
              </a:rPr>
              <a:t>застосуванню, </a:t>
            </a:r>
            <a:r>
              <a:rPr lang="uk-UA" i="1" dirty="0">
                <a:solidFill>
                  <a:schemeClr val="bg1"/>
                </a:solidFill>
              </a:rPr>
              <a:t>дослідження по </a:t>
            </a:r>
            <a:r>
              <a:rPr lang="uk-UA" i="1" dirty="0" smtClean="0">
                <a:solidFill>
                  <a:schemeClr val="bg1"/>
                </a:solidFill>
              </a:rPr>
              <a:t>ліквідації</a:t>
            </a:r>
            <a:r>
              <a:rPr lang="uk-UA" dirty="0" smtClean="0">
                <a:solidFill>
                  <a:schemeClr val="bg1"/>
                </a:solidFill>
              </a:rPr>
              <a:t>)</a:t>
            </a:r>
          </a:p>
          <a:p>
            <a:pPr algn="just"/>
            <a:r>
              <a:rPr lang="uk-UA" dirty="0"/>
              <a:t>о</a:t>
            </a:r>
            <a:r>
              <a:rPr lang="uk-UA" dirty="0" smtClean="0"/>
              <a:t>дні </a:t>
            </a:r>
            <a:r>
              <a:rPr lang="uk-UA" dirty="0"/>
              <a:t>й ті самі слова-означення, що додаються часто до іменників у </a:t>
            </a:r>
            <a:r>
              <a:rPr lang="uk-UA" dirty="0" err="1"/>
              <a:t>мовних</a:t>
            </a:r>
            <a:r>
              <a:rPr lang="uk-UA" dirty="0"/>
              <a:t> кліше, також бувають </a:t>
            </a:r>
            <a:r>
              <a:rPr lang="uk-UA" dirty="0" smtClean="0"/>
              <a:t>штампами </a:t>
            </a:r>
            <a:r>
              <a:rPr lang="uk-UA" dirty="0" smtClean="0">
                <a:solidFill>
                  <a:schemeClr val="bg1"/>
                </a:solidFill>
              </a:rPr>
              <a:t>(</a:t>
            </a:r>
            <a:r>
              <a:rPr lang="uk-UA" i="1" dirty="0" smtClean="0">
                <a:solidFill>
                  <a:schemeClr val="bg1"/>
                </a:solidFill>
              </a:rPr>
              <a:t>мати </a:t>
            </a:r>
            <a:r>
              <a:rPr lang="uk-UA" i="1" dirty="0">
                <a:solidFill>
                  <a:schemeClr val="bg1"/>
                </a:solidFill>
              </a:rPr>
              <a:t>велике значення, відігравати важливу роль, приділяти значну увагу, склалися певні стосунки, викликають значний інтерес, у даний час</a:t>
            </a:r>
            <a:r>
              <a:rPr lang="uk-UA" dirty="0">
                <a:solidFill>
                  <a:schemeClr val="bg1"/>
                </a:solidFill>
              </a:rPr>
              <a:t> та ін. </a:t>
            </a:r>
            <a:r>
              <a:rPr lang="uk-UA" dirty="0" smtClean="0">
                <a:solidFill>
                  <a:schemeClr val="bg1"/>
                </a:solidFill>
              </a:rPr>
              <a:t>)</a:t>
            </a:r>
          </a:p>
          <a:p>
            <a:pPr algn="just"/>
            <a:r>
              <a:rPr lang="uk-UA" dirty="0"/>
              <a:t>ш</a:t>
            </a:r>
            <a:r>
              <a:rPr lang="uk-UA" dirty="0" smtClean="0"/>
              <a:t>тампами </a:t>
            </a:r>
            <a:r>
              <a:rPr lang="uk-UA" dirty="0"/>
              <a:t>вважаються й словосполучення, які часто повторюються і не несуть ніякої </a:t>
            </a:r>
            <a:r>
              <a:rPr lang="uk-UA" dirty="0" smtClean="0"/>
              <a:t>інформації </a:t>
            </a:r>
            <a:r>
              <a:rPr lang="uk-UA" dirty="0" smtClean="0">
                <a:solidFill>
                  <a:schemeClr val="bg1"/>
                </a:solidFill>
              </a:rPr>
              <a:t>(</a:t>
            </a:r>
            <a:r>
              <a:rPr lang="uk-UA" i="1" dirty="0" smtClean="0">
                <a:solidFill>
                  <a:schemeClr val="bg1"/>
                </a:solidFill>
              </a:rPr>
              <a:t>треба </a:t>
            </a:r>
            <a:r>
              <a:rPr lang="uk-UA" i="1" dirty="0">
                <a:solidFill>
                  <a:schemeClr val="bg1"/>
                </a:solidFill>
              </a:rPr>
              <a:t>сказати; слід зазначити; потрібно </a:t>
            </a:r>
            <a:r>
              <a:rPr lang="uk-UA" i="1" dirty="0" smtClean="0">
                <a:solidFill>
                  <a:schemeClr val="bg1"/>
                </a:solidFill>
              </a:rPr>
              <a:t>відзначити</a:t>
            </a:r>
            <a:r>
              <a:rPr lang="uk-UA" dirty="0">
                <a:solidFill>
                  <a:schemeClr val="bg1"/>
                </a:solidFill>
              </a:rPr>
              <a:t>)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052464"/>
          </a:xfrm>
        </p:spPr>
        <p:txBody>
          <a:bodyPr>
            <a:noAutofit/>
          </a:bodyPr>
          <a:lstStyle/>
          <a:p>
            <a:pPr algn="ctr"/>
            <a:r>
              <a:rPr lang="uk-UA" sz="3600" b="1" i="1" dirty="0" err="1">
                <a:effectLst/>
              </a:rPr>
              <a:t>М</a:t>
            </a:r>
            <a:r>
              <a:rPr lang="uk-UA" sz="3600" b="1" i="1" dirty="0" err="1" smtClean="0">
                <a:effectLst/>
              </a:rPr>
              <a:t>овні</a:t>
            </a:r>
            <a:r>
              <a:rPr lang="uk-UA" sz="3600" b="1" i="1" dirty="0" smtClean="0">
                <a:effectLst/>
              </a:rPr>
              <a:t> </a:t>
            </a:r>
            <a:r>
              <a:rPr lang="uk-UA" sz="3600" b="1" i="1" dirty="0">
                <a:effectLst/>
              </a:rPr>
              <a:t>штампи </a:t>
            </a:r>
            <a:r>
              <a:rPr lang="uk-UA" sz="2800" b="1" dirty="0">
                <a:effectLst/>
              </a:rPr>
              <a:t>– </a:t>
            </a:r>
            <a:r>
              <a:rPr lang="uk-UA" sz="2800" b="1" dirty="0" smtClean="0">
                <a:effectLst/>
              </a:rPr>
              <a:t/>
            </a:r>
            <a:br>
              <a:rPr lang="uk-UA" sz="2800" b="1" dirty="0" smtClean="0">
                <a:effectLst/>
              </a:rPr>
            </a:br>
            <a:r>
              <a:rPr lang="uk-UA" sz="2800" b="1" dirty="0" smtClean="0">
                <a:solidFill>
                  <a:schemeClr val="bg1"/>
                </a:solidFill>
                <a:effectLst/>
              </a:rPr>
              <a:t>це </a:t>
            </a:r>
            <a:r>
              <a:rPr lang="uk-UA" sz="2800" b="1" dirty="0">
                <a:solidFill>
                  <a:schemeClr val="bg1"/>
                </a:solidFill>
                <a:effectLst/>
              </a:rPr>
              <a:t>вислови, які механічно відтворюються і в результаті багаторазового повторення втратили свою образність і стилістичну виразність 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880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36912"/>
            <a:ext cx="8229600" cy="37444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>
                <a:solidFill>
                  <a:schemeClr val="bg1"/>
                </a:solidFill>
              </a:rPr>
              <a:t>В</a:t>
            </a:r>
            <a:r>
              <a:rPr lang="uk-UA" b="1" dirty="0" smtClean="0">
                <a:solidFill>
                  <a:schemeClr val="bg1"/>
                </a:solidFill>
              </a:rPr>
              <a:t>иди </a:t>
            </a:r>
            <a:r>
              <a:rPr lang="uk-UA" b="1" dirty="0">
                <a:solidFill>
                  <a:schemeClr val="bg1"/>
                </a:solidFill>
              </a:rPr>
              <a:t>кліше:</a:t>
            </a:r>
            <a:endParaRPr lang="ru-RU" b="1" dirty="0">
              <a:solidFill>
                <a:schemeClr val="bg1"/>
              </a:solidFill>
            </a:endParaRPr>
          </a:p>
          <a:p>
            <a:pPr algn="just"/>
            <a:r>
              <a:rPr lang="uk-UA" b="1" u="sng" dirty="0" smtClean="0"/>
              <a:t>прості</a:t>
            </a:r>
            <a:r>
              <a:rPr lang="uk-UA" b="1" dirty="0"/>
              <a:t>, </a:t>
            </a:r>
            <a:r>
              <a:rPr lang="uk-UA" dirty="0"/>
              <a:t>що складаються із двох слів: </a:t>
            </a:r>
            <a:r>
              <a:rPr lang="uk-UA" i="1" dirty="0">
                <a:solidFill>
                  <a:schemeClr val="bg1"/>
                </a:solidFill>
              </a:rPr>
              <a:t>мати на увазі; екстремальна ситуація; плинність кадрів; оголосити подяку; вжити заходів; накласти </a:t>
            </a:r>
            <a:r>
              <a:rPr lang="uk-UA" i="1" dirty="0" smtClean="0">
                <a:solidFill>
                  <a:schemeClr val="bg1"/>
                </a:solidFill>
              </a:rPr>
              <a:t>стягнення</a:t>
            </a:r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uk-UA" b="1" u="sng" dirty="0" smtClean="0"/>
              <a:t>ускладнені</a:t>
            </a:r>
            <a:r>
              <a:rPr lang="uk-UA" b="1" dirty="0"/>
              <a:t>, </a:t>
            </a:r>
            <a:r>
              <a:rPr lang="uk-UA" dirty="0"/>
              <a:t>що мають більше двох слів: </a:t>
            </a:r>
            <a:r>
              <a:rPr lang="uk-UA" i="1" dirty="0">
                <a:solidFill>
                  <a:schemeClr val="bg1"/>
                </a:solidFill>
              </a:rPr>
              <a:t>брати участь у заходах; входити в коло інтересів; вжити суворих заходів; накласти дисциплінарне </a:t>
            </a:r>
            <a:r>
              <a:rPr lang="uk-UA" i="1" dirty="0" smtClean="0">
                <a:solidFill>
                  <a:schemeClr val="bg1"/>
                </a:solidFill>
              </a:rPr>
              <a:t>стягнення</a:t>
            </a:r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uk-UA" b="1" u="sng" dirty="0" smtClean="0"/>
              <a:t>складні</a:t>
            </a:r>
            <a:r>
              <a:rPr lang="uk-UA" b="1" dirty="0"/>
              <a:t>, </a:t>
            </a:r>
            <a:r>
              <a:rPr lang="uk-UA" dirty="0"/>
              <a:t>що практично мають у своїй структурі два простих кліше, які поєднані в один блок: </a:t>
            </a:r>
            <a:r>
              <a:rPr lang="uk-UA" i="1" dirty="0">
                <a:solidFill>
                  <a:schemeClr val="bg1"/>
                </a:solidFill>
              </a:rPr>
              <a:t>відділ боротьби з незаконним обігом наркотиків; контроль за виконанням наказу залишаю за </a:t>
            </a:r>
            <a:r>
              <a:rPr lang="uk-UA" i="1" dirty="0" smtClean="0">
                <a:solidFill>
                  <a:schemeClr val="bg1"/>
                </a:solidFill>
              </a:rPr>
              <a:t>собою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i="1" dirty="0">
                <a:effectLst/>
              </a:rPr>
              <a:t>Кліше</a:t>
            </a:r>
            <a:r>
              <a:rPr lang="uk-UA" sz="3600" i="1" dirty="0">
                <a:effectLst/>
              </a:rPr>
              <a:t> </a:t>
            </a:r>
            <a:r>
              <a:rPr lang="uk-UA" sz="3600" dirty="0">
                <a:effectLst/>
              </a:rPr>
              <a:t>– </a:t>
            </a:r>
            <a:r>
              <a:rPr lang="uk-UA" sz="2400" dirty="0" smtClean="0">
                <a:effectLst/>
              </a:rPr>
              <a:t/>
            </a:r>
            <a:br>
              <a:rPr lang="uk-UA" sz="2400" dirty="0" smtClean="0">
                <a:effectLst/>
              </a:rPr>
            </a:br>
            <a:r>
              <a:rPr lang="uk-UA" sz="2700" b="1" dirty="0" smtClean="0">
                <a:solidFill>
                  <a:schemeClr val="bg1"/>
                </a:solidFill>
                <a:effectLst/>
              </a:rPr>
              <a:t>стандартні </a:t>
            </a:r>
            <a:r>
              <a:rPr lang="uk-UA" sz="2700" b="1" dirty="0">
                <a:solidFill>
                  <a:schemeClr val="bg1"/>
                </a:solidFill>
                <a:effectLst/>
              </a:rPr>
              <a:t>мовні</a:t>
            </a:r>
            <a:r>
              <a:rPr lang="uk-UA" sz="2700" b="1" dirty="0">
                <a:solidFill>
                  <a:schemeClr val="bg1"/>
                </a:solidFill>
                <a:effectLst/>
              </a:rPr>
              <a:t> одиниці, яким властивий постійний склад компонентів, закріпленість за певними ситуаціями, що спричинено позамовними </a:t>
            </a:r>
            <a:r>
              <a:rPr lang="uk-UA" sz="2700" b="1" dirty="0" smtClean="0">
                <a:solidFill>
                  <a:schemeClr val="bg1"/>
                </a:solidFill>
                <a:effectLst/>
              </a:rPr>
              <a:t> чинниками або </a:t>
            </a:r>
            <a:r>
              <a:rPr lang="uk-UA" sz="2700" b="1" dirty="0">
                <a:solidFill>
                  <a:schemeClr val="bg1"/>
                </a:solidFill>
                <a:effectLst/>
              </a:rPr>
              <a:t>формою, жанром спілкування</a:t>
            </a:r>
            <a:endParaRPr lang="ru-RU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723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584176"/>
          </a:xfrm>
        </p:spPr>
        <p:txBody>
          <a:bodyPr>
            <a:normAutofit/>
          </a:bodyPr>
          <a:lstStyle/>
          <a:p>
            <a:pPr algn="ctr"/>
            <a:r>
              <a:rPr lang="uk-UA" sz="4000" b="1" i="1" dirty="0" smtClean="0">
                <a:solidFill>
                  <a:schemeClr val="bg1"/>
                </a:solidFill>
              </a:rPr>
              <a:t>З погляду активності вживання вся лексика поділяється на:</a:t>
            </a:r>
            <a:endParaRPr lang="ru-RU" sz="4000" b="1" i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55576" y="2492896"/>
            <a:ext cx="3456384" cy="3891136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Активну  - </a:t>
            </a:r>
          </a:p>
          <a:p>
            <a:pPr marL="0" indent="0" algn="just">
              <a:buNone/>
            </a:pPr>
            <a:r>
              <a:rPr lang="uk-UA" sz="2800" dirty="0">
                <a:solidFill>
                  <a:schemeClr val="bg1"/>
                </a:solidFill>
              </a:rPr>
              <a:t>с</a:t>
            </a:r>
            <a:r>
              <a:rPr lang="uk-UA" sz="2800" dirty="0" smtClean="0">
                <a:solidFill>
                  <a:schemeClr val="bg1"/>
                </a:solidFill>
              </a:rPr>
              <a:t>лова, які щодня використовуються в мовленні (</a:t>
            </a:r>
            <a:r>
              <a:rPr lang="uk-UA" sz="2800" i="1" dirty="0" smtClean="0">
                <a:solidFill>
                  <a:schemeClr val="bg1"/>
                </a:solidFill>
              </a:rPr>
              <a:t>батько, </a:t>
            </a:r>
            <a:r>
              <a:rPr lang="uk-UA" sz="2800" i="1" dirty="0">
                <a:solidFill>
                  <a:schemeClr val="bg1"/>
                </a:solidFill>
              </a:rPr>
              <a:t>мати, </a:t>
            </a:r>
            <a:r>
              <a:rPr lang="uk-UA" sz="2800" i="1" dirty="0" smtClean="0">
                <a:solidFill>
                  <a:schemeClr val="bg1"/>
                </a:solidFill>
              </a:rPr>
              <a:t>діти, дім, життя, навчання, університет, друзі</a:t>
            </a:r>
            <a:r>
              <a:rPr lang="uk-UA" sz="2800" i="1" dirty="0" smtClean="0"/>
              <a:t>)</a:t>
            </a:r>
            <a:endParaRPr lang="ru-RU" sz="2800" i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2564904"/>
            <a:ext cx="3528392" cy="3603104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Пасивну – </a:t>
            </a:r>
          </a:p>
          <a:p>
            <a:pPr marL="0" indent="0" algn="just">
              <a:buNone/>
            </a:pPr>
            <a:r>
              <a:rPr lang="uk-UA" sz="2800" dirty="0">
                <a:solidFill>
                  <a:schemeClr val="bg1"/>
                </a:solidFill>
              </a:rPr>
              <a:t>с</a:t>
            </a:r>
            <a:r>
              <a:rPr lang="uk-UA" sz="2800" dirty="0" smtClean="0">
                <a:solidFill>
                  <a:schemeClr val="bg1"/>
                </a:solidFill>
              </a:rPr>
              <a:t>лова, які  </a:t>
            </a:r>
            <a:r>
              <a:rPr lang="uk-UA" sz="2800" dirty="0" err="1" smtClean="0">
                <a:solidFill>
                  <a:schemeClr val="bg1"/>
                </a:solidFill>
              </a:rPr>
              <a:t>рідко</a:t>
            </a:r>
            <a:r>
              <a:rPr lang="uk-UA" sz="2800" dirty="0" smtClean="0">
                <a:solidFill>
                  <a:schemeClr val="bg1"/>
                </a:solidFill>
              </a:rPr>
              <a:t> використовуються у мовленні (</a:t>
            </a:r>
            <a:r>
              <a:rPr lang="uk-UA" sz="2800" i="1" dirty="0" smtClean="0">
                <a:solidFill>
                  <a:schemeClr val="bg1"/>
                </a:solidFill>
              </a:rPr>
              <a:t>гетьман, хорунжий, курінь,  кріпак, колгосп, колективізація)</a:t>
            </a:r>
            <a:endParaRPr lang="ru-RU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799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59632" y="1844824"/>
            <a:ext cx="7427168" cy="4251176"/>
          </a:xfrm>
        </p:spPr>
        <p:txBody>
          <a:bodyPr/>
          <a:lstStyle/>
          <a:p>
            <a:r>
              <a:rPr lang="uk-UA" b="1" dirty="0" smtClean="0"/>
              <a:t>Застарілі слова</a:t>
            </a:r>
            <a:r>
              <a:rPr lang="uk-UA" dirty="0" smtClean="0"/>
              <a:t>: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- архаїзми;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- </a:t>
            </a:r>
            <a:r>
              <a:rPr lang="uk-UA" dirty="0" err="1" smtClean="0">
                <a:solidFill>
                  <a:schemeClr val="bg1"/>
                </a:solidFill>
              </a:rPr>
              <a:t>історизми</a:t>
            </a:r>
            <a:r>
              <a:rPr lang="uk-UA" dirty="0" smtClean="0">
                <a:solidFill>
                  <a:schemeClr val="bg1"/>
                </a:solidFill>
              </a:rPr>
              <a:t>;</a:t>
            </a:r>
          </a:p>
          <a:p>
            <a:endParaRPr lang="uk-UA" dirty="0"/>
          </a:p>
          <a:p>
            <a:r>
              <a:rPr lang="uk-UA" b="1" dirty="0" smtClean="0"/>
              <a:t>Неологізми: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- неологізми-терміни;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- неологізми-</a:t>
            </a:r>
            <a:r>
              <a:rPr lang="uk-UA" dirty="0" err="1" smtClean="0">
                <a:solidFill>
                  <a:schemeClr val="bg1"/>
                </a:solidFill>
              </a:rPr>
              <a:t>професіоналізми</a:t>
            </a:r>
            <a:r>
              <a:rPr lang="uk-UA" dirty="0" smtClean="0">
                <a:solidFill>
                  <a:schemeClr val="bg1"/>
                </a:solidFill>
              </a:rPr>
              <a:t>;</a:t>
            </a:r>
          </a:p>
          <a:p>
            <a:r>
              <a:rPr lang="uk-UA" dirty="0" smtClean="0">
                <a:solidFill>
                  <a:schemeClr val="bg1"/>
                </a:solidFill>
              </a:rPr>
              <a:t>- авторські неологізми (</a:t>
            </a:r>
            <a:r>
              <a:rPr lang="uk-UA" dirty="0" err="1" smtClean="0">
                <a:solidFill>
                  <a:schemeClr val="bg1"/>
                </a:solidFill>
              </a:rPr>
              <a:t>оказіоналізми</a:t>
            </a:r>
            <a:r>
              <a:rPr lang="uk-UA" dirty="0" smtClean="0">
                <a:solidFill>
                  <a:schemeClr val="bg1"/>
                </a:solidFill>
              </a:rPr>
              <a:t>);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i="1" dirty="0" smtClean="0">
                <a:solidFill>
                  <a:schemeClr val="bg1"/>
                </a:solidFill>
              </a:rPr>
              <a:t>До пасивної лексики належать:</a:t>
            </a:r>
            <a:endParaRPr lang="ru-RU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785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2192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bg1"/>
                </a:solidFill>
              </a:rPr>
              <a:t>Застарілі слова поділяються на: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11560" y="1484784"/>
            <a:ext cx="3744416" cy="45720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sz="2800" b="1" dirty="0">
                <a:latin typeface="Times New Roman"/>
                <a:ea typeface="Times New Roman"/>
              </a:rPr>
              <a:t>Архаїзми</a:t>
            </a:r>
            <a:r>
              <a:rPr lang="uk-UA" sz="2800" dirty="0">
                <a:latin typeface="Times New Roman"/>
                <a:ea typeface="Times New Roman"/>
              </a:rPr>
              <a:t> – </a:t>
            </a:r>
            <a:endParaRPr lang="uk-UA" sz="2800" dirty="0" smtClean="0">
              <a:latin typeface="Times New Roman"/>
              <a:ea typeface="Times New Roman"/>
            </a:endParaRP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bg1"/>
                </a:solidFill>
                <a:latin typeface="Times New Roman"/>
                <a:ea typeface="Times New Roman"/>
              </a:rPr>
              <a:t>це </a:t>
            </a:r>
            <a:r>
              <a:rPr lang="uk-UA" sz="2800" dirty="0">
                <a:solidFill>
                  <a:schemeClr val="bg1"/>
                </a:solidFill>
                <a:latin typeface="Times New Roman"/>
                <a:ea typeface="Times New Roman"/>
              </a:rPr>
              <a:t>застарілі слова, вирази та граматичні форми, що вийшли з ужитку і мають у  мові сучасні </a:t>
            </a:r>
            <a:r>
              <a:rPr lang="uk-UA" sz="2800" dirty="0" smtClean="0">
                <a:solidFill>
                  <a:schemeClr val="bg1"/>
                </a:solidFill>
                <a:latin typeface="Times New Roman"/>
                <a:ea typeface="Times New Roman"/>
              </a:rPr>
              <a:t>відповідники (</a:t>
            </a:r>
            <a:r>
              <a:rPr lang="uk-UA" sz="2800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вікторія </a:t>
            </a:r>
            <a:r>
              <a:rPr lang="uk-UA" sz="2800" i="1" dirty="0">
                <a:solidFill>
                  <a:schemeClr val="bg1"/>
                </a:solidFill>
                <a:latin typeface="Times New Roman"/>
                <a:ea typeface="Times New Roman"/>
              </a:rPr>
              <a:t>– перемога</a:t>
            </a:r>
            <a:r>
              <a:rPr lang="uk-UA" sz="2800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, відати – знати, вивірка – білка, </a:t>
            </a:r>
            <a:r>
              <a:rPr lang="uk-UA" sz="2800" i="1" dirty="0">
                <a:solidFill>
                  <a:schemeClr val="bg1"/>
                </a:solidFill>
                <a:latin typeface="Times New Roman"/>
                <a:ea typeface="Times New Roman"/>
              </a:rPr>
              <a:t>уста – губи, ректи – </a:t>
            </a:r>
            <a:r>
              <a:rPr lang="uk-UA" sz="2800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говорити, брань – війна, бран – полон, чадо – дитина )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1524000"/>
            <a:ext cx="3744416" cy="45720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sz="2800" b="1" dirty="0" smtClean="0">
                <a:latin typeface="Times New Roman"/>
                <a:ea typeface="Times New Roman"/>
              </a:rPr>
              <a:t> </a:t>
            </a:r>
            <a:r>
              <a:rPr lang="uk-UA" sz="2800" b="1" dirty="0" err="1">
                <a:latin typeface="Times New Roman"/>
                <a:ea typeface="Times New Roman"/>
              </a:rPr>
              <a:t>Історизми</a:t>
            </a:r>
            <a:r>
              <a:rPr lang="uk-UA" sz="2800" dirty="0">
                <a:latin typeface="Times New Roman"/>
                <a:ea typeface="Times New Roman"/>
              </a:rPr>
              <a:t> – </a:t>
            </a:r>
            <a:endParaRPr lang="uk-UA" sz="2800" dirty="0" smtClean="0">
              <a:latin typeface="Times New Roman"/>
              <a:ea typeface="Times New Roman"/>
            </a:endParaRP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bg1"/>
                </a:solidFill>
                <a:latin typeface="Times New Roman"/>
                <a:ea typeface="Times New Roman"/>
              </a:rPr>
              <a:t>це </a:t>
            </a:r>
            <a:r>
              <a:rPr lang="uk-UA" sz="2800" dirty="0">
                <a:solidFill>
                  <a:schemeClr val="bg1"/>
                </a:solidFill>
                <a:latin typeface="Times New Roman"/>
                <a:ea typeface="Times New Roman"/>
              </a:rPr>
              <a:t>слова, які позначають поняття, явища, предмети, що вийшли або виходять з активного вжитку через те, що зникають поняття, які вони </a:t>
            </a:r>
            <a:r>
              <a:rPr lang="uk-UA" sz="2800" dirty="0" smtClean="0">
                <a:solidFill>
                  <a:schemeClr val="bg1"/>
                </a:solidFill>
                <a:latin typeface="Times New Roman"/>
                <a:ea typeface="Times New Roman"/>
              </a:rPr>
              <a:t>позначають (</a:t>
            </a:r>
            <a:r>
              <a:rPr lang="uk-UA" sz="2800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меч, рекрут, індульгенція, боярин</a:t>
            </a:r>
            <a:r>
              <a:rPr lang="uk-UA" sz="2800" i="1" dirty="0">
                <a:solidFill>
                  <a:schemeClr val="bg1"/>
                </a:solidFill>
                <a:latin typeface="Times New Roman"/>
                <a:ea typeface="Times New Roman"/>
              </a:rPr>
              <a:t>, </a:t>
            </a:r>
            <a:r>
              <a:rPr lang="uk-UA" sz="2800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бондар, </a:t>
            </a:r>
            <a:r>
              <a:rPr lang="uk-UA" sz="2800" i="1" dirty="0">
                <a:solidFill>
                  <a:schemeClr val="bg1"/>
                </a:solidFill>
                <a:latin typeface="Times New Roman"/>
                <a:ea typeface="Times New Roman"/>
              </a:rPr>
              <a:t>куркуль, </a:t>
            </a:r>
            <a:r>
              <a:rPr lang="uk-UA" sz="2800" i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січові стрільці )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224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2088232"/>
          </a:xfrm>
        </p:spPr>
        <p:txBody>
          <a:bodyPr>
            <a:normAutofit fontScale="90000"/>
          </a:bodyPr>
          <a:lstStyle/>
          <a:p>
            <a:pPr algn="just"/>
            <a:r>
              <a:rPr lang="uk-UA" b="1" i="1" dirty="0" err="1" smtClean="0"/>
              <a:t>Оказіоналізми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2700" dirty="0" smtClean="0">
                <a:solidFill>
                  <a:schemeClr val="bg1"/>
                </a:solidFill>
                <a:latin typeface="+mn-lt"/>
              </a:rPr>
              <a:t>(авторські неологізми)</a:t>
            </a:r>
            <a:r>
              <a:rPr lang="ru-RU" sz="2700" dirty="0">
                <a:solidFill>
                  <a:schemeClr val="bg1"/>
                </a:solidFill>
                <a:effectLst/>
                <a:latin typeface="+mn-lt"/>
              </a:rPr>
              <a:t> </a:t>
            </a:r>
            <a:r>
              <a:rPr lang="ru-RU" sz="2700" dirty="0" err="1" smtClean="0">
                <a:solidFill>
                  <a:srgbClr val="202122"/>
                </a:solidFill>
                <a:effectLst/>
                <a:latin typeface="+mn-lt"/>
              </a:rPr>
              <a:t>мовленнєві</a:t>
            </a:r>
            <a:r>
              <a:rPr lang="ru-RU" sz="2700" dirty="0" smtClean="0">
                <a:solidFill>
                  <a:srgbClr val="202122"/>
                </a:solidFill>
                <a:effectLst/>
                <a:latin typeface="+mn-lt"/>
              </a:rPr>
              <a:t> </a:t>
            </a:r>
            <a:r>
              <a:rPr lang="ru-RU" sz="2700" dirty="0" err="1">
                <a:solidFill>
                  <a:srgbClr val="202122"/>
                </a:solidFill>
                <a:effectLst/>
                <a:latin typeface="+mn-lt"/>
              </a:rPr>
              <a:t>одиниці</a:t>
            </a:r>
            <a:r>
              <a:rPr lang="ru-RU" sz="2700" dirty="0">
                <a:solidFill>
                  <a:srgbClr val="202122"/>
                </a:solidFill>
                <a:effectLst/>
                <a:latin typeface="+mn-lt"/>
              </a:rPr>
              <a:t>, </a:t>
            </a:r>
            <a:r>
              <a:rPr lang="ru-RU" sz="2700" dirty="0" err="1">
                <a:solidFill>
                  <a:srgbClr val="202122"/>
                </a:solidFill>
                <a:effectLst/>
                <a:latin typeface="+mn-lt"/>
              </a:rPr>
              <a:t>які</a:t>
            </a:r>
            <a:r>
              <a:rPr lang="ru-RU" sz="2700" dirty="0">
                <a:solidFill>
                  <a:srgbClr val="202122"/>
                </a:solidFill>
                <a:effectLst/>
                <a:latin typeface="+mn-lt"/>
              </a:rPr>
              <a:t> </a:t>
            </a:r>
            <a:r>
              <a:rPr lang="ru-RU" sz="2700" dirty="0" err="1">
                <a:solidFill>
                  <a:srgbClr val="202122"/>
                </a:solidFill>
                <a:effectLst/>
                <a:latin typeface="+mn-lt"/>
              </a:rPr>
              <a:t>утворюються</a:t>
            </a:r>
            <a:r>
              <a:rPr lang="ru-RU" sz="2700" dirty="0">
                <a:solidFill>
                  <a:srgbClr val="202122"/>
                </a:solidFill>
                <a:effectLst/>
                <a:latin typeface="+mn-lt"/>
              </a:rPr>
              <a:t> за </a:t>
            </a:r>
            <a:r>
              <a:rPr lang="ru-RU" sz="2700" dirty="0" err="1">
                <a:solidFill>
                  <a:srgbClr val="202122"/>
                </a:solidFill>
                <a:effectLst/>
                <a:latin typeface="+mn-lt"/>
              </a:rPr>
              <a:t>стандартними</a:t>
            </a:r>
            <a:r>
              <a:rPr lang="ru-RU" sz="2700" dirty="0">
                <a:solidFill>
                  <a:srgbClr val="202122"/>
                </a:solidFill>
                <a:effectLst/>
                <a:latin typeface="+mn-lt"/>
              </a:rPr>
              <a:t> та </a:t>
            </a:r>
            <a:r>
              <a:rPr lang="ru-RU" sz="2700" dirty="0" err="1">
                <a:solidFill>
                  <a:srgbClr val="202122"/>
                </a:solidFill>
                <a:effectLst/>
                <a:latin typeface="+mn-lt"/>
              </a:rPr>
              <a:t>новими</a:t>
            </a:r>
            <a:r>
              <a:rPr lang="ru-RU" sz="2700" dirty="0">
                <a:solidFill>
                  <a:srgbClr val="202122"/>
                </a:solidFill>
                <a:effectLst/>
                <a:latin typeface="+mn-lt"/>
              </a:rPr>
              <a:t> </a:t>
            </a:r>
            <a:r>
              <a:rPr lang="ru-RU" sz="2700" dirty="0" err="1">
                <a:solidFill>
                  <a:srgbClr val="202122"/>
                </a:solidFill>
                <a:effectLst/>
                <a:latin typeface="+mn-lt"/>
              </a:rPr>
              <a:t>словотвірними</a:t>
            </a:r>
            <a:r>
              <a:rPr lang="ru-RU" sz="2700" dirty="0">
                <a:solidFill>
                  <a:srgbClr val="202122"/>
                </a:solidFill>
                <a:effectLst/>
                <a:latin typeface="+mn-lt"/>
              </a:rPr>
              <a:t> моделями, з </a:t>
            </a:r>
            <a:r>
              <a:rPr lang="ru-RU" sz="2700" dirty="0" err="1">
                <a:solidFill>
                  <a:srgbClr val="202122"/>
                </a:solidFill>
                <a:effectLst/>
                <a:latin typeface="+mn-lt"/>
              </a:rPr>
              <a:t>характерним</a:t>
            </a:r>
            <a:r>
              <a:rPr lang="ru-RU" sz="2700" dirty="0">
                <a:solidFill>
                  <a:srgbClr val="202122"/>
                </a:solidFill>
                <a:effectLst/>
                <a:latin typeface="+mn-lt"/>
              </a:rPr>
              <a:t> </a:t>
            </a:r>
            <a:r>
              <a:rPr lang="ru-RU" sz="2700" dirty="0" err="1">
                <a:solidFill>
                  <a:srgbClr val="202122"/>
                </a:solidFill>
                <a:effectLst/>
                <a:latin typeface="+mn-lt"/>
              </a:rPr>
              <a:t>експресивним</a:t>
            </a:r>
            <a:r>
              <a:rPr lang="ru-RU" sz="2700" dirty="0">
                <a:solidFill>
                  <a:srgbClr val="202122"/>
                </a:solidFill>
                <a:effectLst/>
                <a:latin typeface="+mn-lt"/>
              </a:rPr>
              <a:t> </a:t>
            </a:r>
            <a:r>
              <a:rPr lang="ru-RU" sz="2700" dirty="0" err="1">
                <a:solidFill>
                  <a:srgbClr val="202122"/>
                </a:solidFill>
                <a:effectLst/>
                <a:latin typeface="+mn-lt"/>
              </a:rPr>
              <a:t>забарвленням</a:t>
            </a:r>
            <a:r>
              <a:rPr lang="ru-RU" sz="2700" dirty="0">
                <a:solidFill>
                  <a:srgbClr val="202122"/>
                </a:solidFill>
                <a:effectLst/>
                <a:latin typeface="+mn-lt"/>
              </a:rPr>
              <a:t> та </a:t>
            </a:r>
            <a:r>
              <a:rPr lang="ru-RU" sz="2700" dirty="0" err="1">
                <a:solidFill>
                  <a:srgbClr val="202122"/>
                </a:solidFill>
                <a:effectLst/>
                <a:latin typeface="+mn-lt"/>
              </a:rPr>
              <a:t>індивідуальним</a:t>
            </a:r>
            <a:r>
              <a:rPr lang="ru-RU" sz="2700" dirty="0">
                <a:solidFill>
                  <a:srgbClr val="202122"/>
                </a:solidFill>
                <a:effectLst/>
                <a:latin typeface="+mn-lt"/>
              </a:rPr>
              <a:t> </a:t>
            </a:r>
            <a:r>
              <a:rPr lang="ru-RU" sz="2700" dirty="0" smtClean="0">
                <a:solidFill>
                  <a:srgbClr val="202122"/>
                </a:solidFill>
                <a:effectLst/>
                <a:latin typeface="+mn-lt"/>
              </a:rPr>
              <a:t>характером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2348880"/>
            <a:ext cx="4032448" cy="3819128"/>
          </a:xfrm>
        </p:spPr>
        <p:txBody>
          <a:bodyPr>
            <a:noAutofit/>
          </a:bodyPr>
          <a:lstStyle/>
          <a:p>
            <a:pPr marL="252000">
              <a:spcBef>
                <a:spcPts val="0"/>
              </a:spcBef>
            </a:pPr>
            <a:r>
              <a:rPr lang="uk-UA" sz="2000" b="1" dirty="0" err="1"/>
              <a:t>р</a:t>
            </a:r>
            <a:r>
              <a:rPr lang="uk-UA" sz="2000" b="1" dirty="0" err="1" smtClean="0"/>
              <a:t>ідко</a:t>
            </a:r>
            <a:r>
              <a:rPr lang="uk-UA" sz="2000" b="1" dirty="0" smtClean="0"/>
              <a:t> переходять у розряд активної лексики: </a:t>
            </a:r>
            <a:endParaRPr lang="uk-UA" sz="2000" b="1" i="1" dirty="0"/>
          </a:p>
          <a:p>
            <a:pPr marL="252000">
              <a:spcBef>
                <a:spcPts val="0"/>
              </a:spcBef>
            </a:pPr>
            <a:r>
              <a:rPr lang="uk-UA" sz="2000" b="1" i="1" dirty="0" smtClean="0">
                <a:solidFill>
                  <a:schemeClr val="bg1"/>
                </a:solidFill>
              </a:rPr>
              <a:t>мрія, майбутнє, крок </a:t>
            </a:r>
            <a:r>
              <a:rPr lang="uk-UA" sz="2000" i="1" dirty="0" smtClean="0">
                <a:solidFill>
                  <a:schemeClr val="bg1"/>
                </a:solidFill>
              </a:rPr>
              <a:t>(</a:t>
            </a:r>
            <a:r>
              <a:rPr lang="uk-UA" sz="2000" i="1" dirty="0" err="1" smtClean="0">
                <a:solidFill>
                  <a:schemeClr val="bg1"/>
                </a:solidFill>
              </a:rPr>
              <a:t>М.Старицький</a:t>
            </a:r>
            <a:r>
              <a:rPr lang="uk-UA" sz="2000" i="1" dirty="0" smtClean="0">
                <a:solidFill>
                  <a:schemeClr val="bg1"/>
                </a:solidFill>
              </a:rPr>
              <a:t>)</a:t>
            </a:r>
          </a:p>
          <a:p>
            <a:pPr marL="252000">
              <a:spcBef>
                <a:spcPts val="0"/>
              </a:spcBef>
            </a:pPr>
            <a:r>
              <a:rPr lang="uk-UA" sz="2000" b="1" i="1" dirty="0" smtClean="0">
                <a:solidFill>
                  <a:schemeClr val="bg1"/>
                </a:solidFill>
              </a:rPr>
              <a:t>незграбний</a:t>
            </a:r>
            <a:r>
              <a:rPr lang="uk-UA" sz="2000" b="1" i="1" dirty="0">
                <a:solidFill>
                  <a:schemeClr val="bg1"/>
                </a:solidFill>
              </a:rPr>
              <a:t>, окремий </a:t>
            </a:r>
            <a:r>
              <a:rPr lang="uk-UA" sz="2000" i="1" dirty="0">
                <a:solidFill>
                  <a:schemeClr val="bg1"/>
                </a:solidFill>
              </a:rPr>
              <a:t>(</a:t>
            </a:r>
            <a:r>
              <a:rPr lang="uk-UA" sz="2000" i="1" dirty="0" err="1" smtClean="0">
                <a:solidFill>
                  <a:schemeClr val="bg1"/>
                </a:solidFill>
              </a:rPr>
              <a:t>В.Винниченка</a:t>
            </a:r>
            <a:r>
              <a:rPr lang="uk-UA" sz="2000" i="1" dirty="0" smtClean="0">
                <a:solidFill>
                  <a:schemeClr val="bg1"/>
                </a:solidFill>
              </a:rPr>
              <a:t>)</a:t>
            </a:r>
          </a:p>
          <a:p>
            <a:pPr marL="252000" algn="just">
              <a:spcBef>
                <a:spcPts val="0"/>
              </a:spcBef>
            </a:pPr>
            <a:r>
              <a:rPr lang="uk-UA" sz="2000" b="1" i="1" dirty="0" smtClean="0">
                <a:solidFill>
                  <a:schemeClr val="bg1"/>
                </a:solidFill>
              </a:rPr>
              <a:t>промінь</a:t>
            </a:r>
            <a:r>
              <a:rPr lang="uk-UA" sz="2000" i="1" dirty="0" smtClean="0">
                <a:solidFill>
                  <a:schemeClr val="bg1"/>
                </a:solidFill>
              </a:rPr>
              <a:t> (Леся Українка)</a:t>
            </a:r>
          </a:p>
          <a:p>
            <a:pPr marL="252000" algn="just">
              <a:spcBef>
                <a:spcPts val="0"/>
              </a:spcBef>
            </a:pPr>
            <a:r>
              <a:rPr lang="uk-UA" sz="2000" b="1" i="1" dirty="0" smtClean="0">
                <a:solidFill>
                  <a:schemeClr val="bg1"/>
                </a:solidFill>
              </a:rPr>
              <a:t>чинник, поступ  </a:t>
            </a:r>
            <a:r>
              <a:rPr lang="uk-UA" sz="2000" i="1" dirty="0" smtClean="0">
                <a:solidFill>
                  <a:schemeClr val="bg1"/>
                </a:solidFill>
              </a:rPr>
              <a:t>(</a:t>
            </a:r>
            <a:r>
              <a:rPr lang="uk-UA" sz="2000" i="1" dirty="0" err="1" smtClean="0">
                <a:solidFill>
                  <a:schemeClr val="bg1"/>
                </a:solidFill>
              </a:rPr>
              <a:t>І.Франко</a:t>
            </a:r>
            <a:r>
              <a:rPr lang="uk-UA" sz="2000" i="1" dirty="0" smtClean="0">
                <a:solidFill>
                  <a:schemeClr val="bg1"/>
                </a:solidFill>
              </a:rPr>
              <a:t>)</a:t>
            </a:r>
          </a:p>
          <a:p>
            <a:pPr marL="252000" algn="just">
              <a:spcBef>
                <a:spcPts val="0"/>
              </a:spcBef>
            </a:pPr>
            <a:r>
              <a:rPr lang="ru-RU" sz="2000" b="1" i="1" dirty="0" err="1">
                <a:solidFill>
                  <a:schemeClr val="bg1"/>
                </a:solidFill>
              </a:rPr>
              <a:t>розкрилитися</a:t>
            </a:r>
            <a:r>
              <a:rPr lang="ru-RU" sz="2000" i="1" dirty="0">
                <a:solidFill>
                  <a:schemeClr val="bg1"/>
                </a:solidFill>
              </a:rPr>
              <a:t> (</a:t>
            </a:r>
            <a:r>
              <a:rPr lang="ru-RU" sz="2000" i="1" dirty="0" err="1" smtClean="0">
                <a:solidFill>
                  <a:schemeClr val="bg1"/>
                </a:solidFill>
              </a:rPr>
              <a:t>М.Рильського</a:t>
            </a:r>
            <a:endParaRPr lang="ru-RU" sz="2000" i="1" dirty="0" smtClean="0">
              <a:solidFill>
                <a:schemeClr val="bg1"/>
              </a:solidFill>
            </a:endParaRPr>
          </a:p>
          <a:p>
            <a:pPr marL="252000" algn="just">
              <a:spcBef>
                <a:spcPts val="0"/>
              </a:spcBef>
            </a:pPr>
            <a:r>
              <a:rPr lang="ru-RU" sz="2000" b="1" i="1" dirty="0" err="1" smtClean="0">
                <a:solidFill>
                  <a:schemeClr val="bg1"/>
                </a:solidFill>
              </a:rPr>
              <a:t>всніжитися</a:t>
            </a:r>
            <a:r>
              <a:rPr lang="ru-RU" sz="2000" i="1" dirty="0">
                <a:solidFill>
                  <a:schemeClr val="bg1"/>
                </a:solidFill>
              </a:rPr>
              <a:t> (М. </a:t>
            </a:r>
            <a:r>
              <a:rPr lang="ru-RU" sz="2000" i="1" dirty="0" smtClean="0">
                <a:solidFill>
                  <a:schemeClr val="bg1"/>
                </a:solidFill>
              </a:rPr>
              <a:t>Стельмаха</a:t>
            </a:r>
            <a:r>
              <a:rPr lang="ru-RU" sz="2000" i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39952" y="2348880"/>
            <a:ext cx="4568184" cy="3747120"/>
          </a:xfrm>
        </p:spPr>
        <p:txBody>
          <a:bodyPr>
            <a:noAutofit/>
          </a:bodyPr>
          <a:lstStyle/>
          <a:p>
            <a:pPr marL="288000">
              <a:spcBef>
                <a:spcPts val="0"/>
              </a:spcBef>
            </a:pPr>
            <a:r>
              <a:rPr lang="uk-UA" sz="2000" b="1" dirty="0" smtClean="0"/>
              <a:t>є ознакою авторського стилю письменника:</a:t>
            </a:r>
            <a:endParaRPr lang="uk-UA" sz="2000" b="1" dirty="0"/>
          </a:p>
          <a:p>
            <a:pPr marL="288000">
              <a:spcBef>
                <a:spcPts val="0"/>
              </a:spcBef>
            </a:pPr>
            <a:r>
              <a:rPr lang="uk-UA" sz="2000" i="1" dirty="0" smtClean="0"/>
              <a:t> </a:t>
            </a:r>
            <a:r>
              <a:rPr lang="uk-UA" sz="2000" b="1" i="1" dirty="0" err="1" smtClean="0">
                <a:solidFill>
                  <a:schemeClr val="bg1"/>
                </a:solidFill>
              </a:rPr>
              <a:t>улелекали</a:t>
            </a:r>
            <a:r>
              <a:rPr lang="uk-UA" sz="2000" b="1" i="1" dirty="0" smtClean="0">
                <a:solidFill>
                  <a:schemeClr val="bg1"/>
                </a:solidFill>
              </a:rPr>
              <a:t>, </a:t>
            </a:r>
            <a:r>
              <a:rPr lang="ru-RU" sz="2000" b="1" i="1" dirty="0" err="1" smtClean="0">
                <a:solidFill>
                  <a:schemeClr val="bg1"/>
                </a:solidFill>
              </a:rPr>
              <a:t>позосталість</a:t>
            </a:r>
            <a:r>
              <a:rPr lang="ru-RU" sz="2000" b="1" i="1" dirty="0">
                <a:solidFill>
                  <a:schemeClr val="bg1"/>
                </a:solidFill>
              </a:rPr>
              <a:t>, </a:t>
            </a:r>
            <a:r>
              <a:rPr lang="ru-RU" sz="2000" b="1" i="1" dirty="0" err="1">
                <a:solidFill>
                  <a:schemeClr val="bg1"/>
                </a:solidFill>
              </a:rPr>
              <a:t>покинутість</a:t>
            </a:r>
            <a:r>
              <a:rPr lang="ru-RU" sz="2000" b="1" i="1" dirty="0">
                <a:solidFill>
                  <a:schemeClr val="bg1"/>
                </a:solidFill>
              </a:rPr>
              <a:t>, </a:t>
            </a:r>
            <a:r>
              <a:rPr lang="ru-RU" sz="2000" b="1" i="1" dirty="0" err="1" smtClean="0">
                <a:solidFill>
                  <a:schemeClr val="bg1"/>
                </a:solidFill>
              </a:rPr>
              <a:t>рідність</a:t>
            </a:r>
            <a:r>
              <a:rPr lang="ru-RU" sz="2000" b="1" i="1" dirty="0" smtClean="0">
                <a:solidFill>
                  <a:schemeClr val="bg1"/>
                </a:solidFill>
              </a:rPr>
              <a:t>, </a:t>
            </a:r>
            <a:r>
              <a:rPr lang="ru-RU" sz="2000" b="1" i="1" dirty="0" err="1" smtClean="0">
                <a:solidFill>
                  <a:schemeClr val="bg1"/>
                </a:solidFill>
              </a:rPr>
              <a:t>дніпровість</a:t>
            </a:r>
            <a:r>
              <a:rPr lang="ru-RU" sz="2000" b="1" i="1" dirty="0" smtClean="0">
                <a:solidFill>
                  <a:schemeClr val="bg1"/>
                </a:solidFill>
              </a:rPr>
              <a:t>, </a:t>
            </a:r>
            <a:r>
              <a:rPr lang="ru-RU" sz="2000" b="1" i="1" dirty="0" err="1" smtClean="0">
                <a:solidFill>
                  <a:schemeClr val="bg1"/>
                </a:solidFill>
              </a:rPr>
              <a:t>гуляйда</a:t>
            </a:r>
            <a:r>
              <a:rPr lang="ru-RU" sz="2000" b="1" i="1" dirty="0" smtClean="0">
                <a:solidFill>
                  <a:schemeClr val="bg1"/>
                </a:solidFill>
              </a:rPr>
              <a:t>,</a:t>
            </a:r>
            <a:r>
              <a:rPr lang="ru-RU" sz="2000" b="1" i="1" dirty="0">
                <a:solidFill>
                  <a:schemeClr val="bg1"/>
                </a:solidFill>
              </a:rPr>
              <a:t> </a:t>
            </a:r>
            <a:r>
              <a:rPr lang="ru-RU" sz="2000" b="1" i="1" dirty="0" err="1" smtClean="0">
                <a:solidFill>
                  <a:schemeClr val="bg1"/>
                </a:solidFill>
              </a:rPr>
              <a:t>ушкода</a:t>
            </a:r>
            <a:r>
              <a:rPr lang="ru-RU" sz="2000" b="1" i="1" dirty="0" smtClean="0">
                <a:solidFill>
                  <a:schemeClr val="bg1"/>
                </a:solidFill>
              </a:rPr>
              <a:t> </a:t>
            </a:r>
            <a:r>
              <a:rPr lang="uk-UA" sz="2000" i="1" dirty="0" smtClean="0">
                <a:solidFill>
                  <a:schemeClr val="bg1"/>
                </a:solidFill>
              </a:rPr>
              <a:t>(</a:t>
            </a:r>
            <a:r>
              <a:rPr lang="uk-UA" sz="2000" i="1" dirty="0" err="1" smtClean="0">
                <a:solidFill>
                  <a:schemeClr val="bg1"/>
                </a:solidFill>
              </a:rPr>
              <a:t>Л.Костенко</a:t>
            </a:r>
            <a:r>
              <a:rPr lang="uk-UA" sz="2000" i="1" dirty="0" smtClean="0">
                <a:solidFill>
                  <a:schemeClr val="bg1"/>
                </a:solidFill>
              </a:rPr>
              <a:t>)</a:t>
            </a:r>
          </a:p>
          <a:p>
            <a:pPr marL="288000">
              <a:spcBef>
                <a:spcPts val="0"/>
              </a:spcBef>
            </a:pPr>
            <a:r>
              <a:rPr lang="uk-UA" sz="2000" b="1" i="1" dirty="0" err="1" smtClean="0">
                <a:solidFill>
                  <a:schemeClr val="bg1"/>
                </a:solidFill>
              </a:rPr>
              <a:t>юшкоїди</a:t>
            </a:r>
            <a:r>
              <a:rPr lang="uk-UA" sz="2000" b="1" i="1" dirty="0" smtClean="0">
                <a:solidFill>
                  <a:schemeClr val="bg1"/>
                </a:solidFill>
              </a:rPr>
              <a:t>, </a:t>
            </a:r>
            <a:r>
              <a:rPr lang="uk-UA" sz="2000" b="1" i="1" dirty="0" err="1" smtClean="0">
                <a:solidFill>
                  <a:schemeClr val="bg1"/>
                </a:solidFill>
              </a:rPr>
              <a:t>пропийдуша</a:t>
            </a:r>
            <a:endParaRPr lang="uk-UA" sz="2000" b="1" i="1" dirty="0" smtClean="0">
              <a:solidFill>
                <a:schemeClr val="bg1"/>
              </a:solidFill>
            </a:endParaRPr>
          </a:p>
          <a:p>
            <a:pPr marL="288000">
              <a:spcBef>
                <a:spcPts val="0"/>
              </a:spcBef>
            </a:pPr>
            <a:r>
              <a:rPr lang="uk-UA" sz="2000" i="1" dirty="0" smtClean="0">
                <a:solidFill>
                  <a:schemeClr val="bg1"/>
                </a:solidFill>
              </a:rPr>
              <a:t> (Олесь Гончар)</a:t>
            </a:r>
          </a:p>
          <a:p>
            <a:pPr marL="288000">
              <a:spcBef>
                <a:spcPts val="0"/>
              </a:spcBef>
            </a:pPr>
            <a:r>
              <a:rPr lang="uk-UA" sz="2000" b="1" i="1" dirty="0">
                <a:solidFill>
                  <a:schemeClr val="bg1"/>
                </a:solidFill>
              </a:rPr>
              <a:t>ж</a:t>
            </a:r>
            <a:r>
              <a:rPr lang="ru-RU" sz="2000" b="1" i="1" dirty="0" err="1" smtClean="0">
                <a:solidFill>
                  <a:schemeClr val="bg1"/>
                </a:solidFill>
              </a:rPr>
              <a:t>інорганізаторша</a:t>
            </a:r>
            <a:r>
              <a:rPr lang="uk-UA" sz="2000" b="1" i="1" dirty="0" smtClean="0">
                <a:solidFill>
                  <a:schemeClr val="bg1"/>
                </a:solidFill>
              </a:rPr>
              <a:t> , </a:t>
            </a:r>
            <a:r>
              <a:rPr lang="ru-RU" sz="2000" b="1" i="1" dirty="0" err="1" smtClean="0">
                <a:solidFill>
                  <a:schemeClr val="bg1"/>
                </a:solidFill>
              </a:rPr>
              <a:t>замзамзав</a:t>
            </a:r>
            <a:r>
              <a:rPr lang="ru-RU" sz="2000" b="1" i="1" dirty="0" smtClean="0">
                <a:solidFill>
                  <a:schemeClr val="bg1"/>
                </a:solidFill>
              </a:rPr>
              <a:t>, </a:t>
            </a:r>
            <a:r>
              <a:rPr lang="ru-RU" sz="2000" b="1" i="1" dirty="0" err="1">
                <a:solidFill>
                  <a:schemeClr val="bg1"/>
                </a:solidFill>
              </a:rPr>
              <a:t>д</a:t>
            </a:r>
            <a:r>
              <a:rPr lang="ru-RU" sz="2000" b="1" i="1" dirty="0" err="1" smtClean="0">
                <a:solidFill>
                  <a:schemeClr val="bg1"/>
                </a:solidFill>
              </a:rPr>
              <a:t>ід-бугаєзнавець</a:t>
            </a:r>
            <a:r>
              <a:rPr lang="ru-RU" sz="2000" b="1" i="1" dirty="0" smtClean="0">
                <a:solidFill>
                  <a:schemeClr val="bg1"/>
                </a:solidFill>
              </a:rPr>
              <a:t> </a:t>
            </a:r>
            <a:r>
              <a:rPr lang="uk-UA" sz="2000" i="1" dirty="0" smtClean="0">
                <a:solidFill>
                  <a:schemeClr val="bg1"/>
                </a:solidFill>
              </a:rPr>
              <a:t>(Остап Вишня)</a:t>
            </a:r>
          </a:p>
          <a:p>
            <a:pPr marL="288000">
              <a:spcBef>
                <a:spcPts val="0"/>
              </a:spcBef>
            </a:pPr>
            <a:r>
              <a:rPr lang="uk-UA" sz="2000" b="1" i="1" dirty="0" err="1" smtClean="0">
                <a:solidFill>
                  <a:schemeClr val="bg1"/>
                </a:solidFill>
              </a:rPr>
              <a:t>життєіснування</a:t>
            </a:r>
            <a:r>
              <a:rPr lang="uk-UA" sz="2000" b="1" i="1" dirty="0" smtClean="0">
                <a:solidFill>
                  <a:schemeClr val="bg1"/>
                </a:solidFill>
              </a:rPr>
              <a:t>, </a:t>
            </a:r>
            <a:r>
              <a:rPr lang="uk-UA" sz="2000" b="1" i="1" dirty="0" err="1" smtClean="0">
                <a:solidFill>
                  <a:schemeClr val="bg1"/>
                </a:solidFill>
              </a:rPr>
              <a:t>життєсмерть</a:t>
            </a:r>
            <a:r>
              <a:rPr lang="uk-UA" sz="2000" b="1" i="1" dirty="0">
                <a:solidFill>
                  <a:schemeClr val="bg1"/>
                </a:solidFill>
              </a:rPr>
              <a:t> </a:t>
            </a:r>
            <a:r>
              <a:rPr lang="uk-UA" sz="2000" i="1" dirty="0" smtClean="0">
                <a:solidFill>
                  <a:schemeClr val="bg1"/>
                </a:solidFill>
              </a:rPr>
              <a:t>(</a:t>
            </a:r>
            <a:r>
              <a:rPr lang="uk-UA" sz="2000" i="1" dirty="0" err="1" smtClean="0">
                <a:solidFill>
                  <a:schemeClr val="bg1"/>
                </a:solidFill>
              </a:rPr>
              <a:t>В.Стус</a:t>
            </a:r>
            <a:r>
              <a:rPr lang="uk-UA" sz="2000" i="1" dirty="0" smtClean="0">
                <a:solidFill>
                  <a:schemeClr val="bg1"/>
                </a:solidFill>
              </a:rPr>
              <a:t>)</a:t>
            </a:r>
            <a:endParaRPr lang="ru-RU" sz="20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848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780928"/>
            <a:ext cx="7776864" cy="3600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i="1" dirty="0"/>
              <a:t>абсолютні (повні,  лексичні дублети)</a:t>
            </a:r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</a:rPr>
              <a:t>– переважно пари слів, які цілком тотожні щодо свого лексичного </a:t>
            </a:r>
            <a:r>
              <a:rPr lang="uk-UA" dirty="0" smtClean="0">
                <a:solidFill>
                  <a:schemeClr val="bg1"/>
                </a:solidFill>
              </a:rPr>
              <a:t>значення, </a:t>
            </a:r>
            <a:r>
              <a:rPr lang="uk-UA" dirty="0" err="1" smtClean="0">
                <a:solidFill>
                  <a:schemeClr val="bg1"/>
                </a:solidFill>
              </a:rPr>
              <a:t>емоційно</a:t>
            </a:r>
            <a:r>
              <a:rPr lang="uk-UA" dirty="0">
                <a:solidFill>
                  <a:schemeClr val="bg1"/>
                </a:solidFill>
              </a:rPr>
              <a:t>-</a:t>
            </a:r>
            <a:r>
              <a:rPr lang="uk-UA" dirty="0" smtClean="0">
                <a:solidFill>
                  <a:schemeClr val="bg1"/>
                </a:solidFill>
              </a:rPr>
              <a:t>експресивного </a:t>
            </a:r>
            <a:r>
              <a:rPr lang="uk-UA" dirty="0">
                <a:solidFill>
                  <a:schemeClr val="bg1"/>
                </a:solidFill>
              </a:rPr>
              <a:t>забарвлення і </a:t>
            </a:r>
            <a:r>
              <a:rPr lang="uk-UA" dirty="0" err="1">
                <a:solidFill>
                  <a:schemeClr val="bg1"/>
                </a:solidFill>
              </a:rPr>
              <a:t>взаємозамінювані</a:t>
            </a:r>
            <a:r>
              <a:rPr lang="uk-UA" dirty="0">
                <a:solidFill>
                  <a:schemeClr val="bg1"/>
                </a:solidFill>
              </a:rPr>
              <a:t> у контексті </a:t>
            </a:r>
            <a:r>
              <a:rPr lang="uk-UA" i="1" dirty="0">
                <a:solidFill>
                  <a:schemeClr val="bg1"/>
                </a:solidFill>
              </a:rPr>
              <a:t>(процент-відсоток</a:t>
            </a:r>
            <a:r>
              <a:rPr lang="uk-UA" i="1" dirty="0" smtClean="0">
                <a:solidFill>
                  <a:schemeClr val="bg1"/>
                </a:solidFill>
              </a:rPr>
              <a:t>, угода – договір, </a:t>
            </a:r>
            <a:r>
              <a:rPr lang="uk-UA" i="1" dirty="0" err="1" smtClean="0">
                <a:solidFill>
                  <a:schemeClr val="bg1"/>
                </a:solidFill>
              </a:rPr>
              <a:t>справочинство</a:t>
            </a:r>
            <a:r>
              <a:rPr lang="uk-UA" i="1" dirty="0" smtClean="0">
                <a:solidFill>
                  <a:schemeClr val="bg1"/>
                </a:solidFill>
              </a:rPr>
              <a:t> </a:t>
            </a:r>
            <a:r>
              <a:rPr lang="uk-UA" i="1" dirty="0">
                <a:solidFill>
                  <a:schemeClr val="bg1"/>
                </a:solidFill>
              </a:rPr>
              <a:t>– </a:t>
            </a:r>
            <a:r>
              <a:rPr lang="uk-UA" i="1" dirty="0" smtClean="0">
                <a:solidFill>
                  <a:schemeClr val="bg1"/>
                </a:solidFill>
              </a:rPr>
              <a:t>діловодство, МВС </a:t>
            </a:r>
            <a:r>
              <a:rPr lang="uk-UA" i="1" dirty="0">
                <a:solidFill>
                  <a:schemeClr val="bg1"/>
                </a:solidFill>
              </a:rPr>
              <a:t>– Міністерство внутрішніх </a:t>
            </a:r>
            <a:r>
              <a:rPr lang="uk-UA" i="1" dirty="0" smtClean="0">
                <a:solidFill>
                  <a:schemeClr val="bg1"/>
                </a:solidFill>
              </a:rPr>
              <a:t>справ,  </a:t>
            </a:r>
            <a:r>
              <a:rPr lang="uk-UA" i="1" dirty="0">
                <a:solidFill>
                  <a:schemeClr val="bg1"/>
                </a:solidFill>
              </a:rPr>
              <a:t>КПК – Кримінально-процесуальний кодекс </a:t>
            </a:r>
            <a:r>
              <a:rPr lang="uk-UA" i="1" dirty="0" smtClean="0">
                <a:solidFill>
                  <a:schemeClr val="bg1"/>
                </a:solidFill>
              </a:rPr>
              <a:t>)</a:t>
            </a:r>
            <a:endParaRPr lang="ru-RU" i="1" dirty="0">
              <a:solidFill>
                <a:schemeClr val="bg1"/>
              </a:solidFill>
            </a:endParaRPr>
          </a:p>
          <a:p>
            <a:pPr algn="just"/>
            <a:r>
              <a:rPr lang="uk-UA" b="1" i="1" dirty="0" err="1" smtClean="0"/>
              <a:t>квазісиноніми</a:t>
            </a:r>
            <a:r>
              <a:rPr lang="uk-UA" b="1" i="1" dirty="0" smtClean="0"/>
              <a:t> </a:t>
            </a:r>
            <a:r>
              <a:rPr lang="uk-UA" b="1" i="1" dirty="0"/>
              <a:t>(неповні)</a:t>
            </a:r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</a:rPr>
              <a:t>–</a:t>
            </a:r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</a:rPr>
              <a:t>це слова з </a:t>
            </a:r>
            <a:r>
              <a:rPr lang="uk-UA" dirty="0" smtClean="0">
                <a:solidFill>
                  <a:schemeClr val="bg1"/>
                </a:solidFill>
              </a:rPr>
              <a:t>близьким, але </a:t>
            </a:r>
            <a:r>
              <a:rPr lang="uk-UA" dirty="0">
                <a:solidFill>
                  <a:schemeClr val="bg1"/>
                </a:solidFill>
              </a:rPr>
              <a:t>не тотожним лексичним значенням, а значить вони не </a:t>
            </a:r>
            <a:r>
              <a:rPr lang="uk-UA" dirty="0" err="1" smtClean="0">
                <a:solidFill>
                  <a:schemeClr val="bg1"/>
                </a:solidFill>
              </a:rPr>
              <a:t>взаємозамінювані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520280"/>
          </a:xfrm>
        </p:spPr>
        <p:txBody>
          <a:bodyPr>
            <a:normAutofit/>
          </a:bodyPr>
          <a:lstStyle/>
          <a:p>
            <a:pPr algn="ctr"/>
            <a:r>
              <a:rPr lang="uk-UA" sz="3600" b="1" i="1" dirty="0">
                <a:effectLst/>
              </a:rPr>
              <a:t>С</a:t>
            </a:r>
            <a:r>
              <a:rPr lang="uk-UA" sz="3600" b="1" i="1" dirty="0" smtClean="0">
                <a:effectLst/>
              </a:rPr>
              <a:t>иноніми </a:t>
            </a:r>
            <a:r>
              <a:rPr lang="uk-UA" sz="3600" b="1" i="1" dirty="0">
                <a:solidFill>
                  <a:schemeClr val="bg1"/>
                </a:solidFill>
                <a:effectLst/>
              </a:rPr>
              <a:t>- </a:t>
            </a:r>
            <a:r>
              <a:rPr lang="uk-UA" sz="3600" b="1" i="1" dirty="0" smtClean="0">
                <a:solidFill>
                  <a:schemeClr val="bg1"/>
                </a:solidFill>
                <a:effectLst/>
              </a:rPr>
              <a:t>  </a:t>
            </a:r>
            <a:r>
              <a:rPr lang="uk-UA" sz="2400" dirty="0" smtClean="0">
                <a:solidFill>
                  <a:schemeClr val="bg1"/>
                </a:solidFill>
                <a:effectLst/>
              </a:rPr>
              <a:t/>
            </a:r>
            <a:br>
              <a:rPr lang="uk-UA" sz="2400" dirty="0" smtClean="0">
                <a:solidFill>
                  <a:schemeClr val="bg1"/>
                </a:solidFill>
                <a:effectLst/>
              </a:rPr>
            </a:br>
            <a:r>
              <a:rPr lang="uk-UA" sz="2400" dirty="0" smtClean="0">
                <a:solidFill>
                  <a:schemeClr val="bg1"/>
                </a:solidFill>
                <a:effectLst/>
              </a:rPr>
              <a:t>це </a:t>
            </a:r>
            <a:r>
              <a:rPr lang="uk-UA" sz="2400" dirty="0">
                <a:solidFill>
                  <a:schemeClr val="bg1"/>
                </a:solidFill>
                <a:effectLst/>
              </a:rPr>
              <a:t>слова, що визначають одне і теж поняття, спільні за  своїм основним значенням, </a:t>
            </a:r>
            <a:r>
              <a:rPr lang="uk-UA" sz="2400" dirty="0" smtClean="0">
                <a:solidFill>
                  <a:schemeClr val="bg1"/>
                </a:solidFill>
                <a:effectLst/>
              </a:rPr>
              <a:t> але відрізняються значеннєвими відтінками, </a:t>
            </a:r>
            <a:r>
              <a:rPr lang="uk-UA" sz="2400" dirty="0" err="1" smtClean="0">
                <a:solidFill>
                  <a:schemeClr val="bg1"/>
                </a:solidFill>
                <a:effectLst/>
              </a:rPr>
              <a:t>емоційно</a:t>
            </a:r>
            <a:r>
              <a:rPr lang="uk-UA" sz="2400" dirty="0" smtClean="0">
                <a:solidFill>
                  <a:schemeClr val="bg1"/>
                </a:solidFill>
                <a:effectLst/>
              </a:rPr>
              <a:t>-експресивним </a:t>
            </a:r>
            <a:r>
              <a:rPr lang="uk-UA" sz="2400" dirty="0">
                <a:solidFill>
                  <a:schemeClr val="bg1"/>
                </a:solidFill>
                <a:effectLst/>
              </a:rPr>
              <a:t>забарвленням, </a:t>
            </a:r>
            <a:r>
              <a:rPr lang="uk-UA" sz="2400" dirty="0" smtClean="0">
                <a:solidFill>
                  <a:schemeClr val="bg1"/>
                </a:solidFill>
                <a:effectLst/>
              </a:rPr>
              <a:t>сферою </a:t>
            </a:r>
            <a:r>
              <a:rPr lang="uk-UA" sz="2400" dirty="0">
                <a:solidFill>
                  <a:schemeClr val="bg1"/>
                </a:solidFill>
                <a:effectLst/>
              </a:rPr>
              <a:t>стилістичного використання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261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524000"/>
            <a:ext cx="7859216" cy="48573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dirty="0"/>
              <a:t>Перифраз </a:t>
            </a:r>
            <a:r>
              <a:rPr lang="uk-UA" b="1" dirty="0">
                <a:solidFill>
                  <a:schemeClr val="bg1"/>
                </a:solidFill>
              </a:rPr>
              <a:t>– описовий зворот </a:t>
            </a:r>
            <a:r>
              <a:rPr lang="uk-UA" b="1" dirty="0" smtClean="0">
                <a:solidFill>
                  <a:schemeClr val="bg1"/>
                </a:solidFill>
              </a:rPr>
              <a:t>мови,  </a:t>
            </a:r>
            <a:r>
              <a:rPr lang="uk-UA" b="1" dirty="0">
                <a:solidFill>
                  <a:schemeClr val="bg1"/>
                </a:solidFill>
              </a:rPr>
              <a:t>з допомогою якого передається зміст іншого </a:t>
            </a:r>
            <a:r>
              <a:rPr lang="uk-UA" b="1" dirty="0" smtClean="0">
                <a:solidFill>
                  <a:schemeClr val="bg1"/>
                </a:solidFill>
              </a:rPr>
              <a:t>слова, виразу </a:t>
            </a:r>
            <a:r>
              <a:rPr lang="uk-UA" dirty="0" smtClean="0">
                <a:solidFill>
                  <a:schemeClr val="bg1"/>
                </a:solidFill>
              </a:rPr>
              <a:t>(</a:t>
            </a:r>
            <a:r>
              <a:rPr lang="uk-UA" i="1" dirty="0">
                <a:solidFill>
                  <a:schemeClr val="bg1"/>
                </a:solidFill>
              </a:rPr>
              <a:t>місто козацької слави – Запоріжжя, колиска </a:t>
            </a:r>
            <a:r>
              <a:rPr lang="uk-UA" i="1" dirty="0" smtClean="0">
                <a:solidFill>
                  <a:schemeClr val="bg1"/>
                </a:solidFill>
              </a:rPr>
              <a:t>слов'янської </a:t>
            </a:r>
            <a:r>
              <a:rPr lang="uk-UA" i="1" dirty="0">
                <a:solidFill>
                  <a:schemeClr val="bg1"/>
                </a:solidFill>
              </a:rPr>
              <a:t>писемності – Болгарія, пора золотого листя – осінь, дочка Прометея – Леся Українка, Каменяр – Іван Франко, українська Сапфо – Маруся </a:t>
            </a:r>
            <a:r>
              <a:rPr lang="uk-UA" i="1" dirty="0" smtClean="0">
                <a:solidFill>
                  <a:schemeClr val="bg1"/>
                </a:solidFill>
              </a:rPr>
              <a:t>Чурай</a:t>
            </a:r>
            <a:r>
              <a:rPr lang="uk-UA" dirty="0" smtClean="0">
                <a:solidFill>
                  <a:schemeClr val="bg1"/>
                </a:solidFill>
              </a:rPr>
              <a:t>)</a:t>
            </a:r>
          </a:p>
          <a:p>
            <a:pPr algn="just"/>
            <a:endParaRPr lang="ru-RU" b="1" dirty="0">
              <a:solidFill>
                <a:schemeClr val="bg1"/>
              </a:solidFill>
            </a:endParaRPr>
          </a:p>
          <a:p>
            <a:pPr algn="just"/>
            <a:r>
              <a:rPr lang="uk-UA" b="1" dirty="0"/>
              <a:t>Евфемізми </a:t>
            </a:r>
            <a:r>
              <a:rPr lang="uk-UA" b="1" dirty="0">
                <a:solidFill>
                  <a:schemeClr val="bg1"/>
                </a:solidFill>
              </a:rPr>
              <a:t>– слова, які не прямо, а приховано, ввічливо чи пом’якшено визначають якийсь предмет, явище, особу аби уникнути небажаного слова </a:t>
            </a:r>
            <a:r>
              <a:rPr lang="uk-UA" dirty="0">
                <a:solidFill>
                  <a:schemeClr val="bg1"/>
                </a:solidFill>
              </a:rPr>
              <a:t>(</a:t>
            </a:r>
            <a:r>
              <a:rPr lang="uk-UA" i="1" dirty="0">
                <a:solidFill>
                  <a:schemeClr val="bg1"/>
                </a:solidFill>
              </a:rPr>
              <a:t>старий – літній чоловік, </a:t>
            </a:r>
            <a:r>
              <a:rPr lang="uk-UA" i="1" dirty="0" smtClean="0">
                <a:solidFill>
                  <a:schemeClr val="bg1"/>
                </a:solidFill>
              </a:rPr>
              <a:t>помер – спочив з миром, прибиральниця  </a:t>
            </a:r>
            <a:r>
              <a:rPr lang="uk-UA" i="1" dirty="0">
                <a:solidFill>
                  <a:schemeClr val="bg1"/>
                </a:solidFill>
              </a:rPr>
              <a:t>- техпрацівниця</a:t>
            </a:r>
            <a:r>
              <a:rPr lang="uk-UA" i="1" dirty="0" smtClean="0">
                <a:solidFill>
                  <a:schemeClr val="bg1"/>
                </a:solidFill>
              </a:rPr>
              <a:t>)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i="1" dirty="0" smtClean="0">
                <a:solidFill>
                  <a:schemeClr val="bg1"/>
                </a:solidFill>
              </a:rPr>
              <a:t>Художні засоби, в основі яких принцип синонімії</a:t>
            </a:r>
            <a:endParaRPr lang="ru-RU" sz="36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854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08512"/>
          </a:xfrm>
        </p:spPr>
        <p:txBody>
          <a:bodyPr>
            <a:normAutofit fontScale="85000" lnSpcReduction="20000"/>
          </a:bodyPr>
          <a:lstStyle/>
          <a:p>
            <a:r>
              <a:rPr lang="uk-UA" b="1" dirty="0"/>
              <a:t>Пароніми </a:t>
            </a:r>
            <a:r>
              <a:rPr lang="uk-UA" dirty="0">
                <a:solidFill>
                  <a:schemeClr val="bg1"/>
                </a:solidFill>
              </a:rPr>
              <a:t>– це споріднені і неспоріднені слова, досить близькі за звуковим складом і вимовою, але різні за значенням </a:t>
            </a:r>
            <a:r>
              <a:rPr lang="uk-UA" i="1" dirty="0">
                <a:solidFill>
                  <a:schemeClr val="bg1"/>
                </a:solidFill>
              </a:rPr>
              <a:t>(гривна// гривня, адресат // адресант, виконавський // виконавчий</a:t>
            </a:r>
            <a:r>
              <a:rPr lang="uk-UA" i="1" dirty="0" smtClean="0">
                <a:solidFill>
                  <a:schemeClr val="bg1"/>
                </a:solidFill>
              </a:rPr>
              <a:t>)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  <a:p>
            <a:r>
              <a:rPr lang="uk-UA" b="1" i="1" dirty="0"/>
              <a:t>У вузькому розумінні</a:t>
            </a:r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</a:rPr>
              <a:t>– спільнокореневі слова, що мають певний змістовий зв'язок </a:t>
            </a:r>
            <a:r>
              <a:rPr lang="uk-UA" i="1" dirty="0">
                <a:solidFill>
                  <a:schemeClr val="bg1"/>
                </a:solidFill>
              </a:rPr>
              <a:t>(таємний// таємничий, гарантійний// гарантований</a:t>
            </a:r>
            <a:r>
              <a:rPr lang="uk-UA" i="1" dirty="0" smtClean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endParaRPr lang="ru-RU" dirty="0"/>
          </a:p>
          <a:p>
            <a:r>
              <a:rPr lang="uk-UA" b="1" i="1" dirty="0"/>
              <a:t>У широкому розумінні (контекстуальні, поетичні</a:t>
            </a:r>
            <a:r>
              <a:rPr lang="uk-UA" dirty="0"/>
              <a:t>) – </a:t>
            </a:r>
            <a:r>
              <a:rPr lang="uk-UA" dirty="0">
                <a:solidFill>
                  <a:schemeClr val="bg1"/>
                </a:solidFill>
              </a:rPr>
              <a:t>слова далекі за походженням (</a:t>
            </a:r>
            <a:r>
              <a:rPr lang="uk-UA" i="1" dirty="0" err="1">
                <a:solidFill>
                  <a:schemeClr val="bg1"/>
                </a:solidFill>
              </a:rPr>
              <a:t>фр</a:t>
            </a:r>
            <a:r>
              <a:rPr lang="uk-UA" i="1" dirty="0">
                <a:solidFill>
                  <a:schemeClr val="bg1"/>
                </a:solidFill>
              </a:rPr>
              <a:t>. адрес // нім. адреса, досвідчений // освічений, богатир // багатир</a:t>
            </a:r>
            <a:r>
              <a:rPr lang="uk-UA" i="1" dirty="0" smtClean="0">
                <a:solidFill>
                  <a:schemeClr val="bg1"/>
                </a:solidFill>
              </a:rPr>
              <a:t>)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  <a:p>
            <a:pPr marL="0" indent="0">
              <a:buNone/>
            </a:pPr>
            <a:r>
              <a:rPr lang="uk-UA" i="1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0376"/>
          </a:xfrm>
        </p:spPr>
        <p:txBody>
          <a:bodyPr>
            <a:normAutofit/>
          </a:bodyPr>
          <a:lstStyle/>
          <a:p>
            <a:pPr algn="ctr"/>
            <a:r>
              <a:rPr lang="uk-UA" sz="3600" b="1" i="1" dirty="0" smtClean="0"/>
              <a:t>Пароніми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val="2998244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b="1" dirty="0"/>
              <a:t>Багатозначність (полісемія) </a:t>
            </a:r>
            <a:r>
              <a:rPr lang="uk-UA" b="1" dirty="0">
                <a:solidFill>
                  <a:schemeClr val="bg1"/>
                </a:solidFill>
              </a:rPr>
              <a:t>– </a:t>
            </a:r>
            <a:r>
              <a:rPr lang="uk-UA" dirty="0">
                <a:solidFill>
                  <a:schemeClr val="bg1"/>
                </a:solidFill>
              </a:rPr>
              <a:t>здатність слова одночасно, синхронічно функціонувати з різними значеннями пов’язаними між собою (</a:t>
            </a:r>
            <a:r>
              <a:rPr lang="uk-UA" i="1" dirty="0">
                <a:solidFill>
                  <a:schemeClr val="bg1"/>
                </a:solidFill>
              </a:rPr>
              <a:t>піднімати повстання, руку, олівець</a:t>
            </a:r>
            <a:r>
              <a:rPr lang="uk-UA" i="1" dirty="0" smtClean="0">
                <a:solidFill>
                  <a:schemeClr val="bg1"/>
                </a:solidFill>
              </a:rPr>
              <a:t>)</a:t>
            </a:r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uk-UA" b="1" dirty="0"/>
              <a:t>Омонімія </a:t>
            </a:r>
            <a:r>
              <a:rPr lang="uk-UA" b="1" dirty="0">
                <a:solidFill>
                  <a:schemeClr val="bg1"/>
                </a:solidFill>
              </a:rPr>
              <a:t>–</a:t>
            </a:r>
            <a:r>
              <a:rPr lang="uk-UA" dirty="0">
                <a:solidFill>
                  <a:schemeClr val="bg1"/>
                </a:solidFill>
              </a:rPr>
              <a:t> звуковий збіг двох і більше </a:t>
            </a:r>
            <a:r>
              <a:rPr lang="uk-UA" dirty="0" err="1">
                <a:solidFill>
                  <a:schemeClr val="bg1"/>
                </a:solidFill>
              </a:rPr>
              <a:t>мовних</a:t>
            </a:r>
            <a:r>
              <a:rPr lang="uk-UA" dirty="0">
                <a:solidFill>
                  <a:schemeClr val="bg1"/>
                </a:solidFill>
              </a:rPr>
              <a:t> одиниць. Розмежовують: лексичні,  морфологічні, словотвірні, синтаксичні омоніми </a:t>
            </a:r>
            <a:r>
              <a:rPr lang="uk-UA" i="1" dirty="0">
                <a:solidFill>
                  <a:schemeClr val="bg1"/>
                </a:solidFill>
              </a:rPr>
              <a:t>(сонце – сон це, потри – по </a:t>
            </a:r>
            <a:r>
              <a:rPr lang="uk-UA" i="1" dirty="0" smtClean="0">
                <a:solidFill>
                  <a:schemeClr val="bg1"/>
                </a:solidFill>
              </a:rPr>
              <a:t>три)</a:t>
            </a:r>
            <a:endParaRPr lang="ru-RU" dirty="0">
              <a:solidFill>
                <a:schemeClr val="bg1"/>
              </a:solidFill>
            </a:endParaRPr>
          </a:p>
          <a:p>
            <a:pPr algn="just"/>
            <a:r>
              <a:rPr lang="uk-UA" dirty="0"/>
              <a:t> </a:t>
            </a:r>
            <a:r>
              <a:rPr lang="uk-UA" b="1" dirty="0"/>
              <a:t>Міжмовна омонімія </a:t>
            </a:r>
            <a:r>
              <a:rPr lang="uk-UA" dirty="0">
                <a:solidFill>
                  <a:schemeClr val="bg1"/>
                </a:solidFill>
              </a:rPr>
              <a:t>– однакові звукові </a:t>
            </a:r>
            <a:r>
              <a:rPr lang="uk-UA" dirty="0" smtClean="0">
                <a:solidFill>
                  <a:schemeClr val="bg1"/>
                </a:solidFill>
              </a:rPr>
              <a:t>комплекси, як у близькоспоріднених, так і у віддалених за походженням мовах</a:t>
            </a:r>
            <a:r>
              <a:rPr lang="uk-UA" dirty="0">
                <a:solidFill>
                  <a:schemeClr val="bg1"/>
                </a:solidFill>
              </a:rPr>
              <a:t>, що різняться значенням </a:t>
            </a:r>
            <a:r>
              <a:rPr lang="uk-UA" i="1" dirty="0">
                <a:solidFill>
                  <a:schemeClr val="bg1"/>
                </a:solidFill>
              </a:rPr>
              <a:t>(біс – </a:t>
            </a:r>
            <a:r>
              <a:rPr lang="uk-UA" i="1" dirty="0" err="1">
                <a:solidFill>
                  <a:schemeClr val="bg1"/>
                </a:solidFill>
              </a:rPr>
              <a:t>лат</a:t>
            </a:r>
            <a:r>
              <a:rPr lang="uk-UA" i="1" dirty="0" err="1" smtClean="0">
                <a:solidFill>
                  <a:schemeClr val="bg1"/>
                </a:solidFill>
              </a:rPr>
              <a:t>.«</a:t>
            </a:r>
            <a:r>
              <a:rPr lang="uk-UA" i="1" dirty="0" err="1">
                <a:solidFill>
                  <a:schemeClr val="bg1"/>
                </a:solidFill>
              </a:rPr>
              <a:t>двічі</a:t>
            </a:r>
            <a:r>
              <a:rPr lang="uk-UA" i="1" dirty="0">
                <a:solidFill>
                  <a:schemeClr val="bg1"/>
                </a:solidFill>
              </a:rPr>
              <a:t>», </a:t>
            </a:r>
            <a:r>
              <a:rPr lang="uk-UA" i="1" dirty="0" err="1">
                <a:solidFill>
                  <a:schemeClr val="bg1"/>
                </a:solidFill>
              </a:rPr>
              <a:t>укр</a:t>
            </a:r>
            <a:r>
              <a:rPr lang="uk-UA" i="1" dirty="0" smtClean="0">
                <a:solidFill>
                  <a:schemeClr val="bg1"/>
                </a:solidFill>
              </a:rPr>
              <a:t>.«</a:t>
            </a:r>
            <a:r>
              <a:rPr lang="uk-UA" i="1" dirty="0">
                <a:solidFill>
                  <a:schemeClr val="bg1"/>
                </a:solidFill>
              </a:rPr>
              <a:t>диявол»; булка – </a:t>
            </a:r>
            <a:r>
              <a:rPr lang="uk-UA" i="1" dirty="0" err="1">
                <a:solidFill>
                  <a:schemeClr val="bg1"/>
                </a:solidFill>
              </a:rPr>
              <a:t>болг</a:t>
            </a:r>
            <a:r>
              <a:rPr lang="uk-UA" i="1" dirty="0" smtClean="0">
                <a:solidFill>
                  <a:schemeClr val="bg1"/>
                </a:solidFill>
              </a:rPr>
              <a:t>.«</a:t>
            </a:r>
            <a:r>
              <a:rPr lang="uk-UA" i="1" dirty="0">
                <a:solidFill>
                  <a:schemeClr val="bg1"/>
                </a:solidFill>
              </a:rPr>
              <a:t>наречена», </a:t>
            </a:r>
            <a:r>
              <a:rPr lang="uk-UA" i="1" dirty="0" err="1">
                <a:solidFill>
                  <a:schemeClr val="bg1"/>
                </a:solidFill>
              </a:rPr>
              <a:t>укр</a:t>
            </a:r>
            <a:r>
              <a:rPr lang="uk-UA" i="1" dirty="0" smtClean="0">
                <a:solidFill>
                  <a:schemeClr val="bg1"/>
                </a:solidFill>
              </a:rPr>
              <a:t>.«</a:t>
            </a:r>
            <a:r>
              <a:rPr lang="uk-UA" i="1" dirty="0">
                <a:solidFill>
                  <a:schemeClr val="bg1"/>
                </a:solidFill>
              </a:rPr>
              <a:t>хлібний виріб</a:t>
            </a:r>
            <a:r>
              <a:rPr lang="uk-UA" i="1" dirty="0" smtClean="0">
                <a:solidFill>
                  <a:schemeClr val="bg1"/>
                </a:solidFill>
              </a:rPr>
              <a:t>»)</a:t>
            </a:r>
            <a:endParaRPr lang="ru-RU" dirty="0">
              <a:solidFill>
                <a:schemeClr val="bg1"/>
              </a:solidFill>
            </a:endParaRP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i="1" dirty="0" smtClean="0"/>
              <a:t>Полісемія і омонімія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val="22367428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1316</TotalTime>
  <Words>1179</Words>
  <Application>Microsoft Office PowerPoint</Application>
  <PresentationFormat>Экран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Бумажная</vt:lpstr>
      <vt:lpstr>Лексичні засоби професійного мовлення</vt:lpstr>
      <vt:lpstr>З погляду активності вживання вся лексика поділяється на:</vt:lpstr>
      <vt:lpstr>До пасивної лексики належать:</vt:lpstr>
      <vt:lpstr>Застарілі слова поділяються на:</vt:lpstr>
      <vt:lpstr>Оказіоналізми (авторські неологізми) мовленнєві одиниці, які утворюються за стандартними та новими словотвірними моделями, з характерним експресивним забарвленням та індивідуальним характером </vt:lpstr>
      <vt:lpstr>Синоніми -    це слова, що визначають одне і теж поняття, спільні за  своїм основним значенням,  але відрізняються значеннєвими відтінками, емоційно-експресивним забарвленням, сферою стилістичного використання </vt:lpstr>
      <vt:lpstr>Художні засоби, в основі яких принцип синонімії</vt:lpstr>
      <vt:lpstr>Пароніми</vt:lpstr>
      <vt:lpstr>Полісемія і омонімія</vt:lpstr>
      <vt:lpstr>Тавтологія –  (від грецьк. tauto — те саме, logos — слово)  спеціальне або непередбачене повторення тих самих, спільнокореневих або близьких за значенням слів</vt:lpstr>
      <vt:lpstr>Плеоназм  (гр. pleonasmos — перебільшення)  частковий збіг значень лексем, що утворюють словосполучення</vt:lpstr>
      <vt:lpstr>Канцеляризми –  слова, словосполучення, граматичні форми і конструкції, властиві, переважно, офіційно-діловому стилю</vt:lpstr>
      <vt:lpstr>Мовні штампи –  це вислови, які механічно відтворюються і в результаті багаторазового повторення втратили свою образність і стилістичну виразність </vt:lpstr>
      <vt:lpstr>Кліше –  стандартні мовні одиниці, яким властивий постійний склад компонентів, закріпленість за певними ситуаціями, що спричинено позамовними  чинниками або формою, жанром спілкування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Лексичні засоби професійного мовлення</dc:title>
  <dc:creator>f</dc:creator>
  <cp:lastModifiedBy>f</cp:lastModifiedBy>
  <cp:revision>21</cp:revision>
  <dcterms:created xsi:type="dcterms:W3CDTF">2022-04-14T10:26:06Z</dcterms:created>
  <dcterms:modified xsi:type="dcterms:W3CDTF">2022-04-15T08:22:29Z</dcterms:modified>
</cp:coreProperties>
</file>