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52"/>
  </p:notesMasterIdLst>
  <p:sldIdLst>
    <p:sldId id="256" r:id="rId2"/>
    <p:sldId id="262" r:id="rId3"/>
    <p:sldId id="269" r:id="rId4"/>
    <p:sldId id="282" r:id="rId5"/>
    <p:sldId id="283" r:id="rId6"/>
    <p:sldId id="270" r:id="rId7"/>
    <p:sldId id="284" r:id="rId8"/>
    <p:sldId id="267" r:id="rId9"/>
    <p:sldId id="285" r:id="rId10"/>
    <p:sldId id="297" r:id="rId11"/>
    <p:sldId id="281" r:id="rId12"/>
    <p:sldId id="278" r:id="rId13"/>
    <p:sldId id="273" r:id="rId14"/>
    <p:sldId id="263" r:id="rId15"/>
    <p:sldId id="286" r:id="rId16"/>
    <p:sldId id="287" r:id="rId17"/>
    <p:sldId id="288" r:id="rId18"/>
    <p:sldId id="265" r:id="rId19"/>
    <p:sldId id="289" r:id="rId20"/>
    <p:sldId id="279" r:id="rId21"/>
    <p:sldId id="290" r:id="rId22"/>
    <p:sldId id="264" r:id="rId23"/>
    <p:sldId id="291" r:id="rId24"/>
    <p:sldId id="292" r:id="rId25"/>
    <p:sldId id="293" r:id="rId26"/>
    <p:sldId id="295" r:id="rId27"/>
    <p:sldId id="266" r:id="rId28"/>
    <p:sldId id="280" r:id="rId29"/>
    <p:sldId id="294" r:id="rId30"/>
    <p:sldId id="303" r:id="rId31"/>
    <p:sldId id="296" r:id="rId32"/>
    <p:sldId id="304" r:id="rId33"/>
    <p:sldId id="298" r:id="rId34"/>
    <p:sldId id="299" r:id="rId35"/>
    <p:sldId id="300" r:id="rId36"/>
    <p:sldId id="301" r:id="rId37"/>
    <p:sldId id="302" r:id="rId38"/>
    <p:sldId id="305" r:id="rId39"/>
    <p:sldId id="306" r:id="rId40"/>
    <p:sldId id="307" r:id="rId41"/>
    <p:sldId id="308" r:id="rId42"/>
    <p:sldId id="310" r:id="rId43"/>
    <p:sldId id="312" r:id="rId44"/>
    <p:sldId id="311" r:id="rId45"/>
    <p:sldId id="309" r:id="rId46"/>
    <p:sldId id="313" r:id="rId47"/>
    <p:sldId id="314" r:id="rId48"/>
    <p:sldId id="315" r:id="rId49"/>
    <p:sldId id="275" r:id="rId50"/>
    <p:sldId id="274" r:id="rId51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586D95-96F8-403E-9EBE-F5C9E9038AF7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1ED3553-A29E-4BCE-A35F-BD0EDEC38566}">
      <dgm:prSet/>
      <dgm:spPr/>
      <dgm:t>
        <a:bodyPr/>
        <a:lstStyle/>
        <a:p>
          <a:r>
            <a:rPr lang="uk-UA" b="1" dirty="0"/>
            <a:t>Підклас  </a:t>
          </a:r>
          <a:r>
            <a:rPr lang="uk-UA" dirty="0"/>
            <a:t>                          </a:t>
          </a:r>
          <a:r>
            <a:rPr lang="uk-UA" dirty="0" err="1"/>
            <a:t>Еуаскоміцети</a:t>
          </a:r>
          <a:r>
            <a:rPr lang="uk-UA" i="1" dirty="0"/>
            <a:t>  </a:t>
          </a:r>
          <a:r>
            <a:rPr lang="uk-UA" dirty="0"/>
            <a:t>                                    </a:t>
          </a:r>
          <a:r>
            <a:rPr lang="en-US" i="1" dirty="0" err="1"/>
            <a:t>Euascomycetidae</a:t>
          </a:r>
          <a:endParaRPr lang="en-US" dirty="0"/>
        </a:p>
      </dgm:t>
    </dgm:pt>
    <dgm:pt modelId="{1E3FFCB8-6FAB-4AD9-A249-A1BB26AD4983}" type="parTrans" cxnId="{AE8E404B-75C9-4CCA-94E3-A156C545EC8A}">
      <dgm:prSet/>
      <dgm:spPr/>
      <dgm:t>
        <a:bodyPr/>
        <a:lstStyle/>
        <a:p>
          <a:endParaRPr lang="en-US"/>
        </a:p>
      </dgm:t>
    </dgm:pt>
    <dgm:pt modelId="{6FC1FE82-0E95-4C61-A2DB-C522BB886F96}" type="sibTrans" cxnId="{AE8E404B-75C9-4CCA-94E3-A156C545EC8A}">
      <dgm:prSet/>
      <dgm:spPr/>
      <dgm:t>
        <a:bodyPr/>
        <a:lstStyle/>
        <a:p>
          <a:endParaRPr lang="en-US"/>
        </a:p>
      </dgm:t>
    </dgm:pt>
    <dgm:pt modelId="{B6BB1281-FCF3-432E-9A73-E624ABF2D4C6}">
      <dgm:prSet/>
      <dgm:spPr/>
      <dgm:t>
        <a:bodyPr/>
        <a:lstStyle/>
        <a:p>
          <a:r>
            <a:rPr lang="uk-UA" i="1"/>
            <a:t>Група порядків</a:t>
          </a:r>
          <a:r>
            <a:rPr lang="uk-UA"/>
            <a:t> </a:t>
          </a:r>
          <a:r>
            <a:rPr lang="en-US"/>
            <a:t>                </a:t>
          </a:r>
        </a:p>
      </dgm:t>
    </dgm:pt>
    <dgm:pt modelId="{F2F6737E-9BB8-410D-84C4-8614C8990EFF}" type="parTrans" cxnId="{04F6E569-52FD-473D-9F4F-6B26AFA3EDD3}">
      <dgm:prSet/>
      <dgm:spPr/>
      <dgm:t>
        <a:bodyPr/>
        <a:lstStyle/>
        <a:p>
          <a:endParaRPr lang="en-US"/>
        </a:p>
      </dgm:t>
    </dgm:pt>
    <dgm:pt modelId="{0694FE79-7398-45A8-B022-83CAD8AFDA4B}" type="sibTrans" cxnId="{04F6E569-52FD-473D-9F4F-6B26AFA3EDD3}">
      <dgm:prSet/>
      <dgm:spPr/>
      <dgm:t>
        <a:bodyPr/>
        <a:lstStyle/>
        <a:p>
          <a:endParaRPr lang="en-US"/>
        </a:p>
      </dgm:t>
    </dgm:pt>
    <dgm:pt modelId="{9FC46B3D-0CAE-48E6-AF5A-36DF6B6B55C3}">
      <dgm:prSet/>
      <dgm:spPr/>
      <dgm:t>
        <a:bodyPr/>
        <a:lstStyle/>
        <a:p>
          <a:r>
            <a:rPr lang="en-US" i="1" dirty="0" err="1"/>
            <a:t>Plectomycetiidae</a:t>
          </a:r>
          <a:r>
            <a:rPr lang="en-US" i="1" dirty="0"/>
            <a:t>             </a:t>
          </a:r>
          <a:r>
            <a:rPr lang="uk-UA" i="1" dirty="0" err="1"/>
            <a:t>Плектоміцети</a:t>
          </a:r>
          <a:endParaRPr lang="en-US" dirty="0"/>
        </a:p>
      </dgm:t>
    </dgm:pt>
    <dgm:pt modelId="{8C34B6D1-863D-4ECA-9670-8EE3796C87B5}" type="parTrans" cxnId="{87CA4BBD-BBDA-4573-A3DD-FA8F52F86B6C}">
      <dgm:prSet/>
      <dgm:spPr/>
      <dgm:t>
        <a:bodyPr/>
        <a:lstStyle/>
        <a:p>
          <a:endParaRPr lang="en-US"/>
        </a:p>
      </dgm:t>
    </dgm:pt>
    <dgm:pt modelId="{B3B50FA0-3457-4F64-9DB0-EF5D71A54BF5}" type="sibTrans" cxnId="{87CA4BBD-BBDA-4573-A3DD-FA8F52F86B6C}">
      <dgm:prSet/>
      <dgm:spPr/>
      <dgm:t>
        <a:bodyPr/>
        <a:lstStyle/>
        <a:p>
          <a:endParaRPr lang="en-US"/>
        </a:p>
      </dgm:t>
    </dgm:pt>
    <dgm:pt modelId="{65E3E050-A346-406A-9DAB-272FE85A8146}">
      <dgm:prSet/>
      <dgm:spPr/>
      <dgm:t>
        <a:bodyPr/>
        <a:lstStyle/>
        <a:p>
          <a:r>
            <a:rPr lang="uk-UA" b="1"/>
            <a:t>Порядок</a:t>
          </a:r>
          <a:r>
            <a:rPr lang="uk-UA"/>
            <a:t>                          Еуроцієві                                             </a:t>
          </a:r>
          <a:r>
            <a:rPr lang="en-US" i="1"/>
            <a:t>Eurotiales</a:t>
          </a:r>
          <a:endParaRPr lang="en-US"/>
        </a:p>
      </dgm:t>
    </dgm:pt>
    <dgm:pt modelId="{D7EE9405-A76C-46E9-8C51-90CD95EDD8F8}" type="parTrans" cxnId="{407636C6-15B1-4129-8B43-6A04D3AF4AB0}">
      <dgm:prSet/>
      <dgm:spPr/>
      <dgm:t>
        <a:bodyPr/>
        <a:lstStyle/>
        <a:p>
          <a:endParaRPr lang="en-US"/>
        </a:p>
      </dgm:t>
    </dgm:pt>
    <dgm:pt modelId="{839A0EDC-A607-45ED-8D31-FE34507F16F1}" type="sibTrans" cxnId="{407636C6-15B1-4129-8B43-6A04D3AF4AB0}">
      <dgm:prSet/>
      <dgm:spPr/>
      <dgm:t>
        <a:bodyPr/>
        <a:lstStyle/>
        <a:p>
          <a:endParaRPr lang="en-US"/>
        </a:p>
      </dgm:t>
    </dgm:pt>
    <dgm:pt modelId="{7B199883-FDDC-44CE-A794-530051DE5CB3}">
      <dgm:prSet/>
      <dgm:spPr/>
      <dgm:t>
        <a:bodyPr/>
        <a:lstStyle/>
        <a:p>
          <a:r>
            <a:rPr lang="uk-UA" b="1"/>
            <a:t>Рід</a:t>
          </a:r>
          <a:r>
            <a:rPr lang="uk-UA"/>
            <a:t> </a:t>
          </a:r>
          <a:r>
            <a:rPr lang="en-US"/>
            <a:t>                                </a:t>
          </a:r>
          <a:r>
            <a:rPr lang="uk-UA"/>
            <a:t>Аспергіл                                              </a:t>
          </a:r>
          <a:r>
            <a:rPr lang="en-US" i="1"/>
            <a:t>Aspergillus</a:t>
          </a:r>
          <a:endParaRPr lang="en-US"/>
        </a:p>
      </dgm:t>
    </dgm:pt>
    <dgm:pt modelId="{2A9A63EB-9F97-4DEA-92D1-DC54C68CB249}" type="parTrans" cxnId="{B560BA22-17CE-4612-9D26-F607D80E5942}">
      <dgm:prSet/>
      <dgm:spPr/>
      <dgm:t>
        <a:bodyPr/>
        <a:lstStyle/>
        <a:p>
          <a:endParaRPr lang="en-US"/>
        </a:p>
      </dgm:t>
    </dgm:pt>
    <dgm:pt modelId="{AAA92736-D306-4C03-AF3F-F24397BD3452}" type="sibTrans" cxnId="{B560BA22-17CE-4612-9D26-F607D80E5942}">
      <dgm:prSet/>
      <dgm:spPr/>
      <dgm:t>
        <a:bodyPr/>
        <a:lstStyle/>
        <a:p>
          <a:endParaRPr lang="en-US"/>
        </a:p>
      </dgm:t>
    </dgm:pt>
    <dgm:pt modelId="{474CF003-6713-4CA5-810E-4683F6EB53E1}">
      <dgm:prSet/>
      <dgm:spPr/>
      <dgm:t>
        <a:bodyPr/>
        <a:lstStyle/>
        <a:p>
          <a:r>
            <a:rPr lang="uk-UA"/>
            <a:t>Пеніцил                                                </a:t>
          </a:r>
          <a:r>
            <a:rPr lang="en-US" i="1"/>
            <a:t>Penicillum </a:t>
          </a:r>
          <a:endParaRPr lang="en-US"/>
        </a:p>
      </dgm:t>
    </dgm:pt>
    <dgm:pt modelId="{619D97A4-3AB2-4305-8D66-3F05115C79F2}" type="parTrans" cxnId="{2C21CE29-E7BA-4B02-BF1B-C4595528376E}">
      <dgm:prSet/>
      <dgm:spPr/>
      <dgm:t>
        <a:bodyPr/>
        <a:lstStyle/>
        <a:p>
          <a:endParaRPr lang="en-US"/>
        </a:p>
      </dgm:t>
    </dgm:pt>
    <dgm:pt modelId="{0E6288D5-85D8-4351-93A9-410D9B6B016D}" type="sibTrans" cxnId="{2C21CE29-E7BA-4B02-BF1B-C4595528376E}">
      <dgm:prSet/>
      <dgm:spPr/>
      <dgm:t>
        <a:bodyPr/>
        <a:lstStyle/>
        <a:p>
          <a:endParaRPr lang="en-US"/>
        </a:p>
      </dgm:t>
    </dgm:pt>
    <dgm:pt modelId="{FD33FE20-B648-4682-84ED-35032819D98A}" type="pres">
      <dgm:prSet presAssocID="{AE586D95-96F8-403E-9EBE-F5C9E9038AF7}" presName="linear" presStyleCnt="0">
        <dgm:presLayoutVars>
          <dgm:animLvl val="lvl"/>
          <dgm:resizeHandles val="exact"/>
        </dgm:presLayoutVars>
      </dgm:prSet>
      <dgm:spPr/>
    </dgm:pt>
    <dgm:pt modelId="{CEBC06FF-47C8-432A-A371-969ACCA336A6}" type="pres">
      <dgm:prSet presAssocID="{41ED3553-A29E-4BCE-A35F-BD0EDEC3856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593406C-22CF-4A56-8A69-2A2DB9E567AF}" type="pres">
      <dgm:prSet presAssocID="{6FC1FE82-0E95-4C61-A2DB-C522BB886F96}" presName="spacer" presStyleCnt="0"/>
      <dgm:spPr/>
    </dgm:pt>
    <dgm:pt modelId="{FF66BB66-C690-4A88-BD11-1BE5B039C95C}" type="pres">
      <dgm:prSet presAssocID="{B6BB1281-FCF3-432E-9A73-E624ABF2D4C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2047A02-6713-4E61-9978-7F53BBD8704C}" type="pres">
      <dgm:prSet presAssocID="{0694FE79-7398-45A8-B022-83CAD8AFDA4B}" presName="spacer" presStyleCnt="0"/>
      <dgm:spPr/>
    </dgm:pt>
    <dgm:pt modelId="{C7519E55-3F61-442D-BA03-D5119691D7DC}" type="pres">
      <dgm:prSet presAssocID="{9FC46B3D-0CAE-48E6-AF5A-36DF6B6B55C3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56081A93-8AFF-42BE-8051-4BE4A7FA1415}" type="pres">
      <dgm:prSet presAssocID="{B3B50FA0-3457-4F64-9DB0-EF5D71A54BF5}" presName="spacer" presStyleCnt="0"/>
      <dgm:spPr/>
    </dgm:pt>
    <dgm:pt modelId="{92CE7771-5AF9-4448-A4C0-89DB08B65CCE}" type="pres">
      <dgm:prSet presAssocID="{65E3E050-A346-406A-9DAB-272FE85A8146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7ABF0C6-9B4D-4C63-9D83-846DA9F04F2F}" type="pres">
      <dgm:prSet presAssocID="{839A0EDC-A607-45ED-8D31-FE34507F16F1}" presName="spacer" presStyleCnt="0"/>
      <dgm:spPr/>
    </dgm:pt>
    <dgm:pt modelId="{FE270708-550A-4E70-A4AF-3C7F369ECE6D}" type="pres">
      <dgm:prSet presAssocID="{7B199883-FDDC-44CE-A794-530051DE5CB3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10A7CCE-24E1-4EDC-9CC9-188B7D073C45}" type="pres">
      <dgm:prSet presAssocID="{AAA92736-D306-4C03-AF3F-F24397BD3452}" presName="spacer" presStyleCnt="0"/>
      <dgm:spPr/>
    </dgm:pt>
    <dgm:pt modelId="{F7CBB069-1206-4AF7-8C66-64966C4D8F67}" type="pres">
      <dgm:prSet presAssocID="{474CF003-6713-4CA5-810E-4683F6EB53E1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DF1DBF0B-95FF-4052-B983-561C3AE4C720}" type="presOf" srcId="{9FC46B3D-0CAE-48E6-AF5A-36DF6B6B55C3}" destId="{C7519E55-3F61-442D-BA03-D5119691D7DC}" srcOrd="0" destOrd="0" presId="urn:microsoft.com/office/officeart/2005/8/layout/vList2"/>
    <dgm:cxn modelId="{B560BA22-17CE-4612-9D26-F607D80E5942}" srcId="{AE586D95-96F8-403E-9EBE-F5C9E9038AF7}" destId="{7B199883-FDDC-44CE-A794-530051DE5CB3}" srcOrd="4" destOrd="0" parTransId="{2A9A63EB-9F97-4DEA-92D1-DC54C68CB249}" sibTransId="{AAA92736-D306-4C03-AF3F-F24397BD3452}"/>
    <dgm:cxn modelId="{2C21CE29-E7BA-4B02-BF1B-C4595528376E}" srcId="{AE586D95-96F8-403E-9EBE-F5C9E9038AF7}" destId="{474CF003-6713-4CA5-810E-4683F6EB53E1}" srcOrd="5" destOrd="0" parTransId="{619D97A4-3AB2-4305-8D66-3F05115C79F2}" sibTransId="{0E6288D5-85D8-4351-93A9-410D9B6B016D}"/>
    <dgm:cxn modelId="{CBF73136-454A-461B-82AB-41BFBF22E904}" type="presOf" srcId="{7B199883-FDDC-44CE-A794-530051DE5CB3}" destId="{FE270708-550A-4E70-A4AF-3C7F369ECE6D}" srcOrd="0" destOrd="0" presId="urn:microsoft.com/office/officeart/2005/8/layout/vList2"/>
    <dgm:cxn modelId="{0335E741-B743-4E63-B8AA-DE65D37077A1}" type="presOf" srcId="{65E3E050-A346-406A-9DAB-272FE85A8146}" destId="{92CE7771-5AF9-4448-A4C0-89DB08B65CCE}" srcOrd="0" destOrd="0" presId="urn:microsoft.com/office/officeart/2005/8/layout/vList2"/>
    <dgm:cxn modelId="{1971B162-6CA6-4B8D-AE8D-060660C62B45}" type="presOf" srcId="{AE586D95-96F8-403E-9EBE-F5C9E9038AF7}" destId="{FD33FE20-B648-4682-84ED-35032819D98A}" srcOrd="0" destOrd="0" presId="urn:microsoft.com/office/officeart/2005/8/layout/vList2"/>
    <dgm:cxn modelId="{04F6E569-52FD-473D-9F4F-6B26AFA3EDD3}" srcId="{AE586D95-96F8-403E-9EBE-F5C9E9038AF7}" destId="{B6BB1281-FCF3-432E-9A73-E624ABF2D4C6}" srcOrd="1" destOrd="0" parTransId="{F2F6737E-9BB8-410D-84C4-8614C8990EFF}" sibTransId="{0694FE79-7398-45A8-B022-83CAD8AFDA4B}"/>
    <dgm:cxn modelId="{AE8E404B-75C9-4CCA-94E3-A156C545EC8A}" srcId="{AE586D95-96F8-403E-9EBE-F5C9E9038AF7}" destId="{41ED3553-A29E-4BCE-A35F-BD0EDEC38566}" srcOrd="0" destOrd="0" parTransId="{1E3FFCB8-6FAB-4AD9-A249-A1BB26AD4983}" sibTransId="{6FC1FE82-0E95-4C61-A2DB-C522BB886F96}"/>
    <dgm:cxn modelId="{961A4053-4887-4E3B-BFB2-B990228E3EC2}" type="presOf" srcId="{41ED3553-A29E-4BCE-A35F-BD0EDEC38566}" destId="{CEBC06FF-47C8-432A-A371-969ACCA336A6}" srcOrd="0" destOrd="0" presId="urn:microsoft.com/office/officeart/2005/8/layout/vList2"/>
    <dgm:cxn modelId="{AC957AA9-7DF8-4256-AD9C-BBB4E7E2C0F4}" type="presOf" srcId="{B6BB1281-FCF3-432E-9A73-E624ABF2D4C6}" destId="{FF66BB66-C690-4A88-BD11-1BE5B039C95C}" srcOrd="0" destOrd="0" presId="urn:microsoft.com/office/officeart/2005/8/layout/vList2"/>
    <dgm:cxn modelId="{87CA4BBD-BBDA-4573-A3DD-FA8F52F86B6C}" srcId="{AE586D95-96F8-403E-9EBE-F5C9E9038AF7}" destId="{9FC46B3D-0CAE-48E6-AF5A-36DF6B6B55C3}" srcOrd="2" destOrd="0" parTransId="{8C34B6D1-863D-4ECA-9670-8EE3796C87B5}" sibTransId="{B3B50FA0-3457-4F64-9DB0-EF5D71A54BF5}"/>
    <dgm:cxn modelId="{407636C6-15B1-4129-8B43-6A04D3AF4AB0}" srcId="{AE586D95-96F8-403E-9EBE-F5C9E9038AF7}" destId="{65E3E050-A346-406A-9DAB-272FE85A8146}" srcOrd="3" destOrd="0" parTransId="{D7EE9405-A76C-46E9-8C51-90CD95EDD8F8}" sibTransId="{839A0EDC-A607-45ED-8D31-FE34507F16F1}"/>
    <dgm:cxn modelId="{7E75D0EA-44EF-4E60-84A8-1FF395828408}" type="presOf" srcId="{474CF003-6713-4CA5-810E-4683F6EB53E1}" destId="{F7CBB069-1206-4AF7-8C66-64966C4D8F67}" srcOrd="0" destOrd="0" presId="urn:microsoft.com/office/officeart/2005/8/layout/vList2"/>
    <dgm:cxn modelId="{B4CFDE03-1D1D-4452-9C97-78870864CB9F}" type="presParOf" srcId="{FD33FE20-B648-4682-84ED-35032819D98A}" destId="{CEBC06FF-47C8-432A-A371-969ACCA336A6}" srcOrd="0" destOrd="0" presId="urn:microsoft.com/office/officeart/2005/8/layout/vList2"/>
    <dgm:cxn modelId="{7FD7C3C2-960D-4B73-AC9C-2FF682F3A620}" type="presParOf" srcId="{FD33FE20-B648-4682-84ED-35032819D98A}" destId="{0593406C-22CF-4A56-8A69-2A2DB9E567AF}" srcOrd="1" destOrd="0" presId="urn:microsoft.com/office/officeart/2005/8/layout/vList2"/>
    <dgm:cxn modelId="{2E64CD02-63DD-4C82-A5E8-4767E436C596}" type="presParOf" srcId="{FD33FE20-B648-4682-84ED-35032819D98A}" destId="{FF66BB66-C690-4A88-BD11-1BE5B039C95C}" srcOrd="2" destOrd="0" presId="urn:microsoft.com/office/officeart/2005/8/layout/vList2"/>
    <dgm:cxn modelId="{A5D172E7-D2A9-4B94-ABE6-90E21FEBE216}" type="presParOf" srcId="{FD33FE20-B648-4682-84ED-35032819D98A}" destId="{62047A02-6713-4E61-9978-7F53BBD8704C}" srcOrd="3" destOrd="0" presId="urn:microsoft.com/office/officeart/2005/8/layout/vList2"/>
    <dgm:cxn modelId="{F4DEDF3B-4527-4F1F-8374-E473C0BC28D3}" type="presParOf" srcId="{FD33FE20-B648-4682-84ED-35032819D98A}" destId="{C7519E55-3F61-442D-BA03-D5119691D7DC}" srcOrd="4" destOrd="0" presId="urn:microsoft.com/office/officeart/2005/8/layout/vList2"/>
    <dgm:cxn modelId="{6B3BBF43-A35C-4924-B344-883E9F9C40CC}" type="presParOf" srcId="{FD33FE20-B648-4682-84ED-35032819D98A}" destId="{56081A93-8AFF-42BE-8051-4BE4A7FA1415}" srcOrd="5" destOrd="0" presId="urn:microsoft.com/office/officeart/2005/8/layout/vList2"/>
    <dgm:cxn modelId="{A10547CC-2137-4ECF-A2AF-980FCC1DD972}" type="presParOf" srcId="{FD33FE20-B648-4682-84ED-35032819D98A}" destId="{92CE7771-5AF9-4448-A4C0-89DB08B65CCE}" srcOrd="6" destOrd="0" presId="urn:microsoft.com/office/officeart/2005/8/layout/vList2"/>
    <dgm:cxn modelId="{C624FCA8-0584-4954-AE7A-E9560C6AEBA6}" type="presParOf" srcId="{FD33FE20-B648-4682-84ED-35032819D98A}" destId="{17ABF0C6-9B4D-4C63-9D83-846DA9F04F2F}" srcOrd="7" destOrd="0" presId="urn:microsoft.com/office/officeart/2005/8/layout/vList2"/>
    <dgm:cxn modelId="{CC21868E-2574-4CB9-AA6A-AC5F6F179A7B}" type="presParOf" srcId="{FD33FE20-B648-4682-84ED-35032819D98A}" destId="{FE270708-550A-4E70-A4AF-3C7F369ECE6D}" srcOrd="8" destOrd="0" presId="urn:microsoft.com/office/officeart/2005/8/layout/vList2"/>
    <dgm:cxn modelId="{B3B52B88-E25E-4BF7-B601-63514B7F2EA9}" type="presParOf" srcId="{FD33FE20-B648-4682-84ED-35032819D98A}" destId="{410A7CCE-24E1-4EDC-9CC9-188B7D073C45}" srcOrd="9" destOrd="0" presId="urn:microsoft.com/office/officeart/2005/8/layout/vList2"/>
    <dgm:cxn modelId="{8F27011D-CDB0-4EB9-83D4-6494E59781AC}" type="presParOf" srcId="{FD33FE20-B648-4682-84ED-35032819D98A}" destId="{F7CBB069-1206-4AF7-8C66-64966C4D8F6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C06FF-47C8-432A-A371-969ACCA336A6}">
      <dsp:nvSpPr>
        <dsp:cNvPr id="0" name=""/>
        <dsp:cNvSpPr/>
      </dsp:nvSpPr>
      <dsp:spPr>
        <a:xfrm>
          <a:off x="0" y="98767"/>
          <a:ext cx="7078426" cy="4176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Підклас  </a:t>
          </a:r>
          <a:r>
            <a:rPr lang="uk-UA" sz="1700" kern="1200" dirty="0"/>
            <a:t>                          </a:t>
          </a:r>
          <a:r>
            <a:rPr lang="uk-UA" sz="1700" kern="1200" dirty="0" err="1"/>
            <a:t>Еуаскоміцети</a:t>
          </a:r>
          <a:r>
            <a:rPr lang="uk-UA" sz="1700" i="1" kern="1200" dirty="0"/>
            <a:t>  </a:t>
          </a:r>
          <a:r>
            <a:rPr lang="uk-UA" sz="1700" kern="1200" dirty="0"/>
            <a:t>                                    </a:t>
          </a:r>
          <a:r>
            <a:rPr lang="en-US" sz="1700" i="1" kern="1200" dirty="0" err="1"/>
            <a:t>Euascomycetidae</a:t>
          </a:r>
          <a:endParaRPr lang="en-US" sz="1700" kern="1200" dirty="0"/>
        </a:p>
      </dsp:txBody>
      <dsp:txXfrm>
        <a:off x="20390" y="119157"/>
        <a:ext cx="7037646" cy="376910"/>
      </dsp:txXfrm>
    </dsp:sp>
    <dsp:sp modelId="{FF66BB66-C690-4A88-BD11-1BE5B039C95C}">
      <dsp:nvSpPr>
        <dsp:cNvPr id="0" name=""/>
        <dsp:cNvSpPr/>
      </dsp:nvSpPr>
      <dsp:spPr>
        <a:xfrm>
          <a:off x="0" y="565417"/>
          <a:ext cx="7078426" cy="417690"/>
        </a:xfrm>
        <a:prstGeom prst="roundRect">
          <a:avLst/>
        </a:prstGeom>
        <a:solidFill>
          <a:schemeClr val="accent2">
            <a:hueOff val="602688"/>
            <a:satOff val="1252"/>
            <a:lumOff val="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i="1" kern="1200"/>
            <a:t>Група порядків</a:t>
          </a:r>
          <a:r>
            <a:rPr lang="uk-UA" sz="1700" kern="1200"/>
            <a:t> </a:t>
          </a:r>
          <a:r>
            <a:rPr lang="en-US" sz="1700" kern="1200"/>
            <a:t>                </a:t>
          </a:r>
        </a:p>
      </dsp:txBody>
      <dsp:txXfrm>
        <a:off x="20390" y="585807"/>
        <a:ext cx="7037646" cy="376910"/>
      </dsp:txXfrm>
    </dsp:sp>
    <dsp:sp modelId="{C7519E55-3F61-442D-BA03-D5119691D7DC}">
      <dsp:nvSpPr>
        <dsp:cNvPr id="0" name=""/>
        <dsp:cNvSpPr/>
      </dsp:nvSpPr>
      <dsp:spPr>
        <a:xfrm>
          <a:off x="0" y="1032067"/>
          <a:ext cx="7078426" cy="417690"/>
        </a:xfrm>
        <a:prstGeom prst="roundRect">
          <a:avLst/>
        </a:prstGeom>
        <a:solidFill>
          <a:schemeClr val="accent2">
            <a:hueOff val="1205376"/>
            <a:satOff val="2504"/>
            <a:lumOff val="196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i="1" kern="1200" dirty="0" err="1"/>
            <a:t>Plectomycetiidae</a:t>
          </a:r>
          <a:r>
            <a:rPr lang="en-US" sz="1700" i="1" kern="1200" dirty="0"/>
            <a:t>             </a:t>
          </a:r>
          <a:r>
            <a:rPr lang="uk-UA" sz="1700" i="1" kern="1200" dirty="0" err="1"/>
            <a:t>Плектоміцети</a:t>
          </a:r>
          <a:endParaRPr lang="en-US" sz="1700" kern="1200" dirty="0"/>
        </a:p>
      </dsp:txBody>
      <dsp:txXfrm>
        <a:off x="20390" y="1052457"/>
        <a:ext cx="7037646" cy="376910"/>
      </dsp:txXfrm>
    </dsp:sp>
    <dsp:sp modelId="{92CE7771-5AF9-4448-A4C0-89DB08B65CCE}">
      <dsp:nvSpPr>
        <dsp:cNvPr id="0" name=""/>
        <dsp:cNvSpPr/>
      </dsp:nvSpPr>
      <dsp:spPr>
        <a:xfrm>
          <a:off x="0" y="1498717"/>
          <a:ext cx="7078426" cy="417690"/>
        </a:xfrm>
        <a:prstGeom prst="roundRect">
          <a:avLst/>
        </a:prstGeom>
        <a:solidFill>
          <a:schemeClr val="accent2">
            <a:hueOff val="1808064"/>
            <a:satOff val="3757"/>
            <a:lumOff val="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Порядок</a:t>
          </a:r>
          <a:r>
            <a:rPr lang="uk-UA" sz="1700" kern="1200"/>
            <a:t>                          Еуроцієві                                             </a:t>
          </a:r>
          <a:r>
            <a:rPr lang="en-US" sz="1700" i="1" kern="1200"/>
            <a:t>Eurotiales</a:t>
          </a:r>
          <a:endParaRPr lang="en-US" sz="1700" kern="1200"/>
        </a:p>
      </dsp:txBody>
      <dsp:txXfrm>
        <a:off x="20390" y="1519107"/>
        <a:ext cx="7037646" cy="376910"/>
      </dsp:txXfrm>
    </dsp:sp>
    <dsp:sp modelId="{FE270708-550A-4E70-A4AF-3C7F369ECE6D}">
      <dsp:nvSpPr>
        <dsp:cNvPr id="0" name=""/>
        <dsp:cNvSpPr/>
      </dsp:nvSpPr>
      <dsp:spPr>
        <a:xfrm>
          <a:off x="0" y="1965367"/>
          <a:ext cx="7078426" cy="417690"/>
        </a:xfrm>
        <a:prstGeom prst="roundRect">
          <a:avLst/>
        </a:prstGeom>
        <a:solidFill>
          <a:schemeClr val="accent2">
            <a:hueOff val="2410752"/>
            <a:satOff val="5009"/>
            <a:lumOff val="39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/>
            <a:t>Рід</a:t>
          </a:r>
          <a:r>
            <a:rPr lang="uk-UA" sz="1700" kern="1200"/>
            <a:t> </a:t>
          </a:r>
          <a:r>
            <a:rPr lang="en-US" sz="1700" kern="1200"/>
            <a:t>                                </a:t>
          </a:r>
          <a:r>
            <a:rPr lang="uk-UA" sz="1700" kern="1200"/>
            <a:t>Аспергіл                                              </a:t>
          </a:r>
          <a:r>
            <a:rPr lang="en-US" sz="1700" i="1" kern="1200"/>
            <a:t>Aspergillus</a:t>
          </a:r>
          <a:endParaRPr lang="en-US" sz="1700" kern="1200"/>
        </a:p>
      </dsp:txBody>
      <dsp:txXfrm>
        <a:off x="20390" y="1985757"/>
        <a:ext cx="7037646" cy="376910"/>
      </dsp:txXfrm>
    </dsp:sp>
    <dsp:sp modelId="{F7CBB069-1206-4AF7-8C66-64966C4D8F67}">
      <dsp:nvSpPr>
        <dsp:cNvPr id="0" name=""/>
        <dsp:cNvSpPr/>
      </dsp:nvSpPr>
      <dsp:spPr>
        <a:xfrm>
          <a:off x="0" y="2432017"/>
          <a:ext cx="7078426" cy="417690"/>
        </a:xfrm>
        <a:prstGeom prst="roundRect">
          <a:avLst/>
        </a:prstGeom>
        <a:solidFill>
          <a:schemeClr val="accent2">
            <a:hueOff val="3013440"/>
            <a:satOff val="6261"/>
            <a:lumOff val="490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kern="1200"/>
            <a:t>Пеніцил                                                </a:t>
          </a:r>
          <a:r>
            <a:rPr lang="en-US" sz="1700" i="1" kern="1200"/>
            <a:t>Penicillum </a:t>
          </a:r>
          <a:endParaRPr lang="en-US" sz="1700" kern="1200"/>
        </a:p>
      </dsp:txBody>
      <dsp:txXfrm>
        <a:off x="20390" y="2452407"/>
        <a:ext cx="7037646" cy="3769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4CBC-75BF-481F-8979-1193153D6A38}" type="datetimeFigureOut">
              <a:rPr lang="ru-UA" smtClean="0"/>
              <a:t>06.01.2024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1AF5-5520-4463-A2E0-A8B3DB5E8B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4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Заголовок, 2 маленьких объекта и 1 большой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BCA48C-36CD-8AF8-0D5C-24B08A5FC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73AF8B-7183-4600-D8BC-A0C8A9D70C7F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4CBC1B-44E4-DF22-A225-2FCA1AB95261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45E253B3-224D-F61A-1648-650892940F46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D99DF179-3892-4D2D-CF0B-D360BD87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3982B921-846A-CAAA-FE09-80051B911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33BE989D-6905-A79B-B0E9-28C6884AA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1573129B-0717-4DB3-9E49-63E3E46ED2C9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21803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2.jp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4.jpe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2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67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G"/><Relationship Id="rId5" Type="http://schemas.openxmlformats.org/officeDocument/2006/relationships/image" Target="../media/image71.JPG"/><Relationship Id="rId4" Type="http://schemas.openxmlformats.org/officeDocument/2006/relationships/image" Target="../media/image7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JPG"/><Relationship Id="rId4" Type="http://schemas.openxmlformats.org/officeDocument/2006/relationships/image" Target="../media/image8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jpg"/><Relationship Id="rId4" Type="http://schemas.openxmlformats.org/officeDocument/2006/relationships/image" Target="../media/image86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gif"/><Relationship Id="rId4" Type="http://schemas.openxmlformats.org/officeDocument/2006/relationships/image" Target="../media/image89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jpg"/><Relationship Id="rId5" Type="http://schemas.openxmlformats.org/officeDocument/2006/relationships/image" Target="../media/image92.JPG"/><Relationship Id="rId4" Type="http://schemas.openxmlformats.org/officeDocument/2006/relationships/image" Target="../media/image6.jp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D875CB75-2D3C-51EF-DB71-D0EA90E6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0449"/>
            <a:ext cx="12191980" cy="68564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34BB-D84A-CE1F-A5C9-AF706DC15A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11388"/>
            <a:ext cx="7128588" cy="1425575"/>
          </a:xfrm>
        </p:spPr>
        <p:txBody>
          <a:bodyPr anchor="b">
            <a:no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 огляд ВИЩИХ грибів</a:t>
            </a:r>
            <a:endParaRPr lang="ru-UA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DFC18-B83C-CF44-5B92-439BBFB301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67951" y="5518701"/>
            <a:ext cx="3048000" cy="877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Ботаніка</a:t>
            </a:r>
            <a:r>
              <a:rPr lang="ru-RU" sz="2400" b="1">
                <a:solidFill>
                  <a:schemeClr val="bg1"/>
                </a:solidFill>
              </a:rPr>
              <a:t> 2023-24</a:t>
            </a: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AC04BF7-C40F-646D-EF73-0B9584766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B91196-46B2-4048-E5B5-F95B462F1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22" y="391886"/>
            <a:ext cx="9831694" cy="5879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12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85E3023-D4F2-6D1E-CB08-E3EDA90496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985119-1014-74B3-2392-AB625F45974F}"/>
              </a:ext>
            </a:extLst>
          </p:cNvPr>
          <p:cNvSpPr txBox="1"/>
          <p:nvPr/>
        </p:nvSpPr>
        <p:spPr>
          <a:xfrm>
            <a:off x="604934" y="1553205"/>
            <a:ext cx="1098213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Серед аскоміцет є 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облігатні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паразити вищих рослин, сумки у них розвиваються не поодиноко, а суцільним шаром під кутикулою рослини-хазяїна. Паразитичними є представники порядку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Тафринові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Taphrinales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у яких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дикаріотичний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міцелій утворюється в результаті копуляції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Поширеними видами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Тафріна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деформуюча (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deformans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яка поширена у всьому світі, вона є збудником захворювання кучерявості листя. Уражені листки мають потовщену пластинку, на 10-16% більше води, продихи втрачають здатність відкриватися та закриватися. Крім листя Т. деформуюча вражає стебла та плоди. Вражає всі кісточкові. Т. вишні (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cerasi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є збудником захворювання відьминих мітл. Міцелій гриба багаторічний, зберігається в корі та деревині. Уражені рослини слабнуть, зменшується врожай плодів та насіння.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Тафринові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гриби наносять великі збитки лісовому господарству. Т. золотиста часто зустрічається на тополі, викликаючи здуття листя. Різні вади вегетативних та генеративних органів, які викликають різні види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тафринових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пов’язані з тим, що гриб здатний утворювати фітогормони, а також речовини, що стимулюють фотосинтез.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>
            <a:extLst>
              <a:ext uri="{FF2B5EF4-FFF2-40B4-BE49-F238E27FC236}">
                <a16:creationId xmlns:a16="http://schemas.microsoft.com/office/drawing/2014/main" id="{C84F85E9-B118-C1DC-E9AC-E2C0C88B6F2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916159" y="2079005"/>
            <a:ext cx="4495800" cy="3960435"/>
          </a:xfrm>
        </p:spPr>
        <p:txBody>
          <a:bodyPr/>
          <a:lstStyle/>
          <a:p>
            <a:r>
              <a:rPr lang="uk-UA" altLang="ru-UA" sz="2800" dirty="0"/>
              <a:t>Порядок - </a:t>
            </a:r>
            <a:r>
              <a:rPr lang="en-US" altLang="ru-UA" sz="2800" i="1" dirty="0" err="1"/>
              <a:t>Tafrinales</a:t>
            </a:r>
            <a:endParaRPr lang="en-US" altLang="ru-UA" sz="2800" i="1" dirty="0"/>
          </a:p>
          <a:p>
            <a:r>
              <a:rPr lang="uk-UA" altLang="ru-UA" sz="2800" dirty="0" err="1"/>
              <a:t>Тафріна</a:t>
            </a:r>
            <a:r>
              <a:rPr lang="uk-UA" altLang="ru-UA" sz="2800" dirty="0"/>
              <a:t> деформуюча-</a:t>
            </a:r>
            <a:r>
              <a:rPr lang="en-US" altLang="ru-UA" sz="2800" i="1" dirty="0" err="1"/>
              <a:t>Tafrina</a:t>
            </a:r>
            <a:r>
              <a:rPr lang="en-US" altLang="ru-UA" sz="2800" i="1" dirty="0"/>
              <a:t> </a:t>
            </a:r>
            <a:r>
              <a:rPr lang="en-US" altLang="ru-UA" sz="2800" i="1" dirty="0" err="1"/>
              <a:t>deformes</a:t>
            </a:r>
            <a:endParaRPr lang="ru-RU" altLang="ru-UA" sz="2800" i="1" dirty="0"/>
          </a:p>
        </p:txBody>
      </p:sp>
      <p:pic>
        <p:nvPicPr>
          <p:cNvPr id="45060" name="Picture 4">
            <a:extLst>
              <a:ext uri="{FF2B5EF4-FFF2-40B4-BE49-F238E27FC236}">
                <a16:creationId xmlns:a16="http://schemas.microsoft.com/office/drawing/2014/main" id="{5262D101-F325-C366-D914-5A956A028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8" y="1565243"/>
            <a:ext cx="7124307" cy="474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4E3F01B-AD05-F314-E66C-3615B5267E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9" name="Rectangle 30728">
            <a:extLst>
              <a:ext uri="{FF2B5EF4-FFF2-40B4-BE49-F238E27FC236}">
                <a16:creationId xmlns:a16="http://schemas.microsoft.com/office/drawing/2014/main" id="{1C8B38D4-9D92-4608-A16B-260E8CC213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725" name="Rectangle 3">
            <a:extLst>
              <a:ext uri="{FF2B5EF4-FFF2-40B4-BE49-F238E27FC236}">
                <a16:creationId xmlns:a16="http://schemas.microsoft.com/office/drawing/2014/main" id="{3444A03D-2E10-91F7-CE9F-D4D7E2B048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585327"/>
              </p:ext>
            </p:extLst>
          </p:nvPr>
        </p:nvGraphicFramePr>
        <p:xfrm>
          <a:off x="2024742" y="83974"/>
          <a:ext cx="7078426" cy="2948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C9A405B-191C-856E-3FD7-35D4D7B1A8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F54F6512-C690-89C0-4503-430039B065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253" y="351043"/>
            <a:ext cx="2376662" cy="1842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6C5E4F7-566C-2E6F-FDF0-F06292D9F6C7}"/>
              </a:ext>
            </a:extLst>
          </p:cNvPr>
          <p:cNvSpPr txBox="1"/>
          <p:nvPr/>
        </p:nvSpPr>
        <p:spPr>
          <a:xfrm>
            <a:off x="401216" y="3222960"/>
            <a:ext cx="1072087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ЕУАСКОМІЦЕТИ -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Euascomicetiidae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характеризується наявністю справжніх плодових тіл трьох типів: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перитециї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апотеції. На типі плодових тіл побудована класифікація аскоміцетів.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Група порядків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Плектоміцети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має плодові тіла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перитеції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звільняються пасивно після загнивання плодових тіл. Центральним є 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Еуроцієвих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Eurotiales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), плодові тіла –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безладно розташованими сумками.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мікроскопічні. У циклі розвитку велика роль належить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конідіальному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конідієносці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розміщені групами -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кореміями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Більшість з них це сапрофіти на різних органічних субстратах, проте є і паразити на тілі тварин та людини, які викликають тяжкі форми дерматитів. Найважливішою групою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еуроцевих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Пеніцил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Penicillum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та Аспергил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Aspergillus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D0CCD22-33FC-A700-E35F-F15DF9E6A1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0E9393-5EBC-9016-EB11-274F58CEA1D1}"/>
              </a:ext>
            </a:extLst>
          </p:cNvPr>
          <p:cNvSpPr txBox="1"/>
          <p:nvPr/>
        </p:nvSpPr>
        <p:spPr>
          <a:xfrm>
            <a:off x="2062065" y="266725"/>
            <a:ext cx="986245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Аспергіліус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характеризується одноклітинним нерозгалуженим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конідієносцем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який несе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стеригми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ланцюгами одноклітинних конідій. Сумчасте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утворюється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Поширений у ґрунті або у вигляді плісняви, сизого, зеленого або жовтого кольору. Серед видів роду є паразити, які викликають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аспергильози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 тварин та людини. Гриб здатний утворювати фізіологічно-активні речовини, використовується для отримання антибіотиків та лимонної кислоти. Завдяки формі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конідіального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гриб отримав назву лійкового. Розвивається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хлібі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взутті, варених  овочах тощо.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DC84B8A-988A-D4BC-A5BD-CFE5D3FCC2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65" y="2575049"/>
            <a:ext cx="3810000" cy="29432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5888856-1C5B-E0C3-9B2E-3C206D2609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7520" y="2575049"/>
            <a:ext cx="2794000" cy="36576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7C78A5-DF28-D10C-2777-842084C89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021" y="2575049"/>
            <a:ext cx="3810000" cy="28575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 descr="Изображение выглядит как плесень, гриб, беспозвоночное, жаброногое ракообразное&#10;&#10;Автоматически созданное описание">
            <a:extLst>
              <a:ext uri="{FF2B5EF4-FFF2-40B4-BE49-F238E27FC236}">
                <a16:creationId xmlns:a16="http://schemas.microsoft.com/office/drawing/2014/main" id="{4B06726B-8991-5D94-CD39-EBD20B52F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" y="1177663"/>
            <a:ext cx="5373624" cy="5329817"/>
          </a:xfrm>
          <a:prstGeom prst="rect">
            <a:avLst/>
          </a:prstGeom>
        </p:spPr>
      </p:pic>
      <p:pic>
        <p:nvPicPr>
          <p:cNvPr id="6" name="Рисунок 5" descr="Изображение выглядит как цветок, растение, украшен&#10;&#10;Автоматически созданное описание">
            <a:extLst>
              <a:ext uri="{FF2B5EF4-FFF2-40B4-BE49-F238E27FC236}">
                <a16:creationId xmlns:a16="http://schemas.microsoft.com/office/drawing/2014/main" id="{45A81EC9-AC5F-A361-006F-5A5E82082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82" y="1177663"/>
            <a:ext cx="5282637" cy="536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11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218B148-41B7-3E64-E5D6-82E414C31913}"/>
              </a:ext>
            </a:extLst>
          </p:cNvPr>
          <p:cNvSpPr txBox="1"/>
          <p:nvPr/>
        </p:nvSpPr>
        <p:spPr>
          <a:xfrm>
            <a:off x="2118050" y="93823"/>
            <a:ext cx="935860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 Пеніциліум характеризується багатоклітинним, розгалуженим вгорі у вигляді китиці або кисті руки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конідієносцем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який несе конідії. Міцелій утворює блакитну або зеленувату плісняву. Розвивається на різних органічних субстратах. Здатний утворювати антибіотики, використовується для отримання пеніциліну, біоміцину, тетрацикліну,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вітацину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тощо. Вперше пеніцилін був відкритий у 1929 році англійським мікробіологом Олександром Флемінгом. Промисловий спосіб одержання пеніциліну був розроблений вітчизняними мікробіологами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Белзіним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Єрмольєвою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іншими в роки Великої Вітчизняної війни. Різні види пеніциліуму використовуються для отримання сирів (наприклад, рокфор), антибіотиків.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 descr="Изображение выглядит как гидроид&#10;&#10;Автоматически созданное описание">
            <a:extLst>
              <a:ext uri="{FF2B5EF4-FFF2-40B4-BE49-F238E27FC236}">
                <a16:creationId xmlns:a16="http://schemas.microsoft.com/office/drawing/2014/main" id="{7B3C6505-9681-E1A5-94C7-824CA47F6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93" y="2956145"/>
            <a:ext cx="3625622" cy="3645362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811B5796-B3A1-FEC6-80D8-8439871689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000" y="3270630"/>
            <a:ext cx="4951304" cy="3330877"/>
          </a:xfrm>
          <a:prstGeom prst="rect">
            <a:avLst/>
          </a:prstGeom>
        </p:spPr>
      </p:pic>
      <p:pic>
        <p:nvPicPr>
          <p:cNvPr id="10" name="Рисунок 9" descr="Изображение выглядит как беспозвоночное, кишечнополостное&#10;&#10;Автоматически созданное описание">
            <a:extLst>
              <a:ext uri="{FF2B5EF4-FFF2-40B4-BE49-F238E27FC236}">
                <a16:creationId xmlns:a16="http://schemas.microsoft.com/office/drawing/2014/main" id="{43E0F257-B9FA-C22D-C188-236DE56DEF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04" y="3270630"/>
            <a:ext cx="3012956" cy="329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5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 descr="Изображение выглядит как дерево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BCE2E66-4CBC-AC3B-6DC2-5AB31A3A83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4" y="1303019"/>
            <a:ext cx="4409254" cy="5213985"/>
          </a:xfrm>
          <a:prstGeom prst="rect">
            <a:avLst/>
          </a:prstGeom>
        </p:spPr>
      </p:pic>
      <p:pic>
        <p:nvPicPr>
          <p:cNvPr id="6" name="Рисунок 5" descr="Изображение выглядит как плесень, гриб&#10;&#10;Автоматически созданное описание">
            <a:extLst>
              <a:ext uri="{FF2B5EF4-FFF2-40B4-BE49-F238E27FC236}">
                <a16:creationId xmlns:a16="http://schemas.microsoft.com/office/drawing/2014/main" id="{68F92833-43D1-5336-77E5-12D7744FC2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303019"/>
            <a:ext cx="6766560" cy="499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2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Рисунок 3" descr="4433.jpg">
            <a:extLst>
              <a:ext uri="{FF2B5EF4-FFF2-40B4-BE49-F238E27FC236}">
                <a16:creationId xmlns:a16="http://schemas.microsoft.com/office/drawing/2014/main" id="{AD7AF14C-FEA6-5951-5839-DF9E0B767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2" y="1171088"/>
            <a:ext cx="2452297" cy="245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Рисунок 5" descr="img3.jpg">
            <a:extLst>
              <a:ext uri="{FF2B5EF4-FFF2-40B4-BE49-F238E27FC236}">
                <a16:creationId xmlns:a16="http://schemas.microsoft.com/office/drawing/2014/main" id="{15849AE8-CF58-8D5F-C256-C1C6CDE97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12" y="3769342"/>
            <a:ext cx="2452296" cy="258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6" descr="21096.jpg">
            <a:extLst>
              <a:ext uri="{FF2B5EF4-FFF2-40B4-BE49-F238E27FC236}">
                <a16:creationId xmlns:a16="http://schemas.microsoft.com/office/drawing/2014/main" id="{35CBD9D4-9126-AD29-7FC9-B6F7405C6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37" y="1833563"/>
            <a:ext cx="4416529" cy="45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4C6C102-D83C-367C-44D5-EA5588762C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C4228706-1958-D8CE-9E9D-CDF8FC40B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904" y="687634"/>
            <a:ext cx="4657175" cy="566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9C4D5D-967E-3B1B-7352-865B9A0B96A2}"/>
              </a:ext>
            </a:extLst>
          </p:cNvPr>
          <p:cNvSpPr txBox="1"/>
          <p:nvPr/>
        </p:nvSpPr>
        <p:spPr>
          <a:xfrm>
            <a:off x="298578" y="1307445"/>
            <a:ext cx="1121539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Група порядків ПІРЕНОМІЦЕТИ характеризуються плодовими тілами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перитеціями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рідше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Об’єднують 15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тис.видів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сапрофітів та паразитів. Характерне чергування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конідіального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сумчастого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міцеальної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склероціальної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стадії розвитку.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Борошнисторосянові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Еризифові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- характеризуються тим, що мають закриті плодові тіла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клейтотеції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в сумці розміщуються правильним пучком або шаром.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завжди з придатками різного вигляду, що є систематичною ознакою.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Еризифові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облігатні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паразити вищих рослин. Це збудники борошнистої роси. Міцелій розміщується на поверхні субстрату. На ньому утворюються спеціальні ущільнення міцелію –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апресорії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від них відходять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гаусторії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що проникають в клітини епідерми рослини-господаря. Безстатеве розмноження за допомогою конідій. На міцелії кілька днів розвивається нерозгалужені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конідієносці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ланцюжками конідій. Заражені органи ніби припорошені борошном конідій. Конідії поширюються повітряними течіями і заражають нові рослини. Сумчасте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розвивається в кінці періоду вегетації. На міцелії формуються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аскогони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без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трихогіни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антеридії. Вміст антеридію переливається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аскогін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Одночасно формується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перидій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Сумки дозрівають лише пізно восени або, навіть навесні. Зимуючою стадією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звільняються активно. Типовими представниками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еризифе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Erysiphe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сферотека -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Spheroteca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мікросфера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Microsphera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421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Рисунок 3" descr="966023.jpg">
            <a:extLst>
              <a:ext uri="{FF2B5EF4-FFF2-40B4-BE49-F238E27FC236}">
                <a16:creationId xmlns:a16="http://schemas.microsoft.com/office/drawing/2014/main" id="{3F3DB1DC-46E3-EFA0-3216-9354E0734C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935" y="191137"/>
            <a:ext cx="31845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Рисунок 4" descr="1226438724.jpg">
            <a:extLst>
              <a:ext uri="{FF2B5EF4-FFF2-40B4-BE49-F238E27FC236}">
                <a16:creationId xmlns:a16="http://schemas.microsoft.com/office/drawing/2014/main" id="{4586B7C4-69A9-553F-4D32-49339D0258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6963" y="191137"/>
            <a:ext cx="3113189" cy="233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Рисунок 5" descr="img-e1198.jpg">
            <a:extLst>
              <a:ext uri="{FF2B5EF4-FFF2-40B4-BE49-F238E27FC236}">
                <a16:creationId xmlns:a16="http://schemas.microsoft.com/office/drawing/2014/main" id="{BBBAFB4B-6077-536B-4FF9-F102316F26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069" y="191138"/>
            <a:ext cx="3113660" cy="2335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EEB422B-1AE2-D3D8-662C-58F0F53FF5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, росинка&#10;&#10;Автоматически созданное описание">
            <a:extLst>
              <a:ext uri="{FF2B5EF4-FFF2-40B4-BE49-F238E27FC236}">
                <a16:creationId xmlns:a16="http://schemas.microsoft.com/office/drawing/2014/main" id="{A41C15D5-7BE1-7CF0-C1F3-55147E71C3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34" y="2677212"/>
            <a:ext cx="5162905" cy="3432376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720E5D5C-C23C-B41D-E073-CF39E959EE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296" y="2608674"/>
            <a:ext cx="3184524" cy="419016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гидроид&#10;&#10;Автоматически созданное описание">
            <a:extLst>
              <a:ext uri="{FF2B5EF4-FFF2-40B4-BE49-F238E27FC236}">
                <a16:creationId xmlns:a16="http://schemas.microsoft.com/office/drawing/2014/main" id="{AD463609-7F27-3229-69BA-289E3EFF41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8341" y="4534292"/>
            <a:ext cx="3120226" cy="191575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8CFFA7C7-3980-E34B-38C9-F1021FB392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5850" y="7706"/>
            <a:ext cx="9238434" cy="1956032"/>
          </a:xfrm>
        </p:spPr>
        <p:txBody>
          <a:bodyPr/>
          <a:lstStyle/>
          <a:p>
            <a:r>
              <a:rPr lang="uk-UA" altLang="ru-UA" sz="2000" dirty="0"/>
              <a:t>Порядок </a:t>
            </a:r>
            <a:r>
              <a:rPr lang="uk-UA" altLang="ru-UA" sz="2000" dirty="0" err="1"/>
              <a:t>Борошнисторосянові</a:t>
            </a:r>
            <a:r>
              <a:rPr lang="uk-UA" altLang="ru-UA" sz="2000" dirty="0"/>
              <a:t>(</a:t>
            </a:r>
            <a:r>
              <a:rPr lang="uk-UA" altLang="ru-UA" sz="2000" dirty="0" err="1"/>
              <a:t>Еризифові</a:t>
            </a:r>
            <a:r>
              <a:rPr lang="uk-UA" altLang="ru-UA" sz="2000" dirty="0"/>
              <a:t>)</a:t>
            </a:r>
            <a:br>
              <a:rPr lang="uk-UA" altLang="ru-UA" sz="2000" dirty="0"/>
            </a:br>
            <a:r>
              <a:rPr lang="uk-UA" altLang="ru-UA" sz="2000" dirty="0"/>
              <a:t>рід </a:t>
            </a:r>
            <a:r>
              <a:rPr lang="en-US" altLang="ru-UA" sz="2000" dirty="0"/>
              <a:t>Erysiphe</a:t>
            </a:r>
            <a:br>
              <a:rPr lang="uk-UA" altLang="ru-UA" sz="4000" dirty="0"/>
            </a:br>
            <a:endParaRPr lang="ru-RU" altLang="ru-UA" sz="4000" dirty="0"/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3953FA51-10C4-24C7-59F8-91E5D413918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908" y="1424062"/>
            <a:ext cx="3819623" cy="489975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2" name="Picture 8">
            <a:extLst>
              <a:ext uri="{FF2B5EF4-FFF2-40B4-BE49-F238E27FC236}">
                <a16:creationId xmlns:a16="http://schemas.microsoft.com/office/drawing/2014/main" id="{AFD5305C-A91D-64E4-3049-C299C9AD09B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76788" y="1275660"/>
            <a:ext cx="4501364" cy="519655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C0295D45-E9A6-6E49-7D59-C642ED6C15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милдью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DD063ED-A0CD-C26C-7B73-02F7212E21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60" y="3764280"/>
            <a:ext cx="5831840" cy="2798387"/>
          </a:xfrm>
          <a:prstGeom prst="rect">
            <a:avLst/>
          </a:prstGeom>
        </p:spPr>
      </p:pic>
      <p:pic>
        <p:nvPicPr>
          <p:cNvPr id="6" name="Рисунок 5" descr="Изображение выглядит как дерево, растение, лист, береза&#10;&#10;Автоматически созданное описание">
            <a:extLst>
              <a:ext uri="{FF2B5EF4-FFF2-40B4-BE49-F238E27FC236}">
                <a16:creationId xmlns:a16="http://schemas.microsoft.com/office/drawing/2014/main" id="{CD8F5E97-06BD-ADED-2896-6CF28EF19E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030" y="3764280"/>
            <a:ext cx="3942079" cy="295656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лещ&#10;&#10;Автоматически созданное описание">
            <a:extLst>
              <a:ext uri="{FF2B5EF4-FFF2-40B4-BE49-F238E27FC236}">
                <a16:creationId xmlns:a16="http://schemas.microsoft.com/office/drawing/2014/main" id="{FF460D4B-C45F-A7AD-DE01-0B9B6E70A1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304" y="137159"/>
            <a:ext cx="4073241" cy="3456406"/>
          </a:xfrm>
          <a:prstGeom prst="rect">
            <a:avLst/>
          </a:prstGeom>
        </p:spPr>
      </p:pic>
      <p:pic>
        <p:nvPicPr>
          <p:cNvPr id="10" name="Рисунок 9" descr="Изображение выглядит как вычерчивание линий, побег&#10;&#10;Автоматически созданное описание">
            <a:extLst>
              <a:ext uri="{FF2B5EF4-FFF2-40B4-BE49-F238E27FC236}">
                <a16:creationId xmlns:a16="http://schemas.microsoft.com/office/drawing/2014/main" id="{65D5A019-B84F-51CC-7D7E-B88DD5761D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756" y="137160"/>
            <a:ext cx="4229163" cy="3456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121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ACBFFE4C-69F8-35A4-DC97-1AECC9E273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4728B182-CE72-CBFB-85B7-1F637C9621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55" y="179307"/>
            <a:ext cx="4114800" cy="6267450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8608CF99-CC98-2E98-5DE7-AD2308D61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2378" y="3515142"/>
            <a:ext cx="4169722" cy="295816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рава, внешний, зеленый, овощ&#10;&#10;Автоматически созданное описание">
            <a:extLst>
              <a:ext uri="{FF2B5EF4-FFF2-40B4-BE49-F238E27FC236}">
                <a16:creationId xmlns:a16="http://schemas.microsoft.com/office/drawing/2014/main" id="{A0FEFD58-4A28-E50A-E320-8308AC171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325" y="179307"/>
            <a:ext cx="4210050" cy="3163552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астение, овощ&#10;&#10;Автоматически созданное описание">
            <a:extLst>
              <a:ext uri="{FF2B5EF4-FFF2-40B4-BE49-F238E27FC236}">
                <a16:creationId xmlns:a16="http://schemas.microsoft.com/office/drawing/2014/main" id="{458B6844-0D63-6BCE-DDC0-B863E3E257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" y="1623528"/>
            <a:ext cx="3048134" cy="405645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69A4EDF-DE69-C230-160A-FFD595F659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355" y="1066159"/>
            <a:ext cx="4966335" cy="5335263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клещ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3A732D04-6176-CCE4-EBB8-DCC391E32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094" y="112201"/>
            <a:ext cx="5013141" cy="380619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01D642-9DA3-7198-143C-2F4B634960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220" y="2383349"/>
            <a:ext cx="3019425" cy="436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595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71E7E8-CA00-5EC4-F3C5-4E0D0BBB8E19}"/>
              </a:ext>
            </a:extLst>
          </p:cNvPr>
          <p:cNvSpPr txBox="1"/>
          <p:nvPr/>
        </p:nvSpPr>
        <p:spPr>
          <a:xfrm>
            <a:off x="2981909" y="185501"/>
            <a:ext cx="882528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РІЖКОВІ -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Clavicipitales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-характеризується наступними ознаками: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Плодові тіла – справжні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перитеції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Сумки досить довгі, циліндричні, з потовщеною на верхівці стінкою.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завжди ниткоподібні, з численними поперечними  перегородками, їх довжина в 50-100 разів перевищує товщину. Звільнюються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через щілину в верхній частині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Спори в сумці розміщені паралельними пучками і викидаються по черзі.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 циклі розвитку спостерігається чергування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конідіального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сумчастого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міцеальної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склероціальної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стадії розвитку гриба.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Більшість представників порядку – паразити квіткових рослин, спеціалізованих на однодольних з  родин  злакових та осокових. Для ріжкових характерна строга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органотропія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тобто вони розвиваються на певних органах рослин – на пагонах з зачатками суцвіть, в зав’язях (ріжки), на стеблах.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90BC9D-2F13-3E89-8EFB-78F45B931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9297" y="4468654"/>
            <a:ext cx="2826020" cy="2047841"/>
          </a:xfrm>
          <a:prstGeom prst="rect">
            <a:avLst/>
          </a:prstGeom>
          <a:noFill/>
        </p:spPr>
      </p:pic>
      <p:pic>
        <p:nvPicPr>
          <p:cNvPr id="9" name="Рисунок 8" descr="Изображение выглядит как цепь&#10;&#10;Автоматически созданное описание">
            <a:extLst>
              <a:ext uri="{FF2B5EF4-FFF2-40B4-BE49-F238E27FC236}">
                <a16:creationId xmlns:a16="http://schemas.microsoft.com/office/drawing/2014/main" id="{5FF04FE7-16EB-D50A-C618-EEA667FA8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338" y="4432818"/>
            <a:ext cx="2826019" cy="211951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вычерчивание линий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0BCB2A57-952D-6398-492E-20A43BC913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1" y="1648848"/>
            <a:ext cx="2793478" cy="406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050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20BAE7-D1DD-52C4-A56B-8569C0B34311}"/>
              </a:ext>
            </a:extLst>
          </p:cNvPr>
          <p:cNvSpPr txBox="1"/>
          <p:nvPr/>
        </p:nvSpPr>
        <p:spPr>
          <a:xfrm>
            <a:off x="1800808" y="594499"/>
            <a:ext cx="1031032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Типовим представником є ріжки пурпурові - вперше описані в 1582 році А.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Лоніцером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 цикл розвитку був описаний понад 100 років тому Л.Р. Тюленем. В циклі розвитку виділяють три  послідовні стадії, які раніше вважались самостійними видами: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стадія,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головчасті строми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перитеціями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є зимуючою стадією гриба. У ґрунті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проростають, що стимулюються низькими температурами від -3С до +5С протягом тривалого часу. Саме цим досягається взаємозв’язок циклу розвитку паразита та рослини-хазяїна. Викидання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проходить в період цвітіння злаків, особливо сприяє висока вологість повітря, прохолодні безсонячні дні.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потрапляє на приймочку маточки або нектарники, проростає і потрапляє  в зав’язь. За кілька днів на міцелії занурені в  краплини солодкої рідини, так званої «медвяної роси». Вона відіграє роль в поширені конідій гриба, оскільки приваблює комах, які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переносять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конідії. Крім того, конідії поширюються вітром, краплинами дощу, роси, при дотиканні колосків.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триває протягом всього періоду цвітіння злаків. В період формування зернівок воно припиняється і повільно формуються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склероції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Їх повне формування співпадає з часом збирання врожаю. Ріжки погіршують якість зерна завдяки токсичності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склероціїв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містять 26 алкалоїдів, що мають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галюціногенні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властивості. Алкалоїди ріжків використовуються в сучасній медицині для лікування серцево-судинних та нервових захворювань.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8442F86A-50A7-D0F5-90F2-5B08308CC8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8565" y="1041716"/>
            <a:ext cx="1190625" cy="4800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522824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кань&#10;&#10;Автоматически созданное описание">
            <a:extLst>
              <a:ext uri="{FF2B5EF4-FFF2-40B4-BE49-F238E27FC236}">
                <a16:creationId xmlns:a16="http://schemas.microsoft.com/office/drawing/2014/main" id="{43EA6D01-3CCC-427C-7AAF-55C3147FD5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2" y="1047750"/>
            <a:ext cx="3638550" cy="4762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7A70FF-AE58-0E3C-AB4A-1AD29681026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52"/>
          <a:stretch/>
        </p:blipFill>
        <p:spPr>
          <a:xfrm>
            <a:off x="3899807" y="1153800"/>
            <a:ext cx="8087688" cy="455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83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Рисунок 4" descr="claviceps.jpg">
            <a:extLst>
              <a:ext uri="{FF2B5EF4-FFF2-40B4-BE49-F238E27FC236}">
                <a16:creationId xmlns:a16="http://schemas.microsoft.com/office/drawing/2014/main" id="{46C0A781-42AD-C4AC-11A6-63FEEDC95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20" y="1061593"/>
            <a:ext cx="4018675" cy="549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Рисунок 6" descr="02008055.jpg">
            <a:extLst>
              <a:ext uri="{FF2B5EF4-FFF2-40B4-BE49-F238E27FC236}">
                <a16:creationId xmlns:a16="http://schemas.microsoft.com/office/drawing/2014/main" id="{67ED89AB-A82C-697C-A264-D12D0DA19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106" y="1061593"/>
            <a:ext cx="3159384" cy="5469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AC6C191-9E05-4CF8-B98D-67623EBC30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" name="Рисунок 3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1A0A492-9725-4A6A-973C-634D125D49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23" y="1061593"/>
            <a:ext cx="4157111" cy="54698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1" name="Picture 9">
            <a:extLst>
              <a:ext uri="{FF2B5EF4-FFF2-40B4-BE49-F238E27FC236}">
                <a16:creationId xmlns:a16="http://schemas.microsoft.com/office/drawing/2014/main" id="{18D31501-3529-292F-CE3E-7B29067A9D8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5069" y="4618525"/>
            <a:ext cx="3091833" cy="2061222"/>
          </a:xfrm>
        </p:spPr>
      </p:pic>
      <p:pic>
        <p:nvPicPr>
          <p:cNvPr id="49163" name="Picture 11">
            <a:extLst>
              <a:ext uri="{FF2B5EF4-FFF2-40B4-BE49-F238E27FC236}">
                <a16:creationId xmlns:a16="http://schemas.microsoft.com/office/drawing/2014/main" id="{4F2E88BB-9368-B2EF-E9DD-FA0CCC0F9E99}"/>
              </a:ext>
            </a:extLst>
          </p:cNvPr>
          <p:cNvPicPr>
            <a:picLocks noGrp="1" noChangeAspect="1" noChangeArrowheads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246" y="4848783"/>
            <a:ext cx="3527428" cy="1774455"/>
          </a:xfrm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58F4660-7E8B-9EB7-45A3-BB2E98DDB7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083F0E-FD8E-E947-E3C8-F81EB99753DA}"/>
              </a:ext>
            </a:extLst>
          </p:cNvPr>
          <p:cNvSpPr txBox="1"/>
          <p:nvPr/>
        </p:nvSpPr>
        <p:spPr>
          <a:xfrm>
            <a:off x="2388637" y="101599"/>
            <a:ext cx="969761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		ГРУПА ПОРЯДКІВ ДИСКОМІЦЕТИ 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Discomycetiidae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характеризується наступними ознаками: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Плодові тіла у вигляді апотеціїв.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звільняються активно за допомогою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тургорного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тиску.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Зменшується, а далі зовсім зникає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Порядки: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Гелоцієві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Пецицієві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Трюфельні.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Представники ПОРЯДКУ ПЕЦИІЦІЄВІ 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Pezizales</a:t>
            </a:r>
            <a:r>
              <a:rPr lang="ru-RU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поширені в лісах, на луках, біля населених місць тощо. Більшість з них типові сапрофіти, деякі можуть паразитувати на рослинах. Типовими представниками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пецица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зморшка, строчок,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гельвелла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ТРЮФЕЛЬНІ 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(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Tuberales</a:t>
            </a:r>
            <a:r>
              <a:rPr lang="ru-RU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)-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характеризується підземними плодовими тілами.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відсутнє. Сумки утворюють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гіменіальний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шар різного кольору. Спори розносяться земляними тваринами, потоками води тощо, звільняються пасивно після повного загнивання плодових тіл. Трюфелі – типові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мікоризоутворювачі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тому ростуть виключно в лісах. Найбільш поширені трюфель чорний, трюфель літній, трюфель білий (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magnatum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074" name="Picture 2" descr="Сморчки">
            <a:extLst>
              <a:ext uri="{FF2B5EF4-FFF2-40B4-BE49-F238E27FC236}">
                <a16:creationId xmlns:a16="http://schemas.microsoft.com/office/drawing/2014/main" id="{7C4979CA-F64F-E119-25E6-D4F4A8EFD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1" y="1394460"/>
            <a:ext cx="2365076" cy="307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Обыкновенный сморчок: съедобный или нет">
            <a:extLst>
              <a:ext uri="{FF2B5EF4-FFF2-40B4-BE49-F238E27FC236}">
                <a16:creationId xmlns:a16="http://schemas.microsoft.com/office/drawing/2014/main" id="{2A55BC2E-CE2A-F739-96B5-B7E3629546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296" y="4569038"/>
            <a:ext cx="4177457" cy="20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2050" name="Picture 2" descr="Топ 10 РАЗНОВИДНОСТЕЙ ГРИБОВ ТРЮФЕЛЯ - YouTube">
            <a:extLst>
              <a:ext uri="{FF2B5EF4-FFF2-40B4-BE49-F238E27FC236}">
                <a16:creationId xmlns:a16="http://schemas.microsoft.com/office/drawing/2014/main" id="{1C5C7A37-A111-F793-9BC1-60CC3A48C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510" y="1112100"/>
            <a:ext cx="9860280" cy="5546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071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BDE59F8-30C5-9AE5-D1E7-A184DA0176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br>
              <a:rPr lang="uk-UA" altLang="ru-UA"/>
            </a:br>
            <a:r>
              <a:rPr lang="en-US" altLang="ru-UA"/>
              <a:t> </a:t>
            </a:r>
            <a:endParaRPr lang="ru-RU" altLang="ru-UA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3F36B57-7399-6475-9FD9-E3557839FC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457201"/>
            <a:ext cx="8229600" cy="5668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UA" sz="3200" b="1" dirty="0"/>
              <a:t>ВІДДІЛ АСКОМІКОТА - </a:t>
            </a:r>
            <a:r>
              <a:rPr lang="en-US" altLang="ru-UA" sz="3200" b="1" dirty="0"/>
              <a:t>ASCOMYCOTA</a:t>
            </a:r>
            <a:endParaRPr lang="uk-UA" altLang="ru-UA" sz="3200" b="1" dirty="0"/>
          </a:p>
          <a:p>
            <a:pPr marL="0" indent="0">
              <a:buNone/>
            </a:pPr>
            <a:r>
              <a:rPr lang="uk-UA" altLang="ru-UA" sz="3200" b="1" dirty="0"/>
              <a:t>КЛАС СУМЧАСТІ ГРИБИ  </a:t>
            </a:r>
            <a:endParaRPr lang="en-US" altLang="ru-UA" sz="3200" b="1" dirty="0"/>
          </a:p>
          <a:p>
            <a:pPr marL="0" indent="0">
              <a:buNone/>
            </a:pPr>
            <a:r>
              <a:rPr lang="uk-UA" altLang="ru-UA" sz="3200" b="1" dirty="0"/>
              <a:t>( АСКОМІЦЕТИ)-</a:t>
            </a:r>
            <a:r>
              <a:rPr lang="en-US" altLang="ru-UA" sz="3200" b="1" dirty="0"/>
              <a:t>ASCOMYCETES</a:t>
            </a:r>
          </a:p>
        </p:txBody>
      </p:sp>
      <p:sp>
        <p:nvSpPr>
          <p:cNvPr id="20489" name="Rectangle 9">
            <a:extLst>
              <a:ext uri="{FF2B5EF4-FFF2-40B4-BE49-F238E27FC236}">
                <a16:creationId xmlns:a16="http://schemas.microsoft.com/office/drawing/2014/main" id="{B7F3F50C-7CB4-7FA3-D285-589A33DE3A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757" y="3629304"/>
            <a:ext cx="9238434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just"/>
            <a:r>
              <a:rPr lang="uk-UA" altLang="ru-UA" sz="2800" b="1" dirty="0"/>
              <a:t>Підклас  </a:t>
            </a:r>
            <a:r>
              <a:rPr lang="uk-UA" altLang="ru-UA" sz="2800" dirty="0"/>
              <a:t>                      </a:t>
            </a:r>
            <a:r>
              <a:rPr lang="uk-UA" altLang="ru-UA" sz="2800" dirty="0" err="1"/>
              <a:t>Голосумчаті</a:t>
            </a:r>
            <a:r>
              <a:rPr lang="uk-UA" altLang="ru-UA" sz="2800" dirty="0"/>
              <a:t>             </a:t>
            </a:r>
            <a:r>
              <a:rPr lang="en-US" altLang="ru-UA" sz="2800" i="1" dirty="0" err="1"/>
              <a:t>Hemiascomycetidae</a:t>
            </a:r>
            <a:endParaRPr lang="ru-RU" altLang="ru-UA" sz="2800" i="1" dirty="0"/>
          </a:p>
          <a:p>
            <a:pPr algn="just"/>
            <a:r>
              <a:rPr lang="uk-UA" altLang="ru-UA" sz="2800" b="1" dirty="0"/>
              <a:t>Порядок  </a:t>
            </a:r>
            <a:r>
              <a:rPr lang="uk-UA" altLang="ru-UA" sz="2800" dirty="0"/>
              <a:t>                    </a:t>
            </a:r>
            <a:r>
              <a:rPr lang="uk-UA" altLang="ru-UA" sz="2800" dirty="0" err="1"/>
              <a:t>Ендоміцетові</a:t>
            </a:r>
            <a:r>
              <a:rPr lang="uk-UA" altLang="ru-UA" sz="2800" dirty="0"/>
              <a:t>                    </a:t>
            </a:r>
            <a:r>
              <a:rPr lang="en-US" altLang="ru-UA" sz="2800" i="1" dirty="0" err="1"/>
              <a:t>Endomycetales</a:t>
            </a:r>
            <a:endParaRPr lang="ru-RU" altLang="ru-UA" sz="2800" i="1" dirty="0"/>
          </a:p>
          <a:p>
            <a:pPr algn="just"/>
            <a:r>
              <a:rPr lang="uk-UA" altLang="ru-UA" sz="2800" b="1" dirty="0"/>
              <a:t>Рід    </a:t>
            </a:r>
            <a:r>
              <a:rPr lang="uk-UA" altLang="ru-UA" sz="2800" dirty="0"/>
              <a:t>                            </a:t>
            </a:r>
            <a:r>
              <a:rPr lang="uk-UA" altLang="ru-UA" sz="2800" dirty="0" err="1"/>
              <a:t>Сахароміцес</a:t>
            </a:r>
            <a:r>
              <a:rPr lang="uk-UA" altLang="ru-UA" sz="2800" dirty="0"/>
              <a:t>                     </a:t>
            </a:r>
            <a:r>
              <a:rPr lang="en-US" altLang="ru-UA" sz="2800" i="1" dirty="0"/>
              <a:t>Saccharomyces</a:t>
            </a:r>
            <a:endParaRPr lang="ru-RU" altLang="ru-UA" sz="2800" i="1" dirty="0"/>
          </a:p>
          <a:p>
            <a:pPr algn="just"/>
            <a:r>
              <a:rPr lang="uk-UA" altLang="ru-UA" sz="2800" dirty="0"/>
              <a:t>                                    Хлібні дріжджі                             </a:t>
            </a:r>
            <a:r>
              <a:rPr lang="en-US" altLang="ru-UA" sz="2800" i="1" dirty="0"/>
              <a:t>S</a:t>
            </a:r>
            <a:r>
              <a:rPr lang="uk-UA" altLang="ru-UA" sz="2800" i="1" dirty="0"/>
              <a:t>.</a:t>
            </a:r>
            <a:r>
              <a:rPr lang="en-US" altLang="ru-UA" sz="2800" i="1" dirty="0" err="1"/>
              <a:t>cerevisae</a:t>
            </a:r>
            <a:endParaRPr lang="ru-RU" altLang="ru-UA" sz="2800" i="1" dirty="0"/>
          </a:p>
          <a:p>
            <a:pPr algn="just"/>
            <a:r>
              <a:rPr lang="uk-UA" altLang="ru-UA" sz="2800" dirty="0"/>
              <a:t>                                   Винні дріжджі                                    </a:t>
            </a:r>
            <a:r>
              <a:rPr lang="en-US" altLang="ru-UA" sz="2800" i="1" dirty="0"/>
              <a:t>S</a:t>
            </a:r>
            <a:r>
              <a:rPr lang="uk-UA" altLang="ru-UA" sz="2800" i="1" dirty="0"/>
              <a:t>.</a:t>
            </a:r>
            <a:r>
              <a:rPr lang="en-US" altLang="ru-UA" sz="2800" i="1" dirty="0" err="1"/>
              <a:t>vini</a:t>
            </a:r>
            <a:endParaRPr lang="en-US" altLang="ru-UA" sz="2800" i="1" dirty="0"/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F344FDE-5B9E-3876-F67C-F8E0D7A6A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460272B-5FD2-1489-9901-0F8350111B11}"/>
              </a:ext>
            </a:extLst>
          </p:cNvPr>
          <p:cNvSpPr txBox="1"/>
          <p:nvPr/>
        </p:nvSpPr>
        <p:spPr>
          <a:xfrm>
            <a:off x="884852" y="932512"/>
            <a:ext cx="111127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КЛАС БАЗИДІОМІЦЕТИ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Basidiomycetes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Вищі грибі, що нараховують понад 30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тис.видів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серед яких є паразити, сапрофіти,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паразитоутворювачі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Назву свою вони отримали завдяки статевому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 результаті якого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утоворюються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Базидіальне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нагадує сумчасте, але відрізняється від нього тим, що у базидіоміцетів воно здійснюється по типу соматогамія. Ніяких статевих органів у них немає. Спори розвиваються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екзогенно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на особливих виростах -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стеригмах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розвиваються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базидіях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Серед базидіоміцетів розрізняють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гомоталічні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гетероталічні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види. При статевому процесі проходить лише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цитогамія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ядра тільки зближуються, утворюючи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дикаріони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які далі діляться синхронно і утворюють довговічний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дикаріотичний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міцелій. На кінцях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дикаріотичних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гіфів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двоядерних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клітин утворюються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 на них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стеригми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із 2-4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базидіоспорами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Для більшості видів базидіоміцетів характерною є наявність пряжок, особливих клітин міцелію, які розміщені біля поперечних перегородок міцелію.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Дикаріонтизація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міцелію у базидіоміцетів може здійснюватися трьома способами: шляхом злиття клітин міцелію, шляхом злиття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злиттям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розсіються активно завдяки внутрішньоклітинному тиску, що створюється в результаті гідролізу глікогену.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A20E7B-1E1D-0305-08EF-0EC81A4FC4D4}"/>
              </a:ext>
            </a:extLst>
          </p:cNvPr>
          <p:cNvSpPr txBox="1"/>
          <p:nvPr/>
        </p:nvSpPr>
        <p:spPr>
          <a:xfrm>
            <a:off x="884851" y="5456827"/>
            <a:ext cx="111127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можуть утворюватися або на поверхні міцелію, або в плодових тілах, різних за формою та консистенцією: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павутинистих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м’ясистих, шкірястих, дерев’янистих.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утворюють суцільний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гіменіальний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шар. Поверхня плодового тіла, що несе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називається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гіменофором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1591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F136F7-4A57-E77F-FE2C-8054C60810F4}"/>
              </a:ext>
            </a:extLst>
          </p:cNvPr>
          <p:cNvSpPr txBox="1"/>
          <p:nvPr/>
        </p:nvSpPr>
        <p:spPr>
          <a:xfrm>
            <a:off x="6002695" y="1166842"/>
            <a:ext cx="586817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Життєвий цикл базидіоміцетів проходить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дикаріотичній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стадії,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гаплоїдна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фаза коротка: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первинний міцелій.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Конідіальне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зустрічається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рідко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базидіоміцетів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можуть мати різну будову, що є важливою систематичною ознакою. Одноклітинна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булавоподібна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називається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холобазидією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4-клітинна –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фрагмобазидією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Особливістю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фрагмобазидії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є те, що вона розвивається з особливої товстостінної спочиваючої клітини і тому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називають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теліобазидією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склеробазидією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 основу класифікації покладено будову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Клас розділяється на 3 підкласи: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холобазидіоміцети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теліобазидіоміцети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гетеробазидіоміцети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9C870E-05FD-864A-439E-6EFEA64001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9"/>
          <a:stretch/>
        </p:blipFill>
        <p:spPr>
          <a:xfrm>
            <a:off x="227824" y="1101530"/>
            <a:ext cx="5576393" cy="535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492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5715ED55-E6C0-A005-9AAE-F2E336F519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74269"/>
              </p:ext>
            </p:extLst>
          </p:nvPr>
        </p:nvGraphicFramePr>
        <p:xfrm>
          <a:off x="474306" y="1223471"/>
          <a:ext cx="11243388" cy="50965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621106">
                  <a:extLst>
                    <a:ext uri="{9D8B030D-6E8A-4147-A177-3AD203B41FA5}">
                      <a16:colId xmlns:a16="http://schemas.microsoft.com/office/drawing/2014/main" val="64363409"/>
                    </a:ext>
                  </a:extLst>
                </a:gridCol>
                <a:gridCol w="5622282">
                  <a:extLst>
                    <a:ext uri="{9D8B030D-6E8A-4147-A177-3AD203B41FA5}">
                      <a16:colId xmlns:a16="http://schemas.microsoft.com/office/drawing/2014/main" val="963876446"/>
                    </a:ext>
                  </a:extLst>
                </a:gridCol>
              </a:tblGrid>
              <a:tr h="298255">
                <a:tc>
                  <a:txBody>
                    <a:bodyPr/>
                    <a:lstStyle/>
                    <a:p>
                      <a:pPr algn="just"/>
                      <a:r>
                        <a:rPr lang="uk-UA" sz="20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Аскоміцети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b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Базидіоміцети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8742163"/>
                  </a:ext>
                </a:extLst>
              </a:tr>
              <a:tr h="894766"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1. Спори статевого </a:t>
                      </a:r>
                      <a:r>
                        <a:rPr lang="uk-UA" sz="2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спороношення</a:t>
                      </a:r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утворюються у сумці (</a:t>
                      </a:r>
                      <a:r>
                        <a:rPr lang="uk-UA" sz="2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ендогенно</a:t>
                      </a:r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1. Спори статевого спороношення утворюються єкзогенно на базидії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6613303"/>
                  </a:ext>
                </a:extLst>
              </a:tr>
              <a:tr h="1491276"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2. Є статеві структури. Статевий процес – </a:t>
                      </a:r>
                      <a:r>
                        <a:rPr lang="uk-UA" sz="2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гаметангіогамія</a:t>
                      </a:r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.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2. Статевих структур немає.Статевий процес – соматогамія – злиття двох вегетативних клітин галоїдного міцелію 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8641646"/>
                  </a:ext>
                </a:extLst>
              </a:tr>
              <a:tr h="1491276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3. В циклі розвитку переважає гаплоїдна стадія; диплоїдна і дикаріотична представлена молодою сумкою, дикаріотична – аскогеними гіфами. 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3. В життєвому циклі переважає  </a:t>
                      </a:r>
                      <a:r>
                        <a:rPr lang="uk-UA" sz="2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дикаріотична</a:t>
                      </a:r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uk-UA" sz="2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стадія.Диплоєдна</a:t>
                      </a:r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молода бази дія, гаплоїди </a:t>
                      </a:r>
                      <a:r>
                        <a:rPr lang="uk-UA" sz="2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базидіоспори</a:t>
                      </a:r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та первинний міцелій.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219731"/>
                  </a:ext>
                </a:extLst>
              </a:tr>
              <a:tr h="894766">
                <a:tc>
                  <a:txBody>
                    <a:bodyPr/>
                    <a:lstStyle/>
                    <a:p>
                      <a:pPr algn="just"/>
                      <a:r>
                        <a:rPr lang="uk-UA" sz="200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4. Плодові тіла складаються із галоїдного міцелію, тільки аскогенні гіфи дикаріотичні. </a:t>
                      </a:r>
                      <a:endParaRPr lang="ru-UA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4. Плодові тіла складаються з </a:t>
                      </a:r>
                      <a:r>
                        <a:rPr lang="uk-UA" sz="2000" dirty="0" err="1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аскогенних</a:t>
                      </a:r>
                      <a:r>
                        <a:rPr lang="uk-UA" sz="2000" dirty="0">
                          <a:effectLst/>
                          <a:latin typeface="Bookman Old Style" panose="02050604050505020204" pitchFamily="18" charset="0"/>
                          <a:ea typeface="Times New Roman" panose="02020603050405020304" pitchFamily="18" charset="0"/>
                        </a:rPr>
                        <a:t> гіфів. </a:t>
                      </a:r>
                      <a:endParaRPr lang="ru-UA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382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360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1384DE8-680A-02BD-A075-9496DAB2FFAE}"/>
              </a:ext>
            </a:extLst>
          </p:cNvPr>
          <p:cNvSpPr txBox="1"/>
          <p:nvPr/>
        </p:nvSpPr>
        <p:spPr>
          <a:xfrm>
            <a:off x="283029" y="934221"/>
            <a:ext cx="1162594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Holobasidiomycetidae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з нерозділеною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одноклітиною,булаво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подібною або циліндричною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базидією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Heterobasidiomycetidae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зі складною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базидією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Teliobasidiomycetidae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бази дія 4-клітинна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фрагмобазидія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розвивається з товстостінної клітини, що знаходиться в спокої –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із якої розвивається бази дія.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Холобазидіоміцети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Holobasidiomycetidae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характеризується такими ознаками: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одноклітинні, добре розвинуті плодові тіла, за способом живлення паразити і сапрофіти, переважають сапрофіти. Підклас включає 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екзобазидієвих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дві групи порядків: гіменоміцети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гастроміцети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87A54902-AB67-CB82-B5A6-7C9C7044F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41"/>
          <a:stretch/>
        </p:blipFill>
        <p:spPr>
          <a:xfrm>
            <a:off x="4301018" y="3519544"/>
            <a:ext cx="3368745" cy="29951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0A79A4-C0A5-4FED-8D48-DF42C61011E3}"/>
              </a:ext>
            </a:extLst>
          </p:cNvPr>
          <p:cNvSpPr txBox="1"/>
          <p:nvPr/>
        </p:nvSpPr>
        <p:spPr>
          <a:xfrm>
            <a:off x="7968343" y="5462114"/>
            <a:ext cx="387453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altLang="ru-UA" sz="1800" dirty="0"/>
              <a:t>А - </a:t>
            </a:r>
            <a:r>
              <a:rPr lang="uk-UA" altLang="ru-UA" sz="1800" dirty="0" err="1"/>
              <a:t>холобазидія</a:t>
            </a:r>
            <a:endParaRPr lang="uk-UA" altLang="ru-UA" sz="1800" dirty="0"/>
          </a:p>
          <a:p>
            <a:r>
              <a:rPr lang="uk-UA" altLang="ru-UA" sz="1800" dirty="0"/>
              <a:t>Б –</a:t>
            </a:r>
            <a:r>
              <a:rPr lang="uk-UA" altLang="ru-UA" sz="1800" dirty="0" err="1"/>
              <a:t>гетеробазидія</a:t>
            </a:r>
            <a:endParaRPr lang="uk-UA" altLang="ru-UA" sz="1800" dirty="0"/>
          </a:p>
          <a:p>
            <a:r>
              <a:rPr lang="uk-UA" altLang="ru-UA" sz="1800" dirty="0"/>
              <a:t>В - </a:t>
            </a:r>
            <a:r>
              <a:rPr lang="uk-UA" altLang="ru-UA" sz="1800" dirty="0" err="1"/>
              <a:t>фрагмобазидія</a:t>
            </a:r>
            <a:endParaRPr lang="ru-RU" altLang="ru-UA" sz="1800" dirty="0"/>
          </a:p>
        </p:txBody>
      </p:sp>
    </p:spTree>
    <p:extLst>
      <p:ext uri="{BB962C8B-B14F-4D97-AF65-F5344CB8AC3E}">
        <p14:creationId xmlns:p14="http://schemas.microsoft.com/office/powerpoint/2010/main" val="40243498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F88040-CD10-F735-DA93-A3D00D8B2799}"/>
              </a:ext>
            </a:extLst>
          </p:cNvPr>
          <p:cNvSpPr txBox="1"/>
          <p:nvPr/>
        </p:nvSpPr>
        <p:spPr>
          <a:xfrm>
            <a:off x="1063689" y="644972"/>
            <a:ext cx="10982131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	ГРУПА ПОРЯДКІВ ГІМЕНОМІЦЕТИ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Hymenomycetidae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мають добре розвинений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гіменіальний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шар, завдяки чому вони і отримали свою назву. Це найчисленніша група базидіоміцетів, що нараховує понад 12 тис. видів.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Гіменофор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досить різноманітний. Він може бути гладеньким, у вигляді шипів та виростів, складчастий, пластинчастий, трубчастий. Плодові тіла дуже різноманітні за формою, розмірами, консистенцією та забарвленням. Частіше плодове тіло гіменоміцетів диференційоване на шляпку та ніжку. Забарвлення від жовто-помаранчевого до чорного. Розміри шляпок від 0.2-0,5 см до 72 см в діаметрі. Вага від кількох грамів до 5,5 кг.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Гіменоміцети досить поширені в природі, Вони ростуть  в лісах, на луках, в степах і навіть в пустелях. Більшість видів-сапрофіти, живуть на мертвих органічних рештках, гною, трупах тварин, на скелях тощо. Серед них є і паразити – трутовикові гриби. Багато гіменоміцетів утворюють мікоризу з коренями вищих рослин.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CB89524-82DE-572C-B673-5FA96C429CDC}"/>
              </a:ext>
            </a:extLst>
          </p:cNvPr>
          <p:cNvSpPr txBox="1"/>
          <p:nvPr/>
        </p:nvSpPr>
        <p:spPr>
          <a:xfrm>
            <a:off x="1063689" y="4265177"/>
            <a:ext cx="1098213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Екологічні групи гіменоміцетів: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Ксилофіли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живуть на деревах. Це сапрофіти, які живуть на мертвій деревині.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Грунтові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сапрофіти- досить численна група.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Мікоризні гриби.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Копрофільні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види, що живуть на гною травоїдних тварин.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Карбонільні види, що живуть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обвугленній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деревині.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Мікофільні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паразитують на інших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агарикових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15637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A7D1992-E6F9-B5D0-72AD-33EB80932EDC}"/>
              </a:ext>
            </a:extLst>
          </p:cNvPr>
          <p:cNvSpPr txBox="1"/>
          <p:nvPr/>
        </p:nvSpPr>
        <p:spPr>
          <a:xfrm>
            <a:off x="800877" y="1218762"/>
            <a:ext cx="1059024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АФІЛОФОРОВІ – </a:t>
            </a:r>
            <a:r>
              <a:rPr lang="en-US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Aphylophorales</a:t>
            </a:r>
            <a:r>
              <a:rPr lang="en-US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це переважно паразити (є багато сапрофітів), плодові тіла у більшості тверді, шкірясті або дерев’янисті,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гіменофор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 більшості трубчастий (є пластинчастий, складчастий), включає кілька родин, серед яких важливішими є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лисичкові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телефорові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коніофорові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трутовикові.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Родина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Лисичкові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плодові тіла трубкоподібні або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шляпкоподібні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на нижньому боці розміщується зморшкуватий складчастий або майже гладенький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гіменофор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Забарвлення жовто-оранжеве, поверхня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тверда,шкіряста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Більшість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сапрофіти,також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мікоризоутворювачі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Типові представники – Лисичка – їстівний гриб, що утворює мікоризу з сосною, є несправжня лисичка. 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Родина Трутовикові - </a:t>
            </a:r>
            <a:r>
              <a:rPr lang="en-US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Poriaceae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–плодові тіла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тонкошкірясті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дерев’янисті, ниркоподібні,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шляпкоподібні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копитоподібні. Трутовики – сапрофіти на мертвій або паразити на живій деревині. Руйнують  деревину за допомогою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екзоферментів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(целюлозо руйнуючі та </a:t>
            </a:r>
            <a:r>
              <a:rPr lang="uk-UA" sz="20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лігніноруйнуючі</a:t>
            </a:r>
            <a:r>
              <a:rPr lang="uk-UA" sz="20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Типовий представник –Трутовик звичайний</a:t>
            </a:r>
            <a:r>
              <a:rPr lang="uk-UA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en-US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Fomes </a:t>
            </a:r>
            <a:r>
              <a:rPr lang="en-US" sz="20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fomentarius</a:t>
            </a:r>
            <a:r>
              <a:rPr lang="uk-UA" sz="20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3101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72A6B8E-BA01-5A47-39BC-FC6A6CE1A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476" y="240729"/>
            <a:ext cx="8502054" cy="637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1494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E2B534F6-BF8F-42A9-5BE3-1D86C44360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7" r="-1" b="11819"/>
          <a:stretch/>
        </p:blipFill>
        <p:spPr bwMode="auto">
          <a:xfrm>
            <a:off x="176571" y="171719"/>
            <a:ext cx="5813197" cy="61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Изображение выглядит как земля, красный, овощ&#10;&#10;Автоматически созданное описание">
            <a:extLst>
              <a:ext uri="{FF2B5EF4-FFF2-40B4-BE49-F238E27FC236}">
                <a16:creationId xmlns:a16="http://schemas.microsoft.com/office/drawing/2014/main" id="{4E9EC9C2-B961-9590-8521-C124483DCF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4" r="2" b="15181"/>
          <a:stretch/>
        </p:blipFill>
        <p:spPr>
          <a:xfrm>
            <a:off x="6196929" y="171716"/>
            <a:ext cx="5803986" cy="3171422"/>
          </a:xfrm>
          <a:prstGeom prst="rect">
            <a:avLst/>
          </a:prstGeom>
        </p:spPr>
      </p:pic>
      <p:pic>
        <p:nvPicPr>
          <p:cNvPr id="7" name="Рисунок 6" descr="Изображение выглядит как гриб&#10;&#10;Автоматически созданное описание">
            <a:extLst>
              <a:ext uri="{FF2B5EF4-FFF2-40B4-BE49-F238E27FC236}">
                <a16:creationId xmlns:a16="http://schemas.microsoft.com/office/drawing/2014/main" id="{0FB940E7-909A-7B04-B051-3A430446345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51" b="10525"/>
          <a:stretch/>
        </p:blipFill>
        <p:spPr>
          <a:xfrm>
            <a:off x="6196929" y="3514856"/>
            <a:ext cx="5786386" cy="2785950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073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, музыка&#10;&#10;Автоматически созданное описание">
            <a:extLst>
              <a:ext uri="{FF2B5EF4-FFF2-40B4-BE49-F238E27FC236}">
                <a16:creationId xmlns:a16="http://schemas.microsoft.com/office/drawing/2014/main" id="{E1E584B0-6634-2DD5-8659-68A159F3CE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67" y="1111567"/>
            <a:ext cx="10273665" cy="536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9299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3DE5CA-A7FB-599B-B9B2-F94D7FD2E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764" y="255886"/>
            <a:ext cx="2923306" cy="617920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FBAAC8E-9983-0874-2D9E-4CED55EF0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31" y="240051"/>
            <a:ext cx="2281458" cy="6210873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вычерчивание линий&#10;&#10;Автоматически созданное описание">
            <a:extLst>
              <a:ext uri="{FF2B5EF4-FFF2-40B4-BE49-F238E27FC236}">
                <a16:creationId xmlns:a16="http://schemas.microsoft.com/office/drawing/2014/main" id="{3DF20176-85AF-D3FA-BB12-5505DF0186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10" y="73199"/>
            <a:ext cx="3916652" cy="293748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CEE3435-BC66-04D5-E0DB-1D07D6A14A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910" y="3172265"/>
            <a:ext cx="3916652" cy="3521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84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A43911-3DC2-B230-0EAC-72142F3D4F72}"/>
              </a:ext>
            </a:extLst>
          </p:cNvPr>
          <p:cNvSpPr txBox="1"/>
          <p:nvPr/>
        </p:nvSpPr>
        <p:spPr>
          <a:xfrm>
            <a:off x="2127380" y="125304"/>
            <a:ext cx="98531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Вищі гриби з добре розвиненим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септованим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багатоядерним, рідше одноядерним, міцелієм. Клас нараховує біля 30 тис. видів, що складає 30% всього видового складу грибів. Аскоміцети дуже різноманітні, серед них є як одноклітинні (наприклад, дріжджі) так і великі, до 20 см види (зморшки, строчки). Найхарактернішою рисою є статеве сумчасте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спороношення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завдяки чому вони і отримали свою назву.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Клітинна оболонка містить до 25% хітину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глюкана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целюлоза не виявлена, в клітинах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шізосахараміцетів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хітину немає.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B01F7B-BA6B-51BA-AA32-9735959BC4BC}"/>
              </a:ext>
            </a:extLst>
          </p:cNvPr>
          <p:cNvSpPr txBox="1"/>
          <p:nvPr/>
        </p:nvSpPr>
        <p:spPr>
          <a:xfrm>
            <a:off x="211494" y="2433628"/>
            <a:ext cx="1159173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Розмножуються аскоміцети безстатево (за допомогою конідій), вегетативно (частинами міцелію, поділом клітини, брунькуванням,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склероціями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та статево (за допомогою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Конідії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утворюються на галоїдному міцелії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екзогенно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Статевий процес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проходить у вигляді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гаметангіогамії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полягає в злитті вмісту багатоядерних 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антеридіїв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архикарпа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b="1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Антеридій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має вигляд циліндричної клітини,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архикарп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складається з розширеної частини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аскогона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 звуженої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трихогіни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При злитті вмісту статевих органів відбувається лише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цитогамія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ядра наближуються, утворюючи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дикаріони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аскогоні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утворюється велика кількість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аскогенних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гіфів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ядра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дикаріонів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синхронно діляться і переходять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аскогенні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гіфи. В них утворюються перегородки, верхівкові клітини розгалужуються, із кінцевих клітин утворюються сумки. Кінцеві клітини ростуть, загинаються, ядра зливаються, зигота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редукційно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ділиться з утворенням чотирьох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гаплоїдних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ядер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 верхівковій клітині утворюються дві перегородки, розділяючи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 три. Верхівкова клітина несе два ядра, а апікальна та базальна по одному. Ядра верхівкової клітини зливаються, сама клітина витягується в </a:t>
            </a:r>
            <a:r>
              <a:rPr lang="uk-UA" sz="1800" b="1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зигота двічі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редуційно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ділиться з утворенням восьми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гаплоїдних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Апікальна та базальна клітини зливаються  і також утворюють сумку з вісьмома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аскоспорами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763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2" name="Picture 4">
            <a:extLst>
              <a:ext uri="{FF2B5EF4-FFF2-40B4-BE49-F238E27FC236}">
                <a16:creationId xmlns:a16="http://schemas.microsoft.com/office/drawing/2014/main" id="{DE610604-6E0E-0388-57FE-39705DE3F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12" y="1059179"/>
            <a:ext cx="3597807" cy="269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E59F0503-9601-FBE2-239A-C16E29835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" y="394716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99B4307B-BFD8-A204-5087-56497E24F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13" y="1012056"/>
            <a:ext cx="3531871" cy="274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21744819-4A5B-4376-8E10-35459A513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1713" y="3947160"/>
            <a:ext cx="3556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42D04810-6B0E-E729-4D19-5E1B7E150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3282" y="244714"/>
            <a:ext cx="2416071" cy="383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0D2D17E4-D7CC-4445-F002-1B4680C2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463" y="4251086"/>
            <a:ext cx="4328817" cy="2363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09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D860CA-90D2-40FF-EAA0-34514FF50A61}"/>
              </a:ext>
            </a:extLst>
          </p:cNvPr>
          <p:cNvSpPr txBox="1"/>
          <p:nvPr/>
        </p:nvSpPr>
        <p:spPr>
          <a:xfrm>
            <a:off x="1464906" y="594183"/>
            <a:ext cx="1064622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АГАРИКОВІ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Agaricales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плодові тіла м’які, розчленовані на ніжку та шляпку. Пластинки мають вигляд конуса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гіменієм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 боках. Стерильна частина пластинки називається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трамою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Плодові тіла можуть мати покривало 2 типів: загальне і власне. Загальне покривало вкриває все плодове тіло разом з шляпкою і ніжкою. Таке покривало характерне для мухоморів. Другий тип власне у молодого плодового тіла з’єднує краї шляпки з ніжкою.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Агарикові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це сапрофіти,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мікоризоутворювачі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паразити.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Родина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Болетові</a:t>
            </a:r>
            <a:r>
              <a:rPr lang="ru-RU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Boletaceae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гіменофор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трубчастий, легко відділяється від м’якуша плодового тіла. Нараховує близько 250 видів. Більшість утворює ектотрофну мікоризу з деревами. Найбільш відомими є білий гриб –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Boletus edulis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підосичник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Leccinum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auranticum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підберезник -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Leccinum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scabrum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маслюк -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Boletus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suillus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A2D71B-117B-025D-A8D7-8603396B39F9}"/>
              </a:ext>
            </a:extLst>
          </p:cNvPr>
          <p:cNvSpPr txBox="1"/>
          <p:nvPr/>
        </p:nvSpPr>
        <p:spPr>
          <a:xfrm>
            <a:off x="261258" y="3733504"/>
            <a:ext cx="114206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ГРУПА ПОРЯДКІВ ГАСТЕРОМІЦЕТИ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Gasteromycetiidae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має замкнуті плодові тіла,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гіменіальний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шар міститься всередині. Плодові тіла гастероміцетів можуть бути підземними,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напівпідземними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наземними. Гастероміцети – сухо-теплолюбні гриби. Найбільша видова різноманітність зустрічається в степах, пустелях, тропічних лісах. Нараховують 1 тисячу видів. Типові представники-дощовик справжній склеродерма,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бовіста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гніздівка.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ТЕЛІОСПОРОМІЦЕТИ (ФРАГМОБАЗИДІОМІЦЕТИ) – характеризуються такими ознаками: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Плодові тіла відсутні.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4-х клітинні.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розвивається з особливої товстостінної спочиваючої спори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tabLst>
                <a:tab pos="457200" algn="l"/>
              </a:tabLst>
            </a:pP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Більшість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облігатними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паразитами вищих рослин.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213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EFE454-7460-1CAF-AB35-C8DA2C570CAD}"/>
              </a:ext>
            </a:extLst>
          </p:cNvPr>
          <p:cNvSpPr txBox="1"/>
          <p:nvPr/>
        </p:nvSpPr>
        <p:spPr>
          <a:xfrm>
            <a:off x="4239209" y="1028343"/>
            <a:ext cx="761067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САЖКОВІ (ГОЛОВНЕВІ)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Ustilaginales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нараховує понад 1000 видів. Вражені рослини мають вигляд обвуглених головешок – звідси і назва. Основним способом розмноження сажкових грибів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хламідоспори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сажкоспори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У кожного виду вони відрізняються будовою  та розмірами, мають міцну оболонку, до складу якої входить хітин, та темне забарвлення. Спори надзвичайно життєздатні, можуть  зберігатися до 25 років. В молодому стані спори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двоядерні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згодом зливаються і стають диплоїдними. Міцелій гриба розміщений в тканині рослини-хазяїна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дифузно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і утворює спори переважно в генеративних органах.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Сажкоспора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проростає в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проміцелій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на якому формуються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При проростанні відбувається мейоз, в результаті чого утворюється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гаплоїдний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міцелій. Зараження відбувається лише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дикаріотичним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міцелієм, який утворюється в результаті копуляції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вегетативних клітин або клітин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231C44F6-E0EF-AEC6-999A-26615E70B4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926" y="1028343"/>
            <a:ext cx="3810000" cy="5410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4662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id="{1141BBF7-24B6-65D6-E762-8A4FA5F00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34669" y="1467753"/>
            <a:ext cx="2843970" cy="50187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Рисунок 4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ACDDAD9-2315-4288-BD29-F9AB1879C6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1" y="1026129"/>
            <a:ext cx="3465194" cy="537943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C32B99-C3D6-52F1-9AEC-1FF21AD5F61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0"/>
          <a:stretch/>
        </p:blipFill>
        <p:spPr>
          <a:xfrm>
            <a:off x="3806376" y="1467753"/>
            <a:ext cx="5182192" cy="50187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448562-977B-FC58-AA3E-AE012F0FC7CD}"/>
              </a:ext>
            </a:extLst>
          </p:cNvPr>
          <p:cNvSpPr txBox="1"/>
          <p:nvPr/>
        </p:nvSpPr>
        <p:spPr>
          <a:xfrm>
            <a:off x="3963177" y="105756"/>
            <a:ext cx="647777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Найбільш поширеними видами є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телеція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сажки пшениці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Tiletia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tritici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Телеція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сажки жита -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Tiletia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secalis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пильна сажка пшениці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Ustilago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tritici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пухирчаста сажка кукурудзи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Ustilago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maydis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99914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326351C-F0D2-0EF6-62DA-9CD64DB589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87"/>
          <a:stretch/>
        </p:blipFill>
        <p:spPr>
          <a:xfrm>
            <a:off x="274319" y="1184405"/>
            <a:ext cx="6115051" cy="5485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F0EA63-26F5-2819-C79E-39625773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88595"/>
            <a:ext cx="5040630" cy="648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1747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CB9440D-1247-19FD-DA1F-5DF8BC1E3180}"/>
              </a:ext>
            </a:extLst>
          </p:cNvPr>
          <p:cNvSpPr txBox="1"/>
          <p:nvPr/>
        </p:nvSpPr>
        <p:spPr>
          <a:xfrm>
            <a:off x="5203372" y="1153456"/>
            <a:ext cx="669004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Іржасті </a:t>
            </a:r>
            <a:r>
              <a:rPr lang="en-US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Uredinales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це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облігатні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паразити вищих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рослин,які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викликають локальне враження того чи іншого органу. Для них характерне правильне чергування різних типів споро ношення –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плейомрфизм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Переважаюча більшість має п’ять типів споро ношення – пікноспори,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ецидіоспори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уредоспори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телейтоспори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базидіоспори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Весь цикл розвитку грибів може проходити на одній рослині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одноживільний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або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разних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рослинах , мати проміжного хазяїна (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двоживільний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). У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двоживільних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гаплоїдному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міцелії проміжного хазяїна формуються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пікно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ецидіоспори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а на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дикаріотичному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міцелії основного хазяїна –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уредо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телейтоспори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Цикл розвитку іржастих грибів можна прослідкувати на прикладі пукцинії злакової – 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Puccinia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graminis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у якої проміжним хазяїном є барбарис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магонія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падуболиста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Пукцинія є збудником хвороби лінійної іржі.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1ED5C7-9826-9474-FA96-F5ADB9A01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579" y="1153456"/>
            <a:ext cx="4711960" cy="526630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89198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8B3400B-F2B3-9903-C0DB-869339CF1D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03"/>
          <a:stretch/>
        </p:blipFill>
        <p:spPr>
          <a:xfrm>
            <a:off x="148590" y="1030763"/>
            <a:ext cx="5029200" cy="5655788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астение, внешний, трава, ходульный корень&#10;&#10;Автоматически созданное описание">
            <a:extLst>
              <a:ext uri="{FF2B5EF4-FFF2-40B4-BE49-F238E27FC236}">
                <a16:creationId xmlns:a16="http://schemas.microsoft.com/office/drawing/2014/main" id="{61BEECCD-248E-1202-4603-9950DEB6F7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015" y="1478281"/>
            <a:ext cx="3476394" cy="52082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1B30E2-364E-B64D-34C2-C7876B4E1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980" y="1272541"/>
            <a:ext cx="3036430" cy="541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288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99DD5B7-2B60-AC8A-0531-133A519701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80" y="1081588"/>
            <a:ext cx="3524353" cy="54220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F58FA5D-951E-76F2-1F6D-06C1A2B1E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727" y="1081588"/>
            <a:ext cx="3659905" cy="5422082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32E60AF-5499-5199-7C5D-35D24661A5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012" y="1081588"/>
            <a:ext cx="3619108" cy="542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666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C4460F1-B073-5B85-D3C5-70FEC7AB1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480" y="157830"/>
            <a:ext cx="4686300" cy="6455378"/>
          </a:xfrm>
          <a:prstGeom prst="rect">
            <a:avLst/>
          </a:prstGeom>
        </p:spPr>
      </p:pic>
      <p:pic>
        <p:nvPicPr>
          <p:cNvPr id="6" name="Рисунок 5" descr="Изображение выглядит как растение, росинка&#10;&#10;Автоматически созданное описание">
            <a:extLst>
              <a:ext uri="{FF2B5EF4-FFF2-40B4-BE49-F238E27FC236}">
                <a16:creationId xmlns:a16="http://schemas.microsoft.com/office/drawing/2014/main" id="{D1FF1E30-6EC1-3BCB-1F76-C2715B77E3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240" y="2628900"/>
            <a:ext cx="5993110" cy="3984308"/>
          </a:xfrm>
          <a:prstGeom prst="rect">
            <a:avLst/>
          </a:prstGeom>
        </p:spPr>
      </p:pic>
      <p:pic>
        <p:nvPicPr>
          <p:cNvPr id="8" name="Рисунок 7" descr="Изображение выглядит как желтый, покрашенны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8E405698-7393-087C-96A9-FE2E6591BD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393" y="157830"/>
            <a:ext cx="2319957" cy="234995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86B358B6-F2A0-CC5A-86F4-5D1290E7A0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10" y="157830"/>
            <a:ext cx="2859113" cy="2349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736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579B48-0190-D438-DD19-40821E006788}"/>
              </a:ext>
            </a:extLst>
          </p:cNvPr>
          <p:cNvSpPr/>
          <p:nvPr/>
        </p:nvSpPr>
        <p:spPr>
          <a:xfrm>
            <a:off x="3692937" y="1614396"/>
            <a:ext cx="480612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dirty="0">
                <a:ln/>
                <a:solidFill>
                  <a:schemeClr val="accent4"/>
                </a:solidFill>
              </a:rPr>
              <a:t>Q &amp; A</a:t>
            </a:r>
            <a:endParaRPr lang="ru-RU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8AA44E-2EA6-14DF-30DE-F88637C5473A}"/>
              </a:ext>
            </a:extLst>
          </p:cNvPr>
          <p:cNvSpPr/>
          <p:nvPr/>
        </p:nvSpPr>
        <p:spPr>
          <a:xfrm>
            <a:off x="1343672" y="4320274"/>
            <a:ext cx="95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Готов</a:t>
            </a:r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відповісти на запитання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925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1026" name="Picture 2" descr="РОЗМНОЖЕННЯ ГРИБІВ - ГРИБИ - ЗАГАЛЬНА МІКРОБІОЛОГІЯ - Т.П. Пирог - 2004">
            <a:extLst>
              <a:ext uri="{FF2B5EF4-FFF2-40B4-BE49-F238E27FC236}">
                <a16:creationId xmlns:a16="http://schemas.microsoft.com/office/drawing/2014/main" id="{B20C823C-7EFB-2EEC-132D-57D1F0A23B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757" y="1111503"/>
            <a:ext cx="9716897" cy="513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5875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B509B-01C6-DC89-EDE8-72B00C4E1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38" y="1988000"/>
            <a:ext cx="4817745" cy="45390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A9FF6-842B-9B62-1B58-4D7FEC136B32}"/>
              </a:ext>
            </a:extLst>
          </p:cNvPr>
          <p:cNvSpPr/>
          <p:nvPr/>
        </p:nvSpPr>
        <p:spPr>
          <a:xfrm>
            <a:off x="2470110" y="858617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Щиро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7185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7004224A-31E5-09FC-F208-72C875326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26399" y="95189"/>
            <a:ext cx="6560337" cy="549784"/>
          </a:xfrm>
        </p:spPr>
        <p:txBody>
          <a:bodyPr/>
          <a:lstStyle/>
          <a:p>
            <a:r>
              <a:rPr lang="uk-UA" altLang="ru-UA" dirty="0"/>
              <a:t>Плодові тіла аскоміцетів</a:t>
            </a:r>
            <a:endParaRPr lang="ru-RU" altLang="ru-U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0D5E2C-6FE3-AA5B-C10E-BE62C2CF8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08"/>
          <a:stretch/>
        </p:blipFill>
        <p:spPr>
          <a:xfrm>
            <a:off x="102891" y="1868846"/>
            <a:ext cx="6416971" cy="37425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6F036E2-DCF5-470D-733B-679A50A456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14C062-DCD7-FB0F-E950-540C12B648ED}"/>
              </a:ext>
            </a:extLst>
          </p:cNvPr>
          <p:cNvSpPr txBox="1"/>
          <p:nvPr/>
        </p:nvSpPr>
        <p:spPr>
          <a:xfrm>
            <a:off x="6634065" y="785460"/>
            <a:ext cx="537443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Клейстотецій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повністю замкнуте, округле плодове тіло. Яке містить тільки сумки. Стерильні елементи-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парафізи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відсутні. Форма сумок округла або овальна.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b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Перитецій</a:t>
            </a:r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–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напівзамкнуті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плодові тіла, округлі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глечикоподібної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форми з вузьким отвором на верхівці.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дна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перитецію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або від його бокових стінок підіймаються сумки циліндричної або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булавоподібної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форми. Між сумками розвиваються стерильні нитки – </a:t>
            </a:r>
            <a:r>
              <a:rPr lang="uk-UA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парафізи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b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Апотецій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 широко відкриті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блюдцеподібні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плодові тіла. На їх верхній стороні розміщуються шар сумок 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парафіз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Цей шар називається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гіменій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це найбільш досконалий тип плодового тіла аскоміцетів, що забезпечує максимальну продукцію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їх активне розповсюдження. Апотеції найбільші за розмірами плодові тіла, їх розміри від часток міліметра до 15-20см.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92E8F0-29D2-1889-F2EE-A87A37DD7D03}"/>
              </a:ext>
            </a:extLst>
          </p:cNvPr>
          <p:cNvSpPr txBox="1"/>
          <p:nvPr/>
        </p:nvSpPr>
        <p:spPr>
          <a:xfrm>
            <a:off x="2062065" y="97314"/>
            <a:ext cx="96012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Підклас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Геміаскоміцети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Hemiascomycetidae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- характеризуються відсутністю плодових тіл, сумки розвиваються безпосередньо на міцелії. Паразити та сапрофіти. Підклас включає порядки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Ендоміцетові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та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Тафринові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Порядок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Ендоміцетові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Endomicetales</a:t>
            </a:r>
            <a:r>
              <a:rPr lang="uk-UA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-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розвиваються із зиготи без участі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аскогенних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гифів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Більшість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ендоміцетових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– сапрофіти.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Типовими представниками є дріжджі. Культура дріжджів відома ще в 2000 та навіть в 6000 році до н.е., коли їх використовували в хлібопеченні та пивоварінні.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8FB7BE-22E4-BC98-B1B7-8A4A9834735D}"/>
              </a:ext>
            </a:extLst>
          </p:cNvPr>
          <p:cNvSpPr txBox="1"/>
          <p:nvPr/>
        </p:nvSpPr>
        <p:spPr>
          <a:xfrm>
            <a:off x="195943" y="2405638"/>
            <a:ext cx="79333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Дріжджі – це збірна назва для грибів, які існують у вигляді поодиноких клітин. Клітини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сахароміцес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містить велику кількість глікогену, розмножуються брунькуванням. Живляться переважно вуглеводами. В несприятливих умовах утворюють сумки з </a:t>
            </a:r>
            <a:r>
              <a:rPr lang="uk-UA" sz="1800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аскоспорами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. Мають велике практичне значення і широко застосовуються в хлібопекарській, пивоварній та спиртовій галузях промисловості. Хлібні дріжджі існують тільки в культурі, тоді як винні (</a:t>
            </a:r>
            <a:r>
              <a:rPr lang="en-US" sz="1800" i="1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Saccharomyces </a:t>
            </a:r>
            <a:r>
              <a:rPr lang="en-US" sz="1800" i="1" dirty="0" err="1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vini</a:t>
            </a:r>
            <a:r>
              <a:rPr lang="uk-UA" sz="1800" dirty="0"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) – навпаки, тільки в природі на різних соковитих плодах і використовується для виготовлення натуральних вин.</a:t>
            </a:r>
            <a:endParaRPr lang="ru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83E6313-74A7-BDA0-645D-58468C6DB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925" y="2472611"/>
            <a:ext cx="3368984" cy="37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73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2">
            <a:extLst>
              <a:ext uri="{FF2B5EF4-FFF2-40B4-BE49-F238E27FC236}">
                <a16:creationId xmlns:a16="http://schemas.microsoft.com/office/drawing/2014/main" id="{91322DB7-9C0A-000A-5E54-8FB3E5EFF5F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837036" y="133448"/>
            <a:ext cx="8643937" cy="5143500"/>
          </a:xfrm>
        </p:spPr>
        <p:txBody>
          <a:bodyPr/>
          <a:lstStyle/>
          <a:p>
            <a:r>
              <a:rPr lang="ru-RU" altLang="ru-UA" sz="2400" dirty="0" err="1"/>
              <a:t>Дріжджі</a:t>
            </a:r>
            <a:r>
              <a:rPr lang="ru-RU" altLang="ru-UA" sz="2000" dirty="0"/>
              <a:t> - </a:t>
            </a:r>
            <a:r>
              <a:rPr lang="ru-RU" altLang="ru-UA" sz="2000" dirty="0" err="1"/>
              <a:t>одноклітинні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нерухомі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організми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овальної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або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витягнутої</a:t>
            </a:r>
            <a:r>
              <a:rPr lang="ru-RU" altLang="ru-UA" sz="2000" dirty="0"/>
              <a:t> </a:t>
            </a:r>
            <a:r>
              <a:rPr lang="ru-RU" altLang="ru-UA" sz="2000" dirty="0" err="1"/>
              <a:t>форми</a:t>
            </a:r>
            <a:r>
              <a:rPr lang="ru-RU" altLang="ru-UA" sz="2000" dirty="0"/>
              <a:t>, </a:t>
            </a:r>
            <a:r>
              <a:rPr lang="ru-RU" altLang="ru-UA" sz="2000" dirty="0" err="1"/>
              <a:t>завбільшки</a:t>
            </a:r>
            <a:r>
              <a:rPr lang="ru-RU" altLang="ru-UA" sz="2000" dirty="0"/>
              <a:t> 8-10 мкм. </a:t>
            </a:r>
            <a:r>
              <a:rPr lang="ru-RU" altLang="ru-UA" sz="2000" dirty="0" err="1"/>
              <a:t>Поширені</a:t>
            </a:r>
            <a:r>
              <a:rPr lang="ru-RU" altLang="ru-UA" sz="2000" dirty="0"/>
              <a:t> на </a:t>
            </a:r>
            <a:r>
              <a:rPr lang="ru-RU" altLang="ru-UA" sz="2000" dirty="0" err="1"/>
              <a:t>рослинах</a:t>
            </a:r>
            <a:r>
              <a:rPr lang="ru-RU" altLang="ru-UA" sz="2000" dirty="0"/>
              <a:t> (на субстратах, </a:t>
            </a:r>
            <a:r>
              <a:rPr lang="ru-RU" altLang="ru-UA" sz="2000" dirty="0" err="1"/>
              <a:t>багатих</a:t>
            </a:r>
            <a:r>
              <a:rPr lang="ru-RU" altLang="ru-UA" sz="2000" dirty="0"/>
              <a:t> глюкозою, у </a:t>
            </a:r>
            <a:r>
              <a:rPr lang="ru-RU" altLang="ru-UA" sz="2000" dirty="0" err="1"/>
              <a:t>нектарі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квітів</a:t>
            </a:r>
            <a:r>
              <a:rPr lang="ru-RU" altLang="ru-UA" sz="2000" dirty="0"/>
              <a:t>, на </a:t>
            </a:r>
            <a:r>
              <a:rPr lang="ru-RU" altLang="ru-UA" sz="2000" dirty="0" err="1"/>
              <a:t>поверхні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солодких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плодів</a:t>
            </a:r>
            <a:r>
              <a:rPr lang="ru-RU" altLang="ru-UA" sz="2000" dirty="0"/>
              <a:t>), у </a:t>
            </a:r>
            <a:r>
              <a:rPr lang="ru-RU" altLang="ru-UA" sz="2000" dirty="0" err="1"/>
              <a:t>ґрунті</a:t>
            </a:r>
            <a:r>
              <a:rPr lang="ru-RU" altLang="ru-UA" sz="2000" dirty="0"/>
              <a:t>. </a:t>
            </a:r>
            <a:r>
              <a:rPr lang="ru-RU" altLang="ru-UA" sz="2000" dirty="0" err="1"/>
              <a:t>Багато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видів</a:t>
            </a:r>
            <a:r>
              <a:rPr lang="ru-RU" altLang="ru-UA" sz="2000" dirty="0"/>
              <a:t> (але не </a:t>
            </a:r>
            <a:r>
              <a:rPr lang="ru-RU" altLang="ru-UA" sz="2000" dirty="0" err="1"/>
              <a:t>всі</a:t>
            </a:r>
            <a:r>
              <a:rPr lang="ru-RU" altLang="ru-UA" sz="2000" dirty="0"/>
              <a:t>) </a:t>
            </a:r>
            <a:r>
              <a:rPr lang="ru-RU" altLang="ru-UA" sz="2000" dirty="0" err="1"/>
              <a:t>здатні</a:t>
            </a:r>
            <a:r>
              <a:rPr lang="ru-RU" altLang="ru-UA" sz="2000" dirty="0"/>
              <a:t> до спиртового </a:t>
            </a:r>
            <a:r>
              <a:rPr lang="ru-RU" altLang="ru-UA" sz="2000" dirty="0" err="1"/>
              <a:t>бродіння</a:t>
            </a:r>
            <a:r>
              <a:rPr lang="ru-RU" altLang="ru-UA" sz="2000" dirty="0"/>
              <a:t> (</a:t>
            </a:r>
            <a:r>
              <a:rPr lang="ru-RU" altLang="ru-UA" sz="2000" dirty="0" err="1"/>
              <a:t>пивні</a:t>
            </a:r>
            <a:r>
              <a:rPr lang="ru-RU" altLang="ru-UA" sz="2000" dirty="0"/>
              <a:t>, </a:t>
            </a:r>
            <a:r>
              <a:rPr lang="ru-RU" altLang="ru-UA" sz="2000" dirty="0" err="1"/>
              <a:t>винні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дріжджі</a:t>
            </a:r>
            <a:r>
              <a:rPr lang="ru-RU" altLang="ru-UA" sz="2000" dirty="0"/>
              <a:t>). </a:t>
            </a:r>
            <a:r>
              <a:rPr lang="ru-RU" altLang="ru-UA" sz="2000" dirty="0" err="1"/>
              <a:t>Деякі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види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використовуються</a:t>
            </a:r>
            <a:r>
              <a:rPr lang="ru-RU" altLang="ru-UA" sz="2000" dirty="0"/>
              <a:t> для </a:t>
            </a:r>
            <a:r>
              <a:rPr lang="ru-RU" altLang="ru-UA" sz="2000" dirty="0" err="1"/>
              <a:t>виготовлення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молочних</a:t>
            </a:r>
            <a:r>
              <a:rPr lang="ru-RU" altLang="ru-UA" sz="2000" dirty="0"/>
              <a:t> </a:t>
            </a:r>
            <a:r>
              <a:rPr lang="ru-RU" altLang="ru-UA" sz="2000" dirty="0" err="1"/>
              <a:t>продуктів</a:t>
            </a:r>
            <a:r>
              <a:rPr lang="ru-RU" altLang="ru-UA" sz="2000" dirty="0"/>
              <a:t> (</a:t>
            </a:r>
            <a:r>
              <a:rPr lang="ru-RU" altLang="ru-UA" sz="2000" dirty="0" err="1"/>
              <a:t>кефір</a:t>
            </a:r>
            <a:r>
              <a:rPr lang="ru-RU" altLang="ru-UA" sz="2000" dirty="0"/>
              <a:t>, </a:t>
            </a:r>
            <a:r>
              <a:rPr lang="ru-RU" altLang="ru-UA" sz="2000" dirty="0" err="1"/>
              <a:t>кумис</a:t>
            </a:r>
            <a:r>
              <a:rPr lang="ru-RU" altLang="ru-UA" sz="2000" dirty="0"/>
              <a:t> та </a:t>
            </a:r>
            <a:r>
              <a:rPr lang="ru-RU" altLang="ru-UA" sz="2000" dirty="0" err="1"/>
              <a:t>ін</a:t>
            </a:r>
            <a:r>
              <a:rPr lang="ru-RU" altLang="ru-UA" sz="2000" dirty="0"/>
              <a:t>.)</a:t>
            </a:r>
          </a:p>
          <a:p>
            <a:endParaRPr lang="ru-RU" altLang="ru-UA" sz="2000" dirty="0"/>
          </a:p>
        </p:txBody>
      </p:sp>
      <p:pic>
        <p:nvPicPr>
          <p:cNvPr id="18435" name="Рисунок 3" descr="saccharomyces_300.jpg">
            <a:extLst>
              <a:ext uri="{FF2B5EF4-FFF2-40B4-BE49-F238E27FC236}">
                <a16:creationId xmlns:a16="http://schemas.microsoft.com/office/drawing/2014/main" id="{E32B5BE7-E9F7-00FF-5DE9-BA09CE8577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990" y="2705197"/>
            <a:ext cx="5157727" cy="3937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Рисунок 4" descr="kulich_1.jpg">
            <a:extLst>
              <a:ext uri="{FF2B5EF4-FFF2-40B4-BE49-F238E27FC236}">
                <a16:creationId xmlns:a16="http://schemas.microsoft.com/office/drawing/2014/main" id="{E5E02C4A-D2E8-41E2-656E-A4AF56A34E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027" y="2767622"/>
            <a:ext cx="3057001" cy="3869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5154.jpg">
            <a:extLst>
              <a:ext uri="{FF2B5EF4-FFF2-40B4-BE49-F238E27FC236}">
                <a16:creationId xmlns:a16="http://schemas.microsoft.com/office/drawing/2014/main" id="{D1F8C1AD-B1E5-88F2-8031-612BCEA9F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3" y="1619639"/>
            <a:ext cx="2171117" cy="217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45b298955922.jpg">
            <a:extLst>
              <a:ext uri="{FF2B5EF4-FFF2-40B4-BE49-F238E27FC236}">
                <a16:creationId xmlns:a16="http://schemas.microsoft.com/office/drawing/2014/main" id="{5E83FBD2-8D09-A894-AA05-5E1B584C02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3" y="4374451"/>
            <a:ext cx="2153374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BE62B58-5393-BD15-B4AB-A91961B93B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673D0D-6AC3-F791-8075-B174709138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6"/>
          <a:stretch/>
        </p:blipFill>
        <p:spPr>
          <a:xfrm>
            <a:off x="20" y="1"/>
            <a:ext cx="6016469" cy="6858001"/>
          </a:xfrm>
          <a:custGeom>
            <a:avLst/>
            <a:gdLst/>
            <a:ahLst/>
            <a:cxnLst/>
            <a:rect l="l" t="t" r="r" b="b"/>
            <a:pathLst>
              <a:path w="6016489" h="6858001">
                <a:moveTo>
                  <a:pt x="0" y="0"/>
                </a:moveTo>
                <a:lnTo>
                  <a:pt x="6016489" y="0"/>
                </a:lnTo>
                <a:lnTo>
                  <a:pt x="6016489" y="3"/>
                </a:lnTo>
                <a:lnTo>
                  <a:pt x="4217356" y="3"/>
                </a:lnTo>
                <a:lnTo>
                  <a:pt x="4429187" y="675864"/>
                </a:lnTo>
                <a:lnTo>
                  <a:pt x="4426326" y="675864"/>
                </a:lnTo>
                <a:lnTo>
                  <a:pt x="5659819" y="4611414"/>
                </a:lnTo>
                <a:lnTo>
                  <a:pt x="3962482" y="6858000"/>
                </a:lnTo>
                <a:lnTo>
                  <a:pt x="6016489" y="6858000"/>
                </a:lnTo>
                <a:lnTo>
                  <a:pt x="6016489" y="6858001"/>
                </a:lnTo>
                <a:lnTo>
                  <a:pt x="0" y="6858001"/>
                </a:lnTo>
                <a:close/>
              </a:path>
            </a:pathLst>
          </a:cu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99D269C-5E82-A6EA-9511-EF68854269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47" r="-2" b="8301"/>
          <a:stretch/>
        </p:blipFill>
        <p:spPr>
          <a:xfrm>
            <a:off x="4307056" y="10"/>
            <a:ext cx="4831627" cy="452000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8" name="Рисунок 7" descr="Изображение выглядит как занавеска, душ&#10;&#10;Автоматически созданное описание">
            <a:extLst>
              <a:ext uri="{FF2B5EF4-FFF2-40B4-BE49-F238E27FC236}">
                <a16:creationId xmlns:a16="http://schemas.microsoft.com/office/drawing/2014/main" id="{601CE75B-1015-4F2B-F058-6922C63645A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1" r="3429"/>
          <a:stretch/>
        </p:blipFill>
        <p:spPr>
          <a:xfrm>
            <a:off x="4068531" y="-1"/>
            <a:ext cx="8123469" cy="6858000"/>
          </a:xfrm>
          <a:custGeom>
            <a:avLst/>
            <a:gdLst/>
            <a:ahLst/>
            <a:cxnLst/>
            <a:rect l="l" t="t" r="r" b="b"/>
            <a:pathLst>
              <a:path w="8123469" h="6858000">
                <a:moveTo>
                  <a:pt x="5181344" y="0"/>
                </a:moveTo>
                <a:lnTo>
                  <a:pt x="8123469" y="0"/>
                </a:lnTo>
                <a:lnTo>
                  <a:pt x="812346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pic>
        <p:nvPicPr>
          <p:cNvPr id="4" name="Рисунок 3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34450C0-6E05-2DA7-4FE6-E73A6F632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77133"/>
      </p:ext>
    </p:extLst>
  </p:cSld>
  <p:clrMapOvr>
    <a:masterClrMapping/>
  </p:clrMapOvr>
</p:sld>
</file>

<file path=ppt/theme/theme1.xml><?xml version="1.0" encoding="utf-8"?>
<a:theme xmlns:a="http://schemas.openxmlformats.org/drawingml/2006/main" name="Portal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3314</Words>
  <Application>Microsoft Office PowerPoint</Application>
  <PresentationFormat>Широкоэкранный</PresentationFormat>
  <Paragraphs>103</Paragraphs>
  <Slides>50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50</vt:i4>
      </vt:variant>
    </vt:vector>
  </HeadingPairs>
  <TitlesOfParts>
    <vt:vector size="57" baseType="lpstr">
      <vt:lpstr>Arial</vt:lpstr>
      <vt:lpstr>Bookman Old Style</vt:lpstr>
      <vt:lpstr>Calibri</vt:lpstr>
      <vt:lpstr>Times New Roman</vt:lpstr>
      <vt:lpstr>Trade Gothic Next Cond</vt:lpstr>
      <vt:lpstr>Trade Gothic Next Light</vt:lpstr>
      <vt:lpstr>PortalVTI</vt:lpstr>
      <vt:lpstr>Загальний огляд ВИЩИХ грибів</vt:lpstr>
      <vt:lpstr>Презентация PowerPoint</vt:lpstr>
      <vt:lpstr>  </vt:lpstr>
      <vt:lpstr>Презентация PowerPoint</vt:lpstr>
      <vt:lpstr>Презентация PowerPoint</vt:lpstr>
      <vt:lpstr>Плодові тіла аскоміцетів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Порядок Борошнисторосянові(Еризифові) рід Erysiphe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Вступ. Ботаніка як наука. Загальний огляд нижчих рослин</dc:title>
  <dc:creator>Елена Бойкая</dc:creator>
  <cp:lastModifiedBy>Olena Boika</cp:lastModifiedBy>
  <cp:revision>10</cp:revision>
  <dcterms:created xsi:type="dcterms:W3CDTF">2022-09-18T07:22:36Z</dcterms:created>
  <dcterms:modified xsi:type="dcterms:W3CDTF">2024-01-06T17:34:18Z</dcterms:modified>
</cp:coreProperties>
</file>