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</p:sldIdLst>
  <p:sldSz cx="9144000" cy="6858000" type="screen4x3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522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D549-CCE1-4342-9713-2B22650D262F}" type="datetimeFigureOut">
              <a:rPr lang="ru-UA" smtClean="0"/>
              <a:t>31.01.2024</a:t>
            </a:fld>
            <a:endParaRPr lang="ru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7BF65-A402-4547-A7E2-12F26587C71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215449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D549-CCE1-4342-9713-2B22650D262F}" type="datetimeFigureOut">
              <a:rPr lang="ru-UA" smtClean="0"/>
              <a:t>31.01.2024</a:t>
            </a:fld>
            <a:endParaRPr lang="ru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7BF65-A402-4547-A7E2-12F26587C71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655937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D549-CCE1-4342-9713-2B22650D262F}" type="datetimeFigureOut">
              <a:rPr lang="ru-UA" smtClean="0"/>
              <a:t>31.01.2024</a:t>
            </a:fld>
            <a:endParaRPr lang="ru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7BF65-A402-4547-A7E2-12F26587C71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98680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D549-CCE1-4342-9713-2B22650D262F}" type="datetimeFigureOut">
              <a:rPr lang="ru-UA" smtClean="0"/>
              <a:t>31.01.2024</a:t>
            </a:fld>
            <a:endParaRPr lang="ru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7BF65-A402-4547-A7E2-12F26587C71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89120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D549-CCE1-4342-9713-2B22650D262F}" type="datetimeFigureOut">
              <a:rPr lang="ru-UA" smtClean="0"/>
              <a:t>31.01.2024</a:t>
            </a:fld>
            <a:endParaRPr lang="ru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7BF65-A402-4547-A7E2-12F26587C71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515969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D549-CCE1-4342-9713-2B22650D262F}" type="datetimeFigureOut">
              <a:rPr lang="ru-UA" smtClean="0"/>
              <a:t>31.01.2024</a:t>
            </a:fld>
            <a:endParaRPr lang="ru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7BF65-A402-4547-A7E2-12F26587C71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281634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D549-CCE1-4342-9713-2B22650D262F}" type="datetimeFigureOut">
              <a:rPr lang="ru-UA" smtClean="0"/>
              <a:t>31.01.2024</a:t>
            </a:fld>
            <a:endParaRPr lang="ru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7BF65-A402-4547-A7E2-12F26587C71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5588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D549-CCE1-4342-9713-2B22650D262F}" type="datetimeFigureOut">
              <a:rPr lang="ru-UA" smtClean="0"/>
              <a:t>31.01.2024</a:t>
            </a:fld>
            <a:endParaRPr lang="ru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7BF65-A402-4547-A7E2-12F26587C71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607859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D549-CCE1-4342-9713-2B22650D262F}" type="datetimeFigureOut">
              <a:rPr lang="ru-UA" smtClean="0"/>
              <a:t>31.01.2024</a:t>
            </a:fld>
            <a:endParaRPr lang="ru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7BF65-A402-4547-A7E2-12F26587C71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1888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D549-CCE1-4342-9713-2B22650D262F}" type="datetimeFigureOut">
              <a:rPr lang="ru-UA" smtClean="0"/>
              <a:t>31.01.2024</a:t>
            </a:fld>
            <a:endParaRPr lang="ru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7BF65-A402-4547-A7E2-12F26587C71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582625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D549-CCE1-4342-9713-2B22650D262F}" type="datetimeFigureOut">
              <a:rPr lang="ru-UA" smtClean="0"/>
              <a:t>31.01.2024</a:t>
            </a:fld>
            <a:endParaRPr lang="ru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7BF65-A402-4547-A7E2-12F26587C71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533275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C9D549-CCE1-4342-9713-2B22650D262F}" type="datetimeFigureOut">
              <a:rPr lang="ru-UA" smtClean="0"/>
              <a:t>31.01.2024</a:t>
            </a:fld>
            <a:endParaRPr lang="ru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37BF65-A402-4547-A7E2-12F26587C71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22920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Лекція 1</a:t>
            </a:r>
            <a:endParaRPr lang="ru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	</a:t>
            </a:r>
            <a:r>
              <a:rPr lang="uk-UA" b="1" dirty="0" smtClean="0">
                <a:solidFill>
                  <a:schemeClr val="tx1"/>
                </a:solidFill>
              </a:rPr>
              <a:t>Визначення </a:t>
            </a:r>
            <a:r>
              <a:rPr lang="uk-UA" b="1" dirty="0" err="1" smtClean="0">
                <a:solidFill>
                  <a:schemeClr val="tx1"/>
                </a:solidFill>
              </a:rPr>
              <a:t>понятть</a:t>
            </a:r>
            <a:r>
              <a:rPr lang="uk-UA" b="1" dirty="0" smtClean="0">
                <a:solidFill>
                  <a:schemeClr val="tx1"/>
                </a:solidFill>
              </a:rPr>
              <a:t> </a:t>
            </a:r>
            <a:r>
              <a:rPr lang="uk-UA" b="1" dirty="0" smtClean="0">
                <a:solidFill>
                  <a:schemeClr val="tx1"/>
                </a:solidFill>
              </a:rPr>
              <a:t>«праця» </a:t>
            </a:r>
            <a:endParaRPr lang="uk-UA" b="1" dirty="0" smtClean="0">
              <a:solidFill>
                <a:schemeClr val="tx1"/>
              </a:solidFill>
            </a:endParaRPr>
          </a:p>
          <a:p>
            <a:r>
              <a:rPr lang="uk-UA" b="1" dirty="0">
                <a:solidFill>
                  <a:schemeClr val="tx1"/>
                </a:solidFill>
              </a:rPr>
              <a:t>Соціально-трудові відносини</a:t>
            </a:r>
            <a:endParaRPr lang="ru-UA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36576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UA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88640"/>
            <a:ext cx="7272808" cy="6192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694945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476672"/>
            <a:ext cx="835292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—	</a:t>
            </a:r>
            <a:r>
              <a:rPr lang="ru-RU" dirty="0" err="1" smtClean="0"/>
              <a:t>праця</a:t>
            </a:r>
            <a:r>
              <a:rPr lang="ru-RU" dirty="0" smtClean="0"/>
              <a:t> —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доцільна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 людей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створення</a:t>
            </a:r>
            <a:r>
              <a:rPr lang="ru-RU" dirty="0" smtClean="0"/>
              <a:t> благ та </a:t>
            </a:r>
            <a:r>
              <a:rPr lang="ru-RU" dirty="0" err="1" smtClean="0"/>
              <a:t>послуг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бути </a:t>
            </a:r>
            <a:r>
              <a:rPr lang="ru-RU" dirty="0" err="1" smtClean="0"/>
              <a:t>ефективною</a:t>
            </a:r>
            <a:r>
              <a:rPr lang="ru-RU" dirty="0" smtClean="0"/>
              <a:t>, </a:t>
            </a:r>
            <a:r>
              <a:rPr lang="ru-RU" dirty="0" err="1" smtClean="0"/>
              <a:t>раціонально</a:t>
            </a:r>
            <a:r>
              <a:rPr lang="ru-RU" dirty="0" smtClean="0"/>
              <a:t> </a:t>
            </a:r>
            <a:r>
              <a:rPr lang="ru-RU" dirty="0" err="1" smtClean="0"/>
              <a:t>організованою</a:t>
            </a:r>
            <a:r>
              <a:rPr lang="ru-RU" dirty="0" smtClean="0"/>
              <a:t>;</a:t>
            </a:r>
          </a:p>
          <a:p>
            <a:r>
              <a:rPr lang="uk-UA" dirty="0" smtClean="0"/>
              <a:t>—	праця є однією з головних умов життєдіяльності не лише окремої особи, але і будь-якого підприємства чи організації, а також суспільства в цілому;</a:t>
            </a:r>
          </a:p>
          <a:p>
            <a:r>
              <a:rPr lang="uk-UA" dirty="0" smtClean="0"/>
              <a:t>—	у процесі праці формується система соціально-трудових </a:t>
            </a:r>
            <a:r>
              <a:rPr lang="uk-UA" dirty="0" err="1" smtClean="0"/>
              <a:t>відно</a:t>
            </a:r>
            <a:r>
              <a:rPr lang="uk-UA" dirty="0" smtClean="0"/>
              <a:t>- син, що утворюють стрижень суспільних відносин на рівні еко </a:t>
            </a:r>
            <a:r>
              <a:rPr lang="uk-UA" dirty="0" err="1" smtClean="0"/>
              <a:t>номіки</a:t>
            </a:r>
            <a:r>
              <a:rPr lang="uk-UA" dirty="0" smtClean="0"/>
              <a:t> в цілому, регіону, підприємства і мікроколективу.</a:t>
            </a:r>
          </a:p>
          <a:p>
            <a:r>
              <a:rPr lang="uk-UA" b="1" dirty="0" smtClean="0"/>
              <a:t>Складові елементи праці:</a:t>
            </a:r>
          </a:p>
          <a:p>
            <a:r>
              <a:rPr lang="uk-UA" dirty="0" smtClean="0"/>
              <a:t>1)	предмет праці (</a:t>
            </a:r>
            <a:r>
              <a:rPr lang="en-US" dirty="0" err="1" smtClean="0"/>
              <a:t>labour</a:t>
            </a:r>
            <a:r>
              <a:rPr lang="en-US" dirty="0" smtClean="0"/>
              <a:t> subject) — </a:t>
            </a:r>
            <a:r>
              <a:rPr lang="uk-UA" dirty="0" smtClean="0"/>
              <a:t>це річ (природна чи виро- </a:t>
            </a:r>
            <a:r>
              <a:rPr lang="uk-UA" dirty="0" err="1" smtClean="0"/>
              <a:t>блена</a:t>
            </a:r>
            <a:r>
              <a:rPr lang="uk-UA" dirty="0" smtClean="0"/>
              <a:t> в результаті попередньої праці, наприклад сировина, матері- </a:t>
            </a:r>
            <a:r>
              <a:rPr lang="uk-UA" dirty="0" err="1" smtClean="0"/>
              <a:t>али</a:t>
            </a:r>
            <a:r>
              <a:rPr lang="uk-UA" dirty="0" smtClean="0"/>
              <a:t>, енергія, інформація тощо), на яку спрямована праця людини і з якої вона виробляє майбутній продукт;</a:t>
            </a:r>
          </a:p>
          <a:p>
            <a:r>
              <a:rPr lang="uk-UA" dirty="0" smtClean="0"/>
              <a:t>2)	засоби праці (</a:t>
            </a:r>
            <a:r>
              <a:rPr lang="en-US" dirty="0" err="1" smtClean="0"/>
              <a:t>labour</a:t>
            </a:r>
            <a:r>
              <a:rPr lang="en-US" dirty="0" smtClean="0"/>
              <a:t> remedies) — </a:t>
            </a:r>
            <a:r>
              <a:rPr lang="uk-UA" dirty="0" smtClean="0"/>
              <a:t>це те, за допомогою чого людина впливає на предмет праці та </a:t>
            </a:r>
            <a:r>
              <a:rPr lang="uk-UA" dirty="0" err="1" smtClean="0"/>
              <a:t>продуктивно</a:t>
            </a:r>
            <a:r>
              <a:rPr lang="uk-UA" dirty="0" smtClean="0"/>
              <a:t> його трансформує. Активною частиною засобів праці є знаряддя праці (машини, обладнання, інструменти тощо);</a:t>
            </a:r>
          </a:p>
          <a:p>
            <a:r>
              <a:rPr lang="uk-UA" dirty="0" smtClean="0"/>
              <a:t>3)	доцільна діяльність людини з надання предмету праці </a:t>
            </a:r>
            <a:r>
              <a:rPr lang="uk-UA" dirty="0" err="1" smtClean="0"/>
              <a:t>необ</a:t>
            </a:r>
            <a:r>
              <a:rPr lang="uk-UA" dirty="0" smtClean="0"/>
              <a:t> </a:t>
            </a:r>
            <a:r>
              <a:rPr lang="uk-UA" dirty="0" err="1" smtClean="0"/>
              <a:t>хідних</a:t>
            </a:r>
            <a:r>
              <a:rPr lang="uk-UA" dirty="0" smtClean="0"/>
              <a:t> властивостей, що передбачає певні фізичні та розумові здібності, освітній та професійний рівень, виробничий досвід тих, хто працює;</a:t>
            </a:r>
          </a:p>
          <a:p>
            <a:r>
              <a:rPr lang="uk-UA" dirty="0" smtClean="0"/>
              <a:t>4)	технологія — це спосіб впливу на предмети праці, порядок використання засобів праці. Нова технологія стосується не лише засобів виробництва, вона може бути втілена і в працівниках, які засвоїли нові методи й технічні знання, отримавши додаткову освіту, або здобули знання та досвід на роботі. 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5218596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90066"/>
          </a:xfrm>
        </p:spPr>
        <p:txBody>
          <a:bodyPr>
            <a:normAutofit/>
          </a:bodyPr>
          <a:lstStyle/>
          <a:p>
            <a:r>
              <a:rPr lang="uk-UA" sz="2400" b="1" dirty="0" smtClean="0"/>
              <a:t>показники характеру праці </a:t>
            </a:r>
            <a:endParaRPr lang="ru-UA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976664"/>
          </a:xfrm>
        </p:spPr>
        <p:txBody>
          <a:bodyPr>
            <a:normAutofit fontScale="62500" lnSpcReduction="20000"/>
          </a:bodyPr>
          <a:lstStyle/>
          <a:p>
            <a:r>
              <a:rPr lang="uk-UA" b="1" dirty="0" smtClean="0"/>
              <a:t>Форма власності</a:t>
            </a:r>
            <a:r>
              <a:rPr lang="uk-UA" dirty="0" smtClean="0"/>
              <a:t>. У країнах з ринковою економікою існують два основних типи власності: суспільна та приватна. Суспільна власність здебільшого існує в таких формах, як державна і комунальна (власність адміністративно-територіальної одиниці). Приватна власність виступає як власність громадян чи суб’єкта господарювання (юридичної особи), а також як колективна власність (наприклад, кооперативна, акціонерна). </a:t>
            </a:r>
          </a:p>
          <a:p>
            <a:r>
              <a:rPr lang="uk-UA" b="1" dirty="0" smtClean="0"/>
              <a:t>Ставлення працівників до праці </a:t>
            </a:r>
            <a:r>
              <a:rPr lang="uk-UA" dirty="0" smtClean="0"/>
              <a:t>— це об’єктивна категорія, що виражає зв’язок між працівником та суспільством, </a:t>
            </a:r>
            <a:r>
              <a:rPr lang="uk-UA" dirty="0" err="1" smtClean="0"/>
              <a:t>праців</a:t>
            </a:r>
            <a:r>
              <a:rPr lang="uk-UA" dirty="0" smtClean="0"/>
              <a:t>- </a:t>
            </a:r>
            <a:r>
              <a:rPr lang="uk-UA" dirty="0" err="1" smtClean="0"/>
              <a:t>ником</a:t>
            </a:r>
            <a:r>
              <a:rPr lang="uk-UA" dirty="0" smtClean="0"/>
              <a:t> і працею щодо виробництва та розподілу матеріальних і духовних благ.</a:t>
            </a:r>
          </a:p>
          <a:p>
            <a:r>
              <a:rPr lang="uk-UA" dirty="0" smtClean="0"/>
              <a:t> </a:t>
            </a:r>
            <a:r>
              <a:rPr lang="uk-UA" b="1" dirty="0" smtClean="0"/>
              <a:t>Відносини розподілу вироблених продуктів і послуг </a:t>
            </a:r>
            <a:r>
              <a:rPr lang="uk-UA" dirty="0" smtClean="0"/>
              <a:t>— це відносини між людьми щодо визначення для кожного члена суспільства частки у створеному продукті. Так, наймані працівники, які беруть участь у виробничому процесі, одержують дохід залежно від виконаної роботи, де основним критерієм розміру доходу виступає праця. Дохід власників засобів виробництва і грошового капіталу визначається розміром власності й умовами її реалізації.</a:t>
            </a:r>
          </a:p>
          <a:p>
            <a:r>
              <a:rPr lang="uk-UA" b="1" dirty="0" smtClean="0"/>
              <a:t>Ступінь соціальних відмінностей у процесі праці </a:t>
            </a:r>
            <a:r>
              <a:rPr lang="uk-UA" dirty="0" smtClean="0"/>
              <a:t>визначається соціальними аспектами трудової діяльності, тобто взаємодією між різними соціальними групами, що розрізняються за статтю, віком, стажем роботи, освітою, сімейним станом тощо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0569295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474345"/>
            <a:ext cx="864096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 smtClean="0"/>
              <a:t>Праця </a:t>
            </a:r>
            <a:r>
              <a:rPr lang="uk-UA" dirty="0" smtClean="0"/>
              <a:t>(</a:t>
            </a:r>
            <a:r>
              <a:rPr lang="en-US" dirty="0" err="1" smtClean="0"/>
              <a:t>labour</a:t>
            </a:r>
            <a:r>
              <a:rPr lang="en-US" dirty="0" smtClean="0"/>
              <a:t>) </a:t>
            </a:r>
            <a:r>
              <a:rPr lang="uk-UA" dirty="0" smtClean="0"/>
              <a:t>як свідому цілеспрямовану </a:t>
            </a:r>
            <a:r>
              <a:rPr lang="uk-UA" dirty="0" err="1" smtClean="0"/>
              <a:t>створюючу</a:t>
            </a:r>
            <a:r>
              <a:rPr lang="uk-UA" dirty="0" smtClean="0"/>
              <a:t> діяльність, як процес прикладання людиною розумових та фізичних зусиль для одержання корисного результату у задоволенні суспільних та власних матері- </a:t>
            </a:r>
            <a:r>
              <a:rPr lang="uk-UA" dirty="0" err="1" smtClean="0"/>
              <a:t>альних</a:t>
            </a:r>
            <a:r>
              <a:rPr lang="uk-UA" dirty="0" smtClean="0"/>
              <a:t> і духовних потреб, що здійснюється під впливом як </a:t>
            </a:r>
            <a:r>
              <a:rPr lang="uk-UA" dirty="0" err="1" smtClean="0"/>
              <a:t>зовніш</a:t>
            </a:r>
            <a:r>
              <a:rPr lang="uk-UA" dirty="0" smtClean="0"/>
              <a:t>- </a:t>
            </a:r>
            <a:r>
              <a:rPr lang="uk-UA" dirty="0" err="1" smtClean="0"/>
              <a:t>ніх</a:t>
            </a:r>
            <a:r>
              <a:rPr lang="uk-UA" dirty="0" smtClean="0"/>
              <a:t> стимулів (економічних та адміністративних), так і </a:t>
            </a:r>
            <a:r>
              <a:rPr lang="uk-UA" dirty="0" err="1" smtClean="0"/>
              <a:t>внутріш</a:t>
            </a:r>
            <a:r>
              <a:rPr lang="uk-UA" dirty="0" smtClean="0"/>
              <a:t>- </a:t>
            </a:r>
            <a:r>
              <a:rPr lang="uk-UA" dirty="0" err="1" smtClean="0"/>
              <a:t>ніх</a:t>
            </a:r>
            <a:r>
              <a:rPr lang="uk-UA" dirty="0" smtClean="0"/>
              <a:t> спонукань.</a:t>
            </a:r>
          </a:p>
          <a:p>
            <a:r>
              <a:rPr lang="uk-UA" b="1" dirty="0" smtClean="0"/>
              <a:t>Економіка праці </a:t>
            </a:r>
            <a:r>
              <a:rPr lang="uk-UA" dirty="0" smtClean="0"/>
              <a:t>(</a:t>
            </a:r>
            <a:r>
              <a:rPr lang="en-US" dirty="0" err="1" smtClean="0"/>
              <a:t>labour</a:t>
            </a:r>
            <a:r>
              <a:rPr lang="en-US" dirty="0" smtClean="0"/>
              <a:t> economics) — </a:t>
            </a:r>
            <a:r>
              <a:rPr lang="uk-UA" dirty="0" smtClean="0"/>
              <a:t>це динамічна, суспільно організована система, в якій відбувається відтворення ресурсів праці, тобто їх виробництво (підготовка, навчання, підвищення кваліфікації тощо), розподіл, обмін і спожи- </a:t>
            </a:r>
            <a:r>
              <a:rPr lang="uk-UA" dirty="0" err="1" smtClean="0"/>
              <a:t>вання</a:t>
            </a:r>
            <a:r>
              <a:rPr lang="uk-UA" dirty="0" smtClean="0"/>
              <a:t>, а також забезпечуються умови і процес взаємодії усіх </a:t>
            </a:r>
            <a:r>
              <a:rPr lang="uk-UA" dirty="0" err="1" smtClean="0"/>
              <a:t>складо</a:t>
            </a:r>
            <a:r>
              <a:rPr lang="uk-UA" dirty="0" smtClean="0"/>
              <a:t>- </a:t>
            </a:r>
            <a:r>
              <a:rPr lang="uk-UA" dirty="0" err="1" smtClean="0"/>
              <a:t>вих</a:t>
            </a:r>
            <a:r>
              <a:rPr lang="uk-UA" dirty="0" smtClean="0"/>
              <a:t> праці.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849032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8496944" cy="6624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20319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856895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>
                <a:solidFill>
                  <a:prstClr val="black"/>
                </a:solidFill>
              </a:rPr>
              <a:t>Особлива роль в удосконаленні соціально-трудових відносин належить гуманізації праці. На практиці вона забезпечується через розробку та запровадження законодавчих актів, заходів спеціальних державних, галузевих та регіональних програм, положень колектив- них договорів підприємств. Виділення гуманізації праці як одного з пріоритетних напрямів поліпшення соціально-трудових відносин зумовлене глибокими змінами, що відбуваються в усіх сферах жит- </a:t>
            </a:r>
            <a:r>
              <a:rPr lang="uk-UA" dirty="0" err="1" smtClean="0">
                <a:solidFill>
                  <a:prstClr val="black"/>
                </a:solidFill>
              </a:rPr>
              <a:t>тєдіяльності</a:t>
            </a:r>
            <a:r>
              <a:rPr lang="uk-UA" dirty="0" smtClean="0">
                <a:solidFill>
                  <a:prstClr val="black"/>
                </a:solidFill>
              </a:rPr>
              <a:t> людини під впливом зростання її освітнього і куль- </a:t>
            </a:r>
            <a:r>
              <a:rPr lang="uk-UA" dirty="0" err="1" smtClean="0">
                <a:solidFill>
                  <a:prstClr val="black"/>
                </a:solidFill>
              </a:rPr>
              <a:t>турного</a:t>
            </a:r>
            <a:r>
              <a:rPr lang="uk-UA" dirty="0" smtClean="0">
                <a:solidFill>
                  <a:prstClr val="black"/>
                </a:solidFill>
              </a:rPr>
              <a:t> рівня, у процесах демократизації суспільства, ускладнення та підвищення технічного рівня виробництва, зростання вимог до якості продукції тощо</a:t>
            </a:r>
          </a:p>
          <a:p>
            <a:r>
              <a:rPr lang="uk-UA" dirty="0" smtClean="0">
                <a:solidFill>
                  <a:prstClr val="black"/>
                </a:solidFill>
              </a:rPr>
              <a:t>Класична програма гуманізації праці містить такі основні роз- діли (елементи):</a:t>
            </a:r>
          </a:p>
          <a:p>
            <a:r>
              <a:rPr lang="uk-UA" dirty="0" smtClean="0">
                <a:solidFill>
                  <a:prstClr val="black"/>
                </a:solidFill>
              </a:rPr>
              <a:t>—	збагачення змістовності праці, коли у трудовому процесі суміщаються функції робітників основного та допоміжною виробництв, контролю за якістю продукції та деякі органі- </a:t>
            </a:r>
            <a:r>
              <a:rPr lang="uk-UA" dirty="0" err="1" smtClean="0">
                <a:solidFill>
                  <a:prstClr val="black"/>
                </a:solidFill>
              </a:rPr>
              <a:t>заційно</a:t>
            </a:r>
            <a:r>
              <a:rPr lang="uk-UA" dirty="0" smtClean="0">
                <a:solidFill>
                  <a:prstClr val="black"/>
                </a:solidFill>
              </a:rPr>
              <a:t>-економічні функції, групуються кілька різнорідних нетривалих операцій тощо;</a:t>
            </a:r>
          </a:p>
          <a:p>
            <a:r>
              <a:rPr lang="uk-UA" dirty="0" smtClean="0">
                <a:solidFill>
                  <a:prstClr val="black"/>
                </a:solidFill>
              </a:rPr>
              <a:t>—	розвиток колективних форм організації праці;</a:t>
            </a:r>
          </a:p>
          <a:p>
            <a:r>
              <a:rPr lang="uk-UA" dirty="0" smtClean="0">
                <a:solidFill>
                  <a:prstClr val="black"/>
                </a:solidFill>
              </a:rPr>
              <a:t>—	демократизація управління;</a:t>
            </a:r>
          </a:p>
          <a:p>
            <a:r>
              <a:rPr lang="uk-UA" dirty="0" smtClean="0">
                <a:solidFill>
                  <a:prstClr val="black"/>
                </a:solidFill>
              </a:rPr>
              <a:t>—	широке залучення робітників до управління виробництвом;</a:t>
            </a:r>
          </a:p>
          <a:p>
            <a:r>
              <a:rPr lang="uk-UA" dirty="0" smtClean="0">
                <a:solidFill>
                  <a:prstClr val="black"/>
                </a:solidFill>
              </a:rPr>
              <a:t>—	поліпшення умов праці;</a:t>
            </a:r>
          </a:p>
          <a:p>
            <a:r>
              <a:rPr lang="uk-UA" dirty="0" smtClean="0">
                <a:solidFill>
                  <a:prstClr val="black"/>
                </a:solidFill>
              </a:rPr>
              <a:t>—	раціоналізація режимів праці та відпочинку.</a:t>
            </a:r>
          </a:p>
          <a:p>
            <a:endParaRPr lang="ru-UA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7131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5604" y="188640"/>
            <a:ext cx="8856984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Зміст</a:t>
            </a:r>
            <a:r>
              <a:rPr lang="ru-RU" dirty="0" smtClean="0"/>
              <a:t> і характер </a:t>
            </a:r>
            <a:r>
              <a:rPr lang="ru-RU" dirty="0" err="1" smtClean="0"/>
              <a:t>людського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визнача</a:t>
            </a:r>
            <a:r>
              <a:rPr lang="ru-RU" dirty="0" smtClean="0"/>
              <a:t>- </a:t>
            </a:r>
            <a:r>
              <a:rPr lang="ru-RU" dirty="0" err="1" smtClean="0"/>
              <a:t>ється</a:t>
            </a:r>
            <a:r>
              <a:rPr lang="ru-RU" dirty="0" smtClean="0"/>
              <a:t> способом </a:t>
            </a:r>
            <a:r>
              <a:rPr lang="ru-RU" dirty="0" err="1" smtClean="0"/>
              <a:t>людської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, </a:t>
            </a:r>
            <a:r>
              <a:rPr lang="ru-RU" dirty="0" err="1" smtClean="0"/>
              <a:t>головними</a:t>
            </a:r>
            <a:r>
              <a:rPr lang="ru-RU" dirty="0" smtClean="0"/>
              <a:t> </a:t>
            </a:r>
            <a:r>
              <a:rPr lang="ru-RU" dirty="0" err="1" smtClean="0"/>
              <a:t>чинниками</a:t>
            </a:r>
            <a:r>
              <a:rPr lang="ru-RU" dirty="0" smtClean="0"/>
              <a:t> </a:t>
            </a:r>
            <a:r>
              <a:rPr lang="ru-RU" dirty="0" err="1" smtClean="0"/>
              <a:t>якого</a:t>
            </a:r>
            <a:r>
              <a:rPr lang="ru-RU" dirty="0" smtClean="0"/>
              <a:t> є </a:t>
            </a:r>
            <a:r>
              <a:rPr lang="ru-RU" dirty="0" err="1" smtClean="0"/>
              <a:t>засоби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 та </a:t>
            </a:r>
            <a:r>
              <a:rPr lang="ru-RU" dirty="0" err="1" smtClean="0"/>
              <a:t>спілкування</a:t>
            </a:r>
            <a:endParaRPr lang="ru-RU" dirty="0" smtClean="0"/>
          </a:p>
          <a:p>
            <a:r>
              <a:rPr lang="uk-UA" b="1" dirty="0" smtClean="0"/>
              <a:t>діяльність (</a:t>
            </a:r>
            <a:r>
              <a:rPr lang="en-US" b="1" dirty="0" smtClean="0"/>
              <a:t>activities</a:t>
            </a:r>
            <a:r>
              <a:rPr lang="en-US" dirty="0" smtClean="0"/>
              <a:t>) — </a:t>
            </a:r>
            <a:r>
              <a:rPr lang="uk-UA" dirty="0" smtClean="0"/>
              <a:t>динамічна система взаємодії людини з всесвітом, в якій вона досягає свідомо поставлених цілей, що з’являються внаслідок виникнення у неї певних потреб</a:t>
            </a:r>
          </a:p>
          <a:p>
            <a:r>
              <a:rPr lang="uk-UA" dirty="0" smtClean="0"/>
              <a:t>Види діяльності:</a:t>
            </a:r>
          </a:p>
          <a:p>
            <a:pPr marL="342900" indent="-342900">
              <a:buAutoNum type="arabicPeriod"/>
            </a:pPr>
            <a:r>
              <a:rPr lang="uk-UA" dirty="0" smtClean="0"/>
              <a:t>Спілкування — це діяльність, що полягає в обміні </a:t>
            </a:r>
            <a:r>
              <a:rPr lang="uk-UA" dirty="0" err="1" smtClean="0"/>
              <a:t>інформа</a:t>
            </a:r>
            <a:r>
              <a:rPr lang="uk-UA" dirty="0" smtClean="0"/>
              <a:t> цією між людьми. Це перший вид діяльності, що виникає у процесі індивідуального розвитку людини. Вища форма спілкування — </a:t>
            </a:r>
            <a:r>
              <a:rPr lang="uk-UA" dirty="0" err="1" smtClean="0"/>
              <a:t>мовне</a:t>
            </a:r>
            <a:r>
              <a:rPr lang="uk-UA" dirty="0" smtClean="0"/>
              <a:t> спілкування, тобто обмін інформацією за допомогою слів, які виражають поняття. Головною особливістю є те, що спілкування наявне у будь-якому виді </a:t>
            </a:r>
            <a:r>
              <a:rPr lang="uk-UA" dirty="0" err="1" smtClean="0"/>
              <a:t>діяль</a:t>
            </a:r>
            <a:r>
              <a:rPr lang="uk-UA" dirty="0" smtClean="0"/>
              <a:t>- </a:t>
            </a:r>
            <a:r>
              <a:rPr lang="uk-UA" dirty="0" err="1" smtClean="0"/>
              <a:t>ності</a:t>
            </a:r>
            <a:r>
              <a:rPr lang="uk-UA" dirty="0" smtClean="0"/>
              <a:t>.</a:t>
            </a:r>
          </a:p>
          <a:p>
            <a:pPr marL="342900" indent="-342900">
              <a:buAutoNum type="arabicPeriod"/>
            </a:pPr>
            <a:r>
              <a:rPr lang="uk-UA" dirty="0" smtClean="0"/>
              <a:t>2.	Гра — це діяльність в умовних ситуаціях, що спрямовується на імітацію та засвоєння суспільного досвіду. Це найпростіший вид діяльності, яким оволодіває дитина у процесі свого розвитку.</a:t>
            </a:r>
          </a:p>
          <a:p>
            <a:pPr marL="342900" indent="-342900">
              <a:buAutoNum type="arabicPeriod" startAt="3"/>
            </a:pPr>
            <a:r>
              <a:rPr lang="uk-UA" dirty="0" smtClean="0"/>
              <a:t>Навчання — це діяльність людини, спрямована на засвоєння нею знань та навичок, суспільно-історичного досвіду людства. Його виділення в самостійний вид діяльності відбулося в результаті постійного ускладнення людської праці, застосування більш досконалих засобів виробництва, для використання яких потрібний великий запас знань, навичок і вмінь</a:t>
            </a:r>
          </a:p>
          <a:p>
            <a:pPr marL="342900" indent="-342900">
              <a:buAutoNum type="arabicPeriod" startAt="3"/>
            </a:pPr>
            <a:r>
              <a:rPr lang="ru-RU" dirty="0" smtClean="0"/>
              <a:t>4.	</a:t>
            </a:r>
            <a:r>
              <a:rPr lang="ru-RU" dirty="0" err="1" smtClean="0"/>
              <a:t>Праця</a:t>
            </a:r>
            <a:r>
              <a:rPr lang="ru-RU" dirty="0" smtClean="0"/>
              <a:t> — </a:t>
            </a:r>
            <a:r>
              <a:rPr lang="ru-RU" dirty="0" err="1" smtClean="0"/>
              <a:t>це</a:t>
            </a:r>
            <a:r>
              <a:rPr lang="ru-RU" dirty="0" smtClean="0"/>
              <a:t> вид </a:t>
            </a:r>
            <a:r>
              <a:rPr lang="ru-RU" dirty="0" err="1" smtClean="0"/>
              <a:t>діяльності</a:t>
            </a:r>
            <a:r>
              <a:rPr lang="ru-RU" dirty="0" smtClean="0"/>
              <a:t>, </a:t>
            </a:r>
            <a:r>
              <a:rPr lang="ru-RU" dirty="0" err="1" smtClean="0"/>
              <a:t>спрямований</a:t>
            </a:r>
            <a:r>
              <a:rPr lang="ru-RU" dirty="0" smtClean="0"/>
              <a:t> на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суспільно-корисного</a:t>
            </a:r>
            <a:r>
              <a:rPr lang="ru-RU" dirty="0" smtClean="0"/>
              <a:t> продукту,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задовольняє</a:t>
            </a:r>
            <a:r>
              <a:rPr lang="ru-RU" dirty="0" smtClean="0"/>
              <a:t> потреби людей.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695417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14687"/>
            <a:ext cx="878497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Типи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r>
              <a:rPr lang="ru-RU" dirty="0" err="1" smtClean="0"/>
              <a:t>будуються</a:t>
            </a:r>
            <a:r>
              <a:rPr lang="ru-RU" dirty="0" smtClean="0"/>
              <a:t> за </a:t>
            </a:r>
            <a:r>
              <a:rPr lang="ru-RU" dirty="0" err="1" smtClean="0"/>
              <a:t>ознаками</a:t>
            </a:r>
            <a:r>
              <a:rPr lang="ru-RU" dirty="0" smtClean="0"/>
              <a:t> </a:t>
            </a:r>
            <a:r>
              <a:rPr lang="ru-RU" dirty="0" err="1" smtClean="0"/>
              <a:t>суспільних</a:t>
            </a:r>
            <a:r>
              <a:rPr lang="ru-RU" dirty="0" smtClean="0"/>
              <a:t> </a:t>
            </a:r>
            <a:r>
              <a:rPr lang="ru-RU" dirty="0" err="1" smtClean="0"/>
              <a:t>відносин</a:t>
            </a:r>
            <a:r>
              <a:rPr lang="ru-RU" dirty="0" smtClean="0"/>
              <a:t>, потреб та </a:t>
            </a:r>
            <a:r>
              <a:rPr lang="ru-RU" dirty="0" err="1" smtClean="0"/>
              <a:t>предметів</a:t>
            </a:r>
            <a:r>
              <a:rPr lang="ru-RU" dirty="0" smtClean="0"/>
              <a:t>, </a:t>
            </a:r>
            <a:r>
              <a:rPr lang="ru-RU" dirty="0" err="1" smtClean="0"/>
              <a:t>відповідно</a:t>
            </a:r>
            <a:r>
              <a:rPr lang="ru-RU" dirty="0" smtClean="0"/>
              <a:t> до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 </a:t>
            </a:r>
            <a:r>
              <a:rPr lang="ru-RU" dirty="0" err="1" smtClean="0"/>
              <a:t>розглядається</a:t>
            </a:r>
            <a:r>
              <a:rPr lang="ru-RU" dirty="0" smtClean="0"/>
              <a:t> :</a:t>
            </a:r>
          </a:p>
          <a:p>
            <a:r>
              <a:rPr lang="uk-UA" dirty="0" smtClean="0"/>
              <a:t>—	перетворювальна (предметна, тобто люди — природа, матері- альні цінності);</a:t>
            </a:r>
          </a:p>
          <a:p>
            <a:r>
              <a:rPr lang="uk-UA" dirty="0" smtClean="0"/>
              <a:t>—	соціальна (люди — люди, управління, освіта, лікування);</a:t>
            </a:r>
          </a:p>
          <a:p>
            <a:r>
              <a:rPr lang="uk-UA" dirty="0" smtClean="0"/>
              <a:t>—	духовно-пізнавальна (дослідження теоретичні, прикладні, практичні);</a:t>
            </a:r>
          </a:p>
          <a:p>
            <a:r>
              <a:rPr lang="uk-UA" dirty="0" smtClean="0"/>
              <a:t>—	</a:t>
            </a:r>
            <a:r>
              <a:rPr lang="uk-UA" dirty="0" err="1" smtClean="0"/>
              <a:t>ціннісно-орієнтаційна</a:t>
            </a:r>
            <a:r>
              <a:rPr lang="uk-UA" dirty="0" smtClean="0"/>
              <a:t> (пізнання світу з позицій добра і зла, мораль, ідеологія);</a:t>
            </a:r>
          </a:p>
          <a:p>
            <a:r>
              <a:rPr lang="uk-UA" dirty="0" smtClean="0"/>
              <a:t>—	художньо-творча (пізнання світу в художніх образах);</a:t>
            </a:r>
          </a:p>
          <a:p>
            <a:r>
              <a:rPr lang="uk-UA" dirty="0" smtClean="0"/>
              <a:t>—	споживча (матеріальне, духовне)</a:t>
            </a:r>
          </a:p>
          <a:p>
            <a:r>
              <a:rPr lang="uk-UA" dirty="0" smtClean="0"/>
              <a:t>Але жодний тип діяльності не реалізується у чистому вигляді. Кожна людина має свою ієрархію видів і типів діяльності, що, </a:t>
            </a:r>
            <a:r>
              <a:rPr lang="uk-UA" dirty="0" err="1" smtClean="0"/>
              <a:t>пев</a:t>
            </a:r>
            <a:r>
              <a:rPr lang="uk-UA" dirty="0" smtClean="0"/>
              <a:t>- </a:t>
            </a:r>
            <a:r>
              <a:rPr lang="uk-UA" dirty="0" err="1" smtClean="0"/>
              <a:t>ною</a:t>
            </a:r>
            <a:r>
              <a:rPr lang="uk-UA" dirty="0" smtClean="0"/>
              <a:t> мірою, визначає програму людського життя.</a:t>
            </a:r>
          </a:p>
          <a:p>
            <a:r>
              <a:rPr lang="uk-UA" dirty="0" smtClean="0"/>
              <a:t>Отже, одним зі специфічних видів діяльності є праця</a:t>
            </a: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543604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UA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0"/>
            <a:ext cx="7416824" cy="6126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95946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88640"/>
            <a:ext cx="856895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 smtClean="0"/>
              <a:t>Наймана праця </a:t>
            </a:r>
            <a:r>
              <a:rPr lang="uk-UA" dirty="0" smtClean="0"/>
              <a:t>характеризується рядом ознак, які принципово відрізняють її від приватної праці:</a:t>
            </a:r>
          </a:p>
          <a:p>
            <a:r>
              <a:rPr lang="uk-UA" dirty="0" smtClean="0"/>
              <a:t>—	це праця несамостійна, залежна, здійснювана на основі добро- вільно укладеної угоди з роботодавцем;</a:t>
            </a:r>
          </a:p>
          <a:p>
            <a:r>
              <a:rPr lang="uk-UA" dirty="0" smtClean="0"/>
              <a:t>—	пов’язана з виконанням певної роботи, «замовленої» робото- </a:t>
            </a:r>
            <a:r>
              <a:rPr lang="uk-UA" dirty="0" err="1" smtClean="0"/>
              <a:t>давцем</a:t>
            </a:r>
            <a:r>
              <a:rPr lang="uk-UA" dirty="0" smtClean="0"/>
              <a:t>;</a:t>
            </a:r>
          </a:p>
          <a:p>
            <a:r>
              <a:rPr lang="uk-UA" dirty="0" smtClean="0"/>
              <a:t>—	пов’язана з отриманням від роботодавця певної винагороди за виконану роботу.</a:t>
            </a:r>
          </a:p>
          <a:p>
            <a:r>
              <a:rPr lang="uk-UA" dirty="0" smtClean="0"/>
              <a:t>Організаційно-правовими формами найманої праці є трудовий договір і цивільно-правові договори про працю.</a:t>
            </a:r>
          </a:p>
          <a:p>
            <a:r>
              <a:rPr lang="uk-UA" b="1" dirty="0" smtClean="0"/>
              <a:t>Індивідуальна праця </a:t>
            </a:r>
            <a:r>
              <a:rPr lang="uk-UA" dirty="0" smtClean="0"/>
              <a:t>є працею окремо взятого працівника або самостійного виробника. </a:t>
            </a:r>
            <a:r>
              <a:rPr lang="uk-UA" b="1" dirty="0" smtClean="0"/>
              <a:t>Колективна праця </a:t>
            </a:r>
            <a:r>
              <a:rPr lang="uk-UA" dirty="0" smtClean="0"/>
              <a:t>— це праця колективу, підрозділу підприємства, вона характеризує форму кооперації праці працівників.</a:t>
            </a:r>
          </a:p>
          <a:p>
            <a:r>
              <a:rPr lang="ru-RU" dirty="0" err="1" smtClean="0"/>
              <a:t>Залежно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методів</a:t>
            </a:r>
            <a:r>
              <a:rPr lang="ru-RU" dirty="0" smtClean="0"/>
              <a:t> </a:t>
            </a:r>
            <a:r>
              <a:rPr lang="ru-RU" dirty="0" err="1" smtClean="0"/>
              <a:t>залучення</a:t>
            </a:r>
            <a:r>
              <a:rPr lang="ru-RU" dirty="0" smtClean="0"/>
              <a:t> людей до </a:t>
            </a:r>
            <a:r>
              <a:rPr lang="ru-RU" dirty="0" err="1" smtClean="0"/>
              <a:t>праці</a:t>
            </a:r>
            <a:r>
              <a:rPr lang="ru-RU" dirty="0" smtClean="0"/>
              <a:t> </a:t>
            </a:r>
            <a:r>
              <a:rPr lang="ru-RU" dirty="0" err="1" smtClean="0"/>
              <a:t>виділяють</a:t>
            </a:r>
            <a:r>
              <a:rPr lang="ru-RU" dirty="0" smtClean="0"/>
              <a:t>:</a:t>
            </a:r>
          </a:p>
          <a:p>
            <a:r>
              <a:rPr lang="ru-RU" dirty="0" smtClean="0"/>
              <a:t>—	</a:t>
            </a:r>
            <a:r>
              <a:rPr lang="ru-RU" dirty="0" err="1" smtClean="0"/>
              <a:t>працю</a:t>
            </a:r>
            <a:r>
              <a:rPr lang="ru-RU" dirty="0" smtClean="0"/>
              <a:t> за </a:t>
            </a:r>
            <a:r>
              <a:rPr lang="ru-RU" dirty="0" err="1" smtClean="0"/>
              <a:t>бажанням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добровільну</a:t>
            </a:r>
            <a:r>
              <a:rPr lang="ru-RU" dirty="0" smtClean="0"/>
              <a:t> </a:t>
            </a:r>
            <a:r>
              <a:rPr lang="ru-RU" dirty="0" err="1" smtClean="0"/>
              <a:t>працю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є потребою </a:t>
            </a:r>
            <a:r>
              <a:rPr lang="ru-RU" dirty="0" err="1" smtClean="0"/>
              <a:t>людини</a:t>
            </a:r>
            <a:r>
              <a:rPr lang="ru-RU" dirty="0" smtClean="0"/>
              <a:t> у </a:t>
            </a:r>
            <a:r>
              <a:rPr lang="ru-RU" dirty="0" err="1" smtClean="0"/>
              <a:t>реалізації</a:t>
            </a:r>
            <a:r>
              <a:rPr lang="ru-RU" dirty="0" smtClean="0"/>
              <a:t> </a:t>
            </a:r>
            <a:r>
              <a:rPr lang="ru-RU" dirty="0" err="1" smtClean="0"/>
              <a:t>власного</a:t>
            </a:r>
            <a:r>
              <a:rPr lang="ru-RU" dirty="0" smtClean="0"/>
              <a:t> трудового </a:t>
            </a:r>
            <a:r>
              <a:rPr lang="ru-RU" dirty="0" err="1" smtClean="0"/>
              <a:t>потенціалу</a:t>
            </a:r>
            <a:r>
              <a:rPr lang="ru-RU" dirty="0" smtClean="0"/>
              <a:t> на благо </a:t>
            </a:r>
            <a:r>
              <a:rPr lang="ru-RU" dirty="0" err="1" smtClean="0"/>
              <a:t>суспільства</a:t>
            </a:r>
            <a:r>
              <a:rPr lang="ru-RU" dirty="0" smtClean="0"/>
              <a:t>, </a:t>
            </a:r>
            <a:r>
              <a:rPr lang="ru-RU" dirty="0" err="1" smtClean="0"/>
              <a:t>незалежно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винагороди</a:t>
            </a:r>
            <a:r>
              <a:rPr lang="ru-RU" dirty="0" smtClean="0"/>
              <a:t>;</a:t>
            </a:r>
          </a:p>
          <a:p>
            <a:r>
              <a:rPr lang="ru-RU" dirty="0" smtClean="0"/>
              <a:t>—	</a:t>
            </a:r>
            <a:r>
              <a:rPr lang="ru-RU" dirty="0" err="1" smtClean="0"/>
              <a:t>працю</a:t>
            </a:r>
            <a:r>
              <a:rPr lang="ru-RU" dirty="0" smtClean="0"/>
              <a:t> за </a:t>
            </a:r>
            <a:r>
              <a:rPr lang="ru-RU" dirty="0" err="1" smtClean="0"/>
              <a:t>економічним</a:t>
            </a:r>
            <a:r>
              <a:rPr lang="ru-RU" dirty="0" smtClean="0"/>
              <a:t> примусом,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працю</a:t>
            </a:r>
            <a:r>
              <a:rPr lang="ru-RU" dirty="0" smtClean="0"/>
              <a:t> за </a:t>
            </a:r>
            <a:r>
              <a:rPr lang="ru-RU" dirty="0" err="1" smtClean="0"/>
              <a:t>необхід</a:t>
            </a:r>
            <a:r>
              <a:rPr lang="ru-RU" dirty="0" smtClean="0"/>
              <a:t> </a:t>
            </a:r>
            <a:r>
              <a:rPr lang="ru-RU" dirty="0" err="1" smtClean="0"/>
              <a:t>ністю</a:t>
            </a:r>
            <a:r>
              <a:rPr lang="ru-RU" dirty="0" smtClean="0"/>
              <a:t>, метою </a:t>
            </a:r>
            <a:r>
              <a:rPr lang="ru-RU" dirty="0" err="1" smtClean="0"/>
              <a:t>якої</a:t>
            </a:r>
            <a:r>
              <a:rPr lang="ru-RU" dirty="0" smtClean="0"/>
              <a:t> є </a:t>
            </a:r>
            <a:r>
              <a:rPr lang="ru-RU" dirty="0" err="1" smtClean="0"/>
              <a:t>отримання</a:t>
            </a:r>
            <a:r>
              <a:rPr lang="ru-RU" dirty="0" smtClean="0"/>
              <a:t> </a:t>
            </a:r>
            <a:r>
              <a:rPr lang="ru-RU" dirty="0" err="1" smtClean="0"/>
              <a:t>засобів</a:t>
            </a:r>
            <a:r>
              <a:rPr lang="ru-RU" dirty="0" smtClean="0"/>
              <a:t>, </a:t>
            </a:r>
            <a:r>
              <a:rPr lang="ru-RU" dirty="0" err="1" smtClean="0"/>
              <a:t>потрібних</a:t>
            </a:r>
            <a:r>
              <a:rPr lang="ru-RU" dirty="0" smtClean="0"/>
              <a:t> для </a:t>
            </a:r>
            <a:r>
              <a:rPr lang="ru-RU" dirty="0" err="1" smtClean="0"/>
              <a:t>влас</a:t>
            </a:r>
            <a:r>
              <a:rPr lang="ru-RU" dirty="0" smtClean="0"/>
              <a:t> </a:t>
            </a:r>
            <a:r>
              <a:rPr lang="ru-RU" dirty="0" err="1" smtClean="0"/>
              <a:t>ного</a:t>
            </a:r>
            <a:r>
              <a:rPr lang="ru-RU" dirty="0" smtClean="0"/>
              <a:t> </a:t>
            </a:r>
            <a:r>
              <a:rPr lang="ru-RU" dirty="0" err="1" smtClean="0"/>
              <a:t>існування</a:t>
            </a:r>
            <a:r>
              <a:rPr lang="ru-RU" dirty="0" smtClean="0"/>
              <a:t>;</a:t>
            </a:r>
          </a:p>
          <a:p>
            <a:r>
              <a:rPr lang="ru-RU" dirty="0" smtClean="0"/>
              <a:t>—	</a:t>
            </a:r>
            <a:r>
              <a:rPr lang="ru-RU" dirty="0" err="1" smtClean="0"/>
              <a:t>працю</a:t>
            </a:r>
            <a:r>
              <a:rPr lang="ru-RU" dirty="0" smtClean="0"/>
              <a:t> за </a:t>
            </a:r>
            <a:r>
              <a:rPr lang="ru-RU" dirty="0" err="1" smtClean="0"/>
              <a:t>позаекономічним</a:t>
            </a:r>
            <a:r>
              <a:rPr lang="ru-RU" dirty="0" smtClean="0"/>
              <a:t> примусом, коли </a:t>
            </a:r>
            <a:r>
              <a:rPr lang="ru-RU" dirty="0" err="1" smtClean="0"/>
              <a:t>людина</a:t>
            </a:r>
            <a:r>
              <a:rPr lang="ru-RU" dirty="0" smtClean="0"/>
              <a:t> </a:t>
            </a:r>
            <a:r>
              <a:rPr lang="ru-RU" dirty="0" err="1" smtClean="0"/>
              <a:t>включається</a:t>
            </a:r>
            <a:r>
              <a:rPr lang="ru-RU" dirty="0" smtClean="0"/>
              <a:t> у </a:t>
            </a:r>
            <a:r>
              <a:rPr lang="ru-RU" dirty="0" err="1" smtClean="0"/>
              <a:t>трудовий</a:t>
            </a:r>
            <a:r>
              <a:rPr lang="ru-RU" dirty="0" smtClean="0"/>
              <a:t> </a:t>
            </a:r>
            <a:r>
              <a:rPr lang="ru-RU" dirty="0" err="1" smtClean="0"/>
              <a:t>процес</a:t>
            </a:r>
            <a:r>
              <a:rPr lang="ru-RU" dirty="0" smtClean="0"/>
              <a:t> за прямим примусом, </a:t>
            </a:r>
            <a:r>
              <a:rPr lang="ru-RU" dirty="0" err="1" smtClean="0"/>
              <a:t>тобто</a:t>
            </a:r>
            <a:r>
              <a:rPr lang="ru-RU" dirty="0" smtClean="0"/>
              <a:t> рабство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644732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864096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—	фізична праця — праця з переважанням м’язових навантажень;</a:t>
            </a:r>
          </a:p>
          <a:p>
            <a:r>
              <a:rPr lang="uk-UA" dirty="0" smtClean="0"/>
              <a:t> </a:t>
            </a:r>
          </a:p>
          <a:p>
            <a:r>
              <a:rPr lang="uk-UA" dirty="0" smtClean="0"/>
              <a:t>—	розумова праця — праця   з   переважанням   навантажень на кору головного мозку, пов’язаних із вищими психічними функціями — мисленням, пам’яттю, уявою;</a:t>
            </a:r>
          </a:p>
          <a:p>
            <a:r>
              <a:rPr lang="uk-UA" dirty="0" smtClean="0"/>
              <a:t>—	сенсорно-напружена праця — праця з переважанням </a:t>
            </a:r>
            <a:r>
              <a:rPr lang="uk-UA" dirty="0" err="1" smtClean="0"/>
              <a:t>наван</a:t>
            </a:r>
            <a:r>
              <a:rPr lang="uk-UA" dirty="0" smtClean="0"/>
              <a:t>- </a:t>
            </a:r>
            <a:r>
              <a:rPr lang="uk-UA" dirty="0" err="1" smtClean="0"/>
              <a:t>таження</a:t>
            </a:r>
            <a:r>
              <a:rPr lang="uk-UA" dirty="0" smtClean="0"/>
              <a:t> на органи чуттів та емоційну сферу.</a:t>
            </a:r>
          </a:p>
          <a:p>
            <a:r>
              <a:rPr lang="uk-UA" dirty="0" smtClean="0"/>
              <a:t>. Важливою ознакою розумової праці є те, що її предметами й результатами є не матеріальні речі, а </a:t>
            </a:r>
            <a:r>
              <a:rPr lang="uk-UA" dirty="0" err="1" smtClean="0"/>
              <a:t>проєкти</a:t>
            </a:r>
            <a:r>
              <a:rPr lang="uk-UA" dirty="0" smtClean="0"/>
              <a:t>, плани, програми, ідеї, образи, фор- мули, інформація тощо. Її специфіка полягає в тому, що виконавцеві немає потреби </a:t>
            </a:r>
            <a:r>
              <a:rPr lang="uk-UA" dirty="0" err="1" smtClean="0"/>
              <a:t>інтенсивно</a:t>
            </a:r>
            <a:r>
              <a:rPr lang="uk-UA" dirty="0" smtClean="0"/>
              <a:t> використовувати м’язову енергію, водно- час програма його дій складна й динамічна.</a:t>
            </a:r>
          </a:p>
          <a:p>
            <a:r>
              <a:rPr lang="uk-UA" b="1" dirty="0" smtClean="0"/>
              <a:t>Розумова праця </a:t>
            </a:r>
            <a:r>
              <a:rPr lang="uk-UA" dirty="0" smtClean="0"/>
              <a:t>вимагає напруження уваги, активізації </a:t>
            </a:r>
            <a:r>
              <a:rPr lang="uk-UA" dirty="0" err="1" smtClean="0"/>
              <a:t>пізна</a:t>
            </a:r>
            <a:r>
              <a:rPr lang="uk-UA" dirty="0" smtClean="0"/>
              <a:t>- вальних функцій — мислення, пам’яті, уяви. Особливо це </a:t>
            </a:r>
            <a:r>
              <a:rPr lang="uk-UA" dirty="0" err="1" smtClean="0"/>
              <a:t>харак</a:t>
            </a:r>
            <a:r>
              <a:rPr lang="uk-UA" dirty="0" smtClean="0"/>
              <a:t>- </a:t>
            </a:r>
            <a:r>
              <a:rPr lang="uk-UA" dirty="0" err="1" smtClean="0"/>
              <a:t>терно</a:t>
            </a:r>
            <a:r>
              <a:rPr lang="uk-UA" dirty="0" smtClean="0"/>
              <a:t> для творчої інтелектуальної праці, завданням якої є пошук нового, невідомого.</a:t>
            </a:r>
          </a:p>
          <a:p>
            <a:r>
              <a:rPr lang="ru-RU" b="1" dirty="0" err="1" smtClean="0"/>
              <a:t>Творча</a:t>
            </a:r>
            <a:r>
              <a:rPr lang="ru-RU" b="1" dirty="0" smtClean="0"/>
              <a:t> </a:t>
            </a:r>
            <a:r>
              <a:rPr lang="ru-RU" b="1" dirty="0" err="1" smtClean="0"/>
              <a:t>праця</a:t>
            </a:r>
            <a:r>
              <a:rPr lang="ru-RU" b="1" dirty="0" smtClean="0"/>
              <a:t> </a:t>
            </a:r>
            <a:r>
              <a:rPr lang="ru-RU" dirty="0" err="1" smtClean="0"/>
              <a:t>передбачає</a:t>
            </a:r>
            <a:r>
              <a:rPr lang="ru-RU" dirty="0" smtClean="0"/>
              <a:t> </a:t>
            </a:r>
            <a:r>
              <a:rPr lang="ru-RU" dirty="0" err="1" smtClean="0"/>
              <a:t>постійний</a:t>
            </a:r>
            <a:r>
              <a:rPr lang="ru-RU" dirty="0" smtClean="0"/>
              <a:t> </a:t>
            </a:r>
            <a:r>
              <a:rPr lang="ru-RU" dirty="0" err="1" smtClean="0"/>
              <a:t>неповторний</a:t>
            </a:r>
            <a:r>
              <a:rPr lang="ru-RU" dirty="0" smtClean="0"/>
              <a:t> </a:t>
            </a:r>
            <a:r>
              <a:rPr lang="ru-RU" dirty="0" err="1" smtClean="0"/>
              <a:t>пошук</a:t>
            </a:r>
            <a:r>
              <a:rPr lang="ru-RU" dirty="0" smtClean="0"/>
              <a:t> </a:t>
            </a:r>
            <a:r>
              <a:rPr lang="ru-RU" dirty="0" err="1" smtClean="0"/>
              <a:t>нестан</a:t>
            </a:r>
            <a:r>
              <a:rPr lang="ru-RU" dirty="0" smtClean="0"/>
              <a:t>- </a:t>
            </a:r>
            <a:r>
              <a:rPr lang="ru-RU" dirty="0" err="1" smtClean="0"/>
              <a:t>дартних</a:t>
            </a:r>
            <a:r>
              <a:rPr lang="ru-RU" dirty="0" smtClean="0"/>
              <a:t> </a:t>
            </a:r>
            <a:r>
              <a:rPr lang="ru-RU" dirty="0" err="1" smtClean="0"/>
              <a:t>рішень</a:t>
            </a:r>
            <a:r>
              <a:rPr lang="ru-RU" dirty="0" smtClean="0"/>
              <a:t>, </a:t>
            </a:r>
            <a:r>
              <a:rPr lang="ru-RU" dirty="0" err="1" smtClean="0"/>
              <a:t>оригінального</a:t>
            </a:r>
            <a:r>
              <a:rPr lang="ru-RU" dirty="0" smtClean="0"/>
              <a:t> </a:t>
            </a:r>
            <a:r>
              <a:rPr lang="ru-RU" dirty="0" err="1" smtClean="0"/>
              <a:t>підходу</a:t>
            </a:r>
            <a:r>
              <a:rPr lang="ru-RU" dirty="0" smtClean="0"/>
              <a:t> до </a:t>
            </a:r>
            <a:r>
              <a:rPr lang="ru-RU" dirty="0" err="1" smtClean="0"/>
              <a:t>наявних</a:t>
            </a:r>
            <a:r>
              <a:rPr lang="ru-RU" dirty="0" smtClean="0"/>
              <a:t> проблем, актив- </a:t>
            </a:r>
            <a:r>
              <a:rPr lang="ru-RU" dirty="0" err="1" smtClean="0"/>
              <a:t>ного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самостійності</a:t>
            </a:r>
            <a:r>
              <a:rPr lang="ru-RU" dirty="0" smtClean="0"/>
              <a:t> та </a:t>
            </a:r>
            <a:r>
              <a:rPr lang="ru-RU" dirty="0" err="1" smtClean="0"/>
              <a:t>ініціативи</a:t>
            </a:r>
            <a:r>
              <a:rPr lang="ru-RU" dirty="0" smtClean="0"/>
              <a:t>. </a:t>
            </a:r>
            <a:r>
              <a:rPr lang="ru-RU" dirty="0" err="1" smtClean="0"/>
              <a:t>Творча</a:t>
            </a:r>
            <a:r>
              <a:rPr lang="ru-RU" dirty="0" smtClean="0"/>
              <a:t> </a:t>
            </a:r>
            <a:r>
              <a:rPr lang="ru-RU" dirty="0" err="1" smtClean="0"/>
              <a:t>праця</a:t>
            </a:r>
            <a:r>
              <a:rPr lang="ru-RU" dirty="0" smtClean="0"/>
              <a:t> </a:t>
            </a:r>
            <a:r>
              <a:rPr lang="ru-RU" dirty="0" err="1" smtClean="0"/>
              <a:t>властива</a:t>
            </a:r>
            <a:r>
              <a:rPr lang="ru-RU" dirty="0" smtClean="0"/>
              <a:t> не кожному </a:t>
            </a:r>
            <a:r>
              <a:rPr lang="ru-RU" dirty="0" err="1" smtClean="0"/>
              <a:t>працівнику</a:t>
            </a:r>
            <a:r>
              <a:rPr lang="ru-RU" dirty="0" smtClean="0"/>
              <a:t>, вона </a:t>
            </a:r>
            <a:r>
              <a:rPr lang="ru-RU" dirty="0" err="1" smtClean="0"/>
              <a:t>зумовлена</a:t>
            </a:r>
            <a:r>
              <a:rPr lang="ru-RU" dirty="0" smtClean="0"/>
              <a:t> не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рівнем</a:t>
            </a:r>
            <a:r>
              <a:rPr lang="ru-RU" dirty="0" smtClean="0"/>
              <a:t> </a:t>
            </a:r>
            <a:r>
              <a:rPr lang="ru-RU" dirty="0" err="1" smtClean="0"/>
              <a:t>освіти</a:t>
            </a:r>
            <a:r>
              <a:rPr lang="ru-RU" dirty="0" smtClean="0"/>
              <a:t> та </a:t>
            </a:r>
            <a:r>
              <a:rPr lang="ru-RU" dirty="0" err="1" smtClean="0"/>
              <a:t>кваліфікації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і </a:t>
            </a:r>
            <a:r>
              <a:rPr lang="ru-RU" dirty="0" err="1" smtClean="0"/>
              <a:t>здатністю</a:t>
            </a:r>
            <a:r>
              <a:rPr lang="ru-RU" dirty="0" smtClean="0"/>
              <a:t> до </a:t>
            </a:r>
            <a:r>
              <a:rPr lang="ru-RU" dirty="0" err="1" smtClean="0"/>
              <a:t>новацій</a:t>
            </a:r>
            <a:r>
              <a:rPr lang="ru-RU" dirty="0" smtClean="0"/>
              <a:t>.</a:t>
            </a:r>
          </a:p>
          <a:p>
            <a:r>
              <a:rPr lang="ru-RU" b="1" dirty="0" smtClean="0"/>
              <a:t>Репродуктивна </a:t>
            </a:r>
            <a:r>
              <a:rPr lang="ru-RU" b="1" dirty="0" err="1" smtClean="0"/>
              <a:t>праця</a:t>
            </a:r>
            <a:r>
              <a:rPr lang="ru-RU" b="1" dirty="0" smtClean="0"/>
              <a:t> </a:t>
            </a:r>
            <a:r>
              <a:rPr lang="ru-RU" dirty="0" err="1" smtClean="0"/>
              <a:t>відрізняється</a:t>
            </a:r>
            <a:r>
              <a:rPr lang="ru-RU" dirty="0" smtClean="0"/>
              <a:t> </a:t>
            </a:r>
            <a:r>
              <a:rPr lang="ru-RU" dirty="0" err="1" smtClean="0"/>
              <a:t>стандартністю</a:t>
            </a:r>
            <a:r>
              <a:rPr lang="ru-RU" dirty="0" smtClean="0"/>
              <a:t> </a:t>
            </a:r>
            <a:r>
              <a:rPr lang="ru-RU" dirty="0" err="1" smtClean="0"/>
              <a:t>відтворю</a:t>
            </a:r>
            <a:r>
              <a:rPr lang="ru-RU" dirty="0" smtClean="0"/>
              <a:t>- </a:t>
            </a:r>
            <a:r>
              <a:rPr lang="ru-RU" dirty="0" err="1" smtClean="0"/>
              <a:t>вальних</a:t>
            </a:r>
            <a:r>
              <a:rPr lang="ru-RU" dirty="0" smtClean="0"/>
              <a:t> </a:t>
            </a:r>
            <a:r>
              <a:rPr lang="ru-RU" dirty="0" err="1" smtClean="0"/>
              <a:t>трудових</a:t>
            </a:r>
            <a:r>
              <a:rPr lang="ru-RU" dirty="0" smtClean="0"/>
              <a:t> </a:t>
            </a:r>
            <a:r>
              <a:rPr lang="ru-RU" dirty="0" err="1" smtClean="0"/>
              <a:t>функцій</a:t>
            </a:r>
            <a:r>
              <a:rPr lang="ru-RU" dirty="0" smtClean="0"/>
              <a:t>, </a:t>
            </a:r>
            <a:r>
              <a:rPr lang="ru-RU" dirty="0" err="1" smtClean="0"/>
              <a:t>її</a:t>
            </a:r>
            <a:r>
              <a:rPr lang="ru-RU" dirty="0" smtClean="0"/>
              <a:t> результат наперед </a:t>
            </a:r>
            <a:r>
              <a:rPr lang="ru-RU" dirty="0" err="1" smtClean="0"/>
              <a:t>відомий</a:t>
            </a:r>
            <a:r>
              <a:rPr lang="ru-RU" dirty="0" smtClean="0"/>
              <a:t> та не </a:t>
            </a:r>
            <a:r>
              <a:rPr lang="ru-RU" dirty="0" err="1" smtClean="0"/>
              <a:t>несе</a:t>
            </a:r>
            <a:r>
              <a:rPr lang="ru-RU" dirty="0" smtClean="0"/>
              <a:t> у </a:t>
            </a:r>
            <a:r>
              <a:rPr lang="ru-RU" dirty="0" err="1" smtClean="0"/>
              <a:t>собі</a:t>
            </a:r>
            <a:r>
              <a:rPr lang="ru-RU" dirty="0" smtClean="0"/>
              <a:t> </a:t>
            </a:r>
            <a:r>
              <a:rPr lang="ru-RU" dirty="0" err="1" smtClean="0"/>
              <a:t>нічого</a:t>
            </a:r>
            <a:r>
              <a:rPr lang="ru-RU" dirty="0" smtClean="0"/>
              <a:t> нового.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творча</a:t>
            </a:r>
            <a:r>
              <a:rPr lang="ru-RU" dirty="0" smtClean="0"/>
              <a:t> </a:t>
            </a:r>
            <a:r>
              <a:rPr lang="ru-RU" dirty="0" err="1" smtClean="0"/>
              <a:t>праця</a:t>
            </a:r>
            <a:r>
              <a:rPr lang="ru-RU" dirty="0" smtClean="0"/>
              <a:t> </a:t>
            </a:r>
            <a:r>
              <a:rPr lang="ru-RU" dirty="0" err="1" smtClean="0"/>
              <a:t>характеризується</a:t>
            </a:r>
            <a:r>
              <a:rPr lang="ru-RU" dirty="0" smtClean="0"/>
              <a:t> </a:t>
            </a:r>
            <a:r>
              <a:rPr lang="ru-RU" dirty="0" err="1" smtClean="0"/>
              <a:t>отриман</a:t>
            </a:r>
            <a:r>
              <a:rPr lang="ru-RU" dirty="0" smtClean="0"/>
              <a:t>- </a:t>
            </a:r>
            <a:r>
              <a:rPr lang="ru-RU" dirty="0" err="1" smtClean="0"/>
              <a:t>ням</a:t>
            </a:r>
            <a:r>
              <a:rPr lang="ru-RU" dirty="0" smtClean="0"/>
              <a:t> </a:t>
            </a:r>
            <a:r>
              <a:rPr lang="ru-RU" dirty="0" err="1" smtClean="0"/>
              <a:t>якісно</a:t>
            </a:r>
            <a:r>
              <a:rPr lang="ru-RU" dirty="0" smtClean="0"/>
              <a:t> </a:t>
            </a:r>
            <a:r>
              <a:rPr lang="ru-RU" dirty="0" err="1" smtClean="0"/>
              <a:t>нових</a:t>
            </a:r>
            <a:r>
              <a:rPr lang="ru-RU" dirty="0" smtClean="0"/>
              <a:t> </a:t>
            </a:r>
            <a:r>
              <a:rPr lang="ru-RU" dirty="0" err="1" smtClean="0"/>
              <a:t>результатів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раніше</a:t>
            </a:r>
            <a:r>
              <a:rPr lang="ru-RU" dirty="0" smtClean="0"/>
              <a:t> не </a:t>
            </a:r>
            <a:r>
              <a:rPr lang="ru-RU" dirty="0" err="1" smtClean="0"/>
              <a:t>існували</a:t>
            </a:r>
            <a:r>
              <a:rPr lang="ru-RU" dirty="0" smtClean="0"/>
              <a:t>, то </a:t>
            </a:r>
            <a:r>
              <a:rPr lang="ru-RU" dirty="0" err="1" smtClean="0"/>
              <a:t>репродук</a:t>
            </a:r>
            <a:r>
              <a:rPr lang="ru-RU" dirty="0" smtClean="0"/>
              <a:t>- </a:t>
            </a:r>
            <a:r>
              <a:rPr lang="ru-RU" dirty="0" err="1" smtClean="0"/>
              <a:t>тивна</a:t>
            </a:r>
            <a:r>
              <a:rPr lang="ru-RU" dirty="0" smtClean="0"/>
              <a:t> </a:t>
            </a:r>
            <a:r>
              <a:rPr lang="ru-RU" dirty="0" err="1" smtClean="0"/>
              <a:t>праця</a:t>
            </a:r>
            <a:r>
              <a:rPr lang="ru-RU" dirty="0" smtClean="0"/>
              <a:t> </a:t>
            </a:r>
            <a:r>
              <a:rPr lang="ru-RU" dirty="0" err="1" smtClean="0"/>
              <a:t>веде</a:t>
            </a:r>
            <a:r>
              <a:rPr lang="ru-RU" dirty="0" smtClean="0"/>
              <a:t> до </a:t>
            </a:r>
            <a:r>
              <a:rPr lang="ru-RU" dirty="0" err="1" smtClean="0"/>
              <a:t>отримання</a:t>
            </a:r>
            <a:r>
              <a:rPr lang="ru-RU" dirty="0" smtClean="0"/>
              <a:t> </a:t>
            </a:r>
            <a:r>
              <a:rPr lang="ru-RU" dirty="0" err="1" smtClean="0"/>
              <a:t>стандартних</a:t>
            </a:r>
            <a:r>
              <a:rPr lang="ru-RU" dirty="0" smtClean="0"/>
              <a:t> </a:t>
            </a:r>
            <a:r>
              <a:rPr lang="ru-RU" dirty="0" err="1" smtClean="0"/>
              <a:t>продуктів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883359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89679"/>
            <a:ext cx="849694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Некваліфікована праця — про- ста праця, що передбачає виконання простих трудових операцій, для яких достатньо виробничого досвіду і немає потреби у спеці- </a:t>
            </a:r>
            <a:r>
              <a:rPr lang="uk-UA" dirty="0" err="1" smtClean="0"/>
              <a:t>альному</a:t>
            </a:r>
            <a:r>
              <a:rPr lang="uk-UA" dirty="0" smtClean="0"/>
              <a:t> навчанні. Кваліфікована праця — складна праця, пов’язана із додатковими витратами на навчання працівника. Кваліфікація — це ступінь і вид фахової підготовки працівника, наявність у нього знань, вмінь та навичок, необхідних для виконання ним визначеної роботи.</a:t>
            </a:r>
          </a:p>
          <a:p>
            <a:r>
              <a:rPr lang="uk-UA" dirty="0" smtClean="0"/>
              <a:t>До початку війни існуючі форми «</a:t>
            </a:r>
            <a:r>
              <a:rPr lang="uk-UA" dirty="0" err="1" smtClean="0"/>
              <a:t>тінізації</a:t>
            </a:r>
            <a:r>
              <a:rPr lang="uk-UA" dirty="0" smtClean="0"/>
              <a:t>» економічних процесів обумовлювали наявність в Україні значних обсягів нелегальної праці, поширеними видами якої є вулична торгівля, послуги з будівництва, ремонтні роботи, зокрема автомобілів, пасажирські перевезення, приватне репетиторство, різного роду посередницька діяльність, дрібното- </a:t>
            </a:r>
            <a:r>
              <a:rPr lang="uk-UA" dirty="0" err="1" smtClean="0"/>
              <a:t>варне</a:t>
            </a:r>
            <a:r>
              <a:rPr lang="uk-UA" dirty="0" smtClean="0"/>
              <a:t> виробництво у сільській місцевості тощо. Усі ці види </a:t>
            </a:r>
            <a:r>
              <a:rPr lang="uk-UA" dirty="0" err="1" smtClean="0"/>
              <a:t>діяль</a:t>
            </a:r>
            <a:r>
              <a:rPr lang="uk-UA" dirty="0" smtClean="0"/>
              <a:t>- </a:t>
            </a:r>
            <a:r>
              <a:rPr lang="uk-UA" dirty="0" err="1" smtClean="0"/>
              <a:t>ності</a:t>
            </a:r>
            <a:r>
              <a:rPr lang="uk-UA" dirty="0" smtClean="0"/>
              <a:t> здійснюються зазвичай без оформлення належним чином дозвільних документів, патентів, ліцензій, контрактів і не декларуються у податкових органах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8031997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uk-UA" sz="2700" b="1" dirty="0" smtClean="0"/>
              <a:t>Основні ознаки праці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120680"/>
          </a:xfrm>
        </p:spPr>
        <p:txBody>
          <a:bodyPr>
            <a:normAutofit fontScale="62500" lnSpcReduction="20000"/>
          </a:bodyPr>
          <a:lstStyle/>
          <a:p>
            <a:r>
              <a:rPr lang="uk-UA" b="1" dirty="0" smtClean="0"/>
              <a:t>Усвідомленість та цілеспрямованість дій</a:t>
            </a:r>
            <a:r>
              <a:rPr lang="uk-UA" dirty="0" smtClean="0"/>
              <a:t>. Так, людина </a:t>
            </a:r>
            <a:r>
              <a:rPr lang="uk-UA" dirty="0" err="1" smtClean="0"/>
              <a:t>моде</a:t>
            </a:r>
            <a:r>
              <a:rPr lang="uk-UA" dirty="0" smtClean="0"/>
              <a:t>- </a:t>
            </a:r>
            <a:r>
              <a:rPr lang="uk-UA" dirty="0" err="1" smtClean="0"/>
              <a:t>лює</a:t>
            </a:r>
            <a:r>
              <a:rPr lang="uk-UA" dirty="0" smtClean="0"/>
              <a:t> майбутній результат творення в мозку, а потім через працю </a:t>
            </a:r>
            <a:r>
              <a:rPr lang="uk-UA" dirty="0" err="1" smtClean="0"/>
              <a:t>переносить</a:t>
            </a:r>
            <a:r>
              <a:rPr lang="uk-UA" dirty="0" smtClean="0"/>
              <a:t> його в реальність. Окрім того, людина ставить собі цілі, змінює їх згідно зі своїми новими уявленнями, домагається втілення їх у життя.</a:t>
            </a:r>
          </a:p>
          <a:p>
            <a:r>
              <a:rPr lang="uk-UA" b="1" dirty="0" err="1" smtClean="0"/>
              <a:t>Енерговитратність</a:t>
            </a:r>
            <a:r>
              <a:rPr lang="uk-UA" dirty="0" smtClean="0"/>
              <a:t>. З фізіологічного погляду, праця — це витрати фізичної і розумової енергії людини. Цей компонент пов’язаний із фізіологічними можливостями кожного індивідуума. При інтенсивній інтелектуальній діяльності потреба мозку в енергії підвищується і складає 15–20 % від загальної енергетичної потреби організму людини Але все одно будь- яка праця необхідна й корисна для людини. І тільки за шкідливих умов діяльності або при надмірному напруженні сил людини в тій чи іншій формі можуть проявлятися негативні наслідки праці, тому необхідно розробляти найоптимальніші режими   (умови)   праці та відпочинку.</a:t>
            </a:r>
          </a:p>
          <a:p>
            <a:r>
              <a:rPr lang="uk-UA" b="1" dirty="0" smtClean="0"/>
              <a:t>Наявність корисного, суспільно визнаного результату. </a:t>
            </a:r>
            <a:r>
              <a:rPr lang="uk-UA" dirty="0" smtClean="0"/>
              <a:t>Метою трудової діяльності є вироблення предметів, необхідних для </a:t>
            </a:r>
            <a:r>
              <a:rPr lang="uk-UA" dirty="0" err="1" smtClean="0"/>
              <a:t>задо</a:t>
            </a:r>
            <a:r>
              <a:rPr lang="uk-UA" dirty="0" smtClean="0"/>
              <a:t>- </a:t>
            </a:r>
            <a:r>
              <a:rPr lang="uk-UA" dirty="0" err="1" smtClean="0"/>
              <a:t>волення</a:t>
            </a:r>
            <a:r>
              <a:rPr lang="uk-UA" dirty="0" smtClean="0"/>
              <a:t> людських потреб. Водночас зовсім не суттєво, чи </a:t>
            </a:r>
            <a:r>
              <a:rPr lang="uk-UA" dirty="0" err="1" smtClean="0"/>
              <a:t>потріб</a:t>
            </a:r>
            <a:r>
              <a:rPr lang="uk-UA" dirty="0" smtClean="0"/>
              <a:t>- ний певній людині вироблений нею продукт; важливо, щоб він був потрібний суспільству в цілому. Отже, цілі діяльності людини визначаються не лише її власними потребами, а також задаються суспільством. Таким чином, трудова діяльність за своєю природою є суспільною. Її формують, детермінують і спрямовують на потреби суспільства</a:t>
            </a: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097099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04056"/>
          </a:xfrm>
        </p:spPr>
        <p:txBody>
          <a:bodyPr>
            <a:normAutofit/>
          </a:bodyPr>
          <a:lstStyle/>
          <a:p>
            <a:r>
              <a:rPr lang="uk-UA" sz="2400" b="1" dirty="0" smtClean="0"/>
              <a:t>Основні функції праці</a:t>
            </a:r>
            <a:endParaRPr lang="ru-UA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/>
              <a:t>За </a:t>
            </a:r>
            <a:r>
              <a:rPr lang="ru-RU" b="1" dirty="0" err="1" smtClean="0"/>
              <a:t>суспільним</a:t>
            </a:r>
            <a:r>
              <a:rPr lang="ru-RU" b="1" dirty="0" smtClean="0"/>
              <a:t> характером</a:t>
            </a:r>
            <a:r>
              <a:rPr lang="ru-RU" dirty="0" smtClean="0"/>
              <a:t>:</a:t>
            </a:r>
          </a:p>
          <a:p>
            <a:r>
              <a:rPr lang="ru-RU" dirty="0" smtClean="0"/>
              <a:t>—	</a:t>
            </a:r>
            <a:r>
              <a:rPr lang="ru-RU" dirty="0" err="1" smtClean="0"/>
              <a:t>засіб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, </a:t>
            </a:r>
            <a:r>
              <a:rPr lang="ru-RU" dirty="0" err="1" smtClean="0"/>
              <a:t>спосіб</a:t>
            </a:r>
            <a:r>
              <a:rPr lang="ru-RU" dirty="0" smtClean="0"/>
              <a:t> і </a:t>
            </a:r>
            <a:r>
              <a:rPr lang="ru-RU" dirty="0" err="1" smtClean="0"/>
              <a:t>міра</a:t>
            </a:r>
            <a:r>
              <a:rPr lang="ru-RU" dirty="0" smtClean="0"/>
              <a:t> </a:t>
            </a:r>
            <a:r>
              <a:rPr lang="ru-RU" dirty="0" err="1" smtClean="0"/>
              <a:t>задоволення</a:t>
            </a:r>
            <a:r>
              <a:rPr lang="ru-RU" dirty="0" smtClean="0"/>
              <a:t> потреб </a:t>
            </a:r>
            <a:r>
              <a:rPr lang="ru-RU" dirty="0" err="1" smtClean="0"/>
              <a:t>людини</a:t>
            </a:r>
            <a:r>
              <a:rPr lang="ru-RU" dirty="0" smtClean="0"/>
              <a:t>;</a:t>
            </a:r>
          </a:p>
          <a:p>
            <a:r>
              <a:rPr lang="ru-RU" dirty="0" smtClean="0"/>
              <a:t>—	основа </a:t>
            </a:r>
            <a:r>
              <a:rPr lang="ru-RU" dirty="0" err="1" smtClean="0"/>
              <a:t>існування</a:t>
            </a:r>
            <a:r>
              <a:rPr lang="ru-RU" dirty="0" smtClean="0"/>
              <a:t> </a:t>
            </a:r>
            <a:r>
              <a:rPr lang="ru-RU" dirty="0" err="1" smtClean="0"/>
              <a:t>суспільства</a:t>
            </a:r>
            <a:r>
              <a:rPr lang="ru-RU" dirty="0" smtClean="0"/>
              <a:t>, </a:t>
            </a:r>
            <a:r>
              <a:rPr lang="ru-RU" dirty="0" err="1" smtClean="0"/>
              <a:t>джерело</a:t>
            </a:r>
            <a:r>
              <a:rPr lang="ru-RU" dirty="0" smtClean="0"/>
              <a:t> </a:t>
            </a:r>
            <a:r>
              <a:rPr lang="ru-RU" dirty="0" err="1" smtClean="0"/>
              <a:t>багатства</a:t>
            </a:r>
            <a:r>
              <a:rPr lang="ru-RU" dirty="0" smtClean="0"/>
              <a:t>, фактор </a:t>
            </a:r>
            <a:r>
              <a:rPr lang="ru-RU" dirty="0" err="1" smtClean="0"/>
              <a:t>сус</a:t>
            </a:r>
            <a:r>
              <a:rPr lang="ru-RU" dirty="0" smtClean="0"/>
              <a:t>- </a:t>
            </a:r>
            <a:r>
              <a:rPr lang="ru-RU" dirty="0" err="1" smtClean="0"/>
              <a:t>пільного</a:t>
            </a:r>
            <a:r>
              <a:rPr lang="ru-RU" dirty="0" smtClean="0"/>
              <a:t> </a:t>
            </a:r>
            <a:r>
              <a:rPr lang="ru-RU" dirty="0" err="1" smtClean="0"/>
              <a:t>прогресу</a:t>
            </a:r>
            <a:r>
              <a:rPr lang="ru-RU" dirty="0" smtClean="0"/>
              <a:t>;</a:t>
            </a:r>
          </a:p>
          <a:p>
            <a:r>
              <a:rPr lang="ru-RU" dirty="0" smtClean="0"/>
              <a:t>—	</a:t>
            </a:r>
            <a:r>
              <a:rPr lang="ru-RU" dirty="0" err="1" smtClean="0"/>
              <a:t>чинник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самої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, одна з </a:t>
            </a:r>
            <a:r>
              <a:rPr lang="ru-RU" dirty="0" err="1" smtClean="0"/>
              <a:t>основних</a:t>
            </a:r>
            <a:r>
              <a:rPr lang="ru-RU" dirty="0" smtClean="0"/>
              <a:t> сфер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особистості</a:t>
            </a:r>
            <a:r>
              <a:rPr lang="ru-RU" dirty="0" smtClean="0"/>
              <a:t>.</a:t>
            </a:r>
          </a:p>
          <a:p>
            <a:r>
              <a:rPr lang="ru-RU" b="1" dirty="0" smtClean="0"/>
              <a:t>Як </a:t>
            </a:r>
            <a:r>
              <a:rPr lang="ru-RU" b="1" dirty="0" err="1" smtClean="0"/>
              <a:t>процес</a:t>
            </a:r>
            <a:r>
              <a:rPr lang="ru-RU" b="1" dirty="0" smtClean="0"/>
              <a:t> </a:t>
            </a:r>
            <a:r>
              <a:rPr lang="ru-RU" b="1" dirty="0" err="1" smtClean="0"/>
              <a:t>виробництва</a:t>
            </a:r>
            <a:r>
              <a:rPr lang="ru-RU" b="1" dirty="0" smtClean="0"/>
              <a:t> благ і </a:t>
            </a:r>
            <a:r>
              <a:rPr lang="ru-RU" b="1" dirty="0" err="1" smtClean="0"/>
              <a:t>послуг</a:t>
            </a:r>
            <a:r>
              <a:rPr lang="ru-RU" dirty="0" smtClean="0"/>
              <a:t>:</a:t>
            </a:r>
          </a:p>
          <a:p>
            <a:r>
              <a:rPr lang="ru-RU" dirty="0" smtClean="0"/>
              <a:t>—	</a:t>
            </a:r>
            <a:r>
              <a:rPr lang="ru-RU" dirty="0" err="1" smtClean="0"/>
              <a:t>логічна</a:t>
            </a:r>
            <a:r>
              <a:rPr lang="ru-RU" dirty="0" smtClean="0"/>
              <a:t> — </a:t>
            </a:r>
            <a:r>
              <a:rPr lang="ru-RU" dirty="0" err="1" smtClean="0"/>
              <a:t>визначення</a:t>
            </a:r>
            <a:r>
              <a:rPr lang="ru-RU" dirty="0" smtClean="0"/>
              <a:t> </a:t>
            </a:r>
            <a:r>
              <a:rPr lang="ru-RU" dirty="0" err="1" smtClean="0"/>
              <a:t>цілей</a:t>
            </a:r>
            <a:r>
              <a:rPr lang="ru-RU" dirty="0" smtClean="0"/>
              <a:t> та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необхід</a:t>
            </a:r>
            <a:r>
              <a:rPr lang="ru-RU" dirty="0" smtClean="0"/>
              <a:t> них </a:t>
            </a:r>
            <a:r>
              <a:rPr lang="ru-RU" dirty="0" err="1" smtClean="0"/>
              <a:t>трудових</a:t>
            </a:r>
            <a:r>
              <a:rPr lang="ru-RU" dirty="0" smtClean="0"/>
              <a:t> </a:t>
            </a:r>
            <a:r>
              <a:rPr lang="ru-RU" dirty="0" err="1" smtClean="0"/>
              <a:t>операцій</a:t>
            </a:r>
            <a:r>
              <a:rPr lang="ru-RU" dirty="0" smtClean="0"/>
              <a:t>;</a:t>
            </a:r>
          </a:p>
          <a:p>
            <a:r>
              <a:rPr lang="ru-RU" dirty="0" smtClean="0"/>
              <a:t>—	</a:t>
            </a:r>
            <a:r>
              <a:rPr lang="ru-RU" dirty="0" err="1" smtClean="0"/>
              <a:t>виконавча</a:t>
            </a:r>
            <a:r>
              <a:rPr lang="ru-RU" dirty="0" smtClean="0"/>
              <a:t> — </a:t>
            </a:r>
            <a:r>
              <a:rPr lang="ru-RU" dirty="0" err="1" smtClean="0"/>
              <a:t>приведення</a:t>
            </a:r>
            <a:r>
              <a:rPr lang="ru-RU" dirty="0" smtClean="0"/>
              <a:t> в </a:t>
            </a:r>
            <a:r>
              <a:rPr lang="ru-RU" dirty="0" err="1" smtClean="0"/>
              <a:t>дію</a:t>
            </a:r>
            <a:r>
              <a:rPr lang="ru-RU" dirty="0" smtClean="0"/>
              <a:t> </a:t>
            </a:r>
            <a:r>
              <a:rPr lang="ru-RU" dirty="0" err="1" smtClean="0"/>
              <a:t>засобів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 та </a:t>
            </a:r>
            <a:r>
              <a:rPr lang="ru-RU" dirty="0" err="1" smtClean="0"/>
              <a:t>безпосередній</a:t>
            </a:r>
            <a:r>
              <a:rPr lang="ru-RU" dirty="0" smtClean="0"/>
              <a:t> </a:t>
            </a:r>
            <a:r>
              <a:rPr lang="ru-RU" dirty="0" err="1" smtClean="0"/>
              <a:t>вплив</a:t>
            </a:r>
            <a:r>
              <a:rPr lang="ru-RU" dirty="0" smtClean="0"/>
              <a:t> на </a:t>
            </a:r>
            <a:r>
              <a:rPr lang="ru-RU" dirty="0" err="1" smtClean="0"/>
              <a:t>предмети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;</a:t>
            </a:r>
          </a:p>
          <a:p>
            <a:r>
              <a:rPr lang="ru-RU" dirty="0" smtClean="0"/>
              <a:t>—	контрольно-</a:t>
            </a:r>
            <a:r>
              <a:rPr lang="ru-RU" dirty="0" err="1" smtClean="0"/>
              <a:t>реєстраційна</a:t>
            </a:r>
            <a:r>
              <a:rPr lang="ru-RU" dirty="0" smtClean="0"/>
              <a:t> — </a:t>
            </a:r>
            <a:r>
              <a:rPr lang="ru-RU" dirty="0" err="1" smtClean="0"/>
              <a:t>спостереження</a:t>
            </a:r>
            <a:r>
              <a:rPr lang="ru-RU" dirty="0" smtClean="0"/>
              <a:t> за </a:t>
            </a:r>
            <a:r>
              <a:rPr lang="ru-RU" dirty="0" err="1" smtClean="0"/>
              <a:t>виробничим</a:t>
            </a:r>
            <a:r>
              <a:rPr lang="ru-RU" dirty="0" smtClean="0"/>
              <a:t> </a:t>
            </a:r>
            <a:r>
              <a:rPr lang="ru-RU" dirty="0" err="1" smtClean="0"/>
              <a:t>процесом</a:t>
            </a:r>
            <a:r>
              <a:rPr lang="ru-RU" dirty="0" smtClean="0"/>
              <a:t>;</a:t>
            </a:r>
          </a:p>
          <a:p>
            <a:r>
              <a:rPr lang="ru-RU" dirty="0" smtClean="0"/>
              <a:t>—	</a:t>
            </a:r>
            <a:r>
              <a:rPr lang="ru-RU" dirty="0" err="1" smtClean="0"/>
              <a:t>регулююча</a:t>
            </a:r>
            <a:r>
              <a:rPr lang="ru-RU" dirty="0" smtClean="0"/>
              <a:t> — </a:t>
            </a:r>
            <a:r>
              <a:rPr lang="ru-RU" dirty="0" err="1" smtClean="0"/>
              <a:t>коригування</a:t>
            </a:r>
            <a:r>
              <a:rPr lang="ru-RU" dirty="0" smtClean="0"/>
              <a:t> </a:t>
            </a:r>
            <a:r>
              <a:rPr lang="ru-RU" dirty="0" err="1" smtClean="0"/>
              <a:t>процесу</a:t>
            </a:r>
            <a:r>
              <a:rPr lang="ru-RU" dirty="0" smtClean="0"/>
              <a:t>.</a:t>
            </a: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68220135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923</Words>
  <Application>Microsoft Office PowerPoint</Application>
  <PresentationFormat>Экран (4:3)</PresentationFormat>
  <Paragraphs>76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Лекція 1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Основні ознаки праці </vt:lpstr>
      <vt:lpstr>Основні функції праці</vt:lpstr>
      <vt:lpstr>Презентация PowerPoint</vt:lpstr>
      <vt:lpstr>Презентация PowerPoint</vt:lpstr>
      <vt:lpstr>показники характеру праці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1</dc:title>
  <dc:creator>uzver</dc:creator>
  <cp:lastModifiedBy>uzver</cp:lastModifiedBy>
  <cp:revision>6</cp:revision>
  <dcterms:created xsi:type="dcterms:W3CDTF">2024-01-31T08:43:48Z</dcterms:created>
  <dcterms:modified xsi:type="dcterms:W3CDTF">2024-01-31T09:42:30Z</dcterms:modified>
</cp:coreProperties>
</file>