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92" r:id="rId13"/>
    <p:sldId id="293" r:id="rId14"/>
    <p:sldId id="294" r:id="rId15"/>
    <p:sldId id="295" r:id="rId16"/>
    <p:sldId id="268" r:id="rId17"/>
    <p:sldId id="266" r:id="rId18"/>
    <p:sldId id="267" r:id="rId19"/>
    <p:sldId id="269" r:id="rId20"/>
    <p:sldId id="270" r:id="rId21"/>
    <p:sldId id="271" r:id="rId22"/>
    <p:sldId id="272" r:id="rId23"/>
    <p:sldId id="296" r:id="rId24"/>
    <p:sldId id="297" r:id="rId25"/>
    <p:sldId id="298" r:id="rId26"/>
    <p:sldId id="299" r:id="rId27"/>
    <p:sldId id="273" r:id="rId28"/>
    <p:sldId id="274" r:id="rId29"/>
    <p:sldId id="275" r:id="rId30"/>
    <p:sldId id="276" r:id="rId31"/>
    <p:sldId id="277" r:id="rId32"/>
    <p:sldId id="300" r:id="rId33"/>
    <p:sldId id="301" r:id="rId34"/>
    <p:sldId id="278" r:id="rId35"/>
    <p:sldId id="279" r:id="rId36"/>
    <p:sldId id="280" r:id="rId37"/>
    <p:sldId id="281" r:id="rId38"/>
    <p:sldId id="282" r:id="rId39"/>
    <p:sldId id="283" r:id="rId40"/>
    <p:sldId id="303" r:id="rId41"/>
    <p:sldId id="302" r:id="rId42"/>
    <p:sldId id="284" r:id="rId43"/>
    <p:sldId id="285" r:id="rId44"/>
    <p:sldId id="286" r:id="rId45"/>
    <p:sldId id="287" r:id="rId46"/>
    <p:sldId id="288" r:id="rId47"/>
    <p:sldId id="289" r:id="rId48"/>
    <p:sldId id="290" r:id="rId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37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54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1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07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1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5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1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5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92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94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83A55-C9FF-4D7D-A957-C9449FA1DC30}" type="datetimeFigureOut">
              <a:rPr lang="ru-RU" smtClean="0"/>
              <a:t>28.10.2018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F4F5-648E-446A-9BC8-0D7495910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62608"/>
            <a:ext cx="9144000" cy="1119352"/>
          </a:xfrm>
        </p:spPr>
        <p:txBody>
          <a:bodyPr>
            <a:normAutofit fontScale="90000"/>
          </a:bodyPr>
          <a:lstStyle/>
          <a:p>
            <a:r>
              <a:rPr lang="uk-UA" alt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alt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Лекція № 5</a:t>
            </a:r>
            <a:br>
              <a:rPr lang="uk-UA" alt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uk-UA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закони правильного мислення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6841" y="1891862"/>
            <a:ext cx="10321159" cy="3279228"/>
          </a:xfrm>
        </p:spPr>
        <p:txBody>
          <a:bodyPr/>
          <a:lstStyle/>
          <a:p>
            <a:pPr lvl="0" defTabSz="457200">
              <a:lnSpc>
                <a:spcPct val="100000"/>
              </a:lnSpc>
              <a:buClr>
                <a:srgbClr val="90C226"/>
              </a:buClr>
              <a:buSzPct val="80000"/>
            </a:pPr>
            <a:r>
              <a:rPr lang="uk-UA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lvl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Поняття </a:t>
            </a: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закону логіки.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Закон </a:t>
            </a: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тотожності.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суперечності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Закон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виключеного третього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Закон </a:t>
            </a: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достатньої 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підстави.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Закон </a:t>
            </a: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несуперечності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588963" algn="l"/>
              </a:tabLst>
            </a:pPr>
            <a:r>
              <a:rPr lang="uk-UA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uk-UA" b="1" dirty="0"/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подвійного заперечення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79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669" y="406728"/>
            <a:ext cx="11288110" cy="60571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будучи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нерозривно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ними.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нелогічним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трапляються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двоякого роду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софізми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паралогізми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допущена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розмірковуючим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навмисне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софізмів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ввести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 софістичні умовиводи будуються за допомо­гою порушення вимог закону тотожності.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Паралогізм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логічна помилка, допущена не навмисно, звичайно через незнання логічних правил.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42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0359"/>
            <a:ext cx="10515600" cy="1008993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2.Закон тотожності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903" y="662152"/>
            <a:ext cx="10943897" cy="5785945"/>
          </a:xfrm>
        </p:spPr>
        <p:txBody>
          <a:bodyPr>
            <a:normAutofit fontScale="85000" lnSpcReduction="20000"/>
          </a:bodyPr>
          <a:lstStyle/>
          <a:p>
            <a:pPr marL="24765" indent="0" algn="just">
              <a:spcAft>
                <a:spcPts val="0"/>
              </a:spcAft>
              <a:buNone/>
              <a:tabLst>
                <a:tab pos="-180975" algn="l"/>
              </a:tabLst>
            </a:pP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тотожності</a:t>
            </a: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лат. </a:t>
            </a:r>
            <a:r>
              <a:rPr lang="el-G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Lex identitatis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l-G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Lex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закон, </a:t>
            </a:r>
            <a:r>
              <a:rPr lang="el-G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identitatis</a:t>
            </a:r>
            <a:r>
              <a:rPr lang="uk-U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тотожність) визначається таким чином: обсяг і зміст думки про який-небудь предмет повинні бути чітко визначені і залишатися незмінними в процесі висловлювання про що-небудь.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тотожності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сформулюється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так: 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будь-яка думка про предмет у процесі даного міркування тотожна сама собі, скільки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разів вона не повторювалась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Думка тотожна сама собі тоді, коли вона стосується одного й того ж предмета і її зміст залишається одним і тим же,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разів вона висловлюється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зміст думки змінюється або вона відноситься до іншого предмета, то така думка не може вважатися тією ж самою, тотожною самій собі,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буде вже інша думка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тотожності у вигляді формули записується так: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є А,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А =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777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299545"/>
            <a:ext cx="11461530" cy="5877418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ми говоримо про який-небудь предмет або про його властивості, то потрібно мислити саме даний предмет з притаманними йому властивостями. Інакше кажучи, кожна думка в процесі висловлювання повинна залишатися тотожною самій собі.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Символічно даний закон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позначається: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 (А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А)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Те, що дана формула є законом видно з таблиці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776258"/>
              </p:ext>
            </p:extLst>
          </p:nvPr>
        </p:nvGraphicFramePr>
        <p:xfrm>
          <a:off x="1986455" y="3137338"/>
          <a:ext cx="7583214" cy="2617076"/>
        </p:xfrm>
        <a:graphic>
          <a:graphicData uri="http://schemas.openxmlformats.org/drawingml/2006/table">
            <a:tbl>
              <a:tblPr/>
              <a:tblGrid>
                <a:gridCol w="3791607">
                  <a:extLst>
                    <a:ext uri="{9D8B030D-6E8A-4147-A177-3AD203B41FA5}">
                      <a16:colId xmlns:a16="http://schemas.microsoft.com/office/drawing/2014/main" val="3871468106"/>
                    </a:ext>
                  </a:extLst>
                </a:gridCol>
                <a:gridCol w="3791607">
                  <a:extLst>
                    <a:ext uri="{9D8B030D-6E8A-4147-A177-3AD203B41FA5}">
                      <a16:colId xmlns:a16="http://schemas.microsoft.com/office/drawing/2014/main" val="2392171081"/>
                    </a:ext>
                  </a:extLst>
                </a:gridCol>
              </a:tblGrid>
              <a:tr h="1308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uk-UA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 </a:t>
                      </a:r>
                      <a:r>
                        <a:rPr lang="uk-UA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Symbol" panose="05050102010706020507" pitchFamily="18" charset="2"/>
                        </a:rPr>
                        <a:t></a:t>
                      </a:r>
                      <a:r>
                        <a:rPr lang="uk-UA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uk-UA" sz="1800" b="1" i="1" kern="0" dirty="0">
                          <a:effectLst/>
                          <a:latin typeface="Times New Roman" panose="02020603050405020304" pitchFamily="18" charset="0"/>
                        </a:rPr>
                        <a:t>А</a:t>
                      </a:r>
                      <a:endParaRPr lang="ru-RU" sz="1000" b="1" i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1208"/>
                  </a:ext>
                </a:extLst>
              </a:tr>
              <a:tr h="654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258338"/>
                  </a:ext>
                </a:extLst>
              </a:tr>
              <a:tr h="654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386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472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717" y="583324"/>
            <a:ext cx="11745311" cy="5593639"/>
          </a:xfrm>
        </p:spPr>
        <p:txBody>
          <a:bodyPr>
            <a:normAutofit lnSpcReduction="10000"/>
          </a:bodyPr>
          <a:lstStyle/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тотожності забороняє ототожнювати нетотожні думки і тотожні думки приймати за нетотожні. Але нерідко це трапляється, причому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неусвідомлено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усвідомлено.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Неусвідомлено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закон тотожності часто порушуються, коли люди вживають нечітко визначені або взагалі невизначені поняття. Це трапляється в процесі доповіді, дискусії, написанні рефератів, наукових статей тощо.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Наприклад: інколи в рефераті вживаються такі поняття як „гіперінфляція”, „істина”, „біометричні дані”, визначення яких автор не може дати.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тотожності порушується і тоді, коли в мові одна й таж думка може висловлюватися в різній язиковій формі. Це інколи веде до зміни сенсу понять або до підміни однієї думки іншою. В мові є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омоніми і синоніми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0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79" y="425669"/>
            <a:ext cx="11682249" cy="5751294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Омоніми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(від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homos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однаковий,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onoma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ім'я) – це слова, які одинакові по звучанню і написанню, але зовсім різні по значенню.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„закон” - поняття, яке в одному випадку вживається в сенсі об'єктивного закону природи, в іншому - в сенсі закону логіки, а також в сенсі юридичного нормативного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акта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Ясно, що дані поняття ніяк не можна приймати за тотожні.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Нерідко в процесі діалогу не досягається конструктивний результат тільки із-за того, що опоненти вживають одинакові по звучанню і різні по сенсу слова.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ніякого порозуміння в діалозі не буде якщо, скажімо, з одного боку поняття „метафізика” вживається в сенсі анти діалектики, а з іншого – в сенсі традиційної філософії.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613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655" y="457200"/>
            <a:ext cx="11196145" cy="5719763"/>
          </a:xfrm>
        </p:spPr>
        <p:txBody>
          <a:bodyPr>
            <a:normAutofit/>
          </a:bodyPr>
          <a:lstStyle/>
          <a:p>
            <a:pPr marL="325755" algn="just">
              <a:spcAft>
                <a:spcPts val="0"/>
              </a:spcAft>
              <a:tabLst>
                <a:tab pos="-10858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Синоніми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грец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snonymys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одноіменний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це слова, які різні по звучанню і написанню, але близькі по значенню і виражають одне і теж поняття.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поняття „сама велика птиця у світі” і „страус”, „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Арістотель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і „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Стагірит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Арістотель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родом із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Стагір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є тотожними.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Непорозуміння може виникнути в силу невизначеності сенсу поняття „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Стагіріт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”.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Усвідомлено закон тотожності порушується в тих випадках, коли передбачається ціль видати істину за хибу, доказати те, що вигідно або ввести когось в оману. Для цього навмисно використовуються помилкове міркування, в якому підбираються невірні вихідні положення, подія виривається із загального зв'язку подій, ототожнюються нетотожні поняття, тощо.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827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тотожності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формулами,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аналогом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тотожності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формальною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96814"/>
            <a:ext cx="11461531" cy="3988676"/>
          </a:xfrm>
        </p:spPr>
      </p:pic>
    </p:spTree>
    <p:extLst>
      <p:ext uri="{BB962C8B-B14F-4D97-AF65-F5344CB8AC3E}">
        <p14:creationId xmlns:p14="http://schemas.microsoft.com/office/powerpoint/2010/main" val="4244657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79" y="520262"/>
            <a:ext cx="11477297" cy="5656701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Об'єктивною основою закону тотожності, його джерелом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якісна визначеність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 і явищ зовнішнього світу.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відомо, речі та явища реальної дійсності перебувають у безперервному процесі руху та змін. Але кожна річ, зазнаючи змін до певного часу, лишається саме тією річчю, а не іншою, має якісну визначеність, яка робить річ тим, чим вона є, і відрізняє її від усіх інших речей.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властивість усіх предметів і явищ об'єктивної дійсності, зафіксована багатовіковою практикою, закріпилась у мисленні у вигляді закону тотожності. У відповідності до того, як кожна річ володіє якісною визначеністю, 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 думка, яка відображає ту чи іншу річ, теж має бути визначеною.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475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8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закону тотожності полягає в 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вимогах: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38" y="1277008"/>
            <a:ext cx="11351172" cy="4899955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 міркування про якийсь предмет необхідно мислити саме цей предмет і не можна підміняти його іншим предметом думки.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якщо ми обговорюємо Петренка, якийсь його вчинок, то ми маємо обговорювати Петренка, а не когось іншого, і саме цей його вчинок, а не якийсь інший. Закон тотожності вимагає, щоб у процесі міркування було виділено предмет і міркування і цей предмет не підмінявся якимсь іншим предметом думки даної предметної області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Предметна 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область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це коло предметів, у складі якого перебуває виділений нами предмет; область предметів, у рам­ках якої визнаються дані, що мають смисл, закони і правила логіки.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211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248" y="551793"/>
            <a:ext cx="11508828" cy="5625170"/>
          </a:xfrm>
        </p:spPr>
        <p:txBody>
          <a:bodyPr/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тотожності не забороняє переходити від одного пред­мета думки до другого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 одного обговорення питання — до другого питання, він тільки забороняє підміняти один пред­мет думки другим предметом, одне питання другим питан­ням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міркування, у суперечці або дискусії понят­тя мають уживатися в одному й тому ж значенні. Думка тотожна сама собі, якщо вона однозначна.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тотожності не допускає вживання поняття всередині якогось міркування у різному значенні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 вимог закону тотожності призводить до того, що мислення стає невизначеним, неточним, двозначним, плу­таним. Таке мислення не може вести до істини, не здатне правильно відобразити дійсність.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2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3945"/>
            <a:ext cx="10515600" cy="4963018"/>
          </a:xfrm>
        </p:spPr>
        <p:txBody>
          <a:bodyPr/>
          <a:lstStyle/>
          <a:p>
            <a:pPr algn="just"/>
            <a:r>
              <a:rPr lang="uk-UA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Арутюнов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Х. Логіка: </a:t>
            </a:r>
            <a:r>
              <a:rPr lang="uk-UA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посібник для економістів / В. Х. </a:t>
            </a:r>
            <a:r>
              <a:rPr lang="uk-UA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Арутюнов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2-е вид., </a:t>
            </a:r>
            <a:r>
              <a:rPr lang="uk-UA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перероб. – К. : КНЕУ, 2014. – 114 с.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Брюшинкин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Н. Практический курс логики для гуманитариев: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чебное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пособие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Н.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Брюшинкин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 : Новая школа, 2012. – 320 с.</a:t>
            </a:r>
          </a:p>
          <a:p>
            <a:pPr algn="just"/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Гетманова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А.Д. Логика: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заведений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Д.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Гетманова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 : Новая школа, 2013. – 416 с. </a:t>
            </a:r>
          </a:p>
          <a:p>
            <a:pPr algn="just"/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Гетманова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Д. Учебник логики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Д.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Гетманова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Москва. : Айрис. Пресс, 2013. –  444с.</a:t>
            </a:r>
          </a:p>
          <a:p>
            <a:pPr algn="just"/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Дуцяк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 З.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онспект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 З.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Дуцяк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Просвіта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2014– 128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476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545" y="409903"/>
            <a:ext cx="11054255" cy="576706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Найчастіше трапляються помилки при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порушенні зако­ну тотожності: підміна або сплутування понять.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Сплутування понять у логічному відношенні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ототожню­вання відмінного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Ця помилка має місце тоді, коли різні за змістом поняття приймаються за тотожні.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тотожності має довгу, хоча і досить спокійну історію, зовні він найпростіший зі всіх законів. Він говорить: якщо вислів істинний, то воно істинне. Або: якщо А, те А.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Раніше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 передавали у формі: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А.</a:t>
            </a:r>
            <a:endParaRPr lang="ru-RU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«Якщо трава зелена, то вона зелена», «Якщо трава чорна, то вона чорна» і так далі.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Цей закон виражає ідею, що кожен вислів є і необхідною і достатньою умовою своєї власної істинності.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789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6483"/>
            <a:ext cx="10515600" cy="102475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</a:t>
            </a: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суперечності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59" y="977462"/>
            <a:ext cx="11729543" cy="5691352"/>
          </a:xfrm>
        </p:spPr>
        <p:txBody>
          <a:bodyPr>
            <a:normAutofit fontScale="77500" lnSpcReduction="20000"/>
          </a:bodyPr>
          <a:lstStyle/>
          <a:p>
            <a:pPr marL="325755" algn="just">
              <a:spcAft>
                <a:spcPts val="0"/>
              </a:spcAft>
              <a:tabLst>
                <a:tab pos="-14478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суперечності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лат.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Lex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contradictionis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Lex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закон;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contradictionis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протиріччя), визначається так: не можуть бути одночасно істинними дві протилежні думки про один і той же предмет, в один і той же час, в одному і тому ж відношенні.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суперечності твердить: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два протилежні висловлю­вання не є одночасно істинними; у крайньому разі одне з них неодмінно хибне.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не можуть бути одночасно істинними судження: "Петренко є співучасником даного зло­чину", "Петренко не є співучасником даного злочину". Одне з цих суджень обов'язково хибне.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 про те, яке з двох протилежних суджень є хиб­ним, закон суперечності не розв'язує. </a:t>
            </a:r>
            <a:r>
              <a:rPr lang="uk-UA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 встановлює конк­ретна наука і практика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суперечності говорить лише про те, що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двох суджень, із яких одне заперечує те, що стверджує в другому, одне неодмінно хибне</a:t>
            </a:r>
            <a:r>
              <a:rPr 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Яким буде дру­ге судження, істинним чи хибним, закон суперечності також не розв'язує. Воно може бути як істинним так і хибним. Так, із двох суджень: "Усі обвинувачувані мають право на захист", "Деякі обвинувачувані не мають права на захист" — друге судження хибне, а перше істинне. А якщо візьмемо такі два судження, як "Іваненко під час здійснення злочину перебував на місці здійснення злочину", "Іваненко під час здійснення злочину був на роботі" — то хибним може бути не тільки одне з них, а й обидва, а істинним буде третє су­дження, наприклад: "Іваненко під час здійснення злочину був у Петренка".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939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2966"/>
            <a:ext cx="10515600" cy="5703997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суперечності поширюється на всі протилежні су­дження: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супротивні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контрарні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суперечні (контра­дикторні).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маємо справу з суперечними судження­ми, то, з'ясувавши хибність одного з них, маємо визначити істинність другого. У тих же випадках, коли судження є су­противним, то хибність одного судження згідно із законом суперечності не є 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обґрунтуванням для визначення істинним другого, котре теж може бути хибним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суперечності, як і будь-який формально-логічний закон, застосовний тільки до таких суджень, у котрих ідеться 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 один і той же предмет, в один і той же час і в тому ж самому відношенні.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61694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028" y="409903"/>
            <a:ext cx="10817772" cy="5767060"/>
          </a:xfrm>
        </p:spPr>
        <p:txBody>
          <a:bodyPr>
            <a:normAutofit lnSpcReduction="10000"/>
          </a:bodyPr>
          <a:lstStyle/>
          <a:p>
            <a:pPr indent="32575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судження „Усі метали тонуть у воді” і „Жоден метал не тоне у воді” є разом хибними.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суперечності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діє по відношенню до суджень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– Е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(відношення протилежності),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А–О і Е–І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(відношення протиріччя).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протиріччя  не діє в наступних випадках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Якщо в одному судженні стверджується про належність предмету однієї ознаки і в той же час заперечується належність даному предмету іншої ознаки.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не буде протиріччя між судженнями: „Фейєрбах був матеріалістом” і „Фейєрбах не був діалектиком”;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Якщо мова йде про різні предмети.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не буде протиріччя між судженнями „Петренко знає німецьку мову” і „Петренко не знає німецької мови”, якщо говориться про різних людей, які мають однакове прізвище;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819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Объект 1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0979" y="441434"/>
            <a:ext cx="11193517" cy="506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966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403525"/>
              </p:ext>
            </p:extLst>
          </p:nvPr>
        </p:nvGraphicFramePr>
        <p:xfrm>
          <a:off x="2948152" y="1403132"/>
          <a:ext cx="8434550" cy="3009642"/>
        </p:xfrm>
        <a:graphic>
          <a:graphicData uri="http://schemas.openxmlformats.org/drawingml/2006/table">
            <a:tbl>
              <a:tblPr/>
              <a:tblGrid>
                <a:gridCol w="4217275">
                  <a:extLst>
                    <a:ext uri="{9D8B030D-6E8A-4147-A177-3AD203B41FA5}">
                      <a16:colId xmlns:a16="http://schemas.microsoft.com/office/drawing/2014/main" val="2661215243"/>
                    </a:ext>
                  </a:extLst>
                </a:gridCol>
                <a:gridCol w="4217275">
                  <a:extLst>
                    <a:ext uri="{9D8B030D-6E8A-4147-A177-3AD203B41FA5}">
                      <a16:colId xmlns:a16="http://schemas.microsoft.com/office/drawing/2014/main" val="2268114681"/>
                    </a:ext>
                  </a:extLst>
                </a:gridCol>
              </a:tblGrid>
              <a:tr h="1003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308423"/>
                  </a:ext>
                </a:extLst>
              </a:tr>
              <a:tr h="1003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4043592"/>
                  </a:ext>
                </a:extLst>
              </a:tr>
              <a:tr h="1003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411691"/>
                  </a:ext>
                </a:extLst>
              </a:tr>
            </a:tbl>
          </a:graphicData>
        </a:graphic>
      </p:graphicFrame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068763" y="3589338"/>
            <a:ext cx="107192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437738"/>
              </p:ext>
            </p:extLst>
          </p:nvPr>
        </p:nvGraphicFramePr>
        <p:xfrm>
          <a:off x="4793976" y="1678562"/>
          <a:ext cx="47734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3" imgW="545863" imgH="291973" progId="Equation.3">
                  <p:embed/>
                </p:oleObj>
              </mc:Choice>
              <mc:Fallback>
                <p:oleObj r:id="rId3" imgW="545863" imgH="29197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976" y="1678562"/>
                        <a:ext cx="477343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29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29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398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779" y="236483"/>
            <a:ext cx="11556123" cy="5940480"/>
          </a:xfrm>
        </p:spPr>
        <p:txBody>
          <a:bodyPr/>
          <a:lstStyle/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Діалектична суперечність притаманна усім предметам і явищам буття. Усі речі суперечливі по своїй природі.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рух Землі навколо Сонця здійснюється завдяки взаємодії протилежних сил протягування і відштовхування, розвиток живих організмів не може здійснюватися без взаємодії таких протилежностей як асиміляція і дисиміляція.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 закону суперечності є наслідком недостатньо розвинутого, непослідовного мислення. Нерідко в суперечність з самим собою попадають люди, які попали в скрутну ситуацію і намагаються вийти з неї. Ці люди усвідомлено спочатку дещо стверджують, а потім теж саме заперечують.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 судово-слідчій діяльності бувають випадки, коли обвинувачуваний дає суперечливі показання: спочатку він стверджує, що скоїв злочин, а потім заявляє, що ніякого злочину не скоював.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773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 ж у судженнях ідеться про різні предмети або про різні ознаки одного й того ж предмета, то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 судження не є суперечними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і, отже, до них закон супе­речності незастосовний. Так, не є суперечним судження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uk-UA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Приклад:</a:t>
            </a: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"Пальто, викрадене у потерпілого, було коричневим" і "Пальто, знайдене у обвинуваченого, не було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коричневим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", якщо предметом думки цих суджень є різні пальта.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923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607" y="630621"/>
            <a:ext cx="11634951" cy="5546342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суперечності, як і закон тотожності, відображає якісну визначеність предметів, той простий факт, що коли предмет володіє якоюсь ознакою, то не може в той же час не володіти нею. </a:t>
            </a: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об'єктивній дійсності не буває так, щоб одне й те ж одночасно було і не було притаманне якомусь предме­ту. Тому, якщо правильне визначення тієї чи іншої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ознаки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то не може бути правильним у той же час його заперечення, і навпаки, якщо правильне заперечення даної ознаки, то не може бути одночасно правильним і його визнання.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843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077" y="331077"/>
            <a:ext cx="11083158" cy="48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1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 закону логіки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669" y="1150882"/>
            <a:ext cx="11445765" cy="52499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завтра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ведемо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закон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всесвітнього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тяжіння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безглуздям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зможемо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загальмувати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способу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найсуттєвішою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буде те,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речей,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речами, предметами,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4) внутрішнім;5)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6)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585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2152"/>
            <a:ext cx="10515600" cy="55148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суперечності не заперечує реальних суперечностей, які існують в об'єктивній дійсності. Він забороняє лише логічні суперечності, суперечності "із самим собою". </a:t>
            </a:r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суперечності говорить про тих, що суперечать один одному висловах, тобто про такі вислови, одне з яких є запереченням іншого. До них відносяться, наприклад, вислови «Місяць — супутник Землі» і «Місяць не є супутником Землі», «Трава — зелена» і «Невірно, що трава зелена» і тому подібне В одному з висловів, що суперечать, щось затверджується, в іншому — це ж саме заперечується.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 позначити буквою А довільний вислів, то вираз Не-а буде запереченням цього вислову.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Ідея, що виражається законом суперечності, здається простою і навіть банальною: вислів і його заперечення не можуть бути разом істинними.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Використовуючи замість висловів букви, цю ідею можна передати так: невірно, що А і Не-а. Невірно, наприклад, що трава зелена і не зелена, що Місяць — супутник Землі і не супутник Землі і так далі.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971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  <a:tabLst>
                <a:tab pos="588963" algn="l"/>
              </a:tabLst>
            </a:pP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4</a:t>
            </a:r>
            <a:r>
              <a:rPr lang="uk-UA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Закон </a:t>
            </a: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виключеного третього</a:t>
            </a:r>
            <a:r>
              <a:rPr lang="ru-RU" alt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372" y="1056290"/>
            <a:ext cx="11240814" cy="5120673"/>
          </a:xfrm>
        </p:spPr>
        <p:txBody>
          <a:bodyPr>
            <a:normAutofit fontScale="92500" lnSpcReduction="10000"/>
          </a:bodyPr>
          <a:lstStyle/>
          <a:p>
            <a:pPr marL="325755" algn="just">
              <a:spcAft>
                <a:spcPts val="0"/>
              </a:spcAft>
              <a:tabLst>
                <a:tab pos="-14478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виключеного третього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лат. 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Lex exclusitertii sive medii inter duo contradictoria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Lex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закон, </a:t>
            </a:r>
            <a:r>
              <a:rPr lang="el-G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exclusitertii sive medii inter duo contradictoria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виключається третя особа в середині між двома суперечностями) визначається таким чином: із двох суперечливих суджень одне неодмінно є істинним, а друге– хибним, третього не дано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виключеного третього формується так: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двох су­перечних суджень про один і той же предмет, в один і той же час і в одному й тому ж відношенні одне неодмінно істин­не, друге хибне, третього бути не може.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із двох суджень "Обвинувачуваний у момент здійснення злочину був осудним" та "Обвинувачуваний у момент здійснення злочину не був осудним" — одне неодмінно істинне, а друге хибне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 </a:t>
            </a:r>
            <a:r>
              <a:rPr lang="uk-UA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буде встановлено, що істинним є перше судження, то друге буде обов'язково хибним, а якщо істинним визнане друге судження, то перше буде неодмінно хибним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39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607" y="488731"/>
            <a:ext cx="10991193" cy="5688232"/>
          </a:xfrm>
        </p:spPr>
        <p:txBody>
          <a:bodyPr/>
          <a:lstStyle/>
          <a:p>
            <a:pPr indent="32575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Наприклад: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із двох суджень „Всі терміни – поняття” і „Деякі терміни не є поняттями” одне істинне, а друге хибне, третього не дано. Якщо буде встановлено, що перше судження буде істинним, то обов’язково хибним буде друге судження, а якщо хибним буде друге судження, то обов’язково хибним буде перше судження.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виключеного третього не вирішує питання про те, яке із двох суджень, що знаходяться у відношенні суперечності, є хибним, а яке істинним. Вимога даного закону полягає в тому, що два суперечливих судження не можуть бути разом істинними і разом хибними.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3916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38" y="362607"/>
            <a:ext cx="10959662" cy="5814356"/>
          </a:xfrm>
        </p:spPr>
        <p:txBody>
          <a:bodyPr/>
          <a:lstStyle/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виключеного третього діє по відношенню до суджень 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А–О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(частково стверджувального 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частковозоперечуваного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Е–І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(загально заперечного і частково стверджувального) і до суджень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– Е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якщо вони одиничні.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ctr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Символічно закон виключеного третього позначається так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0">
              <a:spcAft>
                <a:spcPts val="0"/>
              </a:spcAft>
              <a:buNone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/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Те, що дана формула закон видно із таблиці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585546"/>
            <a:ext cx="2364827" cy="967264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29208"/>
              </p:ext>
            </p:extLst>
          </p:nvPr>
        </p:nvGraphicFramePr>
        <p:xfrm>
          <a:off x="3897991" y="4411916"/>
          <a:ext cx="4017645" cy="822960"/>
        </p:xfrm>
        <a:graphic>
          <a:graphicData uri="http://schemas.openxmlformats.org/drawingml/2006/table">
            <a:tbl>
              <a:tblPr/>
              <a:tblGrid>
                <a:gridCol w="2008505">
                  <a:extLst>
                    <a:ext uri="{9D8B030D-6E8A-4147-A177-3AD203B41FA5}">
                      <a16:colId xmlns:a16="http://schemas.microsoft.com/office/drawing/2014/main" val="1458014474"/>
                    </a:ext>
                  </a:extLst>
                </a:gridCol>
                <a:gridCol w="2009140">
                  <a:extLst>
                    <a:ext uri="{9D8B030D-6E8A-4147-A177-3AD203B41FA5}">
                      <a16:colId xmlns:a16="http://schemas.microsoft.com/office/drawing/2014/main" val="4011714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34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280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64666"/>
                  </a:ext>
                </a:extLst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415487"/>
              </p:ext>
            </p:extLst>
          </p:nvPr>
        </p:nvGraphicFramePr>
        <p:xfrm>
          <a:off x="3898627" y="4411440"/>
          <a:ext cx="5429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4" imgW="545626" imgH="253780" progId="Equation.3">
                  <p:embed/>
                </p:oleObj>
              </mc:Choice>
              <mc:Fallback>
                <p:oleObj r:id="rId4" imgW="545626" imgH="253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627" y="4411440"/>
                        <a:ext cx="542925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539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567559"/>
            <a:ext cx="10938641" cy="5609404"/>
          </a:xfrm>
        </p:spPr>
        <p:txBody>
          <a:bodyPr>
            <a:normAutofit fontScale="92500"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вигляді формули закон виключеного третього записуєть­ся так: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не-А. У математичній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логікі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закон має фор­мулу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закону виключеного третього полягає в тому, що він забороняє визнавати одночасно хибним або одночасно істинним два суперечні судження.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закону виключеного третього випливає така вимога: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міркування не можна вважати одночасно хибними два суперечні судження і визнавати істинним якесь трете судження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з законом виключеного третього, із хибності одно­го суперечного судження неодмінно випливає істинність дру­гого і тому не може бути істинним якесь третє судження, окрім двох суперечних суджень. Істинним за законом ви­ключеного третього може бути тільки одне з двох суперечних суджень: або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А, або не-А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третього не дано (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tertium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non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datur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 третє судження об'єктивно не існує, воно виключене (чому цей закон і називається законом виключеного третього).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834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669" y="583324"/>
            <a:ext cx="11288109" cy="5593639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виключеного третього зумовлений властивостями самих речей, він відображає той простий факт, що предмет не може мати даної властивості, або її не має. Предмету не мо­жуть одночасно належати суперечливі ознаки: </a:t>
            </a: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-наявність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однієї припускає відсутність другої, і навпаки. Так, обвинува­чуваний М. або "винен", або "невинен" і не може бути, щоб він був "винен" і "невинен" одночасно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виключеного третього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схожість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закон супе­речності. Він, як і закон суперечності, </a:t>
            </a:r>
            <a:r>
              <a:rPr lang="uk-UA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 несуперечливість і послідовність мислення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порушенні вимоги закону виключеного третього мислення стає, як і при пору­шенні вимог закону суперечності, суперечним і непослідов­ним. </a:t>
            </a: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Але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якщо закон суперечності свідчить про те, що два суперечних судження не можуть бути одночасно істинними, у крайньому разі одне з них хибне, то закон виключеного тре­тього свідчить про те, що два суперечні судження не можуть бути одночасно хибними, одне з них безперечно істинне.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4169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362607"/>
            <a:ext cx="11398468" cy="5814356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Сфера дії закону виключеного третього вужча за сферу дії закону суперечності.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Закони суперечності поширюються на всі суперечливі судження: 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супротивні (</a:t>
            </a:r>
            <a:r>
              <a:rPr lang="uk-UA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контрарні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і суперечні (контрадикторні). Закон виключеного третього застосовний тільки до суперечливих суджень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до суджень супротивних </a:t>
            </a: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він не застосовується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виключеного третього вимагає бути послідовним у мисленні, забороняє лавірувати, ухилятися від вибору одного з двох суперечливих рішень і шукати середнє рішення, вима­гає давати зрозумілі, певні відповіді на поставлені питання.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Послідовність мислення є необхідною умовою будь-якого пізнання, послідовним має бути не тільки наукове, а й звичайне щоденне мислення людини. Послідовність є характерною озна­кою будь-якої справді наукової теорії і науки в цілому.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виключеного третього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 і закон суперечності, встановлює зв'язок між тими, що суперечать один одному висловами. І знову-таки ідея, що виражається їм, представляється спочатку простій і очевидною: з двох висловів, що суперечать, одне є істинним.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849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621" y="599090"/>
            <a:ext cx="10723179" cy="5577873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напівсимволічній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формі, що використалася вже: А або Не-а, тобто істинний вислів А або істинне його заперечення, вислів Не-а.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Конкретними додатками цього закону є, </a:t>
            </a: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вислови: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Арістотель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помер в 322 році до н.е. або він не помер цього року», «Личинки мух мають голову або не мають її».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Істинність заперечення рівнозначна помилковості твердження. Через це закон виключеного третього можна передати і так: </a:t>
            </a:r>
            <a:r>
              <a:rPr lang="uk-UA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кожен вислів є істинним або помилковим.</a:t>
            </a:r>
            <a:endParaRPr lang="ru-RU" sz="18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 назву закону виражає його сенс: справа йде так, як описується в даному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висловлюванн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і, або так, як говорить його заперечення, і ніякої третьої можливості не немає.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852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40979"/>
            <a:ext cx="10828283" cy="543598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uk-UA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 закон виключеного третього</a:t>
            </a:r>
            <a:r>
              <a:rPr lang="uk-UA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«...не може бути нічого проміжної між двома членами суперечності, а відносно чогось одного необхідно що б то не було одне або затверджувати, або заперечувати». від </a:t>
            </a:r>
            <a:r>
              <a:rPr lang="uk-UA" sz="2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Аристотеля </a:t>
            </a:r>
            <a:r>
              <a:rPr lang="uk-UA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йде також жива ще і в наші дні традиція давати закону суперечності, закону виключеного третього та і іншим логічним законам три різні інтерпретації.</a:t>
            </a:r>
            <a:endParaRPr lang="ru-RU" sz="2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один раз закон </a:t>
            </a:r>
            <a:r>
              <a:rPr lang="uk-UA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суперечності тлумачиться як принцип логіки, що говорить про вислови і їх істинність: з двох що суперечать один одному висловів тільки одне може бути помилковим.</a:t>
            </a:r>
            <a:endParaRPr lang="ru-RU" sz="2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іншому випадку </a:t>
            </a:r>
            <a:r>
              <a:rPr lang="uk-UA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цей же закон розуміється як твердження про пристрій самого миру: не може бути так, щоб щось одночасно існувало і не існувало.</a:t>
            </a:r>
            <a:endParaRPr lang="ru-RU" sz="2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третьому випадку </a:t>
            </a:r>
            <a:r>
              <a:rPr lang="uk-UA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цей закон звучить вже як істина психології, що стосується своєрідності нашого мислення: не вдається так роздумувати про якусь річ, щоб вона виявлялася такою і разом з тим не такий.</a:t>
            </a:r>
            <a:endParaRPr lang="ru-RU" sz="2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0853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227"/>
          </a:xfrm>
        </p:spPr>
        <p:txBody>
          <a:bodyPr>
            <a:normAutofit/>
          </a:bodyPr>
          <a:lstStyle/>
          <a:p>
            <a:pPr algn="ctr"/>
            <a:r>
              <a:rPr lang="uk-UA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alt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Закон </a:t>
            </a:r>
            <a:r>
              <a:rPr lang="uk-UA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достатньої підстави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793" y="1119352"/>
            <a:ext cx="11225047" cy="5265682"/>
          </a:xfrm>
        </p:spPr>
        <p:txBody>
          <a:bodyPr>
            <a:normAutofit/>
          </a:bodyPr>
          <a:lstStyle/>
          <a:p>
            <a:pPr indent="32575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достатньої підстави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(від лат.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Lex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rationis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determinatissive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suffcientis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Lex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закон,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rationis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determinatissive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sufficientis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визначення достатньої правоти) виражає вимогу того, щоб мислення було доказовим і аргументованим.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25755" algn="just">
              <a:spcAft>
                <a:spcPts val="0"/>
              </a:spcAft>
              <a:tabLst>
                <a:tab pos="-21717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визначається так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думка може вважатися істинною тоді і тільки тоді, коли вона обґрунтована іншими думками, істинність яких встановлена раніше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Підстава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істинна думка, яка використовується для обґрунтування іншої думки.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Наслідок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 думка, яка випливає з підстави.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40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966" y="1056290"/>
            <a:ext cx="10880834" cy="537604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кібернетики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ігноруватися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гальмуватися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5060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075" y="662152"/>
            <a:ext cx="11398469" cy="5514811"/>
          </a:xfrm>
        </p:spPr>
        <p:txBody>
          <a:bodyPr>
            <a:normAutofit lnSpcReduction="10000"/>
          </a:bodyPr>
          <a:lstStyle/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Зв'язок підстави з наслідком  виражається з допомогою імплікації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достатньої підстави є вираженням причинних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зв'язків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які існують між предметами і явищами  в природі. Кожен предмет з'являється в силу певних причин. Тому і мислення людини, яке є відображенням дійсності, не може дещо стверджувати або заперечувати про предмети або явища, якщо ствердження і заперечення не обґрунтовані.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науковій діяльності достатньою підставою можуть бути факти, які виражаються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фактофіксуючими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судженнями.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2575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Наприклад: спостерігаючи за планетою Венера в період сонячного затьмарення, М. Ломоносов  висловив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фактофіксуюче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судження: „На Венері є атмосфера”.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4221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028" y="662152"/>
            <a:ext cx="10817772" cy="5514811"/>
          </a:xfrm>
        </p:spPr>
        <p:txBody>
          <a:bodyPr/>
          <a:lstStyle/>
          <a:p>
            <a:pPr lvl="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достатньої підстави сформулюється так: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будь-яка істинна думка має достатню підставу.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закону достатньої підстави випливає така його вимога: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будь-яка думка може бути істинною тільки тоді, коли вона обґрунтована. </a:t>
            </a:r>
          </a:p>
          <a:p>
            <a:pPr lvl="0" algn="just"/>
            <a:r>
              <a:rPr lang="uk-UA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Приклад: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Так, для того, щоб судження "Петренко є спів­учасником цього злочину" було визнане істинним, необхідно привести підстави його істинності, тобто треба висловити ряд суджень, із яких би неодмінно випливало твердження про те, що Петренко справді є співучасником цього злочину. Якщо ж таких суджень наведено не буде, то висловлене положення ("Петренко є співучасник цього злочину") не може вважати­ся істинним.</a:t>
            </a: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001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903" y="362607"/>
            <a:ext cx="11319642" cy="5814356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науці й щоденному мисленні нічому не можна йняти віри, як цього вимагає релігія; будь-яке положення, всяка думка має бути обґрунтованою, доведеною. Довести ту чи іншу думку — означає обґрунтувати її, тобто навести інші думки (судження), які були б достатньою підставою її достовірності. Достатньою підставою якоїсь думки є такі інші думки, рані­ше визнані істинними, із яких неодмінно випливає істинність даної думки.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Судження, котрі наводяться для обґрунтування істинності іншого судження, називаються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логічною підставою.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те су­дження, яке випливає з інших суджень, як і підстави, нази­вається 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логічним наслідком.</a:t>
            </a:r>
            <a:endParaRPr lang="ru-RU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вигляді формули закон достатньої підстави записуєть­ся так: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тому, що є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В,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наслідком, а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підставою цього наслідку.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2795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 достатньої підстави забезпечує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обґрунтованість, доказовість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нашого мислення. Він вимагає, щоб наші думки були внутрішньо пов'язані одна з одною, випливали одна з одної, обґрунтовували одна одну. Будь-яке положення, у відпо­відності до закону достатньої підстави, набуває логічної сили лише тоді, коли наведені достатні підстави його достовірності. Якою б правдоподібною не здавалася та чи інша думка, вона може бути визнана істинною лише після того, як її істинність буде доведена. Закон достатньої підстави забороняє визнава­ти істинність думки на віру. Порушення цих вимог призво­дить до того, що мислення стає 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необґрунтованим, бездоказо­вим, голослівним.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305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  <a:tabLst>
                <a:tab pos="588963" algn="l"/>
              </a:tabLst>
            </a:pPr>
            <a:r>
              <a:rPr lang="uk-UA" alt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7.</a:t>
            </a: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Закон подвійного заперечення </a:t>
            </a: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087821"/>
            <a:ext cx="11382703" cy="5089142"/>
          </a:xfrm>
        </p:spPr>
        <p:txBody>
          <a:bodyPr>
            <a:normAutofit fontScale="925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Закони подвійного заперечення дозволяють знімати і вводити таке заперечення. Їх можна виразити так: якщо невірно, що Не-а, то А; якщо А, те невірне, що Не-а. </a:t>
            </a: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«Якщо невірно, що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Фреге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знав закону зняття подвійного заперечення, то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Фреге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знав цей закон», і навпаки.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Закон, що носить ім'я середньовічного логіка і філософа ченця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Дунса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Худоби, характеризує помилковий вислів. Сенс цього закону можна приблизно передати так: з помилкового твердження витікає яке бажане твердження.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Стосовно конкретних тверджень це звучить так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якщо двічі два рівно чотири, то якщо це не так, то  вся  математика нічого не стоїть. У подібного роду міркуваннях є безперечний присмак парадоксальності. Особливо помітним він стає, коли як висновок береться явно помилкове і абсолютно не пов'язаний з посилками вислів. </a:t>
            </a: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якщо двічі два рівно чотири, то якщо це не так, то Місяць зроблений із зеленого сиру.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5418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497" y="504497"/>
            <a:ext cx="11303875" cy="5672466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Відомий анекдот о Б. Расселе, що довів своєму співбесідникові на якомусь вечорі, що з того, що два плюс два рівно п'яти, витікає, що він, Рассел, — римський тато. У доказі використовувався закон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Дунса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Худоби.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Віднімемо від обох сторін рівність 2 + 2 = 5 по 3. Отримаємо: 1=2. Якщо співбесідник стверджує, що Рассел не є римським татом, то цей тато і Рассел — два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разных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особи. Але оскільки 1=2, тато і Рассел — це одна і та ж особа.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Закон, названий ім'ям ще одного середньовічного ченця і логіка, 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Клавія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лежить в основі доказу шляхом приведення до абсурду. Закон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Клавія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говорить, що якщо з помилковості твердження витікає його істинність, то твердження істинне.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1517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38" y="599090"/>
            <a:ext cx="11366938" cy="5833241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законів доказу шляхом приведення до абсурду відноситься і принцип, що говорить, що якщо з твердження витікає суперечність, то це твердження помилкове. Наприклад, якщо з твердження: «Трикутник має чотири кути» — виводиться як те, що у трикутника три кути, так і те, що у нього не три кути, це означає, що початкове твердження помилкове.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Приведені формулювання законів логіки і прикладів до цих законів є вельми незграбними конструкціями, і звучать вони досить незвично. Природна мова, що використалася в цих формулюваннях, явно не кращий засіб для даної мети. І справа навіть не стільки в громіздкості отримуваних виразів, скільки у відсутності ясності і точності в передачі законів.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Мало сказати, що про закони логіки важко говорити, користуючись тільки звичайною мовою. Строго підходячи до справи, потрібно сказати, що вони взагалі не можуть бути адекватно передані на цій мові.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випадково сучасна логіка будує для виразу своїх законів і пов'язаних з ними понять спеціальну мову. Ця формалізована мова відрізняється від звичайної мови перш за все тим, що слідує за логічною формою і відтворює її навіть в збиток стислості і легкості спілкування.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8203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289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545" y="1056290"/>
            <a:ext cx="11698013" cy="55967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 порушенні якого логічного закону виникає помилка у відповідях на поставлене запитання, яка називається –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 широка або занадто вузька відповідь”?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Закон тотожності.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 несуперечності.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Закон достатньої підстави.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порушенні якого логічного закону виникає помилка у відповідях на поставлена запитання, яка називається –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 не на поставлене запитання”?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Закон виключеного третього.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 несуперечності.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Закон тотожності.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якому із варіантів правильно визначено, що таке логічний закон?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Виражає необхідні і суттєві зв’язки між думками у процесі міркувань.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Виражає необхідні і суттєві зв’язки між предметами і явищами об’єктивного світу.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Виражає необхідні і суттєві зв’язки в суспільстві.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2863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38" y="520262"/>
            <a:ext cx="11556124" cy="611702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якому із варіантів правильно визначено, що таке логічний закон у традиційній </a:t>
            </a:r>
            <a:r>
              <a:rPr lang="uk-UA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логіці</a:t>
            </a:r>
            <a:r>
              <a:rPr lang="uk-U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Виражає необхідні зв’язки між предметами і явищами об’єктивного світу.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Виражає необхідні і суттєві зв’язки між думками у процесі міркувань.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Виражає тотожно-істинну формулу.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якому із варіантів правильно визначено, що таке логічний закон у символічній </a:t>
            </a:r>
            <a:r>
              <a:rPr lang="uk-UA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логіці</a:t>
            </a:r>
            <a:r>
              <a:rPr lang="uk-U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Будь-яка формула в межах певної формальної системи.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Формула, яка є тотожно-істинною в межах певної формальної системи.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суперечлива формула в межах певної формальної системи.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Який із названих законів є законом традиційної логіки?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Закон несуперечності.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 подвійного заперечення.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Закон </a:t>
            </a:r>
            <a:r>
              <a:rPr lang="uk-UA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ідемпотентності</a:t>
            </a: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79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підпорядковане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об'єктивним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законам,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рівнозначні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скрізь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 і 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Тому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93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способу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91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часу,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Скажімо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співвідносяться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63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8731"/>
            <a:ext cx="10515600" cy="568823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— "так, а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характер" —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скажімо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однозначно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— закон,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34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966" y="551793"/>
            <a:ext cx="10880834" cy="562517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хаотично,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думками.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тотожності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неодмінні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несуперечність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294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5348</Words>
  <Application>Microsoft Office PowerPoint</Application>
  <PresentationFormat>Широкоэкранный</PresentationFormat>
  <Paragraphs>211</Paragraphs>
  <Slides>48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5" baseType="lpstr">
      <vt:lpstr>Arial</vt:lpstr>
      <vt:lpstr>Calibri</vt:lpstr>
      <vt:lpstr>Calibri Light</vt:lpstr>
      <vt:lpstr>Symbol</vt:lpstr>
      <vt:lpstr>Times New Roman</vt:lpstr>
      <vt:lpstr>Тема Office</vt:lpstr>
      <vt:lpstr>Equation.3</vt:lpstr>
      <vt:lpstr>  Лекція № 5 Тема: Основні закони правильного мислення</vt:lpstr>
      <vt:lpstr>Рекомендована література </vt:lpstr>
      <vt:lpstr>1. Поняття закону логіки </vt:lpstr>
      <vt:lpstr>Можна виділити три групи законів: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2.Закон тотожності </vt:lpstr>
      <vt:lpstr>Презентация PowerPoint</vt:lpstr>
      <vt:lpstr>Презентация PowerPoint</vt:lpstr>
      <vt:lpstr>Презентация PowerPoint</vt:lpstr>
      <vt:lpstr>Презентация PowerPoint</vt:lpstr>
      <vt:lpstr>У математичній логіці закон тотожності записується такими формулами, що є аналогом змістовного закону тотожності, котрий вивчається загальною формальною логікою:</vt:lpstr>
      <vt:lpstr>Презентация PowerPoint</vt:lpstr>
      <vt:lpstr>Зміст закону тотожності полягає в таких його вимогах: </vt:lpstr>
      <vt:lpstr>Презентация PowerPoint</vt:lpstr>
      <vt:lpstr>Презентация PowerPoint</vt:lpstr>
      <vt:lpstr>3. Закон суперечності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Закон виключеного третього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5. Закон достатньої підстави</vt:lpstr>
      <vt:lpstr>Презентация PowerPoint</vt:lpstr>
      <vt:lpstr>Презентация PowerPoint</vt:lpstr>
      <vt:lpstr>Презентация PowerPoint</vt:lpstr>
      <vt:lpstr>Презентация PowerPoint</vt:lpstr>
      <vt:lpstr>7. Закон подвійного заперечення  </vt:lpstr>
      <vt:lpstr>Презентация PowerPoint</vt:lpstr>
      <vt:lpstr>Презентация PowerPoint</vt:lpstr>
      <vt:lpstr>Тест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5 Тема: Основні закони правильного мислення</dc:title>
  <dc:creator>Master</dc:creator>
  <cp:lastModifiedBy>Master</cp:lastModifiedBy>
  <cp:revision>25</cp:revision>
  <dcterms:created xsi:type="dcterms:W3CDTF">2018-10-27T19:57:56Z</dcterms:created>
  <dcterms:modified xsi:type="dcterms:W3CDTF">2018-10-28T16:51:16Z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