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0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4857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6094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1737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1564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96309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50574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823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05143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2884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8595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4729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550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3670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493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58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7884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5400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7ABE7-A863-3B40-B093-594946A8DD08}" type="datetimeFigureOut">
              <a:rPr lang="ru-UA" smtClean="0"/>
              <a:t>12.09.2024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A0584-2E76-B847-9828-7DC1F14D69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63760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emf"/><Relationship Id="rId3" Type="http://schemas.openxmlformats.org/officeDocument/2006/relationships/image" Target="../media/image20.emf"/><Relationship Id="rId7" Type="http://schemas.openxmlformats.org/officeDocument/2006/relationships/image" Target="../media/image22.emf"/><Relationship Id="rId12" Type="http://schemas.openxmlformats.org/officeDocument/2006/relationships/oleObject" Target="../embeddings/oleObject23.bin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emf"/><Relationship Id="rId5" Type="http://schemas.openxmlformats.org/officeDocument/2006/relationships/image" Target="../media/image21.emf"/><Relationship Id="rId15" Type="http://schemas.openxmlformats.org/officeDocument/2006/relationships/image" Target="../media/image26.e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emf"/><Relationship Id="rId14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4.emf"/><Relationship Id="rId7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2.emf"/><Relationship Id="rId7" Type="http://schemas.openxmlformats.org/officeDocument/2006/relationships/image" Target="../media/image14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emf"/><Relationship Id="rId5" Type="http://schemas.openxmlformats.org/officeDocument/2006/relationships/image" Target="../media/image13.e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882F9C-B434-2CDF-8BCB-F14BE304A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Математичні задачі ГІДРОенергетики</a:t>
            </a:r>
          </a:p>
        </p:txBody>
      </p:sp>
    </p:spTree>
    <p:extLst>
      <p:ext uri="{BB962C8B-B14F-4D97-AF65-F5344CB8AC3E}">
        <p14:creationId xmlns:p14="http://schemas.microsoft.com/office/powerpoint/2010/main" val="270600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4B7877-ECCF-EBAD-6FF2-C17D93E7AFEA}"/>
              </a:ext>
            </a:extLst>
          </p:cNvPr>
          <p:cNvSpPr txBox="1"/>
          <p:nvPr/>
        </p:nvSpPr>
        <p:spPr>
          <a:xfrm>
            <a:off x="1305044" y="469700"/>
            <a:ext cx="96330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Медіаною (</a:t>
            </a:r>
            <a:r>
              <a:rPr lang="uk-UA" sz="1800" spc="-25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випадкової величини </a:t>
            </a:r>
            <a:r>
              <a:rPr lang="uk-UA" sz="1800" spc="-25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називається таке її значення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для якого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47C08ED-EF3C-E473-88C5-E417A5D54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962" y="937549"/>
            <a:ext cx="1133047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80E517B-F185-2B7C-92C1-C6C3C631C3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608360"/>
              </p:ext>
            </p:extLst>
          </p:nvPr>
        </p:nvGraphicFramePr>
        <p:xfrm>
          <a:off x="1469984" y="1241448"/>
          <a:ext cx="1990847" cy="338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9260800" imgH="4978400" progId="Equation.3">
                  <p:embed/>
                </p:oleObj>
              </mc:Choice>
              <mc:Fallback>
                <p:oleObj r:id="rId2" imgW="29260800" imgH="4978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9984" y="1241448"/>
                        <a:ext cx="1990847" cy="338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FBB51C48-CBB8-5CCC-AC04-E845B1D20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657" y="1179963"/>
            <a:ext cx="5774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endParaRPr kumimoji="0" lang="uk-UA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E651942-5F2F-1A5F-DCCC-357E997F7C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258861"/>
              </p:ext>
            </p:extLst>
          </p:nvPr>
        </p:nvGraphicFramePr>
        <p:xfrm>
          <a:off x="5822065" y="1104957"/>
          <a:ext cx="1519289" cy="493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3406100" imgH="7607300" progId="Equation.3">
                  <p:embed/>
                </p:oleObj>
              </mc:Choice>
              <mc:Fallback>
                <p:oleObj r:id="rId4" imgW="23406100" imgH="7607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065" y="1104957"/>
                        <a:ext cx="1519289" cy="493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D45B1E6-84C1-0230-98F4-9D41623174A6}"/>
              </a:ext>
            </a:extLst>
          </p:cNvPr>
          <p:cNvSpPr txBox="1"/>
          <p:nvPr/>
        </p:nvSpPr>
        <p:spPr>
          <a:xfrm>
            <a:off x="1197979" y="1742962"/>
            <a:ext cx="10052613" cy="873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4610" indent="143510" algn="just">
              <a:lnSpc>
                <a:spcPct val="150000"/>
              </a:lnSpc>
            </a:pP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Різниця між максимальним і мінімальним значенням випадкової величини називається </a:t>
            </a:r>
            <a:r>
              <a:rPr lang="uk-UA" sz="1800" i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розмахом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діапазону розсіяння: </a:t>
            </a:r>
            <a:r>
              <a:rPr lang="uk-UA" sz="1800" spc="-5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sz="1800" spc="-5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55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</a:t>
            </a:r>
            <a:r>
              <a:rPr lang="uk-UA" sz="1800" spc="-55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 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800" spc="-5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55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</a:t>
            </a:r>
            <a:r>
              <a:rPr lang="uk-UA" sz="1800" spc="-55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1A7390-B7FE-C03D-4B4C-495B0080E290}"/>
              </a:ext>
            </a:extLst>
          </p:cNvPr>
          <p:cNvSpPr txBox="1"/>
          <p:nvPr/>
        </p:nvSpPr>
        <p:spPr>
          <a:xfrm>
            <a:off x="1251511" y="2843422"/>
            <a:ext cx="9945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Р-квантилем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називається значення випадкової величини, 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задовольняє рівнянню: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CA4440C0-FEF3-9406-7413-2E9E306E2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215" y="3009417"/>
            <a:ext cx="138700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7E495FC7-652B-E426-1F40-B9A408178A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777969"/>
              </p:ext>
            </p:extLst>
          </p:nvPr>
        </p:nvGraphicFramePr>
        <p:xfrm>
          <a:off x="4293938" y="3437269"/>
          <a:ext cx="2760263" cy="369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41249600" imgH="5562600" progId="Equation.3">
                  <p:embed/>
                </p:oleObj>
              </mc:Choice>
              <mc:Fallback>
                <p:oleObj r:id="rId6" imgW="41249600" imgH="5562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3938" y="3437269"/>
                        <a:ext cx="2760263" cy="3693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978BF27-A5A5-F486-EED1-EFA6AE888953}"/>
              </a:ext>
            </a:extLst>
          </p:cNvPr>
          <p:cNvSpPr txBox="1"/>
          <p:nvPr/>
        </p:nvSpPr>
        <p:spPr>
          <a:xfrm>
            <a:off x="1197979" y="3919036"/>
            <a:ext cx="783606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3510" algn="just">
              <a:lnSpc>
                <a:spcPct val="150000"/>
              </a:lnSpc>
            </a:pP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Спеціальні </a:t>
            </a:r>
            <a:r>
              <a:rPr lang="uk-UA" sz="1800" spc="-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квантилі</a:t>
            </a: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1605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1800" spc="-4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4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0,25 </a:t>
            </a:r>
            <a:r>
              <a:rPr lang="uk-UA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sz="1800" spc="-4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4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0,75</a:t>
            </a:r>
            <a:r>
              <a:rPr lang="uk-UA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800" spc="-4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квартілі</a:t>
            </a:r>
            <a:r>
              <a:rPr lang="uk-UA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1605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1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1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0,50-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медіана;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41605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1800" spc="-5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55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0,10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,х </a:t>
            </a:r>
            <a:r>
              <a:rPr lang="uk-UA" sz="1800" spc="-55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0,20 …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.,х</a:t>
            </a:r>
            <a:r>
              <a:rPr lang="uk-UA" sz="1800" spc="-55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0,90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uk-UA" sz="1800" spc="-5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деціл</a:t>
            </a:r>
            <a:r>
              <a:rPr lang="uk-UA" spc="-5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sz="1800" spc="-7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7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0,01</a:t>
            </a:r>
            <a:r>
              <a:rPr lang="uk-UA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,х </a:t>
            </a:r>
            <a:r>
              <a:rPr lang="uk-UA" sz="1800" spc="-7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0,02</a:t>
            </a:r>
            <a:r>
              <a:rPr lang="uk-UA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…,х</a:t>
            </a:r>
            <a:r>
              <a:rPr lang="uk-UA" sz="1800" spc="-7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0,99</a:t>
            </a:r>
            <a:r>
              <a:rPr lang="uk-UA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1800" spc="-7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процентілі</a:t>
            </a:r>
            <a:r>
              <a:rPr lang="uk-UA" sz="1800" spc="-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UA" sz="1600" dirty="0">
                <a:solidFill>
                  <a:schemeClr val="bg1"/>
                </a:solidFill>
                <a:effectLst/>
              </a:rPr>
              <a:t> 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83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EBC9D3-33B3-7767-CE8A-011265AC23FA}"/>
              </a:ext>
            </a:extLst>
          </p:cNvPr>
          <p:cNvSpPr txBox="1"/>
          <p:nvPr/>
        </p:nvSpPr>
        <p:spPr>
          <a:xfrm>
            <a:off x="827589" y="66304"/>
            <a:ext cx="106718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Проводилися дослідження впливу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відбраковуючих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випробувань циклічної зміни температур і тривалої температурної 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дії на міцність гідроенергетичної споруди</a:t>
            </a:r>
            <a:r>
              <a:rPr lang="uk-UA" sz="12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Одержані дані представлені  в таблиці 1.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A9AD12-5032-3D36-E5E9-7EF620A486BA}"/>
              </a:ext>
            </a:extLst>
          </p:cNvPr>
          <p:cNvSpPr txBox="1"/>
          <p:nvPr/>
        </p:nvSpPr>
        <p:spPr>
          <a:xfrm>
            <a:off x="3978798" y="989634"/>
            <a:ext cx="610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1 - Результати випробувань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C3CC6E1-6657-C9F8-B887-28FA99E93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203285"/>
              </p:ext>
            </p:extLst>
          </p:nvPr>
        </p:nvGraphicFramePr>
        <p:xfrm>
          <a:off x="416688" y="1358966"/>
          <a:ext cx="11493660" cy="53927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917220">
                  <a:extLst>
                    <a:ext uri="{9D8B030D-6E8A-4147-A177-3AD203B41FA5}">
                      <a16:colId xmlns:a16="http://schemas.microsoft.com/office/drawing/2014/main" val="3007738931"/>
                    </a:ext>
                  </a:extLst>
                </a:gridCol>
                <a:gridCol w="2956673">
                  <a:extLst>
                    <a:ext uri="{9D8B030D-6E8A-4147-A177-3AD203B41FA5}">
                      <a16:colId xmlns:a16="http://schemas.microsoft.com/office/drawing/2014/main" val="1036080197"/>
                    </a:ext>
                  </a:extLst>
                </a:gridCol>
                <a:gridCol w="2867321">
                  <a:extLst>
                    <a:ext uri="{9D8B030D-6E8A-4147-A177-3AD203B41FA5}">
                      <a16:colId xmlns:a16="http://schemas.microsoft.com/office/drawing/2014/main" val="1736436463"/>
                    </a:ext>
                  </a:extLst>
                </a:gridCol>
                <a:gridCol w="2752446">
                  <a:extLst>
                    <a:ext uri="{9D8B030D-6E8A-4147-A177-3AD203B41FA5}">
                      <a16:colId xmlns:a16="http://schemas.microsoft.com/office/drawing/2014/main" val="572896201"/>
                    </a:ext>
                  </a:extLst>
                </a:gridCol>
              </a:tblGrid>
              <a:tr h="184148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Значення руйнуючого зусилля, МПа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463542"/>
                  </a:ext>
                </a:extLst>
              </a:tr>
              <a:tr h="3214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 проведенням випробувань</a:t>
                      </a:r>
                      <a:r>
                        <a:rPr lang="ru-UA" sz="12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(І)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 </a:t>
                      </a:r>
                      <a:r>
                        <a:rPr lang="uk-UA" sz="1200" spc="3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відбраковуючих</a:t>
                      </a: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випробувань (ІІ)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 тесту на старіння (ІІІ)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 </a:t>
                      </a:r>
                      <a:r>
                        <a:rPr lang="uk-UA" sz="1200" spc="3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термотренування</a:t>
                      </a: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(ІV)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2996839498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"/>
                        </a:spcBef>
                      </a:pPr>
                      <a:r>
                        <a:rPr lang="uk-UA" sz="1200" spc="-8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"/>
                        </a:spcBef>
                      </a:pPr>
                      <a:r>
                        <a:rPr lang="uk-UA" sz="1200" spc="-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"/>
                        </a:spcBef>
                      </a:pPr>
                      <a:r>
                        <a:rPr lang="uk-UA" sz="120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"/>
                        </a:spcBef>
                      </a:pPr>
                      <a:r>
                        <a:rPr lang="uk-UA" sz="12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295782426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96016692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3708749890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3766068065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697539896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2814910256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1051839711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3208257556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3252586786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1474223811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581441674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2324741716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58190" algn="ctr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2883822630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1699457482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3020781597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796110319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144152744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468791854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2031958175"/>
                  </a:ext>
                </a:extLst>
              </a:tr>
              <a:tr h="1834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617220" algn="l"/>
                          <a:tab pos="812165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200" spc="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84" marR="32484" marT="0" marB="0"/>
                </a:tc>
                <a:extLst>
                  <a:ext uri="{0D108BD9-81ED-4DB2-BD59-A6C34878D82A}">
                    <a16:rowId xmlns:a16="http://schemas.microsoft.com/office/drawing/2014/main" val="2518023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01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9DA68E0-DF32-0D9C-6E79-67937DD87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78442"/>
              </p:ext>
            </p:extLst>
          </p:nvPr>
        </p:nvGraphicFramePr>
        <p:xfrm>
          <a:off x="1159156" y="784809"/>
          <a:ext cx="6289675" cy="174523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19599">
                  <a:extLst>
                    <a:ext uri="{9D8B030D-6E8A-4147-A177-3AD203B41FA5}">
                      <a16:colId xmlns:a16="http://schemas.microsoft.com/office/drawing/2014/main" val="2958336429"/>
                    </a:ext>
                  </a:extLst>
                </a:gridCol>
                <a:gridCol w="865938">
                  <a:extLst>
                    <a:ext uri="{9D8B030D-6E8A-4147-A177-3AD203B41FA5}">
                      <a16:colId xmlns:a16="http://schemas.microsoft.com/office/drawing/2014/main" val="483575618"/>
                    </a:ext>
                  </a:extLst>
                </a:gridCol>
                <a:gridCol w="718802">
                  <a:extLst>
                    <a:ext uri="{9D8B030D-6E8A-4147-A177-3AD203B41FA5}">
                      <a16:colId xmlns:a16="http://schemas.microsoft.com/office/drawing/2014/main" val="2689930993"/>
                    </a:ext>
                  </a:extLst>
                </a:gridCol>
                <a:gridCol w="646100">
                  <a:extLst>
                    <a:ext uri="{9D8B030D-6E8A-4147-A177-3AD203B41FA5}">
                      <a16:colId xmlns:a16="http://schemas.microsoft.com/office/drawing/2014/main" val="2924386920"/>
                    </a:ext>
                  </a:extLst>
                </a:gridCol>
                <a:gridCol w="672652">
                  <a:extLst>
                    <a:ext uri="{9D8B030D-6E8A-4147-A177-3AD203B41FA5}">
                      <a16:colId xmlns:a16="http://schemas.microsoft.com/office/drawing/2014/main" val="3132123846"/>
                    </a:ext>
                  </a:extLst>
                </a:gridCol>
                <a:gridCol w="672652">
                  <a:extLst>
                    <a:ext uri="{9D8B030D-6E8A-4147-A177-3AD203B41FA5}">
                      <a16:colId xmlns:a16="http://schemas.microsoft.com/office/drawing/2014/main" val="1711227982"/>
                    </a:ext>
                  </a:extLst>
                </a:gridCol>
                <a:gridCol w="670755">
                  <a:extLst>
                    <a:ext uri="{9D8B030D-6E8A-4147-A177-3AD203B41FA5}">
                      <a16:colId xmlns:a16="http://schemas.microsoft.com/office/drawing/2014/main" val="3133707269"/>
                    </a:ext>
                  </a:extLst>
                </a:gridCol>
                <a:gridCol w="661905">
                  <a:extLst>
                    <a:ext uri="{9D8B030D-6E8A-4147-A177-3AD203B41FA5}">
                      <a16:colId xmlns:a16="http://schemas.microsoft.com/office/drawing/2014/main" val="2222804909"/>
                    </a:ext>
                  </a:extLst>
                </a:gridCol>
                <a:gridCol w="661272">
                  <a:extLst>
                    <a:ext uri="{9D8B030D-6E8A-4147-A177-3AD203B41FA5}">
                      <a16:colId xmlns:a16="http://schemas.microsoft.com/office/drawing/2014/main" val="375183468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Операція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Значення числових характеристик </a:t>
                      </a:r>
                      <a:r>
                        <a:rPr lang="uk-UA" sz="1400" dirty="0" err="1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, МПа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3709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 err="1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uk-UA" sz="1400" baseline="-25000" dirty="0" err="1">
                          <a:solidFill>
                            <a:schemeClr val="bg1"/>
                          </a:solidFill>
                          <a:effectLst/>
                        </a:rPr>
                        <a:t>мин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 err="1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uk-UA" sz="1400" baseline="-25000" dirty="0" err="1">
                          <a:solidFill>
                            <a:schemeClr val="bg1"/>
                          </a:solidFill>
                          <a:effectLst/>
                        </a:rPr>
                        <a:t>мах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D(x)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Мо|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Me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7633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0,6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1,4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1,26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0,2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0,45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1029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3,9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2,4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2,41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0,4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0,63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2,15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7753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III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1,4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3,6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2,42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0,46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0,68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986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4,4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2,1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3,5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0,29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0,54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3,1;4,1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0170" algn="l"/>
                          <a:tab pos="1888490" algn="l"/>
                          <a:tab pos="2500630" algn="l"/>
                          <a:tab pos="279019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3,55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6976754"/>
                  </a:ext>
                </a:extLst>
              </a:tr>
            </a:tbl>
          </a:graphicData>
        </a:graphic>
      </p:graphicFrame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D189AFC9-63BA-7329-ABC6-18324EEFE9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766884"/>
              </p:ext>
            </p:extLst>
          </p:nvPr>
        </p:nvGraphicFramePr>
        <p:xfrm>
          <a:off x="4305782" y="1004347"/>
          <a:ext cx="106884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921000" imgH="6438900" progId="Equation.3">
                  <p:embed/>
                </p:oleObj>
              </mc:Choice>
              <mc:Fallback>
                <p:oleObj r:id="rId2" imgW="2921000" imgH="6438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782" y="1004347"/>
                        <a:ext cx="106884" cy="27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9A87DAC-9161-5D88-DA3D-A8E6E272B9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72855"/>
              </p:ext>
            </p:extLst>
          </p:nvPr>
        </p:nvGraphicFramePr>
        <p:xfrm>
          <a:off x="5581830" y="1175797"/>
          <a:ext cx="3175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7315200" imgH="4978400" progId="Equation.3">
                  <p:embed/>
                </p:oleObj>
              </mc:Choice>
              <mc:Fallback>
                <p:oleObj r:id="rId4" imgW="7315200" imgH="4978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1830" y="1175797"/>
                        <a:ext cx="3175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D8F0FD16-9AFC-2E7C-D1AE-1B2711020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477" y="220978"/>
            <a:ext cx="13562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89125" algn="l"/>
                <a:tab pos="2500313" algn="l"/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89125" algn="l"/>
                <a:tab pos="2500313" algn="l"/>
                <a:tab pos="2790825" algn="l"/>
              </a:tabLst>
            </a:pPr>
            <a:r>
              <a:rPr kumimoji="0" lang="uk-UA" altLang="ru-UA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2</a:t>
            </a:r>
            <a:endParaRPr kumimoji="0" lang="uk-UA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24E1430-C357-3A77-AC75-C174668D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657870"/>
              </p:ext>
            </p:extLst>
          </p:nvPr>
        </p:nvGraphicFramePr>
        <p:xfrm>
          <a:off x="8151230" y="843817"/>
          <a:ext cx="3660243" cy="49237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20477">
                  <a:extLst>
                    <a:ext uri="{9D8B030D-6E8A-4147-A177-3AD203B41FA5}">
                      <a16:colId xmlns:a16="http://schemas.microsoft.com/office/drawing/2014/main" val="4105241265"/>
                    </a:ext>
                  </a:extLst>
                </a:gridCol>
                <a:gridCol w="751802">
                  <a:extLst>
                    <a:ext uri="{9D8B030D-6E8A-4147-A177-3AD203B41FA5}">
                      <a16:colId xmlns:a16="http://schemas.microsoft.com/office/drawing/2014/main" val="460824153"/>
                    </a:ext>
                  </a:extLst>
                </a:gridCol>
                <a:gridCol w="772808">
                  <a:extLst>
                    <a:ext uri="{9D8B030D-6E8A-4147-A177-3AD203B41FA5}">
                      <a16:colId xmlns:a16="http://schemas.microsoft.com/office/drawing/2014/main" val="4169042879"/>
                    </a:ext>
                  </a:extLst>
                </a:gridCol>
                <a:gridCol w="772808">
                  <a:extLst>
                    <a:ext uri="{9D8B030D-6E8A-4147-A177-3AD203B41FA5}">
                      <a16:colId xmlns:a16="http://schemas.microsoft.com/office/drawing/2014/main" val="330168161"/>
                    </a:ext>
                  </a:extLst>
                </a:gridCol>
                <a:gridCol w="642348">
                  <a:extLst>
                    <a:ext uri="{9D8B030D-6E8A-4147-A177-3AD203B41FA5}">
                      <a16:colId xmlns:a16="http://schemas.microsoft.com/office/drawing/2014/main" val="3070870571"/>
                    </a:ext>
                  </a:extLst>
                </a:gridCol>
              </a:tblGrid>
              <a:tr h="20645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№ </a:t>
                      </a:r>
                      <a:r>
                        <a:rPr lang="uk-UA" sz="1100" dirty="0" err="1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uk-UA" sz="1100" dirty="0" err="1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Значення </a:t>
                      </a:r>
                      <a:r>
                        <a:rPr lang="uk-UA" sz="1100" dirty="0" err="1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, МПа, після операції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868635"/>
                  </a:ext>
                </a:extLst>
              </a:tr>
              <a:tr h="205732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III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14027052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0,6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1,4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2,3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469208400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2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0,7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1,4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2,6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175387205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3 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0,7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1,6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58202980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0.8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1,8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3,1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995644572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0,8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3,1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797012277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0,9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3,1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008797329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0,9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3,2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589567322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3,2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4214493522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3,3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464066216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3,5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758846756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2,2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50904685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12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436510932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805640211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151096657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4,0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095252110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2,9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4,0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454645277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4,1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4086180563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18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4,1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073546921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19 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3,7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4,1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386729180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20 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3,9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4,4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8580825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57D1C3B-EA56-1CC4-9BE1-03A733CDE0AF}"/>
              </a:ext>
            </a:extLst>
          </p:cNvPr>
          <p:cNvSpPr txBox="1"/>
          <p:nvPr/>
        </p:nvSpPr>
        <p:spPr>
          <a:xfrm>
            <a:off x="9532273" y="176637"/>
            <a:ext cx="1698061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tabLst>
                <a:tab pos="702310" algn="l"/>
                <a:tab pos="3474720" algn="r"/>
                <a:tab pos="3750310" algn="r"/>
              </a:tabLst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3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FDDC7C-85B7-971E-6313-6DEA94662318}"/>
              </a:ext>
            </a:extLst>
          </p:cNvPr>
          <p:cNvSpPr txBox="1"/>
          <p:nvPr/>
        </p:nvSpPr>
        <p:spPr>
          <a:xfrm>
            <a:off x="761035" y="2749581"/>
            <a:ext cx="6105644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tabLst>
                <a:tab pos="702310" algn="l"/>
                <a:tab pos="3474720" algn="r"/>
                <a:tab pos="3750310" algn="r"/>
              </a:tabLst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4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C3AA89B3-EAE3-EE80-EB50-DEE4DA87D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458136"/>
              </p:ext>
            </p:extLst>
          </p:nvPr>
        </p:nvGraphicFramePr>
        <p:xfrm>
          <a:off x="901814" y="3207592"/>
          <a:ext cx="6606823" cy="18495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276680">
                  <a:extLst>
                    <a:ext uri="{9D8B030D-6E8A-4147-A177-3AD203B41FA5}">
                      <a16:colId xmlns:a16="http://schemas.microsoft.com/office/drawing/2014/main" val="3644053930"/>
                    </a:ext>
                  </a:extLst>
                </a:gridCol>
                <a:gridCol w="1224642">
                  <a:extLst>
                    <a:ext uri="{9D8B030D-6E8A-4147-A177-3AD203B41FA5}">
                      <a16:colId xmlns:a16="http://schemas.microsoft.com/office/drawing/2014/main" val="4021407900"/>
                    </a:ext>
                  </a:extLst>
                </a:gridCol>
                <a:gridCol w="1224642">
                  <a:extLst>
                    <a:ext uri="{9D8B030D-6E8A-4147-A177-3AD203B41FA5}">
                      <a16:colId xmlns:a16="http://schemas.microsoft.com/office/drawing/2014/main" val="789289136"/>
                    </a:ext>
                  </a:extLst>
                </a:gridCol>
                <a:gridCol w="1039385">
                  <a:extLst>
                    <a:ext uri="{9D8B030D-6E8A-4147-A177-3AD203B41FA5}">
                      <a16:colId xmlns:a16="http://schemas.microsoft.com/office/drawing/2014/main" val="3961944123"/>
                    </a:ext>
                  </a:extLst>
                </a:gridCol>
                <a:gridCol w="1039385">
                  <a:extLst>
                    <a:ext uri="{9D8B030D-6E8A-4147-A177-3AD203B41FA5}">
                      <a16:colId xmlns:a16="http://schemas.microsoft.com/office/drawing/2014/main" val="3763262053"/>
                    </a:ext>
                  </a:extLst>
                </a:gridCol>
                <a:gridCol w="802089">
                  <a:extLst>
                    <a:ext uri="{9D8B030D-6E8A-4147-A177-3AD203B41FA5}">
                      <a16:colId xmlns:a16="http://schemas.microsoft.com/office/drawing/2014/main" val="458475207"/>
                    </a:ext>
                  </a:extLst>
                </a:gridCol>
              </a:tblGrid>
              <a:tr h="31623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операція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Значення числових характеристик </a:t>
                      </a:r>
                      <a:r>
                        <a:rPr lang="uk-UA" sz="1400" dirty="0" err="1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, МПа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506076"/>
                  </a:ext>
                </a:extLst>
              </a:tr>
              <a:tr h="94615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9599123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1,26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1,35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2,61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2,7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4890553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2,41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1,89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0,52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4,3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3,76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4912906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III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2,42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2,04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0,4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4,46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4,08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556529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3,51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1,62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1,88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5,12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3,24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9871616"/>
                  </a:ext>
                </a:extLst>
              </a:tr>
            </a:tbl>
          </a:graphicData>
        </a:graphic>
      </p:graphicFrame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F201889E-9CA9-32B3-9A8A-30F4B6149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701947"/>
              </p:ext>
            </p:extLst>
          </p:nvPr>
        </p:nvGraphicFramePr>
        <p:xfrm>
          <a:off x="2718570" y="3535464"/>
          <a:ext cx="142266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921000" imgH="6438900" progId="Equation.3">
                  <p:embed/>
                </p:oleObj>
              </mc:Choice>
              <mc:Fallback>
                <p:oleObj r:id="rId6" imgW="2921000" imgH="6438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570" y="3535464"/>
                        <a:ext cx="142266" cy="27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6BC7B4A5-869A-7E5B-E05E-855F8D03BF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0430"/>
              </p:ext>
            </p:extLst>
          </p:nvPr>
        </p:nvGraphicFramePr>
        <p:xfrm>
          <a:off x="3898913" y="3567511"/>
          <a:ext cx="384118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7899400" imgH="4102100" progId="Equation.3">
                  <p:embed/>
                </p:oleObj>
              </mc:Choice>
              <mc:Fallback>
                <p:oleObj r:id="rId8" imgW="7899400" imgH="4102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13" y="3567511"/>
                        <a:ext cx="384118" cy="17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BC1B824C-5412-A18C-C26E-25401EF6E4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38424"/>
              </p:ext>
            </p:extLst>
          </p:nvPr>
        </p:nvGraphicFramePr>
        <p:xfrm>
          <a:off x="4981485" y="3487024"/>
          <a:ext cx="469477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9652000" imgH="6438900" progId="Equation.3">
                  <p:embed/>
                </p:oleObj>
              </mc:Choice>
              <mc:Fallback>
                <p:oleObj r:id="rId10" imgW="9652000" imgH="6438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485" y="3487024"/>
                        <a:ext cx="469477" cy="27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6F910E31-A75C-5E6C-7CEF-16FA49989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098520"/>
              </p:ext>
            </p:extLst>
          </p:nvPr>
        </p:nvGraphicFramePr>
        <p:xfrm>
          <a:off x="5858817" y="3465911"/>
          <a:ext cx="469477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2" imgW="9652000" imgH="6438900" progId="Equation.3">
                  <p:embed/>
                </p:oleObj>
              </mc:Choice>
              <mc:Fallback>
                <p:oleObj r:id="rId12" imgW="9652000" imgH="6438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8817" y="3465911"/>
                        <a:ext cx="469477" cy="27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941B700F-63CC-E376-6AEB-1487C4C018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360826"/>
              </p:ext>
            </p:extLst>
          </p:nvPr>
        </p:nvGraphicFramePr>
        <p:xfrm>
          <a:off x="6847870" y="3551686"/>
          <a:ext cx="46947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4" imgW="9652000" imgH="4978400" progId="Equation.3">
                  <p:embed/>
                </p:oleObj>
              </mc:Choice>
              <mc:Fallback>
                <p:oleObj r:id="rId14" imgW="9652000" imgH="497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7870" y="3551686"/>
                        <a:ext cx="469477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3C1B000B-0C91-0011-BF1F-87A9B3F0C822}"/>
              </a:ext>
            </a:extLst>
          </p:cNvPr>
          <p:cNvSpPr txBox="1"/>
          <p:nvPr/>
        </p:nvSpPr>
        <p:spPr>
          <a:xfrm>
            <a:off x="1402993" y="5224192"/>
            <a:ext cx="6105644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5905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tabLst>
                <a:tab pos="964565" algn="l"/>
                <a:tab pos="1597025" algn="l"/>
                <a:tab pos="2249170" algn="l"/>
                <a:tab pos="2860675" algn="l"/>
                <a:tab pos="3519170" algn="l"/>
              </a:tabLst>
            </a:pPr>
            <a:r>
              <a:rPr lang="uk-UA" sz="1800" i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 менше нуля не записується.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1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BA2A7DC-BE6F-AEE3-685C-3A10626E6334}"/>
              </a:ext>
            </a:extLst>
          </p:cNvPr>
          <p:cNvSpPr txBox="1"/>
          <p:nvPr/>
        </p:nvSpPr>
        <p:spPr>
          <a:xfrm>
            <a:off x="1119850" y="346321"/>
            <a:ext cx="61056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3505" marR="18415" indent="135890" algn="just">
              <a:spcBef>
                <a:spcPts val="935"/>
              </a:spcBef>
              <a:spcAft>
                <a:spcPts val="0"/>
              </a:spcAft>
            </a:pPr>
            <a:r>
              <a:rPr lang="uk-UA" sz="1800" spc="-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Міцність споруди збільшується після| дії </a:t>
            </a:r>
            <a:r>
              <a:rPr lang="uk-UA" sz="18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відбраковуючих</a:t>
            </a:r>
            <a:r>
              <a:rPr lang="uk-UA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випробувань і </a:t>
            </a:r>
            <a:r>
              <a:rPr lang="uk-UA" sz="18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термотренування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що видно зі збільшення мінімального, максимального і </a:t>
            </a:r>
            <a:r>
              <a:rPr lang="uk-UA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середнього значень по операціях.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B7D5D1-C82D-7136-E258-A5F4627EF0BB}"/>
              </a:ext>
            </a:extLst>
          </p:cNvPr>
          <p:cNvSpPr txBox="1"/>
          <p:nvPr/>
        </p:nvSpPr>
        <p:spPr>
          <a:xfrm>
            <a:off x="5107330" y="1876372"/>
            <a:ext cx="61056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25" indent="138430" algn="just">
              <a:tabLst>
                <a:tab pos="412750" algn="l"/>
              </a:tabLst>
            </a:pPr>
            <a:r>
              <a:rPr lang="uk-UA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Тест на старіння декілька знижує міцність 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споруди в порівнянні з попереднім станом, </a:t>
            </a: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видно по мінімальному та максимальному значеннях, хоча середнє </a:t>
            </a:r>
            <a:r>
              <a:rPr lang="uk-UA" sz="18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 залишається в тих же межах.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E22774-FB9C-8D6B-E569-296C1018BBAF}"/>
              </a:ext>
            </a:extLst>
          </p:cNvPr>
          <p:cNvSpPr txBox="1"/>
          <p:nvPr/>
        </p:nvSpPr>
        <p:spPr>
          <a:xfrm>
            <a:off x="1119850" y="3555442"/>
            <a:ext cx="61056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Times New Roman" panose="02020603050405020304" pitchFamily="18" charset="0"/>
              <a:buAutoNum type="arabicPeriod" startAt="3"/>
              <a:tabLst>
                <a:tab pos="377825" algn="l"/>
              </a:tabLst>
            </a:pP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Розподіли значень руйнуючих зусиль по операціях 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I, II, III - </a:t>
            </a:r>
            <a:r>
              <a:rPr lang="uk-UA" sz="1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одномодальні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по операції IV - </a:t>
            </a:r>
            <a:r>
              <a:rPr lang="uk-UA" sz="1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двомодальне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BB8989-CFC1-3DF9-0813-E359E5DB41DE}"/>
              </a:ext>
            </a:extLst>
          </p:cNvPr>
          <p:cNvSpPr txBox="1"/>
          <p:nvPr/>
        </p:nvSpPr>
        <p:spPr>
          <a:xfrm>
            <a:off x="4982900" y="4630271"/>
            <a:ext cx="61056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Розкид значень руйнуючого зусилля для</a:t>
            </a:r>
            <a:b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даної конструкції на всіх видах технологічних операцій і</a:t>
            </a:r>
            <a:b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випробувань укладається в межі розкиду       </a:t>
            </a:r>
            <a:r>
              <a:rPr lang="uk-UA" sz="18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говорить про </a:t>
            </a: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стабільність цього </a:t>
            </a:r>
            <a:r>
              <a:rPr lang="uk-UA" sz="1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техпроцесу</a:t>
            </a: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>
              <a:solidFill>
                <a:schemeClr val="bg1"/>
              </a:solidFill>
            </a:endParaRPr>
          </a:p>
        </p:txBody>
      </p:sp>
      <p:graphicFrame>
        <p:nvGraphicFramePr>
          <p:cNvPr id="20" name="Объект 19">
            <a:extLst>
              <a:ext uri="{FF2B5EF4-FFF2-40B4-BE49-F238E27FC236}">
                <a16:creationId xmlns:a16="http://schemas.microsoft.com/office/drawing/2014/main" id="{670C0F1D-659D-54FD-DFB4-E8A9B15695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241631"/>
              </p:ext>
            </p:extLst>
          </p:nvPr>
        </p:nvGraphicFramePr>
        <p:xfrm>
          <a:off x="9306045" y="5221377"/>
          <a:ext cx="358354" cy="295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978400" imgH="4102100" progId="Equation.3">
                  <p:embed/>
                </p:oleObj>
              </mc:Choice>
              <mc:Fallback>
                <p:oleObj r:id="rId2" imgW="4978400" imgH="4102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6045" y="5221377"/>
                        <a:ext cx="358354" cy="295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2">
            <a:extLst>
              <a:ext uri="{FF2B5EF4-FFF2-40B4-BE49-F238E27FC236}">
                <a16:creationId xmlns:a16="http://schemas.microsoft.com/office/drawing/2014/main" id="{0C1D69A9-1FC5-07D5-1737-A62490C3B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412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kumimoji="0" lang="uk-UA" altLang="ru-UA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ru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602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895FB-B3A7-7154-B36D-455464AC8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22" y="1246208"/>
            <a:ext cx="9905955" cy="34290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ГРАФІЧНА ОБРОБКА СУКУПНОСТІ</a:t>
            </a:r>
            <a:br>
              <a:rPr lang="ru-UA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ВИПАДКОВИХ ВЕЛИЧИН</a:t>
            </a:r>
            <a:br>
              <a:rPr lang="ru-UA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2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9D0054-699A-AAE9-3605-46E0B06F5D79}"/>
              </a:ext>
            </a:extLst>
          </p:cNvPr>
          <p:cNvSpPr txBox="1"/>
          <p:nvPr/>
        </p:nvSpPr>
        <p:spPr>
          <a:xfrm>
            <a:off x="1258746" y="230004"/>
            <a:ext cx="9980271" cy="1805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365" indent="140335" algn="just">
              <a:spcBef>
                <a:spcPts val="420"/>
              </a:spcBef>
              <a:spcAft>
                <a:spcPts val="0"/>
              </a:spcAft>
            </a:pP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Варіанти значень величини, перераховані 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порядку їх зростання з вказівкою для кожного значення 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числа його повторень, називають </a:t>
            </a:r>
            <a:r>
              <a:rPr lang="uk-UA" sz="18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рядом розподілів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126365" indent="140335" algn="just">
              <a:spcBef>
                <a:spcPts val="420"/>
              </a:spcBef>
              <a:spcAft>
                <a:spcPts val="0"/>
              </a:spcAft>
            </a:pP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Число повторень 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кожного значення випадкової величини називається його </a:t>
            </a:r>
            <a:r>
              <a:rPr lang="uk-UA" sz="1800" i="1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абсолютною </a:t>
            </a:r>
            <a:r>
              <a:rPr lang="uk-UA" sz="1800" i="1" spc="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частотою.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Сума всіх абсолютних частот у ряді розподілу дорівнює загальній 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 вимірювань, які називають </a:t>
            </a:r>
            <a:r>
              <a:rPr lang="uk-UA" sz="1800" i="1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об'ємом сукупності.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D53CBF-D537-C15D-7EA1-9920C1178B32}"/>
              </a:ext>
            </a:extLst>
          </p:cNvPr>
          <p:cNvSpPr txBox="1"/>
          <p:nvPr/>
        </p:nvSpPr>
        <p:spPr>
          <a:xfrm>
            <a:off x="1478665" y="2035627"/>
            <a:ext cx="9760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Простою формою графічного представлення ряду розподілів є </a:t>
            </a:r>
            <a:r>
              <a:rPr lang="uk-UA" sz="1800" i="1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полігон.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21B7E-5453-6BB6-8FD2-EEB6688F27DD}"/>
              </a:ext>
            </a:extLst>
          </p:cNvPr>
          <p:cNvSpPr txBox="1"/>
          <p:nvPr/>
        </p:nvSpPr>
        <p:spPr>
          <a:xfrm>
            <a:off x="1339769" y="2533936"/>
            <a:ext cx="9899248" cy="1289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270" indent="141605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визначенні ширини інтервалу може бути використано </a:t>
            </a: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 </a:t>
            </a:r>
            <a:r>
              <a:rPr lang="uk-UA" sz="18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Старджеса</a:t>
            </a: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знаходження мінімального числа інтервалів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До, на які потрібно розбити різницю між двома крайніми значеннями: До = 1 + 3,3 </a:t>
            </a:r>
            <a:r>
              <a:rPr lang="uk-UA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lgN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де </a:t>
            </a:r>
            <a:r>
              <a:rPr lang="uk-UA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розмір вибірки, тобто кількість випадкових величин.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A5CB09-349B-2BA6-AD73-A047BD8BACC7}"/>
              </a:ext>
            </a:extLst>
          </p:cNvPr>
          <p:cNvSpPr txBox="1"/>
          <p:nvPr/>
        </p:nvSpPr>
        <p:spPr>
          <a:xfrm>
            <a:off x="1339768" y="3951920"/>
            <a:ext cx="9899247" cy="873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Вірогідність того, що вимірювання потрапляє в проміжок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2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</a:t>
            </a:r>
            <a:r>
              <a:rPr lang="uk-UA" spc="-2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</a:t>
            </a:r>
            <a:r>
              <a:rPr lang="uk-UA" sz="1800" spc="-2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називається </a:t>
            </a:r>
            <a:r>
              <a:rPr lang="uk-UA" sz="1800" i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інтегральним (кумулятивним) законом розподілу; </a:t>
            </a:r>
            <a:r>
              <a:rPr lang="uk-UA" sz="1800" i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дорівнює  </a:t>
            </a:r>
            <a:r>
              <a:rPr lang="uk-UA" sz="1800" i="1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площі під інтегральною кривою.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D557CD-9C9A-01F7-DBD0-4183E9FCF205}"/>
              </a:ext>
            </a:extLst>
          </p:cNvPr>
          <p:cNvSpPr txBox="1"/>
          <p:nvPr/>
        </p:nvSpPr>
        <p:spPr>
          <a:xfrm>
            <a:off x="1258745" y="4825429"/>
            <a:ext cx="9980269" cy="1704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" marR="71755" indent="135890" algn="just">
              <a:lnSpc>
                <a:spcPct val="150000"/>
              </a:lnSpc>
              <a:spcAft>
                <a:spcPts val="0"/>
              </a:spcAft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наочного порівняння наявності </a:t>
            </a:r>
            <a:r>
              <a:rPr lang="uk-UA" sz="18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між двома різними параметрами сукупності або між значенням </a:t>
            </a: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параметра при нормальній температурі зі значенням цього ж параметра при граничних температурах, а також для порівняння первинних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подальших або кінцевих вимірювань параметрів використовуються </a:t>
            </a:r>
            <a:r>
              <a:rPr lang="uk-UA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 </a:t>
            </a:r>
            <a:r>
              <a:rPr lang="uk-UA" sz="1800" i="1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кореляції.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410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C7E71ED-EBF9-2529-30F4-A48CA6257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5855"/>
              </p:ext>
            </p:extLst>
          </p:nvPr>
        </p:nvGraphicFramePr>
        <p:xfrm>
          <a:off x="840471" y="791078"/>
          <a:ext cx="3660243" cy="49237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20477">
                  <a:extLst>
                    <a:ext uri="{9D8B030D-6E8A-4147-A177-3AD203B41FA5}">
                      <a16:colId xmlns:a16="http://schemas.microsoft.com/office/drawing/2014/main" val="2330431610"/>
                    </a:ext>
                  </a:extLst>
                </a:gridCol>
                <a:gridCol w="751802">
                  <a:extLst>
                    <a:ext uri="{9D8B030D-6E8A-4147-A177-3AD203B41FA5}">
                      <a16:colId xmlns:a16="http://schemas.microsoft.com/office/drawing/2014/main" val="3615180271"/>
                    </a:ext>
                  </a:extLst>
                </a:gridCol>
                <a:gridCol w="772808">
                  <a:extLst>
                    <a:ext uri="{9D8B030D-6E8A-4147-A177-3AD203B41FA5}">
                      <a16:colId xmlns:a16="http://schemas.microsoft.com/office/drawing/2014/main" val="3588522719"/>
                    </a:ext>
                  </a:extLst>
                </a:gridCol>
                <a:gridCol w="772808">
                  <a:extLst>
                    <a:ext uri="{9D8B030D-6E8A-4147-A177-3AD203B41FA5}">
                      <a16:colId xmlns:a16="http://schemas.microsoft.com/office/drawing/2014/main" val="1158956596"/>
                    </a:ext>
                  </a:extLst>
                </a:gridCol>
                <a:gridCol w="642348">
                  <a:extLst>
                    <a:ext uri="{9D8B030D-6E8A-4147-A177-3AD203B41FA5}">
                      <a16:colId xmlns:a16="http://schemas.microsoft.com/office/drawing/2014/main" val="259944807"/>
                    </a:ext>
                  </a:extLst>
                </a:gridCol>
              </a:tblGrid>
              <a:tr h="20645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№ </a:t>
                      </a:r>
                      <a:r>
                        <a:rPr lang="uk-UA" sz="1100" dirty="0" err="1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uk-UA" sz="1100" dirty="0" err="1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Значення </a:t>
                      </a:r>
                      <a:r>
                        <a:rPr lang="uk-UA" sz="1100" dirty="0" err="1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, МПа, після операції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833343"/>
                  </a:ext>
                </a:extLst>
              </a:tr>
              <a:tr h="205732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III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731871060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0,6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1,4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324300587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2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0,7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1,4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2,6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582685089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3 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0,7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1,6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150938529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0.8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1,8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3,1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072584311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0,8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3,1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168592244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0,9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3,1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096843904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0,9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3,2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430518199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3,2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380007058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3,3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924784888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3,5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854102083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2,2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436753137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12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673172441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4160289559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140242472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2,9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4,0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111813185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2,9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4,0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562338805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17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4,1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2689804274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 18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1,9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3,3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4,1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1006679916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19 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3,7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3,5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4,1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836482645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tabLst>
                          <a:tab pos="457200" algn="l"/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20 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2,0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</a:rPr>
                        <a:t>3,9</a:t>
                      </a:r>
                      <a:endParaRPr lang="ru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3,6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702310" algn="l"/>
                          <a:tab pos="3474720" algn="r"/>
                          <a:tab pos="3750310" algn="r"/>
                        </a:tabLs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</a:rPr>
                        <a:t>4,4</a:t>
                      </a:r>
                      <a:endParaRPr lang="ru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4" marR="39194" marT="0" marB="0"/>
                </a:tc>
                <a:extLst>
                  <a:ext uri="{0D108BD9-81ED-4DB2-BD59-A6C34878D82A}">
                    <a16:rowId xmlns:a16="http://schemas.microsoft.com/office/drawing/2014/main" val="3009388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084B916-03CF-0DE1-82DF-A4ACAAAE6BB6}"/>
              </a:ext>
            </a:extLst>
          </p:cNvPr>
          <p:cNvSpPr txBox="1"/>
          <p:nvPr/>
        </p:nvSpPr>
        <p:spPr>
          <a:xfrm>
            <a:off x="4951071" y="625131"/>
            <a:ext cx="610564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64135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1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даними табл. </a:t>
            </a:r>
            <a:r>
              <a:rPr lang="uk-UA" sz="1800" b="1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uk-UA" sz="18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операції II побудуємо </a:t>
            </a:r>
            <a:r>
              <a:rPr lang="uk-UA" sz="1800" b="1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гістограму і інтегральний розподіл.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8895" marR="60960" indent="115570" algn="just">
              <a:spcAft>
                <a:spcPts val="0"/>
              </a:spcAft>
            </a:pP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табл.1 показує, що мінімальне значення дорівнює </a:t>
            </a:r>
            <a:r>
              <a:rPr lang="uk-UA" sz="1800" spc="6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1,5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МПа, максимальне - 3,9 МПа, тобто ширина діапазону 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2,4 МПа. За правилом </a:t>
            </a:r>
            <a:r>
              <a:rPr lang="uk-UA" sz="1800" spc="-3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Старджеса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інтервалів для побудови</a:t>
            </a:r>
            <a:r>
              <a:rPr lang="uk-UA" spc="-3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гістограми 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повинно бути не менше 6: 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8895" marR="60960" indent="115570" algn="just">
              <a:spcAft>
                <a:spcPts val="0"/>
              </a:spcAft>
            </a:pP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= 1 + 3,3 lg20 = 5,29.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Приймемо 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 інтервалів 6, тоді всю область набутого 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 можна розбити на окремі інтервали так: I - від 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1,5 до 1,9 МПа; II - від 1,9 до 2,3 МПа; III - від 2,3 до 2,7 МПа і </a:t>
            </a:r>
            <a:r>
              <a:rPr lang="uk-UA" sz="1800" spc="2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т.д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11BE06-451F-B43C-E0FC-1F3A45ADCCBE}"/>
              </a:ext>
            </a:extLst>
          </p:cNvPr>
          <p:cNvSpPr txBox="1"/>
          <p:nvPr/>
        </p:nvSpPr>
        <p:spPr>
          <a:xfrm>
            <a:off x="4951071" y="3764452"/>
            <a:ext cx="61056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6035" lvl="0" algn="just">
              <a:spcBef>
                <a:spcPts val="360"/>
              </a:spcBef>
              <a:spcAft>
                <a:spcPts val="0"/>
              </a:spcAft>
            </a:pP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Складемо таблицю значень абсолютної, відносної та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кумулятивної частот попадань в кожен інтервал, використовуючи </a:t>
            </a: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дані табл. 1 (табл. 5).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147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0E5A637-3FA9-703B-179F-D52CB6713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6693"/>
              </p:ext>
            </p:extLst>
          </p:nvPr>
        </p:nvGraphicFramePr>
        <p:xfrm>
          <a:off x="1611767" y="828294"/>
          <a:ext cx="6650355" cy="26007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065530">
                  <a:extLst>
                    <a:ext uri="{9D8B030D-6E8A-4147-A177-3AD203B41FA5}">
                      <a16:colId xmlns:a16="http://schemas.microsoft.com/office/drawing/2014/main" val="4290491823"/>
                    </a:ext>
                  </a:extLst>
                </a:gridCol>
                <a:gridCol w="1086485">
                  <a:extLst>
                    <a:ext uri="{9D8B030D-6E8A-4147-A177-3AD203B41FA5}">
                      <a16:colId xmlns:a16="http://schemas.microsoft.com/office/drawing/2014/main" val="1755837348"/>
                    </a:ext>
                  </a:extLst>
                </a:gridCol>
                <a:gridCol w="1101090">
                  <a:extLst>
                    <a:ext uri="{9D8B030D-6E8A-4147-A177-3AD203B41FA5}">
                      <a16:colId xmlns:a16="http://schemas.microsoft.com/office/drawing/2014/main" val="3917578137"/>
                    </a:ext>
                  </a:extLst>
                </a:gridCol>
                <a:gridCol w="1083945">
                  <a:extLst>
                    <a:ext uri="{9D8B030D-6E8A-4147-A177-3AD203B41FA5}">
                      <a16:colId xmlns:a16="http://schemas.microsoft.com/office/drawing/2014/main" val="2494342038"/>
                    </a:ext>
                  </a:extLst>
                </a:gridCol>
                <a:gridCol w="1083945">
                  <a:extLst>
                    <a:ext uri="{9D8B030D-6E8A-4147-A177-3AD203B41FA5}">
                      <a16:colId xmlns:a16="http://schemas.microsoft.com/office/drawing/2014/main" val="2476604497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val="223310824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Номер інтервалу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Діапазон, МПа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Абсолютна частота, шт.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Відносна частота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Кумулятивна частота, %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97812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долі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відсотки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489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1,5-1,9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3,5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0,175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17,5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17,5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27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1,9-2,3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7,5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0,375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37,5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55,0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3130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2,3-2,7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0,15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70,0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8264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2,7-3,1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0,2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90,0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3878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V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3,1-3,5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90,0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121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3,5-3,9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0,1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23082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</a:rPr>
                        <a:t>Всього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ru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45"/>
                        </a:spcBef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ru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39960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F024652-E9AC-8664-E832-D1D8F263F92A}"/>
              </a:ext>
            </a:extLst>
          </p:cNvPr>
          <p:cNvSpPr txBox="1"/>
          <p:nvPr/>
        </p:nvSpPr>
        <p:spPr>
          <a:xfrm>
            <a:off x="1328195" y="191576"/>
            <a:ext cx="6105644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tabLst>
                <a:tab pos="702310" algn="l"/>
                <a:tab pos="3474720" algn="r"/>
                <a:tab pos="3750310" algn="r"/>
              </a:tabLst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5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6969B-54A6-34AB-9A6B-FD2E114908B1}"/>
              </a:ext>
            </a:extLst>
          </p:cNvPr>
          <p:cNvSpPr txBox="1"/>
          <p:nvPr/>
        </p:nvSpPr>
        <p:spPr>
          <a:xfrm>
            <a:off x="1611767" y="3744939"/>
            <a:ext cx="6105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За даними табл. 5 побудуємо гістограму (рис.1).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23C9A3-F3EB-78A1-098D-68B228B3B059}"/>
              </a:ext>
            </a:extLst>
          </p:cNvPr>
          <p:cNvSpPr txBox="1"/>
          <p:nvPr/>
        </p:nvSpPr>
        <p:spPr>
          <a:xfrm>
            <a:off x="1611766" y="4206340"/>
            <a:ext cx="8550805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270" lvl="0" algn="just">
              <a:lnSpc>
                <a:spcPct val="150000"/>
              </a:lnSpc>
              <a:spcAft>
                <a:spcPts val="0"/>
              </a:spcAft>
            </a:pP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По рис. 1 визначаємо моду для даного розподілу: </a:t>
            </a:r>
            <a:r>
              <a:rPr lang="uk-UA" sz="1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</a:t>
            </a:r>
            <a:r>
              <a:rPr lang="uk-UA" sz="18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=(1,9; 2,3) МПа.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548893-9726-9741-8A03-23D9A6092CB3}"/>
              </a:ext>
            </a:extLst>
          </p:cNvPr>
          <p:cNvSpPr txBox="1"/>
          <p:nvPr/>
        </p:nvSpPr>
        <p:spPr>
          <a:xfrm>
            <a:off x="1611766" y="4891611"/>
            <a:ext cx="8348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На основі значень, вказаних в останній колонці табл. 5, побудуємо інтегральний розподіл.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E553AF-B797-54DE-3124-2C196BF489F6}"/>
              </a:ext>
            </a:extLst>
          </p:cNvPr>
          <p:cNvSpPr txBox="1"/>
          <p:nvPr/>
        </p:nvSpPr>
        <p:spPr>
          <a:xfrm>
            <a:off x="1455517" y="5536196"/>
            <a:ext cx="6105644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" indent="144780" algn="just">
              <a:lnSpc>
                <a:spcPct val="150000"/>
              </a:lnSpc>
            </a:pPr>
            <a:r>
              <a:rPr lang="uk-UA" sz="18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З рис.2 знаходимо значення медіани: </a:t>
            </a:r>
            <a:r>
              <a:rPr lang="uk-UA" sz="1800" spc="3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</a:t>
            </a:r>
            <a:r>
              <a:rPr lang="uk-UA" sz="18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=2,06 МПа.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1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8E3DCE8-EA36-C977-698A-56BD991354E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38" y="164260"/>
            <a:ext cx="6482715" cy="4058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29F18D-3B9F-6B19-3ACE-C81028423FE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267" y="2684647"/>
            <a:ext cx="6482715" cy="40582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CF832A-C9B9-DC78-309C-3C3E2278BD31}"/>
              </a:ext>
            </a:extLst>
          </p:cNvPr>
          <p:cNvSpPr txBox="1"/>
          <p:nvPr/>
        </p:nvSpPr>
        <p:spPr>
          <a:xfrm>
            <a:off x="-135650" y="4255778"/>
            <a:ext cx="6107906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655" marR="22860" algn="ctr">
              <a:lnSpc>
                <a:spcPct val="150000"/>
              </a:lnSpc>
              <a:spcAft>
                <a:spcPts val="0"/>
              </a:spcAft>
              <a:tabLst>
                <a:tab pos="2273935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1-Гістограма розподілу 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DDFB2C-3CB5-58CD-5BFF-FE14A9745B1F}"/>
              </a:ext>
            </a:extLst>
          </p:cNvPr>
          <p:cNvSpPr txBox="1"/>
          <p:nvPr/>
        </p:nvSpPr>
        <p:spPr>
          <a:xfrm>
            <a:off x="5586267" y="1768624"/>
            <a:ext cx="6172200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655" marR="22860" algn="ctr">
              <a:lnSpc>
                <a:spcPct val="150000"/>
              </a:lnSpc>
              <a:spcAft>
                <a:spcPts val="0"/>
              </a:spcAft>
              <a:tabLst>
                <a:tab pos="2009775" algn="l"/>
                <a:tab pos="2273935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2-Інтегральний розподіл 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3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E72573-B467-6BE1-E9D0-689001812A60}"/>
              </a:ext>
            </a:extLst>
          </p:cNvPr>
          <p:cNvSpPr txBox="1"/>
          <p:nvPr/>
        </p:nvSpPr>
        <p:spPr>
          <a:xfrm>
            <a:off x="659758" y="724050"/>
            <a:ext cx="10336192" cy="313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плануванні розвитку, проектуванні і управлінні режимами гідроенергетичних систем (ГЕС) необхідно вирішувати круг технічних і техніко-економічних задач, які мають аналітичний і розрахунковий характер.</a:t>
            </a:r>
            <a:endParaRPr lang="ru-UA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Задачі гідроенергетики достатньо складні, що обумовлено:</a:t>
            </a:r>
            <a:endParaRPr lang="ru-UA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складністю ГЕС,</a:t>
            </a:r>
            <a:endParaRPr lang="ru-UA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високою швидкістю і взаємозв'язком процесів, що протікають в різних елементах системи в нормальних і аварійних режимах,</a:t>
            </a:r>
            <a:endParaRPr lang="ru-UA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забезпеченням надійної роботи при різних аваріях.</a:t>
            </a:r>
            <a:endParaRPr lang="ru-UA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D60A62-9F97-09D5-CAA5-1DF9625CB70B}"/>
              </a:ext>
            </a:extLst>
          </p:cNvPr>
          <p:cNvSpPr txBox="1"/>
          <p:nvPr/>
        </p:nvSpPr>
        <p:spPr>
          <a:xfrm>
            <a:off x="659758" y="4100605"/>
            <a:ext cx="10336192" cy="2177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Класифікація областей вживання і задач гідроенергетики: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експлуатаційні розрахунки.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Задачі, вирішувані тут, можна умовно розділити на 3 групи: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переробка оперативної інформації;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допустимої області управління;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оптимізація режимів.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95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2BE3DE-23CA-E10F-AA87-25FFBFAB68DE}"/>
              </a:ext>
            </a:extLst>
          </p:cNvPr>
          <p:cNvSpPr txBox="1"/>
          <p:nvPr/>
        </p:nvSpPr>
        <p:spPr>
          <a:xfrm>
            <a:off x="717629" y="459821"/>
            <a:ext cx="10559971" cy="5619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проектування гідроенергетичних об'єктів –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окрім згаданих вище розрахунків режимів і процесів, необхідних для правильного вирішення проектних питань потрібно вести розрахунки пов'язані з: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вибором структури генеруючих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розміщенням електростанцій і їх розвитком в часі;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вибором конфігурації мережі: порівняння економічності варіантів, проведення оптимізаційних розрахунків економічно доцільної компенсації реактивної потужності; конструкторські розрахунки проводів, опор та інших споруд, розрахунки трас ЛЕП;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планування розвитку ГЕС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розв’язання широкого круга техніко-економічних задач з метою отримання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найекономічнішого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розв’язання, що задовольняє заданим технічним умовам;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науково-дослідна робота: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широкий круг задач –від фізико-технічних питань, пов'язаних з розробкою нових машин і апаратів, до розробки нових ефективніших алгоритмів і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розв’язання проблем п.п.1-3;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вживання методів моделювання в АСУ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(АСДУ) – використовування обчислювальних машин безпосередньо в контурі управління ГЕС як частині системи управління дозволяє істотно збільшити надійність і економічність експлуатації ГЕС.</a:t>
            </a:r>
            <a:endParaRPr lang="ru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22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3AD696-CD3B-9B3F-96EC-3B9F9126A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" algn="ctr">
              <a:lnSpc>
                <a:spcPct val="150000"/>
              </a:lnSpc>
              <a:spcBef>
                <a:spcPts val="470"/>
              </a:spcBef>
              <a:spcAft>
                <a:spcPts val="0"/>
              </a:spcAft>
            </a:pPr>
            <a:r>
              <a:rPr lang="uk-UA" sz="2000" b="1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Статистичні методи дослідження якості і надійності </a:t>
            </a:r>
            <a:br>
              <a:rPr lang="ru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b="1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виробів </a:t>
            </a:r>
            <a:r>
              <a:rPr lang="uk-UA" sz="2000" b="1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ГІДРОенергетики</a:t>
            </a:r>
            <a:br>
              <a:rPr lang="ru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sz="2000" dirty="0"/>
          </a:p>
        </p:txBody>
      </p:sp>
    </p:spTree>
    <p:extLst>
      <p:ext uri="{BB962C8B-B14F-4D97-AF65-F5344CB8AC3E}">
        <p14:creationId xmlns:p14="http://schemas.microsoft.com/office/powerpoint/2010/main" val="273778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940CED-D25F-0507-B294-0E81BE95D591}"/>
              </a:ext>
            </a:extLst>
          </p:cNvPr>
          <p:cNvSpPr txBox="1"/>
          <p:nvPr/>
        </p:nvSpPr>
        <p:spPr>
          <a:xfrm>
            <a:off x="695445" y="1175290"/>
            <a:ext cx="10801109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Нехай в результаті</a:t>
            </a:r>
            <a:r>
              <a:rPr lang="uk-UA" spc="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</a:t>
            </a:r>
            <a:r>
              <a:rPr lang="uk-UA" spc="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 з'явитися</a:t>
            </a:r>
            <a:r>
              <a:rPr lang="uk-UA" spc="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 не з'явитися</a:t>
            </a:r>
            <a:r>
              <a:rPr lang="uk-UA" spc="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деяка 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подія А. В цьому випадку замість події А можна розглядати</a:t>
            </a:r>
            <a:r>
              <a:rPr lang="uk-UA" spc="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випадкову величину X, яка дорівнює 1, якщо подія А 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відбувається, і дорівнює 0, якщо подія А не відбувається</a:t>
            </a:r>
            <a:r>
              <a:rPr lang="uk-UA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800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Випадкова величина X називається </a:t>
            </a:r>
            <a:r>
              <a:rPr lang="uk-UA" sz="1800" i="1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характеристикою випадкової </a:t>
            </a:r>
            <a:r>
              <a:rPr lang="uk-UA" sz="1800" i="1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величини 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події А.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45" marR="6350" indent="452755" algn="just">
              <a:lnSpc>
                <a:spcPct val="150000"/>
              </a:lnSpc>
              <a:spcAft>
                <a:spcPts val="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випадковими величинами може зводитися до схеми випадків або 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схеми </a:t>
            </a:r>
            <a:r>
              <a:rPr lang="uk-UA" sz="1800" spc="15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рівноможливих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результатів. Наприклад, для випадку випадання цифри при киданні монети ("решка") можна підрахувати</a:t>
            </a:r>
            <a:r>
              <a:rPr lang="uk-UA" spc="1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350" indent="74930" algn="ctr">
              <a:lnSpc>
                <a:spcPct val="150000"/>
              </a:lnSpc>
            </a:pPr>
            <a:r>
              <a:rPr lang="uk-UA" sz="1800" u="sng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випадок              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sz="1800" u="sng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350" indent="74930" algn="ctr">
              <a:lnSpc>
                <a:spcPct val="150000"/>
              </a:lnSpc>
            </a:pP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всього випадків      2   .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350" indent="457200" algn="just">
              <a:lnSpc>
                <a:spcPct val="150000"/>
              </a:lnSpc>
            </a:pP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Випадок випадіння парного числа на кубику  можна також підрахувати</a:t>
            </a:r>
            <a:r>
              <a:rPr lang="uk-UA" sz="1800" b="1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1800" spc="-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3/6 = 1/2.</a:t>
            </a:r>
            <a:endParaRPr lang="ru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цих ситуаціях вірогідність</a:t>
            </a:r>
            <a:r>
              <a:rPr lang="uk-UA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появи події може бути визначена 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заздалегідь - до експерименту</a:t>
            </a:r>
            <a:r>
              <a:rPr lang="uk-UA" spc="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91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C7C895D-D525-921A-AB59-3668CA760B8C}"/>
              </a:ext>
            </a:extLst>
          </p:cNvPr>
          <p:cNvSpPr txBox="1"/>
          <p:nvPr/>
        </p:nvSpPr>
        <p:spPr>
          <a:xfrm>
            <a:off x="1536538" y="600370"/>
            <a:ext cx="8718632" cy="1289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175" marR="26035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Будь-яке співвідношення, що встановлює зв'язок між можливими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значеннями випадкових величин і їх вірогідністю, називається </a:t>
            </a:r>
            <a:r>
              <a:rPr lang="uk-UA" sz="1800" i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законом розподілу випадкової величини.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67D6A3-9378-9877-FDDC-D628F3A19BFB}"/>
              </a:ext>
            </a:extLst>
          </p:cNvPr>
          <p:cNvSpPr txBox="1"/>
          <p:nvPr/>
        </p:nvSpPr>
        <p:spPr>
          <a:xfrm>
            <a:off x="1536538" y="2161249"/>
            <a:ext cx="8718632" cy="1289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21590" algn="just">
              <a:lnSpc>
                <a:spcPct val="150000"/>
              </a:lnSpc>
              <a:spcAft>
                <a:spcPts val="0"/>
              </a:spcAft>
            </a:pP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Випадкові величини бувають дискретними (перервними) і безперервними.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число відмов - дискретна величина. Час </a:t>
            </a: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 відмовами - безперервна величина. Простим видом завдання закону випадкової величини є таблиця, наприклад, </a:t>
            </a: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такого виду|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654023D1-0D8C-3761-9E71-57D881A6D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5847" y="3896326"/>
            <a:ext cx="169239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CD043305-09AA-4376-A79B-EE7D9E9242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690847"/>
              </p:ext>
            </p:extLst>
          </p:nvPr>
        </p:nvGraphicFramePr>
        <p:xfrm>
          <a:off x="5555847" y="3896326"/>
          <a:ext cx="1492337" cy="872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9011900" imgH="11112500" progId="Equation.3">
                  <p:embed/>
                </p:oleObj>
              </mc:Choice>
              <mc:Fallback>
                <p:oleObj r:id="rId2" imgW="19011900" imgH="11112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5847" y="3896326"/>
                        <a:ext cx="1492337" cy="8724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3B76660-0CEE-F192-D0C0-2668CB90DDE2}"/>
              </a:ext>
            </a:extLst>
          </p:cNvPr>
          <p:cNvSpPr txBox="1"/>
          <p:nvPr/>
        </p:nvSpPr>
        <p:spPr>
          <a:xfrm>
            <a:off x="1425782" y="5182159"/>
            <a:ext cx="11244804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" indent="132715" algn="just">
              <a:lnSpc>
                <a:spcPct val="150000"/>
              </a:lnSpc>
              <a:spcBef>
                <a:spcPts val="1345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 розподілу, заданий у вигляді таблиці, одержав назву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ряду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розподілу.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65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B5B8925C-F7D8-0E74-7B3D-3A8A95F96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41" y="237287"/>
            <a:ext cx="76428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12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Нехай випадкова величина </a:t>
            </a:r>
            <a:r>
              <a:rPr kumimoji="0" lang="uk-UA" altLang="ru-UA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uk-UA" altLang="ru-UA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приймає значення, відповідно з вірогідністю </a:t>
            </a:r>
            <a:endParaRPr kumimoji="0" lang="uk-UA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5FEF4C5-AA48-B37A-E61D-51EE96A37A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999219"/>
              </p:ext>
            </p:extLst>
          </p:nvPr>
        </p:nvGraphicFramePr>
        <p:xfrm>
          <a:off x="8044405" y="118641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7843500" imgH="5270500" progId="Equation.3">
                  <p:embed/>
                </p:oleObj>
              </mc:Choice>
              <mc:Fallback>
                <p:oleObj r:id="rId2" imgW="178435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4405" y="118641"/>
                        <a:ext cx="15494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B7CBE11-64CB-74E5-1BDA-E4A203B82425}"/>
              </a:ext>
            </a:extLst>
          </p:cNvPr>
          <p:cNvSpPr txBox="1"/>
          <p:nvPr/>
        </p:nvSpPr>
        <p:spPr>
          <a:xfrm>
            <a:off x="651461" y="598173"/>
            <a:ext cx="89935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i="1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Математичним очікуванням випадкової величини 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(середнім її 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значенням) називається сума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добутків</a:t>
            </a:r>
            <a:r>
              <a:rPr lang="uk-UA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всіх можливих значень випадкової величини на їх вірогідності: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64482D68-236E-7932-6A2D-AA2BC0F7F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886" y="1912164"/>
            <a:ext cx="13200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073969D3-A5C0-9EA8-70E1-3FDAA87E3F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86445"/>
              </p:ext>
            </p:extLst>
          </p:nvPr>
        </p:nvGraphicFramePr>
        <p:xfrm>
          <a:off x="3832938" y="1100872"/>
          <a:ext cx="4526123" cy="923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73139300" imgH="14922500" progId="Equation.3">
                  <p:embed/>
                </p:oleObj>
              </mc:Choice>
              <mc:Fallback>
                <p:oleObj r:id="rId4" imgW="73139300" imgH="14922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938" y="1100872"/>
                        <a:ext cx="4526123" cy="9233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3ED311E-E667-1427-9143-62773B83602B}"/>
              </a:ext>
            </a:extLst>
          </p:cNvPr>
          <p:cNvSpPr txBox="1"/>
          <p:nvPr/>
        </p:nvSpPr>
        <p:spPr>
          <a:xfrm>
            <a:off x="466269" y="2071139"/>
            <a:ext cx="8692586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1775" algn="just">
              <a:lnSpc>
                <a:spcPct val="150000"/>
              </a:lnSpc>
              <a:spcBef>
                <a:spcPts val="85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безперервної випадкової величини середнє значення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7477BC7A-442C-3CAE-C61E-258E35629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362" y="2850043"/>
            <a:ext cx="152202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D299D3BC-E758-93AF-D3ED-B56CB9263D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274503"/>
              </p:ext>
            </p:extLst>
          </p:nvPr>
        </p:nvGraphicFramePr>
        <p:xfrm>
          <a:off x="7076404" y="2164920"/>
          <a:ext cx="2325396" cy="547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34810700" imgH="8191500" progId="Equation.3">
                  <p:embed/>
                </p:oleObj>
              </mc:Choice>
              <mc:Fallback>
                <p:oleObj r:id="rId6" imgW="34810700" imgH="8191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6404" y="2164920"/>
                        <a:ext cx="2325396" cy="5471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C79C37D-D466-6A30-AC03-BF9843D83E9D}"/>
              </a:ext>
            </a:extLst>
          </p:cNvPr>
          <p:cNvSpPr txBox="1"/>
          <p:nvPr/>
        </p:nvSpPr>
        <p:spPr>
          <a:xfrm>
            <a:off x="167833" y="2734303"/>
            <a:ext cx="11215868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 випадкова величина </a:t>
            </a:r>
            <a:r>
              <a:rPr lang="uk-UA" sz="1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розподілена у відрізку </a:t>
            </a:r>
            <a:r>
              <a:rPr lang="uk-UA" sz="1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1FCC0074-42FC-AFD1-032C-A6459CD0B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51" y="4096466"/>
            <a:ext cx="1577564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3244848C-A5EF-FCD0-3A4C-54CF1BB63C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519906"/>
              </p:ext>
            </p:extLst>
          </p:nvPr>
        </p:nvGraphicFramePr>
        <p:xfrm>
          <a:off x="7094212" y="2901087"/>
          <a:ext cx="2064643" cy="556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33642300" imgH="9067800" progId="Equation.3">
                  <p:embed/>
                </p:oleObj>
              </mc:Choice>
              <mc:Fallback>
                <p:oleObj r:id="rId8" imgW="33642300" imgH="9067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4212" y="2901087"/>
                        <a:ext cx="2064643" cy="5565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FCC51191-8104-E9A3-5E52-6B4E736D0E33}"/>
              </a:ext>
            </a:extLst>
          </p:cNvPr>
          <p:cNvSpPr txBox="1"/>
          <p:nvPr/>
        </p:nvSpPr>
        <p:spPr>
          <a:xfrm>
            <a:off x="271040" y="3305570"/>
            <a:ext cx="10794357" cy="2636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1775" algn="just">
              <a:spcBef>
                <a:spcPts val="85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 властивості математичного очікування: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1775" algn="just">
              <a:spcBef>
                <a:spcPts val="85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Математичне очікування</a:t>
            </a:r>
            <a:r>
              <a:rPr lang="uk-UA" spc="-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постійної  с дорівнює цій же постійній: </a:t>
            </a:r>
            <a:r>
              <a:rPr lang="uk-UA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 [</a:t>
            </a:r>
            <a:r>
              <a:rPr lang="uk-UA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= с.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1775" algn="just">
              <a:spcBef>
                <a:spcPts val="85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2.Постійний множник виноситься за знак математичного</a:t>
            </a:r>
            <a:br>
              <a:rPr lang="uk-UA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очікування: М [</a:t>
            </a:r>
            <a:r>
              <a:rPr lang="uk-UA" sz="1800" spc="-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 ] = </a:t>
            </a:r>
            <a:r>
              <a:rPr lang="uk-UA" sz="1800" spc="-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</a:t>
            </a: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 [</a:t>
            </a:r>
            <a:r>
              <a:rPr lang="uk-UA" sz="1800" spc="-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].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1775" algn="just">
              <a:spcBef>
                <a:spcPts val="85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3.Математичне очікування суми будь-яких випадкових величин</a:t>
            </a:r>
            <a:b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(як завгодно зв'язаних) дорівнює сумі їх математичних очікувань</a:t>
            </a:r>
            <a:b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 [</a:t>
            </a:r>
            <a:r>
              <a:rPr lang="uk-UA" sz="1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у] = М[</a:t>
            </a:r>
            <a:r>
              <a:rPr lang="uk-UA" sz="1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]+ М [у].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1775" algn="just">
              <a:spcBef>
                <a:spcPts val="85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Математичне очікування</a:t>
            </a:r>
            <a:r>
              <a:rPr lang="uk-UA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добутку</a:t>
            </a:r>
            <a:r>
              <a:rPr lang="uk-UA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незалежних випадкових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 дорівнює добутку їх математичних очікувань: </a:t>
            </a:r>
            <a:r>
              <a:rPr lang="uk-UA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 [</a:t>
            </a:r>
            <a:r>
              <a:rPr lang="uk-UA" sz="1800" spc="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</a:t>
            </a:r>
            <a:r>
              <a:rPr lang="uk-UA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|] = </a:t>
            </a:r>
            <a:r>
              <a:rPr lang="uk-UA" sz="1800" spc="1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М[</a:t>
            </a:r>
            <a:r>
              <a:rPr lang="uk-UA" sz="1800" spc="19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1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uk-UA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М[у].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711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7D052E8-91FB-03D6-5EBA-26D77EA6FC4A}"/>
              </a:ext>
            </a:extLst>
          </p:cNvPr>
          <p:cNvSpPr txBox="1"/>
          <p:nvPr/>
        </p:nvSpPr>
        <p:spPr>
          <a:xfrm>
            <a:off x="1281896" y="296476"/>
            <a:ext cx="93205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</a:t>
            </a:r>
            <a:r>
              <a:rPr lang="uk-UA" sz="1800" i="1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центрованою випадковою величиною, 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відповідній 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випадковій величині </a:t>
            </a:r>
            <a:r>
              <a:rPr lang="uk-UA" sz="1800" spc="-15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розуміють відхилення випадкової величини від її математичного очікування: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736AEA-D791-BE01-39E4-EBCFF7DF3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5426" y="663406"/>
            <a:ext cx="151210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EAEC28F9-5118-22AE-47D5-B464397ACD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937067"/>
              </p:ext>
            </p:extLst>
          </p:nvPr>
        </p:nvGraphicFramePr>
        <p:xfrm>
          <a:off x="4904006" y="913341"/>
          <a:ext cx="2076294" cy="47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8384500" imgH="6438900" progId="Equation.3">
                  <p:embed/>
                </p:oleObj>
              </mc:Choice>
              <mc:Fallback>
                <p:oleObj r:id="rId2" imgW="28384500" imgH="6438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4006" y="913341"/>
                        <a:ext cx="2076294" cy="470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7CC5B0E-8A0F-61C3-4EC4-D5455E40355A}"/>
              </a:ext>
            </a:extLst>
          </p:cNvPr>
          <p:cNvSpPr txBox="1"/>
          <p:nvPr/>
        </p:nvSpPr>
        <p:spPr>
          <a:xfrm>
            <a:off x="1001209" y="1589534"/>
            <a:ext cx="107007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Дисперсією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випадкової величини називається математичне 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очікування квадрата відповідної центрованої величини: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5BEEB38E-1E57-71BC-5EF5-6FF3D3640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285" y="2030979"/>
            <a:ext cx="1341412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A21C8B1E-5DF7-2539-3741-2C519EFA65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571212"/>
              </p:ext>
            </p:extLst>
          </p:nvPr>
        </p:nvGraphicFramePr>
        <p:xfrm>
          <a:off x="5081286" y="2030980"/>
          <a:ext cx="1793566" cy="646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2473900" imgH="11696700" progId="Equation.3">
                  <p:embed/>
                </p:oleObj>
              </mc:Choice>
              <mc:Fallback>
                <p:oleObj r:id="rId4" imgW="32473900" imgH="11696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286" y="2030980"/>
                        <a:ext cx="1793566" cy="6463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A097BFB4-194F-8D81-E877-C159A9B0752C}"/>
              </a:ext>
            </a:extLst>
          </p:cNvPr>
          <p:cNvSpPr txBox="1"/>
          <p:nvPr/>
        </p:nvSpPr>
        <p:spPr>
          <a:xfrm>
            <a:off x="1001209" y="2770508"/>
            <a:ext cx="116325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Нескладні перетворення алгебри і використання 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сформульованих вище властивостей математичного очікування</a:t>
            </a:r>
            <a:r>
              <a:rPr lang="uk-UA" spc="-3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приводять 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рівняння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D7597EF-5EB3-29B3-61A9-8371CB793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568" y="3480981"/>
            <a:ext cx="1264301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6F5941EC-0792-A250-0B5F-722C7AC7DC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236570"/>
              </p:ext>
            </p:extLst>
          </p:nvPr>
        </p:nvGraphicFramePr>
        <p:xfrm>
          <a:off x="5058134" y="3496556"/>
          <a:ext cx="2075732" cy="339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33934400" imgH="5562600" progId="Equation.3">
                  <p:embed/>
                </p:oleObj>
              </mc:Choice>
              <mc:Fallback>
                <p:oleObj r:id="rId6" imgW="33934400" imgH="5562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134" y="3496556"/>
                        <a:ext cx="2075732" cy="3399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19FB7844-DDA7-784A-18A8-A0F79CE08E13}"/>
              </a:ext>
            </a:extLst>
          </p:cNvPr>
          <p:cNvSpPr txBox="1"/>
          <p:nvPr/>
        </p:nvSpPr>
        <p:spPr>
          <a:xfrm>
            <a:off x="850739" y="4081593"/>
            <a:ext cx="11632556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7470" marR="16510" indent="140335" algn="just">
              <a:lnSpc>
                <a:spcPct val="150000"/>
              </a:lnSpc>
              <a:spcBef>
                <a:spcPts val="70"/>
              </a:spcBef>
              <a:spcAft>
                <a:spcPts val="0"/>
              </a:spcAft>
              <a:tabLst>
                <a:tab pos="3870960" algn="l"/>
              </a:tabLst>
            </a:pPr>
            <a:r>
              <a:rPr lang="uk-UA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Дисперсія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 наступні</a:t>
            </a:r>
            <a:r>
              <a:rPr lang="uk-UA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властивості: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EC35F2-452D-678A-6689-A032CACFAC52}"/>
              </a:ext>
            </a:extLst>
          </p:cNvPr>
          <p:cNvSpPr txBox="1"/>
          <p:nvPr/>
        </p:nvSpPr>
        <p:spPr>
          <a:xfrm>
            <a:off x="1059081" y="4636456"/>
            <a:ext cx="116325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Дисперсія постійної величини дорівнює нулю: D(c)= 0.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A345B6-30C7-FBD7-5199-F143F9545722}"/>
              </a:ext>
            </a:extLst>
          </p:cNvPr>
          <p:cNvSpPr txBox="1"/>
          <p:nvPr/>
        </p:nvSpPr>
        <p:spPr>
          <a:xfrm>
            <a:off x="1059081" y="5203761"/>
            <a:ext cx="116325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Постійний множник виходить за знак дисперсії в квадраті: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D075B57-3C98-C65D-72ED-3D33D17BCB09}"/>
              </a:ext>
            </a:extLst>
          </p:cNvPr>
          <p:cNvSpPr txBox="1"/>
          <p:nvPr/>
        </p:nvSpPr>
        <p:spPr>
          <a:xfrm>
            <a:off x="6980300" y="5203761"/>
            <a:ext cx="116325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D(cx)=c</a:t>
            </a:r>
            <a:r>
              <a:rPr lang="uk-UA" sz="1800" spc="55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1800" spc="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D(x).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9364239-1606-6576-8E87-696E5BBA1F61}"/>
              </a:ext>
            </a:extLst>
          </p:cNvPr>
          <p:cNvSpPr txBox="1"/>
          <p:nvPr/>
        </p:nvSpPr>
        <p:spPr>
          <a:xfrm>
            <a:off x="1144734" y="5715653"/>
            <a:ext cx="11632556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688590" algn="l"/>
              </a:tabLst>
            </a:pPr>
            <a:r>
              <a:rPr lang="uk-UA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Дисперсія суми попарно незалежних випадкових величин до</a:t>
            </a:r>
            <a:r>
              <a:rPr lang="uk-UA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рівнює сумі </a:t>
            </a:r>
            <a:r>
              <a:rPr lang="uk-UA" sz="18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дисперсій</a:t>
            </a:r>
            <a:r>
              <a:rPr lang="uk-UA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добутків: 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Rectangle 25">
            <a:extLst>
              <a:ext uri="{FF2B5EF4-FFF2-40B4-BE49-F238E27FC236}">
                <a16:creationId xmlns:a16="http://schemas.microsoft.com/office/drawing/2014/main" id="{CC7F4979-8ABF-20DF-93B5-F176DFBBB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284" y="6186078"/>
            <a:ext cx="140748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42" name="Объект 41">
            <a:extLst>
              <a:ext uri="{FF2B5EF4-FFF2-40B4-BE49-F238E27FC236}">
                <a16:creationId xmlns:a16="http://schemas.microsoft.com/office/drawing/2014/main" id="{71E4FA0D-9866-CE34-B38A-D4D1AEE392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188667"/>
              </p:ext>
            </p:extLst>
          </p:nvPr>
        </p:nvGraphicFramePr>
        <p:xfrm>
          <a:off x="5081284" y="6186078"/>
          <a:ext cx="1605295" cy="55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30721300" imgH="10528300" progId="Equation.3">
                  <p:embed/>
                </p:oleObj>
              </mc:Choice>
              <mc:Fallback>
                <p:oleObj r:id="rId8" imgW="30721300" imgH="105283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284" y="6186078"/>
                        <a:ext cx="1605295" cy="550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00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361251-28F3-8859-72E1-CD8ACD83057E}"/>
              </a:ext>
            </a:extLst>
          </p:cNvPr>
          <p:cNvSpPr txBox="1"/>
          <p:nvPr/>
        </p:nvSpPr>
        <p:spPr>
          <a:xfrm>
            <a:off x="1212448" y="219000"/>
            <a:ext cx="9968696" cy="1289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925" marR="4445" indent="144780" algn="just">
              <a:lnSpc>
                <a:spcPct val="150000"/>
              </a:lnSpc>
              <a:spcAft>
                <a:spcPts val="0"/>
              </a:spcAft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Середньоквадратичне (стандартне) відхилення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випадкової величини до</a:t>
            </a: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рівнює позитивному значенню кореня квадратного з математичного очікування квадрата відхилення випадкової величини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 її математичного очікування: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7A8CF65-922F-860F-0635-37CDA51E0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460" y="1508006"/>
            <a:ext cx="1317172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2C347FB-B8FC-3E7D-05D8-8889695217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266767"/>
              </p:ext>
            </p:extLst>
          </p:nvPr>
        </p:nvGraphicFramePr>
        <p:xfrm>
          <a:off x="4178461" y="1508007"/>
          <a:ext cx="2842976" cy="702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2082700" imgH="12877800" progId="Equation.3">
                  <p:embed/>
                </p:oleObj>
              </mc:Choice>
              <mc:Fallback>
                <p:oleObj r:id="rId2" imgW="52082700" imgH="12877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461" y="1508007"/>
                        <a:ext cx="2842976" cy="7027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34571AA-3C27-52CB-E82A-4871EF0657A0}"/>
              </a:ext>
            </a:extLst>
          </p:cNvPr>
          <p:cNvSpPr txBox="1"/>
          <p:nvPr/>
        </p:nvSpPr>
        <p:spPr>
          <a:xfrm>
            <a:off x="1212447" y="2210765"/>
            <a:ext cx="9968695" cy="1289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415" marR="13970" indent="133985" algn="just">
              <a:lnSpc>
                <a:spcPct val="150000"/>
              </a:lnSpc>
              <a:spcBef>
                <a:spcPts val="170"/>
              </a:spcBef>
              <a:spcAft>
                <a:spcPts val="0"/>
              </a:spcAft>
            </a:pPr>
            <a:r>
              <a:rPr lang="uk-UA" sz="1800" i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Модою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|) випадкової величини називають її найбільше вірогідне </a:t>
            </a:r>
            <a:r>
              <a:rPr lang="uk-UA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значення. Модою безперервного розподілу, що має 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щільність </a:t>
            </a:r>
            <a:r>
              <a:rPr lang="uk-UA" sz="1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(x), називається абсциса </a:t>
            </a:r>
            <a:r>
              <a:rPr lang="uk-UA" sz="1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 якій </a:t>
            </a:r>
            <a:r>
              <a:rPr lang="uk-UA" sz="1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досягає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максимуму. Розподіл може бути </a:t>
            </a:r>
            <a:r>
              <a:rPr lang="uk-UA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одномодальним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двух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і більш </a:t>
            </a:r>
            <a:r>
              <a:rPr lang="uk-UA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модальним і антимодальним.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913019-93E2-E6A3-1444-B32DF1AEAF2E}"/>
              </a:ext>
            </a:extLst>
          </p:cNvPr>
          <p:cNvSpPr txBox="1"/>
          <p:nvPr/>
        </p:nvSpPr>
        <p:spPr>
          <a:xfrm>
            <a:off x="1259443" y="3698639"/>
            <a:ext cx="86810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Мода випадкової величини може бути визначена з рівняння: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69E96BC2-286D-A2D6-24A2-0DB36F8CA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693" y="3773767"/>
            <a:ext cx="188689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9A16121C-10E3-A0AB-20C8-97B60DBFBE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862548"/>
              </p:ext>
            </p:extLst>
          </p:nvPr>
        </p:nvGraphicFramePr>
        <p:xfrm>
          <a:off x="7222601" y="3593221"/>
          <a:ext cx="1041721" cy="609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5214600" imgH="9067800" progId="Equation.3">
                  <p:embed/>
                </p:oleObj>
              </mc:Choice>
              <mc:Fallback>
                <p:oleObj r:id="rId4" imgW="15214600" imgH="9067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2601" y="3593221"/>
                        <a:ext cx="1041721" cy="6093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EC91437-865B-780C-5693-FF7808BA7C40}"/>
              </a:ext>
            </a:extLst>
          </p:cNvPr>
          <p:cNvSpPr txBox="1"/>
          <p:nvPr/>
        </p:nvSpPr>
        <p:spPr>
          <a:xfrm>
            <a:off x="1282590" y="4142107"/>
            <a:ext cx="13212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умови, що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B949E163-F521-1975-5E07-0DC6698B2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395" y="4137718"/>
            <a:ext cx="148854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BA9310BE-1303-FB0A-114C-D0C28AD7B0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526"/>
              </p:ext>
            </p:extLst>
          </p:nvPr>
        </p:nvGraphicFramePr>
        <p:xfrm>
          <a:off x="2784717" y="4137718"/>
          <a:ext cx="978586" cy="609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15214600" imgH="9652000" progId="Equation.3">
                  <p:embed/>
                </p:oleObj>
              </mc:Choice>
              <mc:Fallback>
                <p:oleObj r:id="rId6" imgW="15214600" imgH="9652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717" y="4137718"/>
                        <a:ext cx="978586" cy="6093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">
            <a:extLst>
              <a:ext uri="{FF2B5EF4-FFF2-40B4-BE49-F238E27FC236}">
                <a16:creationId xmlns:a16="http://schemas.microsoft.com/office/drawing/2014/main" id="{94C5C27F-EB2F-9CB6-E550-BB36453AF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5217" y="41568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 </a:t>
            </a:r>
            <a:endParaRPr kumimoji="0" lang="uk-UA" altLang="ru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7EF109D8-DF3B-1BED-64C7-6C36FFDE07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763808"/>
              </p:ext>
            </p:extLst>
          </p:nvPr>
        </p:nvGraphicFramePr>
        <p:xfrm>
          <a:off x="4178460" y="4257083"/>
          <a:ext cx="466818" cy="305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7607300" imgH="4978400" progId="Equation.3">
                  <p:embed/>
                </p:oleObj>
              </mc:Choice>
              <mc:Fallback>
                <p:oleObj r:id="rId8" imgW="7607300" imgH="4978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460" y="4257083"/>
                        <a:ext cx="466818" cy="3052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3F712E9-B940-37F7-8426-693CBC5ABAE2}"/>
              </a:ext>
            </a:extLst>
          </p:cNvPr>
          <p:cNvSpPr txBox="1"/>
          <p:nvPr/>
        </p:nvSpPr>
        <p:spPr>
          <a:xfrm>
            <a:off x="4789025" y="4197443"/>
            <a:ext cx="13212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 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розподілу 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випадкової величини </a:t>
            </a:r>
            <a:r>
              <a:rPr lang="uk-UA" sz="1800" spc="-2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96FFA9-48B0-CC8B-7DB9-D05F47ABFB6B}"/>
              </a:ext>
            </a:extLst>
          </p:cNvPr>
          <p:cNvSpPr txBox="1"/>
          <p:nvPr/>
        </p:nvSpPr>
        <p:spPr>
          <a:xfrm>
            <a:off x="1282590" y="4787477"/>
            <a:ext cx="13212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 екстремум функції </a:t>
            </a:r>
            <a:r>
              <a:rPr lang="uk-UA" sz="1800" spc="-1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існує, але є</a:t>
            </a:r>
            <a:r>
              <a:rPr lang="uk-UA" spc="-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мінімумом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тобто</a:t>
            </a:r>
            <a:r>
              <a:rPr lang="ru-UA" dirty="0">
                <a:solidFill>
                  <a:schemeClr val="bg1"/>
                </a:solidFill>
                <a:effectLst/>
              </a:rPr>
              <a:t> </a:t>
            </a: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E9606E90-C942-1357-AC59-A8B35D8AD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349" y="4751833"/>
            <a:ext cx="174300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7" name="Объект 26">
            <a:extLst>
              <a:ext uri="{FF2B5EF4-FFF2-40B4-BE49-F238E27FC236}">
                <a16:creationId xmlns:a16="http://schemas.microsoft.com/office/drawing/2014/main" id="{D053A34E-747E-3A01-B559-AA3403D1F0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759770"/>
              </p:ext>
            </p:extLst>
          </p:nvPr>
        </p:nvGraphicFramePr>
        <p:xfrm>
          <a:off x="7338350" y="4751834"/>
          <a:ext cx="925972" cy="599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14922500" imgH="9652000" progId="Equation.3">
                  <p:embed/>
                </p:oleObj>
              </mc:Choice>
              <mc:Fallback>
                <p:oleObj r:id="rId10" imgW="14922500" imgH="96520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8350" y="4751834"/>
                        <a:ext cx="925972" cy="599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BFA1B803-C2D8-236C-9919-0BA2F8F4FB28}"/>
              </a:ext>
            </a:extLst>
          </p:cNvPr>
          <p:cNvSpPr txBox="1"/>
          <p:nvPr/>
        </p:nvSpPr>
        <p:spPr>
          <a:xfrm>
            <a:off x="1195086" y="5134877"/>
            <a:ext cx="13212500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43510" algn="just">
              <a:lnSpc>
                <a:spcPct val="150000"/>
              </a:lnSpc>
            </a:pP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такий розподіл називається </a:t>
            </a:r>
            <a:r>
              <a:rPr lang="uk-UA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антимодальним.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D082F7-31F4-7E7E-9811-07D2ED362586}"/>
              </a:ext>
            </a:extLst>
          </p:cNvPr>
          <p:cNvSpPr txBox="1"/>
          <p:nvPr/>
        </p:nvSpPr>
        <p:spPr>
          <a:xfrm>
            <a:off x="1137211" y="5639473"/>
            <a:ext cx="13212500" cy="45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" marR="38100" indent="13589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 випадкової </a:t>
            </a: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величини, яке ділить впорядкований ряд</a:t>
            </a:r>
            <a:r>
              <a:rPr lang="uk-UA" spc="-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дві однакові частини, </a:t>
            </a:r>
            <a:r>
              <a:rPr lang="uk-UA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називається </a:t>
            </a:r>
            <a:r>
              <a:rPr lang="uk-UA" sz="1800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медіаною.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731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{5E2A4C05-8D8F-AC4C-9CDE-CF9A274DBAE0}tf10001122</Template>
  <TotalTime>283</TotalTime>
  <Words>1980</Words>
  <Application>Microsoft Macintosh PowerPoint</Application>
  <PresentationFormat>Широкоэкранный</PresentationFormat>
  <Paragraphs>511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Tw Cen MT</vt:lpstr>
      <vt:lpstr>Verdana</vt:lpstr>
      <vt:lpstr>Контур</vt:lpstr>
      <vt:lpstr>Equation.3</vt:lpstr>
      <vt:lpstr>Математичні задачі ГІДРОенергетики</vt:lpstr>
      <vt:lpstr>Презентация PowerPoint</vt:lpstr>
      <vt:lpstr>Презентация PowerPoint</vt:lpstr>
      <vt:lpstr>Статистичні методи дослідження якості і надійності  виробів ГІДРОенергетики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ГРАФІЧНА ОБРОБКА СУКУПНОСТІ ВИПАДКОВИХ ВЕЛИЧИН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Математичні задачі енергетики</dc:title>
  <dc:creator>ivanovvl</dc:creator>
  <cp:lastModifiedBy>ivanovvl</cp:lastModifiedBy>
  <cp:revision>6</cp:revision>
  <dcterms:created xsi:type="dcterms:W3CDTF">2024-01-17T09:32:08Z</dcterms:created>
  <dcterms:modified xsi:type="dcterms:W3CDTF">2024-09-12T07:17:35Z</dcterms:modified>
</cp:coreProperties>
</file>