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92" r:id="rId30"/>
    <p:sldId id="293" r:id="rId31"/>
    <p:sldId id="297" r:id="rId32"/>
    <p:sldId id="301" r:id="rId33"/>
    <p:sldId id="302" r:id="rId34"/>
    <p:sldId id="303" r:id="rId35"/>
    <p:sldId id="304" r:id="rId36"/>
    <p:sldId id="306" r:id="rId37"/>
    <p:sldId id="308" r:id="rId38"/>
    <p:sldId id="309" r:id="rId39"/>
    <p:sldId id="310" r:id="rId40"/>
    <p:sldId id="311" r:id="rId41"/>
    <p:sldId id="312" r:id="rId42"/>
    <p:sldId id="313" r:id="rId43"/>
    <p:sldId id="314" r:id="rId44"/>
    <p:sldId id="315" r:id="rId45"/>
    <p:sldId id="316" r:id="rId46"/>
    <p:sldId id="317" r:id="rId47"/>
    <p:sldId id="318" r:id="rId48"/>
    <p:sldId id="319" r:id="rId49"/>
    <p:sldId id="322" r:id="rId50"/>
    <p:sldId id="323" r:id="rId51"/>
    <p:sldId id="324" r:id="rId52"/>
    <p:sldId id="325" r:id="rId53"/>
    <p:sldId id="326" r:id="rId54"/>
    <p:sldId id="327" r:id="rId55"/>
    <p:sldId id="328" r:id="rId56"/>
    <p:sldId id="329" r:id="rId57"/>
    <p:sldId id="330" r:id="rId58"/>
    <p:sldId id="331" r:id="rId59"/>
    <p:sldId id="332" r:id="rId60"/>
    <p:sldId id="333" r:id="rId61"/>
    <p:sldId id="334" r:id="rId62"/>
    <p:sldId id="335" r:id="rId63"/>
    <p:sldId id="336" r:id="rId64"/>
    <p:sldId id="337" r:id="rId65"/>
    <p:sldId id="338" r:id="rId66"/>
    <p:sldId id="339" r:id="rId67"/>
    <p:sldId id="340" r:id="rId68"/>
    <p:sldId id="341" r:id="rId69"/>
    <p:sldId id="342" r:id="rId70"/>
    <p:sldId id="343" r:id="rId71"/>
    <p:sldId id="344" r:id="rId72"/>
    <p:sldId id="345" r:id="rId73"/>
    <p:sldId id="346" r:id="rId74"/>
    <p:sldId id="347" r:id="rId75"/>
    <p:sldId id="348" r:id="rId76"/>
    <p:sldId id="349" r:id="rId77"/>
    <p:sldId id="350" r:id="rId78"/>
    <p:sldId id="351" r:id="rId79"/>
    <p:sldId id="352" r:id="rId80"/>
    <p:sldId id="353" r:id="rId81"/>
    <p:sldId id="355" r:id="rId82"/>
    <p:sldId id="356" r:id="rId83"/>
    <p:sldId id="357" r:id="rId84"/>
    <p:sldId id="358" r:id="rId85"/>
    <p:sldId id="359" r:id="rId86"/>
    <p:sldId id="360" r:id="rId87"/>
    <p:sldId id="361" r:id="rId88"/>
    <p:sldId id="363" r:id="rId89"/>
    <p:sldId id="364" r:id="rId90"/>
    <p:sldId id="365" r:id="rId91"/>
    <p:sldId id="366" r:id="rId92"/>
    <p:sldId id="367" r:id="rId93"/>
    <p:sldId id="369" r:id="rId94"/>
    <p:sldId id="370" r:id="rId95"/>
    <p:sldId id="371" r:id="rId96"/>
    <p:sldId id="373" r:id="rId97"/>
    <p:sldId id="374" r:id="rId98"/>
    <p:sldId id="375" r:id="rId99"/>
    <p:sldId id="376" r:id="rId100"/>
    <p:sldId id="377" r:id="rId101"/>
    <p:sldId id="378" r:id="rId102"/>
    <p:sldId id="379" r:id="rId103"/>
    <p:sldId id="380" r:id="rId104"/>
    <p:sldId id="381" r:id="rId105"/>
    <p:sldId id="382" r:id="rId10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a:t>Образец заголовка</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EA4E5C4F-8E02-4505-9D34-AE81DA2271FA}" type="datetimeFigureOut">
              <a:rPr lang="ru-RU" smtClean="0"/>
              <a:t>11.09.2023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371236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89223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3272590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77496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ru-RU"/>
              <a:t>Образец заголовка</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3870968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ru-RU"/>
              <a:t>Образец заголовка</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a:t>Образец текста</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a:t>Образец текста</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A4E5C4F-8E02-4505-9D34-AE81DA2271FA}" type="datetimeFigureOut">
              <a:rPr lang="ru-RU" smtClean="0"/>
              <a:t>11.09.2023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835210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A4E5C4F-8E02-4505-9D34-AE81DA2271FA}" type="datetimeFigureOut">
              <a:rPr lang="ru-RU" smtClean="0"/>
              <a:t>11.09.2023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876453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4E5C4F-8E02-4505-9D34-AE81DA2271FA}" type="datetimeFigureOut">
              <a:rPr lang="ru-RU" smtClean="0"/>
              <a:t>11.09.2023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2904302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4E5C4F-8E02-4505-9D34-AE81DA2271FA}" type="datetimeFigureOut">
              <a:rPr lang="ru-RU" smtClean="0"/>
              <a:t>11.09.2023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259876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A4E5C4F-8E02-4505-9D34-AE81DA2271FA}" type="datetimeFigureOut">
              <a:rPr lang="ru-RU" smtClean="0"/>
              <a:t>11.09.2023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192046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a:t>Образец заголовка</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A4E5C4F-8E02-4505-9D34-AE81DA2271FA}" type="datetimeFigureOut">
              <a:rPr lang="ru-RU" smtClean="0"/>
              <a:t>11.09.2023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337116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305317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0000" y="2505075"/>
            <a:ext cx="5025216"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a:t>Образец текста</a:t>
            </a:r>
          </a:p>
        </p:txBody>
      </p:sp>
      <p:sp>
        <p:nvSpPr>
          <p:cNvPr id="6" name="Content Placeholder 5"/>
          <p:cNvSpPr>
            <a:spLocks noGrp="1"/>
          </p:cNvSpPr>
          <p:nvPr>
            <p:ph sz="quarter" idx="4"/>
          </p:nvPr>
        </p:nvSpPr>
        <p:spPr>
          <a:xfrm>
            <a:off x="6319840" y="2505075"/>
            <a:ext cx="503554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A4E5C4F-8E02-4505-9D34-AE81DA2271FA}" type="datetimeFigureOut">
              <a:rPr lang="ru-RU" smtClean="0"/>
              <a:t>11.09.2023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198455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A4E5C4F-8E02-4505-9D34-AE81DA2271FA}" type="datetimeFigureOut">
              <a:rPr lang="ru-RU" smtClean="0"/>
              <a:t>11.09.2023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1180658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4E5C4F-8E02-4505-9D34-AE81DA2271FA}" type="datetimeFigureOut">
              <a:rPr lang="ru-RU" smtClean="0"/>
              <a:t>11.09.2023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115089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1505304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A4E5C4F-8E02-4505-9D34-AE81DA2271FA}" type="datetimeFigureOut">
              <a:rPr lang="ru-RU" smtClean="0"/>
              <a:t>11.09.2023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897EBA5-9463-46AB-91BA-F0B679241DB0}" type="slidenum">
              <a:rPr lang="ru-RU" smtClean="0"/>
              <a:t>‹#›</a:t>
            </a:fld>
            <a:endParaRPr lang="ru-RU"/>
          </a:p>
        </p:txBody>
      </p:sp>
    </p:spTree>
    <p:extLst>
      <p:ext uri="{BB962C8B-B14F-4D97-AF65-F5344CB8AC3E}">
        <p14:creationId xmlns:p14="http://schemas.microsoft.com/office/powerpoint/2010/main" val="276517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A4E5C4F-8E02-4505-9D34-AE81DA2271FA}" type="datetimeFigureOut">
              <a:rPr lang="ru-RU" smtClean="0"/>
              <a:t>11.09.2023</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897EBA5-9463-46AB-91BA-F0B679241DB0}" type="slidenum">
              <a:rPr lang="ru-RU" smtClean="0"/>
              <a:t>‹#›</a:t>
            </a:fld>
            <a:endParaRPr lang="ru-RU"/>
          </a:p>
        </p:txBody>
      </p:sp>
    </p:spTree>
    <p:extLst>
      <p:ext uri="{BB962C8B-B14F-4D97-AF65-F5344CB8AC3E}">
        <p14:creationId xmlns:p14="http://schemas.microsoft.com/office/powerpoint/2010/main" val="111264755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FFE81A65-076F-4501-BC2B-6DA5E0487671}"/>
              </a:ext>
            </a:extLst>
          </p:cNvPr>
          <p:cNvSpPr>
            <a:spLocks noGrp="1"/>
          </p:cNvSpPr>
          <p:nvPr>
            <p:ph type="title"/>
          </p:nvPr>
        </p:nvSpPr>
        <p:spPr>
          <a:xfrm>
            <a:off x="0" y="2"/>
            <a:ext cx="12192000" cy="794326"/>
          </a:xfrm>
        </p:spPr>
        <p:txBody>
          <a:bodyPr>
            <a:normAutofit fontScale="90000"/>
          </a:bodyPr>
          <a:lstStyle/>
          <a:p>
            <a:pPr algn="ctr"/>
            <a:r>
              <a:rPr lang="uk-UA" b="1" dirty="0">
                <a:solidFill>
                  <a:srgbClr val="FFFF00"/>
                </a:solidFill>
              </a:rPr>
              <a:t>Лекція 1: Ідеології функціонування влади</a:t>
            </a:r>
          </a:p>
        </p:txBody>
      </p:sp>
      <p:sp>
        <p:nvSpPr>
          <p:cNvPr id="5" name="Объект 4">
            <a:extLst>
              <a:ext uri="{FF2B5EF4-FFF2-40B4-BE49-F238E27FC236}">
                <a16:creationId xmlns:a16="http://schemas.microsoft.com/office/drawing/2014/main" id="{04953601-3A59-4D79-90A6-0ED55DDDB8ED}"/>
              </a:ext>
            </a:extLst>
          </p:cNvPr>
          <p:cNvSpPr>
            <a:spLocks noGrp="1"/>
          </p:cNvSpPr>
          <p:nvPr>
            <p:ph idx="1"/>
          </p:nvPr>
        </p:nvSpPr>
        <p:spPr>
          <a:xfrm>
            <a:off x="0" y="794328"/>
            <a:ext cx="12192000" cy="6063670"/>
          </a:xfrm>
        </p:spPr>
        <p:txBody>
          <a:bodyPr/>
          <a:lstStyle/>
          <a:p>
            <a:r>
              <a:rPr lang="uk-UA" sz="6000" b="1" dirty="0">
                <a:solidFill>
                  <a:schemeClr val="tx2"/>
                </a:solidFill>
              </a:rPr>
              <a:t>ПЛАН:</a:t>
            </a:r>
          </a:p>
          <a:p>
            <a:r>
              <a:rPr lang="uk-UA" sz="6000" b="1" dirty="0">
                <a:solidFill>
                  <a:schemeClr val="tx2"/>
                </a:solidFill>
              </a:rPr>
              <a:t>1.	Функціонування влади в ісламі.</a:t>
            </a:r>
          </a:p>
          <a:p>
            <a:r>
              <a:rPr lang="uk-UA" sz="6000" b="1" dirty="0">
                <a:solidFill>
                  <a:schemeClr val="tx2"/>
                </a:solidFill>
              </a:rPr>
              <a:t>2.	Шаріат і нейтральність ісламських законів.</a:t>
            </a:r>
          </a:p>
          <a:p>
            <a:r>
              <a:rPr lang="uk-UA" sz="6000" b="1" dirty="0">
                <a:solidFill>
                  <a:schemeClr val="tx2"/>
                </a:solidFill>
              </a:rPr>
              <a:t>3.	Еволюція політичного ісламу</a:t>
            </a:r>
          </a:p>
          <a:p>
            <a:endParaRPr lang="ru-RU" dirty="0"/>
          </a:p>
        </p:txBody>
      </p:sp>
    </p:spTree>
    <p:extLst>
      <p:ext uri="{BB962C8B-B14F-4D97-AF65-F5344CB8AC3E}">
        <p14:creationId xmlns:p14="http://schemas.microsoft.com/office/powerpoint/2010/main" val="2613099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200" b="1" dirty="0"/>
              <a:t>Генеральний секретар ООН </a:t>
            </a:r>
            <a:r>
              <a:rPr lang="uk-UA" sz="4200" b="1" dirty="0" err="1"/>
              <a:t>Антоніу</a:t>
            </a:r>
            <a:r>
              <a:rPr lang="uk-UA" sz="4200" b="1" dirty="0"/>
              <a:t> </a:t>
            </a:r>
            <a:r>
              <a:rPr lang="uk-UA" sz="4200" b="1" dirty="0" err="1"/>
              <a:t>Гутерреш</a:t>
            </a:r>
            <a:r>
              <a:rPr lang="uk-UA" sz="4200" b="1" dirty="0"/>
              <a:t> закликав міжнародне співтовариство згуртуватися для подолання глобальної терористичної загрози в Афганістані. </a:t>
            </a:r>
            <a:endParaRPr lang="en-US" sz="4200" b="1" dirty="0"/>
          </a:p>
          <a:p>
            <a:pPr algn="just"/>
            <a:r>
              <a:rPr lang="uk-UA" sz="4200" b="1" dirty="0"/>
              <a:t>Радник США з національної безпеки </a:t>
            </a:r>
            <a:r>
              <a:rPr lang="uk-UA" sz="4200" b="1" dirty="0" err="1"/>
              <a:t>Джейк</a:t>
            </a:r>
            <a:r>
              <a:rPr lang="uk-UA" sz="4200" b="1" dirty="0"/>
              <a:t> </a:t>
            </a:r>
            <a:r>
              <a:rPr lang="uk-UA" sz="4200" b="1" dirty="0" err="1"/>
              <a:t>Салліван</a:t>
            </a:r>
            <a:r>
              <a:rPr lang="uk-UA" sz="4200" b="1" dirty="0"/>
              <a:t> заявив, що поки поспішно говорити про визнання влади Талібану. Тим часом прем’єр-міністр Канади Джастін </a:t>
            </a:r>
            <a:r>
              <a:rPr lang="uk-UA" sz="4200" b="1" dirty="0" err="1"/>
              <a:t>Трюдо</a:t>
            </a:r>
            <a:r>
              <a:rPr lang="uk-UA" sz="4200" b="1" dirty="0"/>
              <a:t> заявив, що його країна не має планів визнавати уряд Талібану, що прийшов до влади в Афганістані. </a:t>
            </a:r>
          </a:p>
        </p:txBody>
      </p:sp>
    </p:spTree>
    <p:extLst>
      <p:ext uri="{BB962C8B-B14F-4D97-AF65-F5344CB8AC3E}">
        <p14:creationId xmlns:p14="http://schemas.microsoft.com/office/powerpoint/2010/main" val="393902780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500" b="1" dirty="0">
                <a:solidFill>
                  <a:schemeClr val="tx1"/>
                </a:solidFill>
                <a:effectLst/>
                <a:highlight>
                  <a:srgbClr val="008080"/>
                </a:highlight>
                <a:latin typeface="Times New Roman" panose="02020603050405020304" pitchFamily="18" charset="0"/>
                <a:ea typeface="Times New Roman" panose="02020603050405020304" pitchFamily="18" charset="0"/>
              </a:rPr>
              <a:t>5) транснаціональні напівлегальні (чи нелегальні) мережеві структури екстремістського типу із розгалуженою інфраструктурою. </a:t>
            </a:r>
          </a:p>
          <a:p>
            <a:pPr indent="450215" algn="just">
              <a:lnSpc>
                <a:spcPct val="100000"/>
              </a:lnSpc>
              <a:spcAft>
                <a:spcPts val="1000"/>
              </a:spcAft>
            </a:pPr>
            <a:r>
              <a:rPr lang="uk-UA" sz="3500" b="1" dirty="0">
                <a:solidFill>
                  <a:schemeClr val="tx1"/>
                </a:solidFill>
                <a:effectLst/>
                <a:highlight>
                  <a:srgbClr val="008080"/>
                </a:highlight>
                <a:latin typeface="Times New Roman" panose="02020603050405020304" pitchFamily="18" charset="0"/>
                <a:ea typeface="Times New Roman" panose="02020603050405020304" pitchFamily="18" charset="0"/>
              </a:rPr>
              <a:t>Кожен із складників цієї структури, маючи власні особливості формування й функціонування, перебуває у складному полі стосунків з іншими, витворюючи одночасно і відносно стабільну і внутрішньо суперечливу систему. Особливістю сучасного етапу стає створення міжнародних центрів сили, які прагнуть консолідувати однорідні політичні організації, контролювати, координувати і спрямовувати їх діяльність.</a:t>
            </a:r>
          </a:p>
        </p:txBody>
      </p:sp>
    </p:spTree>
    <p:extLst>
      <p:ext uri="{BB962C8B-B14F-4D97-AF65-F5344CB8AC3E}">
        <p14:creationId xmlns:p14="http://schemas.microsoft.com/office/powerpoint/2010/main" val="262202394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600" b="1" i="1" dirty="0">
                <a:solidFill>
                  <a:schemeClr val="tx1"/>
                </a:solidFill>
                <a:effectLst/>
                <a:latin typeface="Times New Roman" panose="02020603050405020304" pitchFamily="18" charset="0"/>
                <a:ea typeface="Times New Roman" panose="02020603050405020304" pitchFamily="18" charset="0"/>
              </a:rPr>
              <a:t>По-третє</a:t>
            </a:r>
            <a:r>
              <a:rPr lang="uk-UA" sz="3600" b="1" dirty="0">
                <a:solidFill>
                  <a:schemeClr val="tx1"/>
                </a:solidFill>
                <a:effectLst/>
                <a:latin typeface="Times New Roman" panose="02020603050405020304" pitchFamily="18" charset="0"/>
                <a:ea typeface="Times New Roman" panose="02020603050405020304" pitchFamily="18" charset="0"/>
              </a:rPr>
              <a:t>, еволюція соціальних функцій політичного ісламу. Очевидно, головна причина дієвості політичного ісламу полягає в тому </a:t>
            </a:r>
            <a:r>
              <a:rPr lang="uk-UA" sz="3600" b="1" dirty="0" err="1">
                <a:solidFill>
                  <a:schemeClr val="tx1"/>
                </a:solidFill>
                <a:effectLst/>
                <a:latin typeface="Times New Roman" panose="02020603050405020304" pitchFamily="18" charset="0"/>
                <a:ea typeface="Times New Roman" panose="02020603050405020304" pitchFamily="18" charset="0"/>
              </a:rPr>
              <a:t>багатомаїтті</a:t>
            </a:r>
            <a:r>
              <a:rPr lang="uk-UA" sz="3600" b="1" dirty="0">
                <a:solidFill>
                  <a:schemeClr val="tx1"/>
                </a:solidFill>
                <a:effectLst/>
                <a:latin typeface="Times New Roman" panose="02020603050405020304" pitchFamily="18" charset="0"/>
                <a:ea typeface="Times New Roman" panose="02020603050405020304" pitchFamily="18" charset="0"/>
              </a:rPr>
              <a:t> функцій (політичних, соціальних, економічних, психологічних), котрі він виконує в житті ісламського світу. Сьогодні релігійно-політичні рухи – це головне джерело програм реформування, соціальних змін; основа їх популярності – активна діяльність з надання тих соціальних послуг, які не в змозі надати держава (допомога в отриманні освіти, медичних послуг, житла, робочих місць тощо). </a:t>
            </a:r>
            <a:endParaRPr lang="uk-UA" sz="3500" b="1" dirty="0">
              <a:solidFill>
                <a:schemeClr val="tx1"/>
              </a:solidFill>
              <a:effectLst/>
              <a:highlight>
                <a:srgbClr val="008080"/>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79028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35710"/>
            <a:ext cx="12192000" cy="6322290"/>
          </a:xfrm>
        </p:spPr>
        <p:txBody>
          <a:bodyPr>
            <a:noAutofit/>
          </a:bodyPr>
          <a:lstStyle/>
          <a:p>
            <a:pPr indent="450215" algn="just">
              <a:lnSpc>
                <a:spcPct val="100000"/>
              </a:lnSpc>
              <a:spcAft>
                <a:spcPts val="1000"/>
              </a:spcAft>
            </a:pPr>
            <a:r>
              <a:rPr lang="uk-UA" sz="3000" b="1" dirty="0">
                <a:solidFill>
                  <a:schemeClr val="tx1"/>
                </a:solidFill>
                <a:effectLst/>
                <a:highlight>
                  <a:srgbClr val="008080"/>
                </a:highlight>
                <a:latin typeface="Times New Roman" panose="02020603050405020304" pitchFamily="18" charset="0"/>
                <a:ea typeface="Times New Roman" panose="02020603050405020304" pitchFamily="18" charset="0"/>
              </a:rPr>
              <a:t>Крім того, саме ці рухи (особливо доти, доки вони лишаються опозиційними) обстоюють цінності демократії та прав людини, бо самі страждають від їх відсутності; активно виступають за лібералізацію і демократичні реформи; беруть участь у створенні інститутів громадянського суспільства в ісламському світі.</a:t>
            </a:r>
          </a:p>
          <a:p>
            <a:pPr indent="450215" algn="just">
              <a:lnSpc>
                <a:spcPct val="100000"/>
              </a:lnSpc>
              <a:spcAft>
                <a:spcPts val="1000"/>
              </a:spcAft>
            </a:pPr>
            <a:r>
              <a:rPr lang="uk-UA" sz="3000" b="1" dirty="0">
                <a:solidFill>
                  <a:schemeClr val="tx1"/>
                </a:solidFill>
                <a:effectLst/>
                <a:highlight>
                  <a:srgbClr val="008080"/>
                </a:highlight>
                <a:latin typeface="Times New Roman" panose="02020603050405020304" pitchFamily="18" charset="0"/>
                <a:ea typeface="Times New Roman" panose="02020603050405020304" pitchFamily="18" charset="0"/>
              </a:rPr>
              <a:t> Проголошені ним ключові цінності – соціальна справедливість, зміцнення моралі, збереження ісламської культури, відновлення сили й гідності ісламського світу, його гуртування перед небезпекою зовнішніх загроз, соціальна благодійність і стабільність, ефективне управління суспільством, легітимність уряду, боротьба з корупцією, економічна справедливість – є безумовно привабливими для пересічної людини. </a:t>
            </a:r>
          </a:p>
        </p:txBody>
      </p:sp>
    </p:spTree>
    <p:extLst>
      <p:ext uri="{BB962C8B-B14F-4D97-AF65-F5344CB8AC3E}">
        <p14:creationId xmlns:p14="http://schemas.microsoft.com/office/powerpoint/2010/main" val="375473472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35710"/>
            <a:ext cx="12192000" cy="6322290"/>
          </a:xfrm>
        </p:spPr>
        <p:txBody>
          <a:bodyPr>
            <a:noAutofit/>
          </a:bodyPr>
          <a:lstStyle/>
          <a:p>
            <a:pPr indent="450215" algn="just">
              <a:lnSpc>
                <a:spcPct val="100000"/>
              </a:lnSpc>
              <a:spcAft>
                <a:spcPts val="1000"/>
              </a:spcAft>
            </a:pPr>
            <a:r>
              <a:rPr lang="uk-UA" sz="3000" b="1" dirty="0">
                <a:solidFill>
                  <a:schemeClr val="tx1"/>
                </a:solidFill>
                <a:effectLst/>
                <a:highlight>
                  <a:srgbClr val="800000"/>
                </a:highlight>
                <a:latin typeface="Times New Roman" panose="02020603050405020304" pitchFamily="18" charset="0"/>
                <a:ea typeface="Times New Roman" panose="02020603050405020304" pitchFamily="18" charset="0"/>
              </a:rPr>
              <a:t>На тлі соціально-економічних проблем ця привабливість суттєво зростає. Показовими в цьому сенсі є опитування громадської думки, проведені дослідницькою організацією </a:t>
            </a:r>
            <a:r>
              <a:rPr lang="en-US" sz="3000" b="1" dirty="0">
                <a:solidFill>
                  <a:schemeClr val="tx1"/>
                </a:solidFill>
                <a:effectLst/>
                <a:highlight>
                  <a:srgbClr val="800000"/>
                </a:highlight>
                <a:latin typeface="Times New Roman" panose="02020603050405020304" pitchFamily="18" charset="0"/>
                <a:ea typeface="Times New Roman" panose="02020603050405020304" pitchFamily="18" charset="0"/>
              </a:rPr>
              <a:t>Pew Research Center </a:t>
            </a:r>
            <a:r>
              <a:rPr lang="uk-UA" sz="3000" b="1" dirty="0">
                <a:solidFill>
                  <a:schemeClr val="tx1"/>
                </a:solidFill>
                <a:effectLst/>
                <a:highlight>
                  <a:srgbClr val="800000"/>
                </a:highlight>
                <a:latin typeface="Times New Roman" panose="02020603050405020304" pitchFamily="18" charset="0"/>
                <a:ea typeface="Times New Roman" panose="02020603050405020304" pitchFamily="18" charset="0"/>
              </a:rPr>
              <a:t>у червні 2010 року серед  єгиптян: ідеї «ісламістів» поділяли 59 %, а понад 95 % усіх респондентів підтримували посилення впливу ісламських ідей на політичний процес в країні. Понад половину всіх респондентів заявили, що підтримують «ХАМАС», 30% – «</a:t>
            </a:r>
            <a:r>
              <a:rPr lang="uk-UA"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Хезболлу</a:t>
            </a:r>
            <a:r>
              <a:rPr lang="uk-UA" sz="3000" b="1" dirty="0">
                <a:solidFill>
                  <a:schemeClr val="tx1"/>
                </a:solidFill>
                <a:effectLst/>
                <a:highlight>
                  <a:srgbClr val="800000"/>
                </a:highlight>
                <a:latin typeface="Times New Roman" panose="02020603050405020304" pitchFamily="18" charset="0"/>
                <a:ea typeface="Times New Roman" panose="02020603050405020304" pitchFamily="18" charset="0"/>
              </a:rPr>
              <a:t>», а 20% – «Аль- Каїду».</a:t>
            </a:r>
          </a:p>
          <a:p>
            <a:pPr indent="450215" algn="just">
              <a:lnSpc>
                <a:spcPct val="100000"/>
              </a:lnSpc>
              <a:spcAft>
                <a:spcPts val="1000"/>
              </a:spcAft>
            </a:pP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Отже</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політичний</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іслам</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обстоює</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соціальні</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інтереси</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та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канонізує</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протестний</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потенціал</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найураженіших</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соціальних</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верств</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Однак</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маючи</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значні</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потенції</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впливу</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на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суспільство</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він</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продемонстрував</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і те,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яким</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чином і в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якому</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напрямі</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цей</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вплив</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може</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бути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потенційно</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 </a:t>
            </a:r>
            <a:r>
              <a:rPr lang="ru-RU" sz="3000" b="1" dirty="0" err="1">
                <a:solidFill>
                  <a:schemeClr val="tx1"/>
                </a:solidFill>
                <a:effectLst/>
                <a:highlight>
                  <a:srgbClr val="800000"/>
                </a:highlight>
                <a:latin typeface="Times New Roman" panose="02020603050405020304" pitchFamily="18" charset="0"/>
                <a:ea typeface="Times New Roman" panose="02020603050405020304" pitchFamily="18" charset="0"/>
              </a:rPr>
              <a:t>скерований</a:t>
            </a:r>
            <a:r>
              <a:rPr lang="ru-RU" sz="3000" b="1" dirty="0">
                <a:solidFill>
                  <a:schemeClr val="tx1"/>
                </a:solidFill>
                <a:effectLst/>
                <a:highlight>
                  <a:srgbClr val="800000"/>
                </a:highlight>
                <a:latin typeface="Times New Roman" panose="02020603050405020304" pitchFamily="18" charset="0"/>
                <a:ea typeface="Times New Roman" panose="02020603050405020304" pitchFamily="18" charset="0"/>
              </a:rPr>
              <a:t>.</a:t>
            </a:r>
            <a:endParaRPr lang="uk-UA" sz="3000" b="1" dirty="0">
              <a:solidFill>
                <a:schemeClr val="tx1"/>
              </a:solidFill>
              <a:effectLst/>
              <a:highlight>
                <a:srgbClr val="800000"/>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021494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35710"/>
            <a:ext cx="12192000" cy="6322290"/>
          </a:xfrm>
        </p:spPr>
        <p:txBody>
          <a:bodyPr>
            <a:noAutofit/>
          </a:bodyPr>
          <a:lstStyle/>
          <a:p>
            <a:pPr indent="450215" algn="just">
              <a:lnSpc>
                <a:spcPct val="100000"/>
              </a:lnSpc>
              <a:spcAft>
                <a:spcPts val="1000"/>
              </a:spcAft>
            </a:pPr>
            <a:r>
              <a:rPr lang="uk-UA" sz="3400" b="1" i="1" dirty="0">
                <a:solidFill>
                  <a:schemeClr val="tx1"/>
                </a:solidFill>
                <a:effectLst/>
                <a:highlight>
                  <a:srgbClr val="800000"/>
                </a:highlight>
                <a:latin typeface="Times New Roman" panose="02020603050405020304" pitchFamily="18" charset="0"/>
                <a:ea typeface="Times New Roman" panose="02020603050405020304" pitchFamily="18" charset="0"/>
              </a:rPr>
              <a:t>По-четверте</a:t>
            </a:r>
            <a:r>
              <a:rPr lang="uk-UA" sz="3400" b="1" dirty="0">
                <a:solidFill>
                  <a:schemeClr val="tx1"/>
                </a:solidFill>
                <a:effectLst/>
                <a:highlight>
                  <a:srgbClr val="800000"/>
                </a:highlight>
                <a:latin typeface="Times New Roman" panose="02020603050405020304" pitchFamily="18" charset="0"/>
                <a:ea typeface="Times New Roman" panose="02020603050405020304" pitchFamily="18" charset="0"/>
              </a:rPr>
              <a:t>, відбулися зміни у характері політичного ісламу, а саме – еволюція в бік радикалізації та </a:t>
            </a:r>
            <a:r>
              <a:rPr lang="uk-UA" sz="3400" b="1" dirty="0" err="1">
                <a:solidFill>
                  <a:schemeClr val="tx1"/>
                </a:solidFill>
                <a:effectLst/>
                <a:highlight>
                  <a:srgbClr val="800000"/>
                </a:highlight>
                <a:latin typeface="Times New Roman" panose="02020603050405020304" pitchFamily="18" charset="0"/>
                <a:ea typeface="Times New Roman" panose="02020603050405020304" pitchFamily="18" charset="0"/>
              </a:rPr>
              <a:t>екстремізації</a:t>
            </a:r>
            <a:r>
              <a:rPr lang="uk-UA" sz="3400" b="1" dirty="0">
                <a:solidFill>
                  <a:schemeClr val="tx1"/>
                </a:solidFill>
                <a:effectLst/>
                <a:highlight>
                  <a:srgbClr val="800000"/>
                </a:highlight>
                <a:latin typeface="Times New Roman" panose="02020603050405020304" pitchFamily="18" charset="0"/>
                <a:ea typeface="Times New Roman" panose="02020603050405020304" pitchFamily="18" charset="0"/>
              </a:rPr>
              <a:t>. Об’єктивні і суб’єктивні чинники такої радикалізації вже давно осмислюються науковими колами. Мало не аксіоматичним став висновок про те, що вона є формою силового опору проти глобальної «західної інтервенції» у традиційну ісламську культуру; протестом проти настирливої економічної та політичної експансії розвинутих держав; відповіддю на загрози вкоріненим нормам, символам і смислам мусульманства; засобом за будь-яку ціну вберегти власну ідентичність і цивілізаційну «суверенність».</a:t>
            </a:r>
          </a:p>
        </p:txBody>
      </p:sp>
    </p:spTree>
    <p:extLst>
      <p:ext uri="{BB962C8B-B14F-4D97-AF65-F5344CB8AC3E}">
        <p14:creationId xmlns:p14="http://schemas.microsoft.com/office/powerpoint/2010/main" val="139182203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35710"/>
            <a:ext cx="12192000" cy="6322290"/>
          </a:xfrm>
        </p:spPr>
        <p:txBody>
          <a:bodyPr>
            <a:noAutofit/>
          </a:bodyPr>
          <a:lstStyle/>
          <a:p>
            <a:pPr indent="450215" algn="just">
              <a:lnSpc>
                <a:spcPct val="100000"/>
              </a:lnSpc>
              <a:spcAft>
                <a:spcPts val="1000"/>
              </a:spcAft>
            </a:pPr>
            <a:r>
              <a:rPr lang="uk-UA" sz="4000" b="1" dirty="0">
                <a:solidFill>
                  <a:schemeClr val="tx1"/>
                </a:solidFill>
                <a:effectLst/>
                <a:highlight>
                  <a:srgbClr val="800000"/>
                </a:highlight>
                <a:latin typeface="Times New Roman" panose="02020603050405020304" pitchFamily="18" charset="0"/>
                <a:ea typeface="Times New Roman" panose="02020603050405020304" pitchFamily="18" charset="0"/>
              </a:rPr>
              <a:t>Цим частково пояснюється той факт, що всі радикальні рухи висувають програму (або хоч гасла) повторної соціалізації чи ісламізації індивідуума; мобілізації політичних, економічних і адміністративних ресурсів мусульманської спільноти. Це – завжди у тій чи іншій формі заклик до більшого «ісламського самоусвідомлення» і навернення на «прямий шлях ісламу», запровадження ісламу на всіх рівнях: від особистого до громадського і державного життя.</a:t>
            </a:r>
          </a:p>
        </p:txBody>
      </p:sp>
    </p:spTree>
    <p:extLst>
      <p:ext uri="{BB962C8B-B14F-4D97-AF65-F5344CB8AC3E}">
        <p14:creationId xmlns:p14="http://schemas.microsoft.com/office/powerpoint/2010/main" val="992748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400" b="1" dirty="0"/>
              <a:t>Президент США Джо </a:t>
            </a:r>
            <a:r>
              <a:rPr lang="uk-UA" sz="4400" b="1" dirty="0" err="1"/>
              <a:t>Байден</a:t>
            </a:r>
            <a:r>
              <a:rPr lang="uk-UA" sz="4400" b="1" dirty="0"/>
              <a:t> та прем’єр-міністр Великої Британії Борис Джонсон під час телефонної розмови погодилися провести віртуальний саміт </a:t>
            </a:r>
            <a:r>
              <a:rPr lang="en-US" sz="4400" b="1" dirty="0"/>
              <a:t>G7 </a:t>
            </a:r>
            <a:r>
              <a:rPr lang="uk-UA" sz="4400" b="1" dirty="0"/>
              <a:t>для обговорення ситуації в Афганістані. </a:t>
            </a:r>
            <a:endParaRPr lang="en-US" sz="4400" b="1" dirty="0"/>
          </a:p>
          <a:p>
            <a:pPr algn="just"/>
            <a:r>
              <a:rPr lang="uk-UA" sz="4400" b="1" dirty="0"/>
              <a:t>Прем’єр-міністр Італії </a:t>
            </a:r>
            <a:r>
              <a:rPr lang="uk-UA" sz="4400" b="1" dirty="0" err="1"/>
              <a:t>Маріо</a:t>
            </a:r>
            <a:r>
              <a:rPr lang="uk-UA" sz="4400" b="1" dirty="0"/>
              <a:t> Драгі веде роботу над організацією позачергового саміту </a:t>
            </a:r>
            <a:r>
              <a:rPr lang="en-US" sz="4400" b="1" dirty="0"/>
              <a:t>G20 </a:t>
            </a:r>
            <a:r>
              <a:rPr lang="uk-UA" sz="4400" b="1" dirty="0"/>
              <a:t>щодо ситуації в Афганістані після захоплення влади талібами.</a:t>
            </a:r>
          </a:p>
        </p:txBody>
      </p:sp>
    </p:spTree>
    <p:extLst>
      <p:ext uri="{BB962C8B-B14F-4D97-AF65-F5344CB8AC3E}">
        <p14:creationId xmlns:p14="http://schemas.microsoft.com/office/powerpoint/2010/main" val="3857723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600" b="1" dirty="0"/>
              <a:t>17 серпня таліби дали першу прес-конференцію після захоплення влади в Афганістані. На ній представник і спікер «Талібану» </a:t>
            </a:r>
            <a:r>
              <a:rPr lang="uk-UA" sz="3600" b="1" dirty="0" err="1"/>
              <a:t>Забхулла</a:t>
            </a:r>
            <a:r>
              <a:rPr lang="uk-UA" sz="3600" b="1" dirty="0"/>
              <a:t> Муджахід заявив, що Талібан виступає за права жінок за шаріатом і «дискримінації не буде», але ухилився від відповідей на питання про майбутнє прав жінок на ринку праці.</a:t>
            </a:r>
          </a:p>
          <a:p>
            <a:pPr algn="just"/>
            <a:r>
              <a:rPr lang="uk-UA" sz="3600" b="1" dirty="0"/>
              <a:t>Він додав, що рух не хоче проблем з міжнародною спільнотою, а приватні ЗМІ «можуть залишатися вільними і незалежними». Відповідаючи на запитання про викрадання і вбивства в районах, які контролюють таліби, Муджахід заявив, що в країні «панує безпека».</a:t>
            </a:r>
            <a:endParaRPr lang="uk-UA" sz="4000" b="1" dirty="0"/>
          </a:p>
        </p:txBody>
      </p:sp>
    </p:spTree>
    <p:extLst>
      <p:ext uri="{BB962C8B-B14F-4D97-AF65-F5344CB8AC3E}">
        <p14:creationId xmlns:p14="http://schemas.microsoft.com/office/powerpoint/2010/main" val="3235599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900" b="1" dirty="0"/>
              <a:t>Талібан заявив, що в Афганістані «демократії не буде» — основою управління стануть закони шаріату. У «Декларації ісламського емірату Афганістан» зазначено, що Ісламський Емірат хоче хороших дипломатичних і торгових відносин з усіма країнами. Ми не заявляли, що не торгуємо з жодною країною. Чутки, які поширюються з цього приводу, не відповідають дійсності, і ми їх відкидаємо» - написав </a:t>
            </a:r>
            <a:r>
              <a:rPr lang="uk-UA" sz="3900" b="1" dirty="0" err="1"/>
              <a:t>Забхулла</a:t>
            </a:r>
            <a:r>
              <a:rPr lang="uk-UA" sz="3900" b="1" dirty="0"/>
              <a:t> Муджахід. Він заявив, що «Талібан» не має наміру шукати внутрішніх або зовнішніх ворогів.</a:t>
            </a:r>
          </a:p>
        </p:txBody>
      </p:sp>
    </p:spTree>
    <p:extLst>
      <p:ext uri="{BB962C8B-B14F-4D97-AF65-F5344CB8AC3E}">
        <p14:creationId xmlns:p14="http://schemas.microsoft.com/office/powerpoint/2010/main" val="3883715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300" b="1" dirty="0"/>
              <a:t>Новий режим зацікавлений у встановленні дипломатичних відносин з іншими державами. Також таліби не дозволять використовувати територію Афганістану у якості бази для атак на будь-які інші держави або людей. </a:t>
            </a:r>
            <a:endParaRPr lang="en-US" sz="4300" b="1" dirty="0"/>
          </a:p>
          <a:p>
            <a:pPr algn="just"/>
            <a:r>
              <a:rPr lang="uk-UA" sz="4300" b="1" dirty="0"/>
              <a:t>Муджахід додав, що «Талібан» оголошує повну амністію для урядових військовослужбовців, чиновників та інших людей. Крім того, права жінок в країні будуть захищені та розширені тою мірою, в якій це не суперечить ісламу.</a:t>
            </a:r>
          </a:p>
        </p:txBody>
      </p:sp>
    </p:spTree>
    <p:extLst>
      <p:ext uri="{BB962C8B-B14F-4D97-AF65-F5344CB8AC3E}">
        <p14:creationId xmlns:p14="http://schemas.microsoft.com/office/powerpoint/2010/main" val="3655219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4300" b="1" dirty="0"/>
              <a:t>Ще один представник талібів, </a:t>
            </a:r>
            <a:r>
              <a:rPr lang="uk-UA" sz="4300" b="1" dirty="0" err="1"/>
              <a:t>Вахідулла</a:t>
            </a:r>
            <a:r>
              <a:rPr lang="uk-UA" sz="4300" b="1" dirty="0"/>
              <a:t> </a:t>
            </a:r>
            <a:r>
              <a:rPr lang="uk-UA" sz="4300" b="1" dirty="0" err="1"/>
              <a:t>Хашимі</a:t>
            </a:r>
            <a:r>
              <a:rPr lang="uk-UA" sz="4300" b="1" dirty="0"/>
              <a:t>, в інтерв’ю агентству </a:t>
            </a:r>
            <a:r>
              <a:rPr lang="en-US" sz="4300" b="1" dirty="0"/>
              <a:t>Reuters </a:t>
            </a:r>
            <a:r>
              <a:rPr lang="uk-UA" sz="4300" b="1" dirty="0"/>
              <a:t>підтвердив, що в новому еміраті будуть панувати закони шаріату, а жодних демократичних принципів не буде.</a:t>
            </a:r>
            <a:endParaRPr lang="en-US" sz="4300" b="1" dirty="0"/>
          </a:p>
          <a:p>
            <a:pPr marL="0" indent="0" algn="just">
              <a:buNone/>
            </a:pPr>
            <a:r>
              <a:rPr lang="uk-UA" sz="4300" b="1" dirty="0"/>
              <a:t> Верховним лідером емірату вирішено обрати главу талібів – </a:t>
            </a:r>
            <a:r>
              <a:rPr lang="uk-UA" sz="4300" b="1" dirty="0" err="1"/>
              <a:t>Хайбатуллу</a:t>
            </a:r>
            <a:r>
              <a:rPr lang="uk-UA" sz="4300" b="1" dirty="0"/>
              <a:t> </a:t>
            </a:r>
            <a:r>
              <a:rPr lang="uk-UA" sz="4300" b="1" dirty="0" err="1"/>
              <a:t>Ахундзада</a:t>
            </a:r>
            <a:r>
              <a:rPr lang="uk-UA" sz="4300" b="1" dirty="0"/>
              <a:t>. Президент Афганістану </a:t>
            </a:r>
            <a:r>
              <a:rPr lang="uk-UA" sz="4300" b="1" dirty="0" err="1"/>
              <a:t>Ашраф</a:t>
            </a:r>
            <a:r>
              <a:rPr lang="uk-UA" sz="4300" b="1" dirty="0"/>
              <a:t> Гані, як і більша частина керівництва держави, втік з країни.</a:t>
            </a:r>
          </a:p>
        </p:txBody>
      </p:sp>
    </p:spTree>
    <p:extLst>
      <p:ext uri="{BB962C8B-B14F-4D97-AF65-F5344CB8AC3E}">
        <p14:creationId xmlns:p14="http://schemas.microsoft.com/office/powerpoint/2010/main" val="2632214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22036"/>
            <a:ext cx="12191999" cy="6035963"/>
          </a:xfrm>
        </p:spPr>
        <p:txBody>
          <a:bodyPr>
            <a:noAutofit/>
          </a:bodyPr>
          <a:lstStyle/>
          <a:p>
            <a:pPr algn="just"/>
            <a:r>
              <a:rPr lang="uk-UA" sz="3300" b="1" dirty="0"/>
              <a:t>Таліби пообіцяли гарантувати рівні права всім релігійним конфесіям в країні. Також дозволять роботу ЗМІ та дозволять критикувати уряд - до відомих меж. Іноземні дипломати та представництва міжнародних організацій зможуть працювати на території Афганістану. Переслідувати тих, хто співпрацював з США і країнами НАТО, не будуть. </a:t>
            </a:r>
            <a:endParaRPr lang="en-US" sz="3300" b="1" dirty="0"/>
          </a:p>
          <a:p>
            <a:pPr algn="just"/>
            <a:r>
              <a:rPr lang="uk-UA" sz="3300" b="1" dirty="0"/>
              <a:t>Також таліби обіцяли припинити наркотрафік через Афганістан - справа, з якою за 20 років не зміг впоратися демократичний уряд Афганістану за підтримки США. При цьому в 1996-2001 роках таліби вже намагалися припинити наркотрафік в країні. Президентом Афганістану від талібів стане Мулла </a:t>
            </a:r>
            <a:r>
              <a:rPr lang="uk-UA" sz="3300" b="1" dirty="0" err="1"/>
              <a:t>Абдул</a:t>
            </a:r>
            <a:r>
              <a:rPr lang="uk-UA" sz="3300" b="1" dirty="0"/>
              <a:t> Гані </a:t>
            </a:r>
            <a:r>
              <a:rPr lang="uk-UA" sz="3300" b="1" dirty="0" err="1"/>
              <a:t>Барадар</a:t>
            </a:r>
            <a:r>
              <a:rPr lang="uk-UA" sz="3300" b="1" dirty="0"/>
              <a:t> – 52-річний польовий командир угруповання.</a:t>
            </a:r>
          </a:p>
        </p:txBody>
      </p:sp>
    </p:spTree>
    <p:extLst>
      <p:ext uri="{BB962C8B-B14F-4D97-AF65-F5344CB8AC3E}">
        <p14:creationId xmlns:p14="http://schemas.microsoft.com/office/powerpoint/2010/main" val="1779771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600" b="1" dirty="0">
                <a:highlight>
                  <a:srgbClr val="008080"/>
                </a:highlight>
              </a:rPr>
              <a:t>Розберемо, як все це відповідає нормам Ісламу</a:t>
            </a:r>
          </a:p>
          <a:p>
            <a:pPr algn="just"/>
            <a:r>
              <a:rPr lang="uk-UA" sz="3600" b="1" dirty="0"/>
              <a:t>Першоджерела (Коран, </a:t>
            </a:r>
            <a:r>
              <a:rPr lang="uk-UA" sz="3600" b="1" dirty="0" err="1"/>
              <a:t>хадіси</a:t>
            </a:r>
            <a:r>
              <a:rPr lang="uk-UA" sz="3600" b="1" dirty="0"/>
              <a:t> та їх тлумачення – </a:t>
            </a:r>
            <a:r>
              <a:rPr lang="uk-UA" sz="3600" b="1" dirty="0" err="1"/>
              <a:t>іджтіхад</a:t>
            </a:r>
            <a:r>
              <a:rPr lang="uk-UA" sz="3600" b="1" dirty="0"/>
              <a:t>) містять у собі всі ті необхідні положення, на основі яких повинно ґрунтуватися життя суспільства. Верховна влада належить виключно Творцю, а люди покликані лише реалізовувати її на землі (Коран12:40). Таким чином, можна припустити, що з моменту свого зародження ісламу був притаманний політичний вимір. Конкретне втілення ідеї влади з позицій ісламу представлено у концепціях суспільного устрою – „халіфаті„ (у сунітів) та „імаматі” (у шиїтів).</a:t>
            </a:r>
          </a:p>
        </p:txBody>
      </p:sp>
    </p:spTree>
    <p:extLst>
      <p:ext uri="{BB962C8B-B14F-4D97-AF65-F5344CB8AC3E}">
        <p14:creationId xmlns:p14="http://schemas.microsoft.com/office/powerpoint/2010/main" val="2192608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3300" b="1" dirty="0"/>
              <a:t>Серед основних причин існування халіфату аль-</a:t>
            </a:r>
            <a:r>
              <a:rPr lang="uk-UA" sz="3300" b="1" dirty="0" err="1"/>
              <a:t>Газалі</a:t>
            </a:r>
            <a:r>
              <a:rPr lang="uk-UA" sz="3300" b="1" dirty="0"/>
              <a:t> вказує на важливість контролю з боку організованої структури за дотриманням вірянами своїх релігійних обов’язків, попередження виникнення анархії, розв’язання конфліктів у спільноті, тощо. </a:t>
            </a:r>
            <a:endParaRPr lang="en-US" sz="3300" b="1" dirty="0"/>
          </a:p>
          <a:p>
            <a:pPr marL="0" indent="0" algn="just">
              <a:buNone/>
            </a:pPr>
            <a:r>
              <a:rPr lang="uk-UA" sz="3300" b="1" dirty="0"/>
              <a:t>У Аль-</a:t>
            </a:r>
            <a:r>
              <a:rPr lang="uk-UA" sz="3300" b="1" dirty="0" err="1"/>
              <a:t>Маварді</a:t>
            </a:r>
            <a:r>
              <a:rPr lang="uk-UA" sz="3300" b="1" dirty="0"/>
              <a:t> є влучне визначення цієї форми державного устрою, що є визнаним усіма представниками сунітських </a:t>
            </a:r>
            <a:r>
              <a:rPr lang="uk-UA" sz="3300" b="1" dirty="0" err="1"/>
              <a:t>богословсько</a:t>
            </a:r>
            <a:r>
              <a:rPr lang="uk-UA" sz="3300" b="1" dirty="0"/>
              <a:t>-правових шкіл (</a:t>
            </a:r>
            <a:r>
              <a:rPr lang="uk-UA" sz="3300" b="1" dirty="0" err="1"/>
              <a:t>мазхабів</a:t>
            </a:r>
            <a:r>
              <a:rPr lang="uk-UA" sz="3300" b="1" dirty="0"/>
              <a:t>): „Халіфат являє собою наступництво місії Пророка у захисті віри та керуванні земними справами”. Але саме слово „халіфат” може тлумачитися як форма влади, яка реалізується халіфом, який зосереджує в своїй особі як релігійне, так і світське керівництво.</a:t>
            </a:r>
          </a:p>
        </p:txBody>
      </p:sp>
    </p:spTree>
    <p:extLst>
      <p:ext uri="{BB962C8B-B14F-4D97-AF65-F5344CB8AC3E}">
        <p14:creationId xmlns:p14="http://schemas.microsoft.com/office/powerpoint/2010/main" val="1753871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3100" b="1" dirty="0">
                <a:solidFill>
                  <a:srgbClr val="FFFF00"/>
                </a:solidFill>
              </a:rPr>
              <a:t>Він може обиратися авторитетними представниками спільноти, або призначатися колишнім халіфом (що свідчить про існування певних проявів демократії на ранніх стадіях розвитку ісламської політичної доктрини). </a:t>
            </a:r>
            <a:r>
              <a:rPr lang="uk-UA" sz="3100" b="1" dirty="0">
                <a:solidFill>
                  <a:srgbClr val="FFFF00"/>
                </a:solidFill>
                <a:highlight>
                  <a:srgbClr val="FF0000"/>
                </a:highlight>
              </a:rPr>
              <a:t>Захоплення влади силоміць вважається поза законом</a:t>
            </a:r>
            <a:r>
              <a:rPr lang="uk-UA" sz="3100" b="1" dirty="0">
                <a:solidFill>
                  <a:srgbClr val="FFFF00"/>
                </a:solidFill>
              </a:rPr>
              <a:t>. </a:t>
            </a:r>
            <a:endParaRPr lang="en-US" sz="3100" b="1" dirty="0">
              <a:solidFill>
                <a:srgbClr val="FFFF00"/>
              </a:solidFill>
            </a:endParaRPr>
          </a:p>
          <a:p>
            <a:pPr marL="0" indent="0" algn="just">
              <a:buNone/>
            </a:pPr>
            <a:r>
              <a:rPr lang="uk-UA" sz="3100" b="1" dirty="0">
                <a:solidFill>
                  <a:srgbClr val="FFFF00"/>
                </a:solidFill>
              </a:rPr>
              <a:t>Халіф повинен відповідати таким вимогам: бути чоловіком, досягти повноліття, походити з роду засновника Ісламу Пророка </a:t>
            </a:r>
            <a:r>
              <a:rPr lang="uk-UA" sz="3100" b="1" dirty="0" err="1">
                <a:solidFill>
                  <a:srgbClr val="FFFF00"/>
                </a:solidFill>
              </a:rPr>
              <a:t>Мухаммада</a:t>
            </a:r>
            <a:r>
              <a:rPr lang="uk-UA" sz="3100" b="1" dirty="0">
                <a:solidFill>
                  <a:srgbClr val="FFFF00"/>
                </a:solidFill>
              </a:rPr>
              <a:t>, володіти глибокими знаннями у релігійно-правовій царині (при цьому не зобов’язаний бути богословом чи релігійним </a:t>
            </a:r>
            <a:r>
              <a:rPr lang="uk-UA" sz="3100" b="1" dirty="0" err="1">
                <a:solidFill>
                  <a:srgbClr val="FFFF00"/>
                </a:solidFill>
              </a:rPr>
              <a:t>діячем</a:t>
            </a:r>
            <a:r>
              <a:rPr lang="uk-UA" sz="3100" b="1" dirty="0">
                <a:solidFill>
                  <a:srgbClr val="FFFF00"/>
                </a:solidFill>
              </a:rPr>
              <a:t>) та мати високий рівень інтелекту, бути справедливим, уміти керувати в інтересах спільноти-</a:t>
            </a:r>
            <a:r>
              <a:rPr lang="uk-UA" sz="3100" b="1" dirty="0" err="1">
                <a:solidFill>
                  <a:srgbClr val="FFFF00"/>
                </a:solidFill>
              </a:rPr>
              <a:t>умми</a:t>
            </a:r>
            <a:r>
              <a:rPr lang="uk-UA" sz="3100" b="1" dirty="0">
                <a:solidFill>
                  <a:srgbClr val="FFFF00"/>
                </a:solidFill>
              </a:rPr>
              <a:t>. Вимога щодо походження залишається дискусійною серед </a:t>
            </a:r>
            <a:r>
              <a:rPr lang="uk-UA" sz="3100" b="1" dirty="0" err="1">
                <a:solidFill>
                  <a:srgbClr val="FFFF00"/>
                </a:solidFill>
              </a:rPr>
              <a:t>улемів</a:t>
            </a:r>
            <a:r>
              <a:rPr lang="uk-UA" sz="3100" b="1" dirty="0">
                <a:solidFill>
                  <a:srgbClr val="FFFF00"/>
                </a:solidFill>
              </a:rPr>
              <a:t>. Крім того, вона стосується халіфа тільки в тому випадку, якщо мається на увазі управитель всієї </a:t>
            </a:r>
            <a:r>
              <a:rPr lang="uk-UA" sz="3100" b="1" dirty="0" err="1">
                <a:solidFill>
                  <a:srgbClr val="FFFF00"/>
                </a:solidFill>
              </a:rPr>
              <a:t>умми</a:t>
            </a:r>
            <a:r>
              <a:rPr lang="uk-UA" sz="3100" b="1" dirty="0">
                <a:solidFill>
                  <a:srgbClr val="FFFF00"/>
                </a:solidFill>
              </a:rPr>
              <a:t>, а не її окремих осередків.</a:t>
            </a:r>
          </a:p>
        </p:txBody>
      </p:sp>
    </p:spTree>
    <p:extLst>
      <p:ext uri="{BB962C8B-B14F-4D97-AF65-F5344CB8AC3E}">
        <p14:creationId xmlns:p14="http://schemas.microsoft.com/office/powerpoint/2010/main" val="269692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fontScale="92500" lnSpcReduction="20000"/>
          </a:bodyPr>
          <a:lstStyle/>
          <a:p>
            <a:pPr algn="just"/>
            <a:r>
              <a:rPr lang="uk-UA" sz="4400" b="1" dirty="0"/>
              <a:t>Одна зі специфічних особливостей ісламу полягає в тому, що він виник не в державі, а зміцнював свої позиції у міру переходу арабського суспільства від общинного ладу до феодального, а саме становлення держави йшло завдяки впливу ісламу. </a:t>
            </a:r>
          </a:p>
          <a:p>
            <a:pPr algn="just"/>
            <a:r>
              <a:rPr lang="uk-UA" sz="4400" b="1" dirty="0"/>
              <a:t>Встановлення єдності світського і релігійного в особі Пророка </a:t>
            </a:r>
            <a:r>
              <a:rPr lang="uk-UA" sz="4400" b="1" dirty="0" err="1"/>
              <a:t>Мухаммеда</a:t>
            </a:r>
            <a:r>
              <a:rPr lang="uk-UA" sz="4400" b="1" dirty="0"/>
              <a:t> і в ході його практичної діяльності як керівника мусульманської </a:t>
            </a:r>
            <a:r>
              <a:rPr lang="uk-UA" sz="4400" b="1" dirty="0" err="1"/>
              <a:t>умми</a:t>
            </a:r>
            <a:r>
              <a:rPr lang="uk-UA" sz="4400" b="1" dirty="0"/>
              <a:t> (общини)  призвело до створення моделі, об'єднувала в собі численні компоненти, які у подальшому стали використовуватися в якості зразка для наслідування.</a:t>
            </a:r>
          </a:p>
        </p:txBody>
      </p:sp>
    </p:spTree>
    <p:extLst>
      <p:ext uri="{BB962C8B-B14F-4D97-AF65-F5344CB8AC3E}">
        <p14:creationId xmlns:p14="http://schemas.microsoft.com/office/powerpoint/2010/main" val="605888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3500" b="1" dirty="0">
                <a:solidFill>
                  <a:srgbClr val="FFFF00"/>
                </a:solidFill>
              </a:rPr>
              <a:t>З іншого боку, халіфат – дефініція форми соціального устрою, визнаного більшістю мусульман. У Корані згадується, що Господь призначає свого намісника на землі у подобі людини (Коран: </a:t>
            </a:r>
            <a:r>
              <a:rPr lang="uk-UA" sz="3500" b="1" dirty="0" err="1">
                <a:solidFill>
                  <a:srgbClr val="FFFF00"/>
                </a:solidFill>
              </a:rPr>
              <a:t>сура</a:t>
            </a:r>
            <a:r>
              <a:rPr lang="uk-UA" sz="3500" b="1" dirty="0">
                <a:solidFill>
                  <a:srgbClr val="FFFF00"/>
                </a:solidFill>
              </a:rPr>
              <a:t> 2 „Корова”, </a:t>
            </a:r>
            <a:r>
              <a:rPr lang="uk-UA" sz="3500" b="1" dirty="0" err="1">
                <a:solidFill>
                  <a:srgbClr val="FFFF00"/>
                </a:solidFill>
              </a:rPr>
              <a:t>аят</a:t>
            </a:r>
            <a:r>
              <a:rPr lang="uk-UA" sz="3500" b="1" dirty="0">
                <a:solidFill>
                  <a:srgbClr val="FFFF00"/>
                </a:solidFill>
              </a:rPr>
              <a:t> 30). Таким чином, кожний мусульманин вважається намісником Творця на землі (цієї думки дотримувалися </a:t>
            </a:r>
            <a:r>
              <a:rPr lang="uk-UA" sz="3500" b="1" dirty="0" err="1">
                <a:solidFill>
                  <a:srgbClr val="FFFF00"/>
                </a:solidFill>
              </a:rPr>
              <a:t>харіджити</a:t>
            </a:r>
            <a:r>
              <a:rPr lang="uk-UA" sz="3500" b="1" dirty="0">
                <a:solidFill>
                  <a:srgbClr val="FFFF00"/>
                </a:solidFill>
              </a:rPr>
              <a:t>, визнаючи право бути обраним за кожним членом </a:t>
            </a:r>
            <a:r>
              <a:rPr lang="uk-UA" sz="3500" b="1" dirty="0" err="1">
                <a:solidFill>
                  <a:srgbClr val="FFFF00"/>
                </a:solidFill>
              </a:rPr>
              <a:t>умми</a:t>
            </a:r>
            <a:r>
              <a:rPr lang="uk-UA" sz="3500" b="1" dirty="0">
                <a:solidFill>
                  <a:srgbClr val="FFFF00"/>
                </a:solidFill>
              </a:rPr>
              <a:t>, незважаючи на етнічну приналежність і соціальний статус) та мусить дотримуватись релігійних законів і норм. </a:t>
            </a:r>
            <a:endParaRPr lang="en-US" sz="3500" b="1" dirty="0">
              <a:solidFill>
                <a:srgbClr val="FFFF00"/>
              </a:solidFill>
            </a:endParaRPr>
          </a:p>
          <a:p>
            <a:pPr marL="0" indent="0" algn="just">
              <a:buNone/>
            </a:pPr>
            <a:r>
              <a:rPr lang="uk-UA" sz="3500" b="1" dirty="0">
                <a:solidFill>
                  <a:srgbClr val="FFFF00"/>
                </a:solidFill>
              </a:rPr>
              <a:t>Тому </a:t>
            </a:r>
            <a:r>
              <a:rPr lang="uk-UA" sz="3500" b="1" dirty="0" err="1">
                <a:solidFill>
                  <a:srgbClr val="FFFF00"/>
                </a:solidFill>
              </a:rPr>
              <a:t>логічно</a:t>
            </a:r>
            <a:r>
              <a:rPr lang="uk-UA" sz="3500" b="1" dirty="0">
                <a:solidFill>
                  <a:srgbClr val="FFFF00"/>
                </a:solidFill>
              </a:rPr>
              <a:t>, що халіф є не тільки послідовником місії Пророка </a:t>
            </a:r>
            <a:r>
              <a:rPr lang="uk-UA" sz="3500" b="1" dirty="0" err="1">
                <a:solidFill>
                  <a:srgbClr val="FFFF00"/>
                </a:solidFill>
              </a:rPr>
              <a:t>Мухаммада</a:t>
            </a:r>
            <a:r>
              <a:rPr lang="uk-UA" sz="3500" b="1" dirty="0">
                <a:solidFill>
                  <a:srgbClr val="FFFF00"/>
                </a:solidFill>
              </a:rPr>
              <a:t>, а й представником усіх мусульман, від імені яких він виступає.</a:t>
            </a:r>
          </a:p>
        </p:txBody>
      </p:sp>
    </p:spTree>
    <p:extLst>
      <p:ext uri="{BB962C8B-B14F-4D97-AF65-F5344CB8AC3E}">
        <p14:creationId xmlns:p14="http://schemas.microsoft.com/office/powerpoint/2010/main" val="1106208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500" b="1" dirty="0">
                <a:solidFill>
                  <a:srgbClr val="FFFF00"/>
                </a:solidFill>
              </a:rPr>
              <a:t>Спільноті належить право не поступатися своїми повноваженнями „найкращому” з своїх представників, а лише доручати керівництво нею. Відповідальність халіфа перед суспільством, яка виражається у додержанні догм ісламу, є основою легітимності його влади. Тому тут слід підкреслити, що певний суверенітет має не тільки очільник, а й кожний член спільноти, який також є своєрідним халіфом. Влада у абсолютному розумінні належить лише Господу (Аллахові).</a:t>
            </a:r>
          </a:p>
          <a:p>
            <a:pPr algn="just"/>
            <a:r>
              <a:rPr lang="uk-UA" sz="3500" b="1" dirty="0">
                <a:solidFill>
                  <a:srgbClr val="FFFF00"/>
                </a:solidFill>
              </a:rPr>
              <a:t>Таким чином, невід’ємність політичної влади від спільноти й від її окремого представника закріплена в ісламі як релігійна догма, обов’язкова для всіх.</a:t>
            </a:r>
          </a:p>
        </p:txBody>
      </p:sp>
    </p:spTree>
    <p:extLst>
      <p:ext uri="{BB962C8B-B14F-4D97-AF65-F5344CB8AC3E}">
        <p14:creationId xmlns:p14="http://schemas.microsoft.com/office/powerpoint/2010/main" val="3703798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500" b="1" dirty="0">
                <a:solidFill>
                  <a:srgbClr val="FFFF00"/>
                </a:solidFill>
              </a:rPr>
              <a:t>Спільноті належить право не поступатися своїми повноваженнями „найкращому” з своїх представників, а лише доручати керівництво нею. Відповідальність халіфа перед суспільством, яка виражається у додержанні догм ісламу, є основою легітимності його влади. Тому тут слід підкреслити, що певний суверенітет має не тільки очільник, а й кожний член спільноти, який також є своєрідним халіфом. Влада у абсолютному розумінні належить лише Господу (Аллахові).</a:t>
            </a:r>
          </a:p>
          <a:p>
            <a:pPr algn="just"/>
            <a:r>
              <a:rPr lang="uk-UA" sz="3500" b="1" dirty="0">
                <a:solidFill>
                  <a:srgbClr val="FFFF00"/>
                </a:solidFill>
              </a:rPr>
              <a:t>Таким чином, невід’ємність політичної влади від спільноти й від її окремого представника закріплена в ісламі як релігійна догма, обов’язкова для всіх.</a:t>
            </a:r>
          </a:p>
        </p:txBody>
      </p:sp>
    </p:spTree>
    <p:extLst>
      <p:ext uri="{BB962C8B-B14F-4D97-AF65-F5344CB8AC3E}">
        <p14:creationId xmlns:p14="http://schemas.microsoft.com/office/powerpoint/2010/main" val="1577421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800" b="1" dirty="0">
                <a:solidFill>
                  <a:srgbClr val="FFFF00"/>
                </a:solidFill>
              </a:rPr>
              <a:t>У шиїтів сформувався дещо інший погляд на сутність влади: влада ґрунтується на вченні про імамат. Це – верховне керівництво мусульманською державою-спільнотою. Шиїтськими теологами розроблена теорія, що проголошувала закріплення верховної влади за родом (домом) Алі, який був чоловіком дочки Пророка </a:t>
            </a:r>
            <a:r>
              <a:rPr lang="uk-UA" sz="4800" b="1" dirty="0" err="1">
                <a:solidFill>
                  <a:srgbClr val="FFFF00"/>
                </a:solidFill>
              </a:rPr>
              <a:t>Фатіми</a:t>
            </a:r>
            <a:r>
              <a:rPr lang="uk-UA" sz="4800" b="1" dirty="0">
                <a:solidFill>
                  <a:srgbClr val="FFFF00"/>
                </a:solidFill>
              </a:rPr>
              <a:t>.</a:t>
            </a:r>
          </a:p>
        </p:txBody>
      </p:sp>
    </p:spTree>
    <p:extLst>
      <p:ext uri="{BB962C8B-B14F-4D97-AF65-F5344CB8AC3E}">
        <p14:creationId xmlns:p14="http://schemas.microsoft.com/office/powerpoint/2010/main" val="1826951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4000" b="1" dirty="0">
                <a:solidFill>
                  <a:srgbClr val="FFFF00"/>
                </a:solidFill>
              </a:rPr>
              <a:t>Але з часом, коли кількість нащадків Алі значно зросла, розпочалися безперервні суперечки між ними щоразу, щойно вмирав черговий імам, бо детального механізму легітимізації правонаступництва не було вироблено. </a:t>
            </a:r>
            <a:endParaRPr lang="en-US" sz="4000" b="1" dirty="0">
              <a:solidFill>
                <a:srgbClr val="FFFF00"/>
              </a:solidFill>
            </a:endParaRPr>
          </a:p>
          <a:p>
            <a:pPr marL="0" indent="0" algn="just">
              <a:buNone/>
            </a:pPr>
            <a:r>
              <a:rPr lang="uk-UA" sz="4000" b="1" dirty="0">
                <a:solidFill>
                  <a:srgbClr val="FFFF00"/>
                </a:solidFill>
              </a:rPr>
              <a:t>Крапку у численних чварах за владу було поставлено лише аятолою Р. Хомейні (Іран), коли на конституційному рівні було встановлено розподіл влади на світську та духовну, а також чітку процедуру обрання духовного лідера нації (імама).</a:t>
            </a:r>
          </a:p>
        </p:txBody>
      </p:sp>
    </p:spTree>
    <p:extLst>
      <p:ext uri="{BB962C8B-B14F-4D97-AF65-F5344CB8AC3E}">
        <p14:creationId xmlns:p14="http://schemas.microsoft.com/office/powerpoint/2010/main" val="1775726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700" b="1" dirty="0">
                <a:solidFill>
                  <a:srgbClr val="FFFF00"/>
                </a:solidFill>
              </a:rPr>
              <a:t>Класична шиїтська концепція влади заснована на тезі про те, що імамат – це милість Аллаха та у певному сенсі продовження пророцтва. Тому імам не може бути обраний. Він – єдиний і легітимний представник влади Творця на землі, нащадок сокровенних знань. Той хто помер, не визнавши імама свого часу (явного чи прихованого), той помер у стані близькому до язичництва (</a:t>
            </a:r>
            <a:r>
              <a:rPr lang="uk-UA" sz="3700" b="1" dirty="0" err="1">
                <a:solidFill>
                  <a:srgbClr val="FFFF00"/>
                </a:solidFill>
              </a:rPr>
              <a:t>куфра</a:t>
            </a:r>
            <a:r>
              <a:rPr lang="uk-UA" sz="3700" b="1" dirty="0">
                <a:solidFill>
                  <a:srgbClr val="FFFF00"/>
                </a:solidFill>
              </a:rPr>
              <a:t>). </a:t>
            </a:r>
          </a:p>
          <a:p>
            <a:pPr algn="just"/>
            <a:r>
              <a:rPr lang="uk-UA" sz="3700" b="1" dirty="0">
                <a:solidFill>
                  <a:srgbClr val="FFFF00"/>
                </a:solidFill>
              </a:rPr>
              <a:t>Тут зазначимо, що питання пов’язані з діяльністю держави, відносяться у шиїтів до категорії релігійних догм, а не до питань права (</a:t>
            </a:r>
            <a:r>
              <a:rPr lang="uk-UA" sz="3700" b="1" dirty="0" err="1">
                <a:solidFill>
                  <a:srgbClr val="FFFF00"/>
                </a:solidFill>
              </a:rPr>
              <a:t>фікха</a:t>
            </a:r>
            <a:r>
              <a:rPr lang="uk-UA" sz="3700" b="1" dirty="0">
                <a:solidFill>
                  <a:srgbClr val="FFFF00"/>
                </a:solidFill>
              </a:rPr>
              <a:t>), як у сунітів.</a:t>
            </a:r>
          </a:p>
        </p:txBody>
      </p:sp>
    </p:spTree>
    <p:extLst>
      <p:ext uri="{BB962C8B-B14F-4D97-AF65-F5344CB8AC3E}">
        <p14:creationId xmlns:p14="http://schemas.microsoft.com/office/powerpoint/2010/main" val="1096819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000" b="1" dirty="0">
                <a:solidFill>
                  <a:srgbClr val="FFFF00"/>
                </a:solidFill>
              </a:rPr>
              <a:t>Між тим переважна більшість мусульман виходять з того, правитель має бути підконтрольним спільноті, а влада халіфа має прикладний, функціональний, а не сакральний характер. У працях ібн-</a:t>
            </a:r>
            <a:r>
              <a:rPr lang="uk-UA" sz="4000" b="1" dirty="0" err="1">
                <a:solidFill>
                  <a:srgbClr val="FFFF00"/>
                </a:solidFill>
              </a:rPr>
              <a:t>Таймійі</a:t>
            </a:r>
            <a:r>
              <a:rPr lang="uk-UA" sz="4000" b="1" dirty="0">
                <a:solidFill>
                  <a:srgbClr val="FFFF00"/>
                </a:solidFill>
              </a:rPr>
              <a:t> та ібн-</a:t>
            </a:r>
            <a:r>
              <a:rPr lang="uk-UA" sz="4000" b="1" dirty="0" err="1">
                <a:solidFill>
                  <a:srgbClr val="FFFF00"/>
                </a:solidFill>
              </a:rPr>
              <a:t>Хазма</a:t>
            </a:r>
            <a:r>
              <a:rPr lang="uk-UA" sz="4000" b="1" dirty="0">
                <a:solidFill>
                  <a:srgbClr val="FFFF00"/>
                </a:solidFill>
              </a:rPr>
              <a:t> можна знайти також згадки про те, що іслам розглядає правителя лише у якості „першого серед рівних”, тобто згідно до </a:t>
            </a:r>
            <a:r>
              <a:rPr lang="uk-UA" sz="4000" b="1" dirty="0" err="1">
                <a:solidFill>
                  <a:srgbClr val="FFFF00"/>
                </a:solidFill>
              </a:rPr>
              <a:t>коранічної</a:t>
            </a:r>
            <a:r>
              <a:rPr lang="uk-UA" sz="4000" b="1" dirty="0">
                <a:solidFill>
                  <a:srgbClr val="FFFF00"/>
                </a:solidFill>
              </a:rPr>
              <a:t> настанови (Коран </a:t>
            </a:r>
            <a:r>
              <a:rPr lang="uk-UA" sz="4000" b="1" dirty="0" err="1">
                <a:solidFill>
                  <a:srgbClr val="FFFF00"/>
                </a:solidFill>
              </a:rPr>
              <a:t>сура</a:t>
            </a:r>
            <a:r>
              <a:rPr lang="uk-UA" sz="4000" b="1" dirty="0">
                <a:solidFill>
                  <a:srgbClr val="FFFF00"/>
                </a:solidFill>
              </a:rPr>
              <a:t> 3 </a:t>
            </a:r>
            <a:r>
              <a:rPr lang="uk-UA" sz="4000" b="1" dirty="0" err="1">
                <a:solidFill>
                  <a:srgbClr val="FFFF00"/>
                </a:solidFill>
              </a:rPr>
              <a:t>аят</a:t>
            </a:r>
            <a:r>
              <a:rPr lang="uk-UA" sz="4000" b="1" dirty="0">
                <a:solidFill>
                  <a:srgbClr val="FFFF00"/>
                </a:solidFill>
              </a:rPr>
              <a:t> 159) очільник спільноти повинен радитися з її представниками щодо прийняття рішень.</a:t>
            </a:r>
          </a:p>
        </p:txBody>
      </p:sp>
    </p:spTree>
    <p:extLst>
      <p:ext uri="{BB962C8B-B14F-4D97-AF65-F5344CB8AC3E}">
        <p14:creationId xmlns:p14="http://schemas.microsoft.com/office/powerpoint/2010/main" val="3870582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900" b="1" dirty="0">
                <a:solidFill>
                  <a:srgbClr val="FFFF00"/>
                </a:solidFill>
              </a:rPr>
              <a:t>Звідси ісламські богослови виокремлюють принцип „</a:t>
            </a:r>
            <a:r>
              <a:rPr lang="uk-UA" sz="3900" b="1" dirty="0" err="1">
                <a:solidFill>
                  <a:srgbClr val="FFFF00"/>
                </a:solidFill>
              </a:rPr>
              <a:t>аш</a:t>
            </a:r>
            <a:r>
              <a:rPr lang="uk-UA" sz="3900" b="1" dirty="0">
                <a:solidFill>
                  <a:srgbClr val="FFFF00"/>
                </a:solidFill>
              </a:rPr>
              <a:t>-шура”, тобто принцип наради, який, на їхню думку, є основним принципом релігії та обов’язковий припис. Хоча деякі богослови висловлюють думку про рекомендаційний характер рішень шури. </a:t>
            </a:r>
            <a:endParaRPr lang="en-US" sz="3900" b="1" dirty="0">
              <a:solidFill>
                <a:srgbClr val="FFFF00"/>
              </a:solidFill>
            </a:endParaRPr>
          </a:p>
          <a:p>
            <a:pPr algn="just"/>
            <a:r>
              <a:rPr lang="uk-UA" sz="3900" b="1" dirty="0">
                <a:solidFill>
                  <a:srgbClr val="FFFF00"/>
                </a:solidFill>
              </a:rPr>
              <a:t>Згідно з догмами ісламу, на нараду не виносяться питання, які чітко вказані у Корані та </a:t>
            </a:r>
            <a:r>
              <a:rPr lang="uk-UA" sz="3900" b="1" dirty="0" err="1">
                <a:solidFill>
                  <a:srgbClr val="FFFF00"/>
                </a:solidFill>
              </a:rPr>
              <a:t>хадісах</a:t>
            </a:r>
            <a:r>
              <a:rPr lang="uk-UA" sz="3900" b="1" dirty="0">
                <a:solidFill>
                  <a:srgbClr val="FFFF00"/>
                </a:solidFill>
              </a:rPr>
              <a:t>, як, наприклад, заборона на поширення наркотичних засобів та алкоголю, бо волевиявлення народу не має вступати у протиріччя з нормами Ісламу.</a:t>
            </a:r>
          </a:p>
        </p:txBody>
      </p:sp>
    </p:spTree>
    <p:extLst>
      <p:ext uri="{BB962C8B-B14F-4D97-AF65-F5344CB8AC3E}">
        <p14:creationId xmlns:p14="http://schemas.microsoft.com/office/powerpoint/2010/main" val="21465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300" b="1" dirty="0">
                <a:solidFill>
                  <a:srgbClr val="FFFF00"/>
                </a:solidFill>
              </a:rPr>
              <a:t>Кожна повнолітня людина має можливість і зобов’язана брати активну участь у формуванні шури, до якої можуть входити як видатні вчені-богослови, так і фахівці з інших галузей науки. Члени шури обираються за такими ознаками: праведність, освіченість, соціальна активність. Шура може складатися як шляхом обрання, так і делегуванням представників від різних груп населення.</a:t>
            </a:r>
          </a:p>
          <a:p>
            <a:pPr algn="just"/>
            <a:r>
              <a:rPr lang="uk-UA" sz="3300" b="1" dirty="0">
                <a:solidFill>
                  <a:srgbClr val="FFFF00"/>
                </a:solidFill>
              </a:rPr>
              <a:t>Сприйняття ісламу як влади корпорації священнослужителів є також помилковим, бо клерикалізм є неприйнятним, про що свідчать </a:t>
            </a:r>
            <a:r>
              <a:rPr lang="uk-UA" sz="3300" b="1" dirty="0" err="1">
                <a:solidFill>
                  <a:srgbClr val="FFFF00"/>
                </a:solidFill>
              </a:rPr>
              <a:t>аяти</a:t>
            </a:r>
            <a:r>
              <a:rPr lang="uk-UA" sz="3300" b="1" dirty="0">
                <a:solidFill>
                  <a:srgbClr val="FFFF00"/>
                </a:solidFill>
              </a:rPr>
              <a:t> Корану (</a:t>
            </a:r>
            <a:r>
              <a:rPr lang="uk-UA" sz="3300" b="1" dirty="0" err="1">
                <a:solidFill>
                  <a:srgbClr val="FFFF00"/>
                </a:solidFill>
              </a:rPr>
              <a:t>сура</a:t>
            </a:r>
            <a:r>
              <a:rPr lang="uk-UA" sz="3300" b="1" dirty="0">
                <a:solidFill>
                  <a:srgbClr val="FFFF00"/>
                </a:solidFill>
              </a:rPr>
              <a:t> 9 </a:t>
            </a:r>
            <a:r>
              <a:rPr lang="uk-UA" sz="3300" b="1" dirty="0" err="1">
                <a:solidFill>
                  <a:srgbClr val="FFFF00"/>
                </a:solidFill>
              </a:rPr>
              <a:t>аяти</a:t>
            </a:r>
            <a:r>
              <a:rPr lang="uk-UA" sz="3300" b="1" dirty="0">
                <a:solidFill>
                  <a:srgbClr val="FFFF00"/>
                </a:solidFill>
              </a:rPr>
              <a:t> 31-35, </a:t>
            </a:r>
            <a:r>
              <a:rPr lang="uk-UA" sz="3300" b="1" dirty="0" err="1">
                <a:solidFill>
                  <a:srgbClr val="FFFF00"/>
                </a:solidFill>
              </a:rPr>
              <a:t>сура</a:t>
            </a:r>
            <a:r>
              <a:rPr lang="uk-UA" sz="3300" b="1" dirty="0">
                <a:solidFill>
                  <a:srgbClr val="FFFF00"/>
                </a:solidFill>
              </a:rPr>
              <a:t> 3 </a:t>
            </a:r>
            <a:r>
              <a:rPr lang="uk-UA" sz="3300" b="1" dirty="0" err="1">
                <a:solidFill>
                  <a:srgbClr val="FFFF00"/>
                </a:solidFill>
              </a:rPr>
              <a:t>аят</a:t>
            </a:r>
            <a:r>
              <a:rPr lang="uk-UA" sz="3300" b="1" dirty="0">
                <a:solidFill>
                  <a:srgbClr val="FFFF00"/>
                </a:solidFill>
              </a:rPr>
              <a:t> 78). Природно, що існування шури передбачає наявність політичної діяльності та ідейного плюралізму.</a:t>
            </a:r>
          </a:p>
        </p:txBody>
      </p:sp>
    </p:spTree>
    <p:extLst>
      <p:ext uri="{BB962C8B-B14F-4D97-AF65-F5344CB8AC3E}">
        <p14:creationId xmlns:p14="http://schemas.microsoft.com/office/powerpoint/2010/main" val="88732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500" b="1" dirty="0">
                <a:solidFill>
                  <a:srgbClr val="FFFF00"/>
                </a:solidFill>
              </a:rPr>
              <a:t>Основним завданням </a:t>
            </a:r>
            <a:r>
              <a:rPr lang="uk-UA" sz="3500" b="1" dirty="0" err="1">
                <a:solidFill>
                  <a:srgbClr val="FFFF00"/>
                </a:solidFill>
              </a:rPr>
              <a:t>умми</a:t>
            </a:r>
            <a:r>
              <a:rPr lang="uk-UA" sz="3500" b="1" dirty="0">
                <a:solidFill>
                  <a:srgbClr val="FFFF00"/>
                </a:solidFill>
              </a:rPr>
              <a:t> є джихад або боротьба за встановлення та поширення ісламу як всередині мусульманської общини, так і у зовнішньому світі. Тому можна окреслити головне політичне завдання ісламу як глобальне поширення свого проекту. </a:t>
            </a:r>
            <a:endParaRPr lang="en-US" sz="3500" b="1" dirty="0">
              <a:solidFill>
                <a:srgbClr val="FFFF00"/>
              </a:solidFill>
            </a:endParaRPr>
          </a:p>
          <a:p>
            <a:pPr algn="just"/>
            <a:r>
              <a:rPr lang="uk-UA" sz="3500" b="1" dirty="0">
                <a:solidFill>
                  <a:srgbClr val="FFFF00"/>
                </a:solidFill>
              </a:rPr>
              <a:t>Для цього передбачено інструмент джихаду. До останньої з його категорій – озброєної боротьби – залучаються всі члени спільноти лише у випадках, коли їх піддають гнобленню через релігійні погляди, зневажають їх право жити на рідній землі, загрожують життю та здоров’ю людей або у разі військового вторгнення на їх законні території.</a:t>
            </a:r>
          </a:p>
        </p:txBody>
      </p:sp>
    </p:spTree>
    <p:extLst>
      <p:ext uri="{BB962C8B-B14F-4D97-AF65-F5344CB8AC3E}">
        <p14:creationId xmlns:p14="http://schemas.microsoft.com/office/powerpoint/2010/main" val="1868545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fontScale="92500"/>
          </a:bodyPr>
          <a:lstStyle/>
          <a:p>
            <a:pPr algn="just"/>
            <a:r>
              <a:rPr lang="uk-UA" sz="4400" b="1" dirty="0"/>
              <a:t>В той же час, у сьогоднішніх умовах ідея відмирання значущості ролі національної держави з подальшою її заміною на самокеровані об’єднання громадян, що реалізується у рамках Євросоюзу, набула нової форми у близькосхідній концепції побудови так званого „</a:t>
            </a:r>
            <a:r>
              <a:rPr lang="uk-UA" sz="4400" b="1" dirty="0">
                <a:highlight>
                  <a:srgbClr val="800000"/>
                </a:highlight>
              </a:rPr>
              <a:t>глобального халіфату</a:t>
            </a:r>
            <a:r>
              <a:rPr lang="uk-UA" sz="4400" b="1" dirty="0"/>
              <a:t>”. </a:t>
            </a:r>
            <a:endParaRPr lang="en-US" sz="4400" b="1" dirty="0"/>
          </a:p>
          <a:p>
            <a:pPr algn="just"/>
            <a:r>
              <a:rPr lang="uk-UA" sz="4400" b="1" dirty="0"/>
              <a:t>Сучасні процеси політизації ісламу по-різному розглядаються та інтерпретуються як вітчизняними, так і зарубіжними дослідниками.</a:t>
            </a:r>
          </a:p>
        </p:txBody>
      </p:sp>
    </p:spTree>
    <p:extLst>
      <p:ext uri="{BB962C8B-B14F-4D97-AF65-F5344CB8AC3E}">
        <p14:creationId xmlns:p14="http://schemas.microsoft.com/office/powerpoint/2010/main" val="1241475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3500" b="1" dirty="0">
                <a:solidFill>
                  <a:srgbClr val="FFFF00"/>
                </a:solidFill>
              </a:rPr>
              <a:t>Джихад у формі озброєної боротьби згідно з Кораном не можна вести з-за особистої помсти, за винагороду чи заради військових трофеїв, чим дуже часто зловживають сучасні політичні лідери. Як от не так давно вбитий лідер Лівійської </a:t>
            </a:r>
            <a:r>
              <a:rPr lang="uk-UA" sz="3500" b="1" dirty="0" err="1">
                <a:solidFill>
                  <a:srgbClr val="FFFF00"/>
                </a:solidFill>
              </a:rPr>
              <a:t>Джамахірії</a:t>
            </a:r>
            <a:r>
              <a:rPr lang="uk-UA" sz="3500" b="1" dirty="0">
                <a:solidFill>
                  <a:srgbClr val="FFFF00"/>
                </a:solidFill>
              </a:rPr>
              <a:t> (Республіки) </a:t>
            </a:r>
            <a:r>
              <a:rPr lang="uk-UA" sz="3500" b="1" dirty="0" err="1">
                <a:solidFill>
                  <a:srgbClr val="FFFF00"/>
                </a:solidFill>
              </a:rPr>
              <a:t>Муаммар</a:t>
            </a:r>
            <a:r>
              <a:rPr lang="uk-UA" sz="3500" b="1" dirty="0">
                <a:solidFill>
                  <a:srgbClr val="FFFF00"/>
                </a:solidFill>
              </a:rPr>
              <a:t> </a:t>
            </a:r>
            <a:r>
              <a:rPr lang="uk-UA" sz="3500" b="1" dirty="0" err="1">
                <a:solidFill>
                  <a:srgbClr val="FFFF00"/>
                </a:solidFill>
              </a:rPr>
              <a:t>Каддафі</a:t>
            </a:r>
            <a:r>
              <a:rPr lang="uk-UA" sz="3500" b="1" dirty="0">
                <a:solidFill>
                  <a:srgbClr val="FFFF00"/>
                </a:solidFill>
              </a:rPr>
              <a:t> проголосив джихад Швейцарії, маючи на меті помститися уряду країни, у якій виник конфлікт між представником готелю та сином лівійського очільника через неадекватну поведінку президентського нащадку. До проголошення джихаду </a:t>
            </a:r>
            <a:r>
              <a:rPr lang="uk-UA" sz="3500" b="1" dirty="0" err="1">
                <a:solidFill>
                  <a:srgbClr val="FFFF00"/>
                </a:solidFill>
              </a:rPr>
              <a:t>Муаммара</a:t>
            </a:r>
            <a:r>
              <a:rPr lang="uk-UA" sz="3500" b="1" dirty="0">
                <a:solidFill>
                  <a:srgbClr val="FFFF00"/>
                </a:solidFill>
              </a:rPr>
              <a:t> </a:t>
            </a:r>
            <a:r>
              <a:rPr lang="uk-UA" sz="3500" b="1" dirty="0" err="1">
                <a:solidFill>
                  <a:srgbClr val="FFFF00"/>
                </a:solidFill>
              </a:rPr>
              <a:t>Каддафі</a:t>
            </a:r>
            <a:r>
              <a:rPr lang="uk-UA" sz="3500" b="1" dirty="0">
                <a:solidFill>
                  <a:srgbClr val="FFFF00"/>
                </a:solidFill>
              </a:rPr>
              <a:t> спонукав факт заборони будувати мінарети на території Швейцарії, що був підтриманий на референдумі.</a:t>
            </a:r>
          </a:p>
        </p:txBody>
      </p:sp>
    </p:spTree>
    <p:extLst>
      <p:ext uri="{BB962C8B-B14F-4D97-AF65-F5344CB8AC3E}">
        <p14:creationId xmlns:p14="http://schemas.microsoft.com/office/powerpoint/2010/main" val="16803367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marL="0" indent="0" algn="just">
              <a:buNone/>
            </a:pPr>
            <a:r>
              <a:rPr lang="uk-UA" sz="3400" b="1" dirty="0">
                <a:solidFill>
                  <a:srgbClr val="FFFF00"/>
                </a:solidFill>
              </a:rPr>
              <a:t>Під впливом процесів глобалізації, які все більш наступають на суверенітет національних держав та стають каталізатором імміграції мусульман за межі країн традиційного поширення ісламу, де вони стають релігійними та етнічними меншинами, ісламська політична доктрина все більше звертається до моделі „</a:t>
            </a:r>
            <a:r>
              <a:rPr lang="uk-UA" sz="3400" b="1" dirty="0" err="1">
                <a:solidFill>
                  <a:srgbClr val="FFFF00"/>
                </a:solidFill>
              </a:rPr>
              <a:t>мединської</a:t>
            </a:r>
            <a:r>
              <a:rPr lang="uk-UA" sz="3400" b="1" dirty="0">
                <a:solidFill>
                  <a:srgbClr val="FFFF00"/>
                </a:solidFill>
              </a:rPr>
              <a:t> общини” </a:t>
            </a:r>
            <a:r>
              <a:rPr lang="uk-UA" sz="3400" b="1" dirty="0" err="1">
                <a:solidFill>
                  <a:srgbClr val="FFFF00"/>
                </a:solidFill>
              </a:rPr>
              <a:t>Мухаммада</a:t>
            </a:r>
            <a:r>
              <a:rPr lang="uk-UA" sz="3400" b="1" dirty="0">
                <a:solidFill>
                  <a:srgbClr val="FFFF00"/>
                </a:solidFill>
              </a:rPr>
              <a:t>, коли у межах </a:t>
            </a:r>
            <a:r>
              <a:rPr lang="uk-UA" sz="3400" b="1" dirty="0" err="1">
                <a:solidFill>
                  <a:srgbClr val="FFFF00"/>
                </a:solidFill>
              </a:rPr>
              <a:t>умми</a:t>
            </a:r>
            <a:r>
              <a:rPr lang="uk-UA" sz="3400" b="1" dirty="0">
                <a:solidFill>
                  <a:srgbClr val="FFFF00"/>
                </a:solidFill>
              </a:rPr>
              <a:t> здійснювалося політичне правління, та яка при цьому не була державою. </a:t>
            </a:r>
            <a:endParaRPr lang="en-US" sz="3400" b="1" dirty="0">
              <a:solidFill>
                <a:srgbClr val="FFFF00"/>
              </a:solidFill>
            </a:endParaRPr>
          </a:p>
          <a:p>
            <a:pPr marL="0" indent="0" algn="just">
              <a:buNone/>
            </a:pPr>
            <a:r>
              <a:rPr lang="uk-UA" sz="3400" b="1" dirty="0">
                <a:solidFill>
                  <a:srgbClr val="FFFF00"/>
                </a:solidFill>
              </a:rPr>
              <a:t>Така спільнота становила єдиний соціальний організм міста, до якого також входили представники інших етнічних груп та віросповідань. А їх відносини регулювалися відповідною письмовою угодою про визнання взаємних прав та інтересів.</a:t>
            </a:r>
          </a:p>
        </p:txBody>
      </p:sp>
    </p:spTree>
    <p:extLst>
      <p:ext uri="{BB962C8B-B14F-4D97-AF65-F5344CB8AC3E}">
        <p14:creationId xmlns:p14="http://schemas.microsoft.com/office/powerpoint/2010/main" val="3153205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20073"/>
            <a:ext cx="12192000" cy="332509"/>
          </a:xfrm>
        </p:spPr>
        <p:txBody>
          <a:bodyPr>
            <a:noAutofit/>
          </a:bodyPr>
          <a:lstStyle/>
          <a:p>
            <a:pPr algn="ctr"/>
            <a:r>
              <a:rPr lang="uk-UA" sz="3600" b="1" dirty="0">
                <a:highlight>
                  <a:srgbClr val="FF0000"/>
                </a:highlight>
              </a:rPr>
              <a:t>1.	Функціонування влади в ісламі</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44944"/>
            <a:ext cx="12192000" cy="6313055"/>
          </a:xfrm>
        </p:spPr>
        <p:txBody>
          <a:bodyPr>
            <a:noAutofit/>
          </a:bodyPr>
          <a:lstStyle/>
          <a:p>
            <a:pPr algn="just"/>
            <a:r>
              <a:rPr lang="uk-UA" sz="3200" b="1" dirty="0">
                <a:solidFill>
                  <a:srgbClr val="FFFF00"/>
                </a:solidFill>
              </a:rPr>
              <a:t>Як бачимо, концепція влади в ісламі має широкий ідеологічний потенціал, що базується на ідейному плюралізмі, а також філософські основи – теософські та сучасні філософські рефлексії, що зумовлює їх політичну градацію та різноманітні тенденції еволюціонування.</a:t>
            </a:r>
          </a:p>
          <a:p>
            <a:pPr algn="just"/>
            <a:r>
              <a:rPr lang="uk-UA" sz="3200" b="1" dirty="0">
                <a:solidFill>
                  <a:srgbClr val="FFFF00"/>
                </a:solidFill>
              </a:rPr>
              <a:t>Саме тут доречно навести  провокативну думку А.А. Ігнатенка з приводу того, що іслам у нашу добу використовується певними політичними колами у якості каталізатора та/або лакмусу для конструювання й контролю за розвитком політичних процесів на Близькому Сході. Так звана „</a:t>
            </a:r>
            <a:r>
              <a:rPr lang="uk-UA" sz="3200" b="1" dirty="0" err="1">
                <a:solidFill>
                  <a:srgbClr val="FFFF00"/>
                </a:solidFill>
              </a:rPr>
              <a:t>вестернізація</a:t>
            </a:r>
            <a:r>
              <a:rPr lang="uk-UA" sz="3200" b="1" dirty="0">
                <a:solidFill>
                  <a:srgbClr val="FFFF00"/>
                </a:solidFill>
              </a:rPr>
              <a:t>” або численні і не завжди вдалі спроби США та деяких країн Європи реорганізувати більшість постколоніальних спільнот Близького Сходу у сучасні демократичні суспільства, свідчать про сталість мусульманських концепцій влади у цьому регіоні (рис.).</a:t>
            </a:r>
          </a:p>
        </p:txBody>
      </p:sp>
    </p:spTree>
    <p:extLst>
      <p:ext uri="{BB962C8B-B14F-4D97-AF65-F5344CB8AC3E}">
        <p14:creationId xmlns:p14="http://schemas.microsoft.com/office/powerpoint/2010/main" val="28681058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20073"/>
            <a:ext cx="12192000" cy="332509"/>
          </a:xfrm>
        </p:spPr>
        <p:txBody>
          <a:bodyPr>
            <a:noAutofit/>
          </a:bodyPr>
          <a:lstStyle/>
          <a:p>
            <a:pPr algn="ctr"/>
            <a:r>
              <a:rPr lang="uk-UA" sz="3600" b="1" dirty="0">
                <a:highlight>
                  <a:srgbClr val="FF0000"/>
                </a:highlight>
              </a:rPr>
              <a:t>1.	Функціонування влади в ісламі</a:t>
            </a:r>
          </a:p>
        </p:txBody>
      </p:sp>
      <p:pic>
        <p:nvPicPr>
          <p:cNvPr id="3" name="Объект 2">
            <a:extLst>
              <a:ext uri="{FF2B5EF4-FFF2-40B4-BE49-F238E27FC236}">
                <a16:creationId xmlns:a16="http://schemas.microsoft.com/office/drawing/2014/main" id="{1E83EF88-D675-46C6-84D4-7722BB780EB2}"/>
              </a:ext>
            </a:extLst>
          </p:cNvPr>
          <p:cNvPicPr>
            <a:picLocks noGrp="1" noChangeAspect="1"/>
          </p:cNvPicPr>
          <p:nvPr>
            <p:ph idx="1"/>
          </p:nvPr>
        </p:nvPicPr>
        <p:blipFill>
          <a:blip r:embed="rId2"/>
          <a:stretch>
            <a:fillRect/>
          </a:stretch>
        </p:blipFill>
        <p:spPr>
          <a:xfrm>
            <a:off x="731963" y="572655"/>
            <a:ext cx="10674946" cy="6226215"/>
          </a:xfrm>
          <a:prstGeom prst="rect">
            <a:avLst/>
          </a:prstGeom>
        </p:spPr>
      </p:pic>
    </p:spTree>
    <p:extLst>
      <p:ext uri="{BB962C8B-B14F-4D97-AF65-F5344CB8AC3E}">
        <p14:creationId xmlns:p14="http://schemas.microsoft.com/office/powerpoint/2010/main" val="3773792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20073"/>
            <a:ext cx="12192000" cy="332509"/>
          </a:xfrm>
        </p:spPr>
        <p:txBody>
          <a:bodyPr>
            <a:noAutofit/>
          </a:bodyPr>
          <a:lstStyle/>
          <a:p>
            <a:pPr algn="ctr"/>
            <a:r>
              <a:rPr lang="uk-UA" sz="3600" b="1" dirty="0">
                <a:highlight>
                  <a:srgbClr val="FF0000"/>
                </a:highlight>
              </a:rPr>
              <a:t>1.	Функціонування влади в ісламі</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44944"/>
            <a:ext cx="12192000" cy="6313055"/>
          </a:xfrm>
        </p:spPr>
        <p:txBody>
          <a:bodyPr>
            <a:noAutofit/>
          </a:bodyPr>
          <a:lstStyle/>
          <a:p>
            <a:pPr algn="just"/>
            <a:r>
              <a:rPr lang="uk-UA" sz="3300" b="1" dirty="0">
                <a:solidFill>
                  <a:srgbClr val="FFFF00"/>
                </a:solidFill>
              </a:rPr>
              <a:t>І тому, починаючи з </a:t>
            </a:r>
            <a:r>
              <a:rPr lang="uk-UA" sz="3300" b="1" dirty="0">
                <a:solidFill>
                  <a:srgbClr val="FFFF00"/>
                </a:solidFill>
                <a:highlight>
                  <a:srgbClr val="800000"/>
                </a:highlight>
              </a:rPr>
              <a:t>третьої чверті ХХ ст., </a:t>
            </a:r>
            <a:r>
              <a:rPr lang="uk-UA" sz="3300" b="1" dirty="0">
                <a:solidFill>
                  <a:srgbClr val="FFFF00"/>
                </a:solidFill>
              </a:rPr>
              <a:t>вони обрали </a:t>
            </a:r>
            <a:r>
              <a:rPr lang="uk-UA" sz="3300" b="1" dirty="0">
                <a:solidFill>
                  <a:srgbClr val="FF0000"/>
                </a:solidFill>
                <a:highlight>
                  <a:srgbClr val="FFFF00"/>
                </a:highlight>
              </a:rPr>
              <a:t>новий зовнішньополітичний курс</a:t>
            </a:r>
            <a:r>
              <a:rPr lang="uk-UA" sz="3300" b="1" dirty="0">
                <a:solidFill>
                  <a:srgbClr val="FFFF00"/>
                </a:solidFill>
              </a:rPr>
              <a:t>, спрямований на детальне вивчення та застосування теоретичних і практичних здобутків з метою утримання контролю та використання у своїх цілях ресурсного потенціалу регіону. </a:t>
            </a:r>
          </a:p>
          <a:p>
            <a:pPr algn="just"/>
            <a:r>
              <a:rPr lang="uk-UA" sz="3300" b="1" dirty="0">
                <a:solidFill>
                  <a:srgbClr val="FFFF00"/>
                </a:solidFill>
              </a:rPr>
              <a:t>Своєрідною рефлексією на такі дії Заходу стає умовний поділ близькосхідної спільноти на три категорії: поміркованих представників ісламу, які тримаються центристських нейтральних позицій; прозахідних (колабораціоністських) та </a:t>
            </a:r>
            <a:r>
              <a:rPr lang="uk-UA" sz="3300" b="1" dirty="0" err="1">
                <a:solidFill>
                  <a:srgbClr val="FFFF00"/>
                </a:solidFill>
              </a:rPr>
              <a:t>крайньо</a:t>
            </a:r>
            <a:r>
              <a:rPr lang="uk-UA" sz="3300" b="1" dirty="0">
                <a:solidFill>
                  <a:srgbClr val="FFFF00"/>
                </a:solidFill>
              </a:rPr>
              <a:t>-радикальних (</a:t>
            </a:r>
            <a:r>
              <a:rPr lang="uk-UA" sz="3300" b="1" dirty="0" err="1">
                <a:solidFill>
                  <a:srgbClr val="FFFF00"/>
                </a:solidFill>
              </a:rPr>
              <a:t>антизахідних</a:t>
            </a:r>
            <a:r>
              <a:rPr lang="uk-UA" sz="3300" b="1" dirty="0">
                <a:solidFill>
                  <a:srgbClr val="FFFF00"/>
                </a:solidFill>
              </a:rPr>
              <a:t>) поглядів, які значно зміцнилися за часів президентської каденції </a:t>
            </a:r>
            <a:r>
              <a:rPr lang="uk-UA" sz="3300" b="1" dirty="0" err="1">
                <a:solidFill>
                  <a:srgbClr val="FFFF00"/>
                </a:solidFill>
              </a:rPr>
              <a:t>Дж</a:t>
            </a:r>
            <a:r>
              <a:rPr lang="uk-UA" sz="3300" b="1" dirty="0">
                <a:solidFill>
                  <a:srgbClr val="FFFF00"/>
                </a:solidFill>
              </a:rPr>
              <a:t>. Буша Молодшого на тлі роздмухування застарілих протиріч і конфліктів у межах регіону.</a:t>
            </a:r>
          </a:p>
        </p:txBody>
      </p:sp>
    </p:spTree>
    <p:extLst>
      <p:ext uri="{BB962C8B-B14F-4D97-AF65-F5344CB8AC3E}">
        <p14:creationId xmlns:p14="http://schemas.microsoft.com/office/powerpoint/2010/main" val="2463581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20073"/>
            <a:ext cx="12192000" cy="332509"/>
          </a:xfrm>
        </p:spPr>
        <p:txBody>
          <a:bodyPr>
            <a:noAutofit/>
          </a:bodyPr>
          <a:lstStyle/>
          <a:p>
            <a:pPr algn="ctr"/>
            <a:r>
              <a:rPr lang="uk-UA" sz="3600" b="1" dirty="0">
                <a:highlight>
                  <a:srgbClr val="FF0000"/>
                </a:highlight>
              </a:rPr>
              <a:t>1.	Функціонування влади в ісламі</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44944"/>
            <a:ext cx="12192000" cy="6313055"/>
          </a:xfrm>
        </p:spPr>
        <p:txBody>
          <a:bodyPr>
            <a:noAutofit/>
          </a:bodyPr>
          <a:lstStyle/>
          <a:p>
            <a:pPr algn="just"/>
            <a:r>
              <a:rPr lang="uk-UA" sz="4400" b="1" dirty="0">
                <a:solidFill>
                  <a:srgbClr val="FFFF00"/>
                </a:solidFill>
              </a:rPr>
              <a:t>Новий курс Сполучених Штатів, спрямований на зняття загальної напруженості на Близькому Сході та встановлення конструктивного діалогу між сторонами, було оприлюднено новим президентом США Бараком Хусейном Обамою у 2009 р. під час виступу на форумі у Каїрі 4 червня 2009 р. </a:t>
            </a:r>
            <a:endParaRPr lang="en-US" sz="4400" b="1" dirty="0">
              <a:solidFill>
                <a:srgbClr val="FFFF00"/>
              </a:solidFill>
            </a:endParaRPr>
          </a:p>
          <a:p>
            <a:pPr algn="just"/>
            <a:r>
              <a:rPr lang="uk-UA" sz="4400" b="1" dirty="0">
                <a:solidFill>
                  <a:srgbClr val="FFFF00"/>
                </a:solidFill>
              </a:rPr>
              <a:t>Він зазначив, що зацікавленість справами мусульманської спільноти є важливим кроком на шляху до демократії.</a:t>
            </a:r>
          </a:p>
        </p:txBody>
      </p:sp>
    </p:spTree>
    <p:extLst>
      <p:ext uri="{BB962C8B-B14F-4D97-AF65-F5344CB8AC3E}">
        <p14:creationId xmlns:p14="http://schemas.microsoft.com/office/powerpoint/2010/main" val="26895450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20073"/>
            <a:ext cx="12192000" cy="332509"/>
          </a:xfrm>
        </p:spPr>
        <p:txBody>
          <a:bodyPr>
            <a:noAutofit/>
          </a:bodyPr>
          <a:lstStyle/>
          <a:p>
            <a:pPr algn="ctr"/>
            <a:r>
              <a:rPr lang="uk-UA" sz="3600" b="1" dirty="0">
                <a:highlight>
                  <a:srgbClr val="FF0000"/>
                </a:highlight>
              </a:rPr>
              <a:t>1.	Функціонування влади в ісламі</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44944"/>
            <a:ext cx="12192000" cy="6313055"/>
          </a:xfrm>
        </p:spPr>
        <p:txBody>
          <a:bodyPr>
            <a:noAutofit/>
          </a:bodyPr>
          <a:lstStyle/>
          <a:p>
            <a:pPr algn="just"/>
            <a:r>
              <a:rPr lang="uk-UA" sz="3500" b="1" dirty="0">
                <a:solidFill>
                  <a:srgbClr val="FFFF00"/>
                </a:solidFill>
              </a:rPr>
              <a:t>Підводячи підсумок , слід підкреслити такі </a:t>
            </a:r>
            <a:r>
              <a:rPr lang="uk-UA" sz="3500" b="1" dirty="0">
                <a:solidFill>
                  <a:srgbClr val="FF0000"/>
                </a:solidFill>
                <a:highlight>
                  <a:srgbClr val="FFFF00"/>
                </a:highlight>
              </a:rPr>
              <a:t>особливості ісламської концепції влади</a:t>
            </a:r>
            <a:r>
              <a:rPr lang="uk-UA" sz="3500" b="1" dirty="0">
                <a:solidFill>
                  <a:srgbClr val="FFFF00"/>
                </a:solidFill>
              </a:rPr>
              <a:t>: ідеологічний плюралізм, нечітка окресленість інституційного поля влади, що дозволяють використовувати іслам у процесах конструювання нових і демократизації вже існуючих політичних режимів у близькосхідному регіоні. </a:t>
            </a:r>
          </a:p>
          <a:p>
            <a:pPr algn="just"/>
            <a:r>
              <a:rPr lang="uk-UA" sz="3500" b="1" dirty="0">
                <a:solidFill>
                  <a:srgbClr val="FFFF00"/>
                </a:solidFill>
              </a:rPr>
              <a:t>Саме пошук точок перетину спільних інтересів і налагодження конструктивного діалогу на засадах взаєморозуміння та взаємоповаги між партнерами може стати у найближчі роки тією домінантою, яка покладе край протистоянню між Сходом та Заходом а також доведе неактуальність теорій „Ісламської загрози” та „Зіткнення цивілізацій”.</a:t>
            </a:r>
          </a:p>
        </p:txBody>
      </p:sp>
    </p:spTree>
    <p:extLst>
      <p:ext uri="{BB962C8B-B14F-4D97-AF65-F5344CB8AC3E}">
        <p14:creationId xmlns:p14="http://schemas.microsoft.com/office/powerpoint/2010/main" val="2892853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500" b="1" dirty="0">
                <a:solidFill>
                  <a:srgbClr val="FFFF00"/>
                </a:solidFill>
              </a:rPr>
              <a:t>Кожна спільність людей встановлює свої правила поведінки, багато з яких потім передаються з покоління в покоління. Частина цих правил запозичується іншими людьми, суспільствами та державами. </a:t>
            </a:r>
            <a:endParaRPr lang="en-US" sz="3500" b="1" dirty="0">
              <a:solidFill>
                <a:srgbClr val="FFFF00"/>
              </a:solidFill>
            </a:endParaRPr>
          </a:p>
          <a:p>
            <a:pPr algn="just"/>
            <a:r>
              <a:rPr lang="uk-UA" sz="3500" b="1" dirty="0">
                <a:solidFill>
                  <a:srgbClr val="FFFF00"/>
                </a:solidFill>
              </a:rPr>
              <a:t>Так формується право - система загальнообов’язкових правил поведінки, встановлених або санкціонованих державою і охоронюваних його примусової силою. До них відносяться різні види соціальних норм, тобто, правила поведінки, які регулюють відносини між людьми (і їх об’єднаннями) і мають загальний характер, наприклад, норми моралі, звичаї, традиції, релігія та ін.</a:t>
            </a:r>
          </a:p>
        </p:txBody>
      </p:sp>
    </p:spTree>
    <p:extLst>
      <p:ext uri="{BB962C8B-B14F-4D97-AF65-F5344CB8AC3E}">
        <p14:creationId xmlns:p14="http://schemas.microsoft.com/office/powerpoint/2010/main" val="2876013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dirty="0">
                <a:solidFill>
                  <a:srgbClr val="FFFF00"/>
                </a:solidFill>
              </a:rPr>
              <a:t>Протягом століть в західному світі канонічне право існувало поряд з державним, але не робило на нього істотного впливу. </a:t>
            </a:r>
          </a:p>
          <a:p>
            <a:pPr algn="just"/>
            <a:r>
              <a:rPr lang="uk-UA" sz="3600" b="1" dirty="0">
                <a:solidFill>
                  <a:srgbClr val="FFFF00"/>
                </a:solidFill>
              </a:rPr>
              <a:t>А ось </a:t>
            </a:r>
            <a:r>
              <a:rPr lang="uk-UA" sz="3600" b="1" dirty="0">
                <a:solidFill>
                  <a:srgbClr val="FF0000"/>
                </a:solidFill>
                <a:highlight>
                  <a:srgbClr val="FFFF00"/>
                </a:highlight>
              </a:rPr>
              <a:t>27</a:t>
            </a:r>
            <a:r>
              <a:rPr lang="uk-UA" sz="3600" b="1" dirty="0">
                <a:solidFill>
                  <a:srgbClr val="FFFF00"/>
                </a:solidFill>
              </a:rPr>
              <a:t> держав світу (Алжир, Афганістан, Бангладеш, Бахрейн, Бруней, </a:t>
            </a:r>
            <a:r>
              <a:rPr lang="uk-UA" sz="3600" b="1" dirty="0" err="1">
                <a:solidFill>
                  <a:srgbClr val="FFFF00"/>
                </a:solidFill>
              </a:rPr>
              <a:t>Джібуті</a:t>
            </a:r>
            <a:r>
              <a:rPr lang="uk-UA" sz="3600" b="1" dirty="0">
                <a:solidFill>
                  <a:srgbClr val="FFFF00"/>
                </a:solidFill>
              </a:rPr>
              <a:t>, Єгипет, Йорданія, Ірак, Іран, Ємен, Катар, Коморські Острови, Кувейт, Лівія, Мавританія, Малайзія, Марокко, Мальдіви, Оман, ОА Емірати, Пакистан, Саудівська Аравія, Сомалі, Судан, Туніс, Держава Палестина) визнають за ісламом і його нормами чільну роль в регулюванні відносин в суспільстві.</a:t>
            </a:r>
          </a:p>
        </p:txBody>
      </p:sp>
    </p:spTree>
    <p:extLst>
      <p:ext uri="{BB962C8B-B14F-4D97-AF65-F5344CB8AC3E}">
        <p14:creationId xmlns:p14="http://schemas.microsoft.com/office/powerpoint/2010/main" val="30996053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Сьогодні ми стаємо свідками унікального процесу, коли норми релігії набувають все більше визнання з боку держав. </a:t>
            </a:r>
            <a:r>
              <a:rPr lang="uk-UA" sz="4000" b="1" dirty="0">
                <a:solidFill>
                  <a:srgbClr val="FFFF00"/>
                </a:solidFill>
                <a:highlight>
                  <a:srgbClr val="800000"/>
                </a:highlight>
              </a:rPr>
              <a:t>Йдеться про норми ісламу</a:t>
            </a:r>
            <a:r>
              <a:rPr lang="uk-UA" sz="4000" b="1" dirty="0">
                <a:solidFill>
                  <a:srgbClr val="FFFF00"/>
                </a:solidFill>
              </a:rPr>
              <a:t>.</a:t>
            </a:r>
            <a:endParaRPr lang="en-US" sz="4000" b="1" dirty="0">
              <a:solidFill>
                <a:srgbClr val="FFFF00"/>
              </a:solidFill>
            </a:endParaRPr>
          </a:p>
          <a:p>
            <a:pPr algn="just"/>
            <a:r>
              <a:rPr lang="uk-UA" sz="4000" b="1" dirty="0">
                <a:solidFill>
                  <a:srgbClr val="FFFF00"/>
                </a:solidFill>
              </a:rPr>
              <a:t> Особливість сучасного процесу полягає в тому, що вплив цих норм і їх визнання в якості загальнообов'язкових вийшло далеко за межі ісламського світу. </a:t>
            </a:r>
            <a:endParaRPr lang="en-US" sz="4000" b="1" dirty="0">
              <a:solidFill>
                <a:srgbClr val="FFFF00"/>
              </a:solidFill>
            </a:endParaRPr>
          </a:p>
          <a:p>
            <a:pPr algn="just"/>
            <a:r>
              <a:rPr lang="uk-UA" sz="4000" b="1" dirty="0">
                <a:solidFill>
                  <a:srgbClr val="FFFF00"/>
                </a:solidFill>
              </a:rPr>
              <a:t>Так, у Великобританії </a:t>
            </a:r>
            <a:r>
              <a:rPr lang="uk-UA" sz="4000" b="1" dirty="0">
                <a:solidFill>
                  <a:srgbClr val="FFFF00"/>
                </a:solidFill>
                <a:highlight>
                  <a:srgbClr val="800000"/>
                </a:highlight>
              </a:rPr>
              <a:t>норми шаріату стали частиною національної правової системи</a:t>
            </a:r>
            <a:r>
              <a:rPr lang="uk-UA" sz="4000" b="1" dirty="0">
                <a:solidFill>
                  <a:srgbClr val="FFFF00"/>
                </a:solidFill>
              </a:rPr>
              <a:t>, а </a:t>
            </a:r>
            <a:r>
              <a:rPr lang="uk-UA" sz="4000" b="1" dirty="0">
                <a:solidFill>
                  <a:srgbClr val="FFFF00"/>
                </a:solidFill>
                <a:highlight>
                  <a:srgbClr val="800000"/>
                </a:highlight>
              </a:rPr>
              <a:t>в Німеччині і Франції в 2015 р. відкрилися перші ісламські банки.</a:t>
            </a:r>
          </a:p>
        </p:txBody>
      </p:sp>
    </p:spTree>
    <p:extLst>
      <p:ext uri="{BB962C8B-B14F-4D97-AF65-F5344CB8AC3E}">
        <p14:creationId xmlns:p14="http://schemas.microsoft.com/office/powerpoint/2010/main" val="98007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lnSpcReduction="10000"/>
          </a:bodyPr>
          <a:lstStyle/>
          <a:p>
            <a:pPr algn="just"/>
            <a:r>
              <a:rPr lang="uk-UA" sz="4400" b="1" dirty="0"/>
              <a:t>Згідно з одним підходом, події у мусульманському світі розглядаються з позицій „відродження ісламу”. </a:t>
            </a:r>
            <a:endParaRPr lang="en-US" sz="4400" b="1" dirty="0"/>
          </a:p>
          <a:p>
            <a:pPr algn="just"/>
            <a:r>
              <a:rPr lang="uk-UA" sz="4400" b="1" dirty="0"/>
              <a:t>Сучасний фундаменталізм, відзначають дослідники цього напряму, – закономірне явище „ісламського ренесансу”, оскільки воно відображає природне прагнення мусульман до відродження „істинних” ісламських цінностей в умовах наростання уніфікації культур, викликаної глобалізацією.</a:t>
            </a:r>
          </a:p>
        </p:txBody>
      </p:sp>
    </p:spTree>
    <p:extLst>
      <p:ext uri="{BB962C8B-B14F-4D97-AF65-F5344CB8AC3E}">
        <p14:creationId xmlns:p14="http://schemas.microsoft.com/office/powerpoint/2010/main" val="8628145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dirty="0">
                <a:solidFill>
                  <a:srgbClr val="FFFF00"/>
                </a:solidFill>
              </a:rPr>
              <a:t>Чому так відбувається і що представляють собою мусульманське право і шаріат? Унікальність мусульманського права криється в його витоках. Воно невіддільне від релігії.</a:t>
            </a:r>
          </a:p>
          <a:p>
            <a:pPr algn="just"/>
            <a:r>
              <a:rPr lang="uk-UA" sz="3600" b="1" dirty="0">
                <a:solidFill>
                  <a:srgbClr val="FFFF00"/>
                </a:solidFill>
              </a:rPr>
              <a:t>На початку </a:t>
            </a:r>
            <a:r>
              <a:rPr lang="en-US" sz="3600" b="1" dirty="0">
                <a:solidFill>
                  <a:srgbClr val="FFFF00"/>
                </a:solidFill>
              </a:rPr>
              <a:t>VII </a:t>
            </a:r>
            <a:r>
              <a:rPr lang="uk-UA" sz="3600" b="1" dirty="0">
                <a:solidFill>
                  <a:srgbClr val="FFFF00"/>
                </a:solidFill>
              </a:rPr>
              <a:t>ст. відбувається зародження нової системи права, єдиним рушійним моментом розвитку якої є особистість пророка </a:t>
            </a:r>
            <a:r>
              <a:rPr lang="uk-UA" sz="3600" b="1" dirty="0" err="1">
                <a:solidFill>
                  <a:srgbClr val="FFFF00"/>
                </a:solidFill>
              </a:rPr>
              <a:t>Мухаммеда</a:t>
            </a:r>
            <a:r>
              <a:rPr lang="uk-UA" sz="3600" b="1" dirty="0">
                <a:solidFill>
                  <a:srgbClr val="FFFF00"/>
                </a:solidFill>
              </a:rPr>
              <a:t>. Прихильник монотеїстичної релігії, що володіє бездоганною репутацією і повагою одноплемінників, </a:t>
            </a:r>
            <a:r>
              <a:rPr lang="uk-UA" sz="3600" b="1" dirty="0" err="1">
                <a:solidFill>
                  <a:srgbClr val="FFFF00"/>
                </a:solidFill>
              </a:rPr>
              <a:t>Мухаммед</a:t>
            </a:r>
            <a:r>
              <a:rPr lang="uk-UA" sz="3600" b="1" dirty="0">
                <a:solidFill>
                  <a:srgbClr val="FFFF00"/>
                </a:solidFill>
              </a:rPr>
              <a:t> стає основоположником нової релігії, а пізніше, в 622 р., і нових державності і права.</a:t>
            </a:r>
          </a:p>
        </p:txBody>
      </p:sp>
    </p:spTree>
    <p:extLst>
      <p:ext uri="{BB962C8B-B14F-4D97-AF65-F5344CB8AC3E}">
        <p14:creationId xmlns:p14="http://schemas.microsoft.com/office/powerpoint/2010/main" val="42887831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400" b="1" dirty="0">
                <a:solidFill>
                  <a:srgbClr val="FFFF00"/>
                </a:solidFill>
              </a:rPr>
              <a:t>У 622 р. в Медині було створено нове право, що поєднує в собі релігійне  і звичайне право, право племен. </a:t>
            </a:r>
            <a:endParaRPr lang="en-US" sz="4400" b="1" dirty="0">
              <a:solidFill>
                <a:srgbClr val="FFFF00"/>
              </a:solidFill>
            </a:endParaRPr>
          </a:p>
          <a:p>
            <a:pPr algn="just"/>
            <a:r>
              <a:rPr lang="uk-UA" sz="4400" b="1" dirty="0">
                <a:solidFill>
                  <a:srgbClr val="FFFF00"/>
                </a:solidFill>
              </a:rPr>
              <a:t>Його особливістю стало встановлення чітких релігійних канонів, які регулювали не тільки питання культу, а й повсякденне життя членів громади, а також закріплення численних заборон, які були копійовані зі звичайного права племен, що проживали в Медині.</a:t>
            </a:r>
          </a:p>
        </p:txBody>
      </p:sp>
    </p:spTree>
    <p:extLst>
      <p:ext uri="{BB962C8B-B14F-4D97-AF65-F5344CB8AC3E}">
        <p14:creationId xmlns:p14="http://schemas.microsoft.com/office/powerpoint/2010/main" val="5034724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marL="0" indent="0" algn="just">
              <a:buNone/>
            </a:pPr>
            <a:r>
              <a:rPr lang="uk-UA" sz="3400" b="1" dirty="0">
                <a:solidFill>
                  <a:srgbClr val="FFFF00"/>
                </a:solidFill>
              </a:rPr>
              <a:t>Коран є основою ісламу, він установлює релігійні обряди, правові й моральні норми, життєвий уклад та правила поведінки для усіх мусульман. Без знайомства з Кораном неможливе розуміння звичаїв і традицій, що існують у світі ісламу. </a:t>
            </a:r>
            <a:endParaRPr lang="en-US" sz="3400" b="1" dirty="0">
              <a:solidFill>
                <a:srgbClr val="FFFF00"/>
              </a:solidFill>
            </a:endParaRPr>
          </a:p>
          <a:p>
            <a:pPr marL="0" indent="0" algn="just">
              <a:buNone/>
            </a:pPr>
            <a:r>
              <a:rPr lang="uk-UA" sz="3400" b="1" dirty="0">
                <a:solidFill>
                  <a:srgbClr val="FFFF00"/>
                </a:solidFill>
              </a:rPr>
              <a:t>Коран – «наріжний камінь» ісламського віровчення, його основа і опора, однак у повсякденному житті нерідко виникали ситуації, в яких авторитет Корану за різними причинами був неспроможним допомогти. Мусульмани в подібних ситуаціях спирались на авторитет Пророка, тобто вчиняли так, як діяв колись сам </a:t>
            </a:r>
            <a:r>
              <a:rPr lang="uk-UA" sz="3400" b="1" dirty="0" err="1">
                <a:solidFill>
                  <a:srgbClr val="FFFF00"/>
                </a:solidFill>
              </a:rPr>
              <a:t>Мухаммад</a:t>
            </a:r>
            <a:r>
              <a:rPr lang="uk-UA" sz="3400" b="1" dirty="0">
                <a:solidFill>
                  <a:srgbClr val="FFFF00"/>
                </a:solidFill>
              </a:rPr>
              <a:t>. За життя Пророк сам вирішував усі ускладнення, які виникали у членів громади, підкріплюючи свої слова Кораном.</a:t>
            </a:r>
          </a:p>
        </p:txBody>
      </p:sp>
    </p:spTree>
    <p:extLst>
      <p:ext uri="{BB962C8B-B14F-4D97-AF65-F5344CB8AC3E}">
        <p14:creationId xmlns:p14="http://schemas.microsoft.com/office/powerpoint/2010/main" val="184478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Після смерті </a:t>
            </a:r>
            <a:r>
              <a:rPr lang="uk-UA" sz="4000" b="1" dirty="0" err="1">
                <a:solidFill>
                  <a:srgbClr val="FFFF00"/>
                </a:solidFill>
              </a:rPr>
              <a:t>Мухаммада</a:t>
            </a:r>
            <a:r>
              <a:rPr lang="uk-UA" sz="4000" b="1" dirty="0">
                <a:solidFill>
                  <a:srgbClr val="FFFF00"/>
                </a:solidFill>
              </a:rPr>
              <a:t> про те, як діяти в тому чи іншому випадку, почали судити за спогадами найближчих прибічників Пророка. </a:t>
            </a:r>
            <a:endParaRPr lang="en-US" sz="4000" b="1" dirty="0">
              <a:solidFill>
                <a:srgbClr val="FFFF00"/>
              </a:solidFill>
            </a:endParaRPr>
          </a:p>
          <a:p>
            <a:pPr algn="just"/>
            <a:r>
              <a:rPr lang="uk-UA" sz="4000" b="1" dirty="0">
                <a:solidFill>
                  <a:srgbClr val="FFFF00"/>
                </a:solidFill>
              </a:rPr>
              <a:t>Ці спогади – </a:t>
            </a:r>
            <a:r>
              <a:rPr lang="uk-UA" sz="4000" b="1" dirty="0" err="1">
                <a:solidFill>
                  <a:srgbClr val="FFFF00"/>
                </a:solidFill>
              </a:rPr>
              <a:t>хадиси</a:t>
            </a:r>
            <a:r>
              <a:rPr lang="uk-UA" sz="4000" b="1" dirty="0">
                <a:solidFill>
                  <a:srgbClr val="FFFF00"/>
                </a:solidFill>
              </a:rPr>
              <a:t> (араб. «новина», «звістка», «розповідь») – накопичувалися із покоління в покоління, їх ретельно збирали і записували. </a:t>
            </a:r>
            <a:r>
              <a:rPr lang="uk-UA" sz="4000" b="1" dirty="0" err="1">
                <a:solidFill>
                  <a:srgbClr val="FFFF00"/>
                </a:solidFill>
              </a:rPr>
              <a:t>Хадиси</a:t>
            </a:r>
            <a:r>
              <a:rPr lang="uk-UA" sz="4000" b="1" dirty="0">
                <a:solidFill>
                  <a:srgbClr val="FFFF00"/>
                </a:solidFill>
              </a:rPr>
              <a:t> з’явилися не раніше 90-х років </a:t>
            </a:r>
            <a:r>
              <a:rPr lang="en-US" sz="4000" b="1" dirty="0">
                <a:solidFill>
                  <a:srgbClr val="FFFF00"/>
                </a:solidFill>
              </a:rPr>
              <a:t>V</a:t>
            </a:r>
            <a:r>
              <a:rPr lang="uk-UA" sz="4000" b="1" dirty="0">
                <a:solidFill>
                  <a:srgbClr val="FFFF00"/>
                </a:solidFill>
              </a:rPr>
              <a:t>ІІ ст. На їх основі була складена </a:t>
            </a:r>
            <a:r>
              <a:rPr lang="uk-UA" sz="4000" b="1" dirty="0" err="1">
                <a:solidFill>
                  <a:srgbClr val="FFFF00"/>
                </a:solidFill>
              </a:rPr>
              <a:t>Суна</a:t>
            </a:r>
            <a:r>
              <a:rPr lang="uk-UA" sz="4000" b="1" dirty="0">
                <a:solidFill>
                  <a:srgbClr val="FFFF00"/>
                </a:solidFill>
              </a:rPr>
              <a:t> (араб. «звичай», «приклад») – Священний переказ ісламу, зведення текстів, що описували життя </a:t>
            </a:r>
            <a:r>
              <a:rPr lang="uk-UA" sz="4000" b="1" dirty="0" err="1">
                <a:solidFill>
                  <a:srgbClr val="FFFF00"/>
                </a:solidFill>
              </a:rPr>
              <a:t>Мухаммада</a:t>
            </a:r>
            <a:r>
              <a:rPr lang="uk-UA" sz="4000" b="1" dirty="0">
                <a:solidFill>
                  <a:srgbClr val="FFFF00"/>
                </a:solidFill>
              </a:rPr>
              <a:t>, його слова і справи</a:t>
            </a:r>
            <a:r>
              <a:rPr lang="uk-UA" sz="3500" b="1" dirty="0">
                <a:solidFill>
                  <a:srgbClr val="FFFF00"/>
                </a:solidFill>
              </a:rPr>
              <a:t>.</a:t>
            </a:r>
          </a:p>
        </p:txBody>
      </p:sp>
    </p:spTree>
    <p:extLst>
      <p:ext uri="{BB962C8B-B14F-4D97-AF65-F5344CB8AC3E}">
        <p14:creationId xmlns:p14="http://schemas.microsoft.com/office/powerpoint/2010/main" val="39772053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Повна назва цього зведення – «</a:t>
            </a:r>
            <a:r>
              <a:rPr lang="uk-UA" sz="4000" b="1" dirty="0" err="1">
                <a:solidFill>
                  <a:srgbClr val="FFFF00"/>
                </a:solidFill>
              </a:rPr>
              <a:t>Суна</a:t>
            </a:r>
            <a:r>
              <a:rPr lang="uk-UA" sz="4000" b="1" dirty="0">
                <a:solidFill>
                  <a:srgbClr val="FFFF00"/>
                </a:solidFill>
              </a:rPr>
              <a:t> Посланника Аллаха», і в цілому воно являє собою зібрання благих звичаїв та традиційних установлень, приклад життєвого шляху посланника Аллаха як еталон і керівництво для життєдіяльності мусульманської громади в цілому та кожного мусульманина зокрема. </a:t>
            </a:r>
            <a:endParaRPr lang="en-US" sz="4000" b="1" dirty="0">
              <a:solidFill>
                <a:srgbClr val="FFFF00"/>
              </a:solidFill>
            </a:endParaRPr>
          </a:p>
          <a:p>
            <a:pPr algn="just"/>
            <a:r>
              <a:rPr lang="uk-UA" sz="4000" b="1" dirty="0">
                <a:solidFill>
                  <a:srgbClr val="FFFF00"/>
                </a:solidFill>
              </a:rPr>
              <a:t>«Суни» – «спеціальні юридичні перекази» Абу </a:t>
            </a:r>
            <a:r>
              <a:rPr lang="uk-UA" sz="4000" b="1" dirty="0" err="1">
                <a:solidFill>
                  <a:srgbClr val="FFFF00"/>
                </a:solidFill>
              </a:rPr>
              <a:t>Дауда</a:t>
            </a:r>
            <a:r>
              <a:rPr lang="uk-UA" sz="4000" b="1" dirty="0">
                <a:solidFill>
                  <a:srgbClr val="FFFF00"/>
                </a:solidFill>
              </a:rPr>
              <a:t> (817–888 рр.), де за істинну вважається будь-яка </a:t>
            </a:r>
            <a:r>
              <a:rPr lang="uk-UA" sz="4000" b="1" dirty="0" err="1">
                <a:solidFill>
                  <a:srgbClr val="FFFF00"/>
                </a:solidFill>
              </a:rPr>
              <a:t>суна</a:t>
            </a:r>
            <a:r>
              <a:rPr lang="uk-UA" sz="4000" b="1" dirty="0">
                <a:solidFill>
                  <a:srgbClr val="FFFF00"/>
                </a:solidFill>
              </a:rPr>
              <a:t>, якщо вона не відкинута усіма авторитетами одноголосно.</a:t>
            </a:r>
          </a:p>
        </p:txBody>
      </p:sp>
    </p:spTree>
    <p:extLst>
      <p:ext uri="{BB962C8B-B14F-4D97-AF65-F5344CB8AC3E}">
        <p14:creationId xmlns:p14="http://schemas.microsoft.com/office/powerpoint/2010/main" val="969684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marL="0" indent="0" algn="just">
              <a:buNone/>
            </a:pPr>
            <a:r>
              <a:rPr lang="uk-UA" sz="3400" b="1" dirty="0">
                <a:solidFill>
                  <a:srgbClr val="FFFF00"/>
                </a:solidFill>
              </a:rPr>
              <a:t>Вважається, що фундаментальні основи мусульманського права, ті положення і принципи, які складають поняття мусульманського права, були розроблені саме в цей період.</a:t>
            </a:r>
            <a:endParaRPr lang="en-US" sz="3400" b="1" dirty="0">
              <a:solidFill>
                <a:srgbClr val="FFFF00"/>
              </a:solidFill>
            </a:endParaRPr>
          </a:p>
          <a:p>
            <a:pPr marL="0" indent="0" algn="just">
              <a:buNone/>
            </a:pPr>
            <a:r>
              <a:rPr lang="uk-UA" sz="3400" b="1" dirty="0">
                <a:solidFill>
                  <a:srgbClr val="FFFF00"/>
                </a:solidFill>
              </a:rPr>
              <a:t> </a:t>
            </a:r>
            <a:r>
              <a:rPr lang="uk-UA" sz="3400" b="1" dirty="0">
                <a:solidFill>
                  <a:srgbClr val="FFFF00"/>
                </a:solidFill>
                <a:highlight>
                  <a:srgbClr val="FF0000"/>
                </a:highlight>
              </a:rPr>
              <a:t>Шаріат</a:t>
            </a:r>
            <a:r>
              <a:rPr lang="uk-UA" sz="3400" b="1" dirty="0">
                <a:solidFill>
                  <a:srgbClr val="FFFF00"/>
                </a:solidFill>
              </a:rPr>
              <a:t> (араб. «</a:t>
            </a:r>
            <a:r>
              <a:rPr lang="uk-UA" sz="3400" b="1" dirty="0" err="1">
                <a:solidFill>
                  <a:srgbClr val="FFFF00"/>
                </a:solidFill>
              </a:rPr>
              <a:t>ашшаріа</a:t>
            </a:r>
            <a:r>
              <a:rPr lang="uk-UA" sz="3400" b="1" dirty="0">
                <a:solidFill>
                  <a:srgbClr val="FFFF00"/>
                </a:solidFill>
              </a:rPr>
              <a:t>», «прямий, правильний шлях», «спосіб дії», «розпорядження», «законоположення»; буквально означає «водопій», «джерело») – зведення правових, морально-етичних і релігійних норм ісламу, яке містить норми державного, спадкового, кримінального і </a:t>
            </a:r>
            <a:r>
              <a:rPr lang="uk-UA" sz="3400" b="1" dirty="0" err="1">
                <a:solidFill>
                  <a:srgbClr val="FFFF00"/>
                </a:solidFill>
              </a:rPr>
              <a:t>шлюбно</a:t>
            </a:r>
            <a:r>
              <a:rPr lang="uk-UA" sz="3400" b="1" dirty="0">
                <a:solidFill>
                  <a:srgbClr val="FFFF00"/>
                </a:solidFill>
              </a:rPr>
              <a:t>-сімейного права, а також культових розпоряджень, що регламентують усе суспільне й особисте життя мусульман. </a:t>
            </a:r>
            <a:endParaRPr lang="en-US" sz="3400" b="1" dirty="0">
              <a:solidFill>
                <a:srgbClr val="FFFF00"/>
              </a:solidFill>
            </a:endParaRPr>
          </a:p>
          <a:p>
            <a:pPr algn="just"/>
            <a:r>
              <a:rPr lang="uk-UA" sz="3400" b="1" dirty="0">
                <a:solidFill>
                  <a:srgbClr val="FFFF00"/>
                </a:solidFill>
                <a:highlight>
                  <a:srgbClr val="800000"/>
                </a:highlight>
              </a:rPr>
              <a:t>Іншими словами, це звід правил поведінки мусульман на усі випадки життя</a:t>
            </a:r>
            <a:r>
              <a:rPr lang="uk-UA" sz="3600" b="1" dirty="0">
                <a:solidFill>
                  <a:srgbClr val="FFFF00"/>
                </a:solidFill>
                <a:highlight>
                  <a:srgbClr val="800000"/>
                </a:highlight>
              </a:rPr>
              <a:t>.</a:t>
            </a:r>
          </a:p>
        </p:txBody>
      </p:sp>
    </p:spTree>
    <p:extLst>
      <p:ext uri="{BB962C8B-B14F-4D97-AF65-F5344CB8AC3E}">
        <p14:creationId xmlns:p14="http://schemas.microsoft.com/office/powerpoint/2010/main" val="8889428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dirty="0">
                <a:solidFill>
                  <a:srgbClr val="FFFF00"/>
                </a:solidFill>
              </a:rPr>
              <a:t>Значення шаріату для послідовників ісламу легко уявити, якщо згадати про нерозривний зв’язок між власне релігійною і суспільно-політичною сферами людського життя. Шаріат не поділяє юридичні та моральні норми на мораль і право. </a:t>
            </a:r>
          </a:p>
          <a:p>
            <a:pPr algn="just"/>
            <a:r>
              <a:rPr lang="uk-UA" sz="3600" b="1" dirty="0">
                <a:solidFill>
                  <a:srgbClr val="FFFF00"/>
                </a:solidFill>
              </a:rPr>
              <a:t>Крім законів шаріату, мусульманська традиція визнає також </a:t>
            </a:r>
            <a:r>
              <a:rPr lang="uk-UA" sz="3600" b="1" u="sng" dirty="0" err="1">
                <a:solidFill>
                  <a:srgbClr val="FFFF00"/>
                </a:solidFill>
              </a:rPr>
              <a:t>урф</a:t>
            </a:r>
            <a:r>
              <a:rPr lang="uk-UA" sz="3600" b="1" dirty="0">
                <a:solidFill>
                  <a:srgbClr val="FFFF00"/>
                </a:solidFill>
              </a:rPr>
              <a:t>, - встановлений порядок, і </a:t>
            </a:r>
            <a:r>
              <a:rPr lang="uk-UA" sz="3600" b="1" u="sng" dirty="0">
                <a:solidFill>
                  <a:srgbClr val="FFFF00"/>
                </a:solidFill>
              </a:rPr>
              <a:t>адат</a:t>
            </a:r>
            <a:r>
              <a:rPr lang="uk-UA" sz="3600" b="1" dirty="0">
                <a:solidFill>
                  <a:srgbClr val="FFFF00"/>
                </a:solidFill>
              </a:rPr>
              <a:t>, або звичаї. Вважається, якщо які-небудь звичаї суперечать будь-якому правилу шаріату, вони є недійсними.</a:t>
            </a:r>
          </a:p>
        </p:txBody>
      </p:sp>
    </p:spTree>
    <p:extLst>
      <p:ext uri="{BB962C8B-B14F-4D97-AF65-F5344CB8AC3E}">
        <p14:creationId xmlns:p14="http://schemas.microsoft.com/office/powerpoint/2010/main" val="10382970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dirty="0">
                <a:solidFill>
                  <a:srgbClr val="FFFF00"/>
                </a:solidFill>
              </a:rPr>
              <a:t>Умовно кажучи, норми шаріату можна поділити на ті, що стосуються </a:t>
            </a:r>
            <a:r>
              <a:rPr lang="uk-UA" sz="3600" b="1" dirty="0" err="1">
                <a:solidFill>
                  <a:srgbClr val="FFFF00"/>
                </a:solidFill>
              </a:rPr>
              <a:t>обрядово</a:t>
            </a:r>
            <a:r>
              <a:rPr lang="uk-UA" sz="3600" b="1" dirty="0">
                <a:solidFill>
                  <a:srgbClr val="FFFF00"/>
                </a:solidFill>
              </a:rPr>
              <a:t>-культової діяльності, і ті, що стосуються питань державного, цивільного і кримінального права. Проте завжди підкреслюється релігійний характер шаріату в цілому, його «божественна природа». </a:t>
            </a:r>
          </a:p>
          <a:p>
            <a:pPr algn="just"/>
            <a:r>
              <a:rPr lang="uk-UA" sz="3600" b="1" dirty="0">
                <a:solidFill>
                  <a:srgbClr val="FFFF00"/>
                </a:solidFill>
              </a:rPr>
              <a:t>Тому покарання, навіть якщо вони виходять від державних правоохоронних органів, завжди сприймаються мусульманами і трактуються юристами та богословами як боже покарання, оскільки головним призначенням держави є виконання волі Аллаха на землі.</a:t>
            </a:r>
          </a:p>
        </p:txBody>
      </p:sp>
    </p:spTree>
    <p:extLst>
      <p:ext uri="{BB962C8B-B14F-4D97-AF65-F5344CB8AC3E}">
        <p14:creationId xmlns:p14="http://schemas.microsoft.com/office/powerpoint/2010/main" val="14617849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300" b="1" dirty="0">
                <a:solidFill>
                  <a:srgbClr val="FFFF00"/>
                </a:solidFill>
              </a:rPr>
              <a:t>Більшість положень шаріату мають загальний характер і визначають основні принципи ісламського законодавства. За </a:t>
            </a:r>
            <a:r>
              <a:rPr lang="uk-UA" sz="3300" b="1" dirty="0" err="1">
                <a:solidFill>
                  <a:srgbClr val="FFFF00"/>
                </a:solidFill>
              </a:rPr>
              <a:t>Мухаммада</a:t>
            </a:r>
            <a:r>
              <a:rPr lang="uk-UA" sz="3300" b="1" dirty="0">
                <a:solidFill>
                  <a:srgbClr val="FFFF00"/>
                </a:solidFill>
              </a:rPr>
              <a:t> продовжувало діяти традиційне для первісних і ранньокласових суспільств звичаєве право, а всі суперечливі питання Пророк вирішував своїм всемогутнім словом, спираючись на свій життєвий досвід і здоровий глузд. </a:t>
            </a:r>
          </a:p>
          <a:p>
            <a:pPr algn="just"/>
            <a:r>
              <a:rPr lang="uk-UA" sz="3300" b="1" dirty="0">
                <a:solidFill>
                  <a:srgbClr val="FFFF00"/>
                </a:solidFill>
              </a:rPr>
              <a:t>Після смерті Пророка члени мусульманської громади керувалися переказами і висловлюваннями, приписуваними </a:t>
            </a:r>
            <a:r>
              <a:rPr lang="uk-UA" sz="3300" b="1" dirty="0" err="1">
                <a:solidFill>
                  <a:srgbClr val="FFFF00"/>
                </a:solidFill>
              </a:rPr>
              <a:t>Мухаммаду</a:t>
            </a:r>
            <a:r>
              <a:rPr lang="uk-UA" sz="3300" b="1" dirty="0">
                <a:solidFill>
                  <a:srgbClr val="FFFF00"/>
                </a:solidFill>
              </a:rPr>
              <a:t>, або зверталися по допомогу до його найближчих соратників, чиї індивідуальні або колективні рішення мали юридичну силу. Пізніше щонайменше дві-три тисячі з цих юридичних прецедентів були зафіксовані у </a:t>
            </a:r>
            <a:r>
              <a:rPr lang="uk-UA" sz="3300" b="1" dirty="0" err="1">
                <a:solidFill>
                  <a:srgbClr val="FFFF00"/>
                </a:solidFill>
              </a:rPr>
              <a:t>Суні</a:t>
            </a:r>
            <a:r>
              <a:rPr lang="uk-UA" sz="3300" b="1" dirty="0">
                <a:solidFill>
                  <a:srgbClr val="FFFF00"/>
                </a:solidFill>
              </a:rPr>
              <a:t>, що у такий спосіб стала другим за значенням джерелом шаріату</a:t>
            </a:r>
            <a:r>
              <a:rPr lang="ru-RU" sz="3600" b="1" dirty="0">
                <a:solidFill>
                  <a:srgbClr val="FFFF00"/>
                </a:solidFill>
              </a:rPr>
              <a:t>.</a:t>
            </a:r>
            <a:endParaRPr lang="uk-UA" sz="3600" b="1" dirty="0">
              <a:solidFill>
                <a:srgbClr val="FFFF00"/>
              </a:solidFill>
            </a:endParaRPr>
          </a:p>
        </p:txBody>
      </p:sp>
    </p:spTree>
    <p:extLst>
      <p:ext uri="{BB962C8B-B14F-4D97-AF65-F5344CB8AC3E}">
        <p14:creationId xmlns:p14="http://schemas.microsoft.com/office/powerpoint/2010/main" val="20901711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600" b="1" dirty="0">
                <a:solidFill>
                  <a:srgbClr val="FFFF00"/>
                </a:solidFill>
              </a:rPr>
              <a:t>Таким чином, спираючись на Коран і Суну, шаріат встановлює загальні правила і норми поведінки. </a:t>
            </a:r>
            <a:endParaRPr lang="en-US" sz="4600" b="1" dirty="0">
              <a:solidFill>
                <a:srgbClr val="FFFF00"/>
              </a:solidFill>
            </a:endParaRPr>
          </a:p>
          <a:p>
            <a:pPr algn="just"/>
            <a:r>
              <a:rPr lang="uk-UA" sz="4600" b="1" dirty="0">
                <a:solidFill>
                  <a:srgbClr val="FFFF00"/>
                </a:solidFill>
              </a:rPr>
              <a:t>Приватні питання регулюються правознавством </a:t>
            </a:r>
            <a:r>
              <a:rPr lang="uk-UA" sz="4600" b="1" dirty="0">
                <a:solidFill>
                  <a:srgbClr val="FFFF00"/>
                </a:solidFill>
                <a:highlight>
                  <a:srgbClr val="FF0000"/>
                </a:highlight>
              </a:rPr>
              <a:t>– </a:t>
            </a:r>
            <a:r>
              <a:rPr lang="uk-UA" sz="4600" b="1" dirty="0" err="1">
                <a:solidFill>
                  <a:srgbClr val="FFFF00"/>
                </a:solidFill>
                <a:highlight>
                  <a:srgbClr val="FF0000"/>
                </a:highlight>
              </a:rPr>
              <a:t>фікхом</a:t>
            </a:r>
            <a:r>
              <a:rPr lang="uk-UA" sz="4600" b="1" dirty="0">
                <a:solidFill>
                  <a:srgbClr val="FFFF00"/>
                </a:solidFill>
                <a:highlight>
                  <a:srgbClr val="FF0000"/>
                </a:highlight>
              </a:rPr>
              <a:t> </a:t>
            </a:r>
            <a:r>
              <a:rPr lang="uk-UA" sz="4600" b="1" dirty="0">
                <a:solidFill>
                  <a:srgbClr val="FFFF00"/>
                </a:solidFill>
              </a:rPr>
              <a:t>(«збагнення»), яке можна назвати тлумаченням шаріату. Крім Корану і Суни </a:t>
            </a:r>
            <a:r>
              <a:rPr lang="uk-UA" sz="4600" b="1" dirty="0" err="1">
                <a:solidFill>
                  <a:srgbClr val="FFFF00"/>
                </a:solidFill>
              </a:rPr>
              <a:t>фікх</a:t>
            </a:r>
            <a:r>
              <a:rPr lang="uk-UA" sz="4600" b="1" dirty="0">
                <a:solidFill>
                  <a:srgbClr val="FFFF00"/>
                </a:solidFill>
              </a:rPr>
              <a:t> має ще два «коріння» – одностайне судження авторитетних осіб (</a:t>
            </a:r>
            <a:r>
              <a:rPr lang="uk-UA" sz="4600" b="1" dirty="0" err="1">
                <a:solidFill>
                  <a:srgbClr val="FFFF00"/>
                </a:solidFill>
              </a:rPr>
              <a:t>іджма</a:t>
            </a:r>
            <a:r>
              <a:rPr lang="uk-UA" sz="4600" b="1" dirty="0">
                <a:solidFill>
                  <a:srgbClr val="FFFF00"/>
                </a:solidFill>
              </a:rPr>
              <a:t>) і судження за аналогією (</a:t>
            </a:r>
            <a:r>
              <a:rPr lang="uk-UA" sz="4600" b="1" dirty="0" err="1">
                <a:solidFill>
                  <a:srgbClr val="FFFF00"/>
                </a:solidFill>
              </a:rPr>
              <a:t>кийас</a:t>
            </a:r>
            <a:r>
              <a:rPr lang="uk-UA" sz="4600" b="1" dirty="0">
                <a:solidFill>
                  <a:srgbClr val="FFFF00"/>
                </a:solidFill>
              </a:rPr>
              <a:t>).</a:t>
            </a:r>
          </a:p>
        </p:txBody>
      </p:sp>
    </p:spTree>
    <p:extLst>
      <p:ext uri="{BB962C8B-B14F-4D97-AF65-F5344CB8AC3E}">
        <p14:creationId xmlns:p14="http://schemas.microsoft.com/office/powerpoint/2010/main" val="932100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a:bodyPr>
          <a:lstStyle/>
          <a:p>
            <a:pPr algn="just"/>
            <a:r>
              <a:rPr lang="uk-UA" sz="4400" b="1" dirty="0"/>
              <a:t>Ця концепція прижилася у Афганістані. Ісламський Емірат Афганістан було засновано в 1996 р., коли таліби захопили владу в Афганістані і скасовано з відходом від влади в 2001 р. </a:t>
            </a:r>
            <a:endParaRPr lang="en-US" sz="4400" b="1" dirty="0"/>
          </a:p>
          <a:p>
            <a:pPr algn="just"/>
            <a:r>
              <a:rPr lang="uk-UA" sz="4400" b="1" dirty="0"/>
              <a:t>Після захоплення влади 15 серпня 2021р., 19 серпня 2021 р., після виведення військ НАТО, таліби проголосили відновлення Ісламського Емірату Афганістан.</a:t>
            </a:r>
          </a:p>
        </p:txBody>
      </p:sp>
    </p:spTree>
    <p:extLst>
      <p:ext uri="{BB962C8B-B14F-4D97-AF65-F5344CB8AC3E}">
        <p14:creationId xmlns:p14="http://schemas.microsoft.com/office/powerpoint/2010/main" val="16619358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Суть </a:t>
            </a:r>
            <a:r>
              <a:rPr lang="uk-UA" sz="4000" b="1" dirty="0" err="1">
                <a:solidFill>
                  <a:srgbClr val="FFFF00"/>
                </a:solidFill>
              </a:rPr>
              <a:t>іджма</a:t>
            </a:r>
            <a:r>
              <a:rPr lang="uk-UA" sz="4000" b="1" dirty="0">
                <a:solidFill>
                  <a:srgbClr val="FFFF00"/>
                </a:solidFill>
              </a:rPr>
              <a:t> полягає в тому, що </a:t>
            </a:r>
            <a:r>
              <a:rPr lang="uk-UA" sz="4000" b="1" dirty="0" err="1">
                <a:solidFill>
                  <a:srgbClr val="FFFF00"/>
                </a:solidFill>
              </a:rPr>
              <a:t>улеми</a:t>
            </a:r>
            <a:r>
              <a:rPr lang="uk-UA" sz="4000" b="1" dirty="0">
                <a:solidFill>
                  <a:srgbClr val="FFFF00"/>
                </a:solidFill>
              </a:rPr>
              <a:t> після обговорення того чи іншого спірного питання досягають згоди між собою і оголошують найдостовірніше, на їх погляд, рішення. </a:t>
            </a:r>
            <a:endParaRPr lang="en-US" sz="4000" b="1" dirty="0">
              <a:solidFill>
                <a:srgbClr val="FFFF00"/>
              </a:solidFill>
            </a:endParaRPr>
          </a:p>
          <a:p>
            <a:pPr algn="just"/>
            <a:r>
              <a:rPr lang="uk-UA" sz="4000" b="1" dirty="0">
                <a:solidFill>
                  <a:srgbClr val="FFFF00"/>
                </a:solidFill>
              </a:rPr>
              <a:t>Зрозуміло, своє рішення вони приймають, ґрунтуючись на Корані, вказівках (</a:t>
            </a:r>
            <a:r>
              <a:rPr lang="uk-UA" sz="4000" b="1" dirty="0" err="1">
                <a:solidFill>
                  <a:srgbClr val="FFFF00"/>
                </a:solidFill>
              </a:rPr>
              <a:t>каул</a:t>
            </a:r>
            <a:r>
              <a:rPr lang="uk-UA" sz="4000" b="1" dirty="0">
                <a:solidFill>
                  <a:srgbClr val="FFFF00"/>
                </a:solidFill>
              </a:rPr>
              <a:t> </a:t>
            </a:r>
            <a:r>
              <a:rPr lang="uk-UA" sz="4000" b="1" dirty="0" err="1">
                <a:solidFill>
                  <a:srgbClr val="FFFF00"/>
                </a:solidFill>
              </a:rPr>
              <a:t>ал-Расул</a:t>
            </a:r>
            <a:r>
              <a:rPr lang="uk-UA" sz="4000" b="1" dirty="0">
                <a:solidFill>
                  <a:srgbClr val="FFFF00"/>
                </a:solidFill>
              </a:rPr>
              <a:t>) і вчинках (</a:t>
            </a:r>
            <a:r>
              <a:rPr lang="uk-UA" sz="4000" b="1" dirty="0" err="1">
                <a:solidFill>
                  <a:srgbClr val="FFFF00"/>
                </a:solidFill>
              </a:rPr>
              <a:t>філ</a:t>
            </a:r>
            <a:r>
              <a:rPr lang="uk-UA" sz="4000" b="1" dirty="0">
                <a:solidFill>
                  <a:srgbClr val="FFFF00"/>
                </a:solidFill>
              </a:rPr>
              <a:t> </a:t>
            </a:r>
            <a:r>
              <a:rPr lang="uk-UA" sz="4000" b="1" dirty="0" err="1">
                <a:solidFill>
                  <a:srgbClr val="FFFF00"/>
                </a:solidFill>
              </a:rPr>
              <a:t>ал-Расул</a:t>
            </a:r>
            <a:r>
              <a:rPr lang="uk-UA" sz="4000" b="1" dirty="0">
                <a:solidFill>
                  <a:srgbClr val="FFFF00"/>
                </a:solidFill>
              </a:rPr>
              <a:t>) </a:t>
            </a:r>
            <a:r>
              <a:rPr lang="uk-UA" sz="4000" b="1" dirty="0" err="1">
                <a:solidFill>
                  <a:srgbClr val="FFFF00"/>
                </a:solidFill>
              </a:rPr>
              <a:t>Мухаммада</a:t>
            </a:r>
            <a:r>
              <a:rPr lang="uk-UA" sz="4000" b="1" dirty="0">
                <a:solidFill>
                  <a:srgbClr val="FFFF00"/>
                </a:solidFill>
              </a:rPr>
              <a:t>, а також на проповідях і  промовах Пророка (</a:t>
            </a:r>
            <a:r>
              <a:rPr lang="uk-UA" sz="4000" b="1" dirty="0" err="1">
                <a:solidFill>
                  <a:srgbClr val="FFFF00"/>
                </a:solidFill>
              </a:rPr>
              <a:t>тракрірат</a:t>
            </a:r>
            <a:r>
              <a:rPr lang="uk-UA" sz="4000" b="1" dirty="0">
                <a:solidFill>
                  <a:srgbClr val="FFFF00"/>
                </a:solidFill>
              </a:rPr>
              <a:t> </a:t>
            </a:r>
            <a:r>
              <a:rPr lang="uk-UA" sz="4000" b="1" dirty="0" err="1">
                <a:solidFill>
                  <a:srgbClr val="FFFF00"/>
                </a:solidFill>
              </a:rPr>
              <a:t>ал-Расул</a:t>
            </a:r>
            <a:r>
              <a:rPr lang="uk-UA" sz="4000" b="1" dirty="0">
                <a:solidFill>
                  <a:srgbClr val="FFFF00"/>
                </a:solidFill>
              </a:rPr>
              <a:t>).</a:t>
            </a:r>
          </a:p>
        </p:txBody>
      </p:sp>
    </p:spTree>
    <p:extLst>
      <p:ext uri="{BB962C8B-B14F-4D97-AF65-F5344CB8AC3E}">
        <p14:creationId xmlns:p14="http://schemas.microsoft.com/office/powerpoint/2010/main" val="1346148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Наскільки б не були благочестиві </a:t>
            </a:r>
            <a:r>
              <a:rPr lang="uk-UA" sz="4000" b="1" dirty="0" err="1">
                <a:solidFill>
                  <a:srgbClr val="FFFF00"/>
                </a:solidFill>
              </a:rPr>
              <a:t>улеми</a:t>
            </a:r>
            <a:r>
              <a:rPr lang="uk-UA" sz="4000" b="1" dirty="0">
                <a:solidFill>
                  <a:srgbClr val="FFFF00"/>
                </a:solidFill>
              </a:rPr>
              <a:t>, жодне </a:t>
            </a:r>
            <a:r>
              <a:rPr lang="uk-UA" sz="4000" b="1" dirty="0" err="1">
                <a:solidFill>
                  <a:srgbClr val="FFFF00"/>
                </a:solidFill>
              </a:rPr>
              <a:t>іджма</a:t>
            </a:r>
            <a:r>
              <a:rPr lang="uk-UA" sz="4000" b="1" dirty="0">
                <a:solidFill>
                  <a:srgbClr val="FFFF00"/>
                </a:solidFill>
              </a:rPr>
              <a:t> не може скасувати </a:t>
            </a:r>
            <a:r>
              <a:rPr lang="uk-UA" sz="4000" b="1" dirty="0">
                <a:solidFill>
                  <a:srgbClr val="FFFF00"/>
                </a:solidFill>
                <a:highlight>
                  <a:srgbClr val="FF0000"/>
                </a:highlight>
              </a:rPr>
              <a:t>насс</a:t>
            </a:r>
            <a:r>
              <a:rPr lang="uk-UA" sz="4000" b="1" dirty="0">
                <a:solidFill>
                  <a:srgbClr val="FFFF00"/>
                </a:solidFill>
              </a:rPr>
              <a:t> – положення, яке міститься в Корані або </a:t>
            </a:r>
            <a:r>
              <a:rPr lang="uk-UA" sz="4000" b="1" dirty="0" err="1">
                <a:solidFill>
                  <a:srgbClr val="FFFF00"/>
                </a:solidFill>
              </a:rPr>
              <a:t>Сунні</a:t>
            </a:r>
            <a:r>
              <a:rPr lang="uk-UA" sz="4000" b="1" dirty="0">
                <a:solidFill>
                  <a:srgbClr val="FFFF00"/>
                </a:solidFill>
              </a:rPr>
              <a:t> Пророка. </a:t>
            </a:r>
            <a:endParaRPr lang="en-US" sz="4000" b="1" dirty="0">
              <a:solidFill>
                <a:srgbClr val="FFFF00"/>
              </a:solidFill>
            </a:endParaRPr>
          </a:p>
          <a:p>
            <a:pPr algn="just"/>
            <a:r>
              <a:rPr lang="uk-UA" sz="4000" b="1" dirty="0">
                <a:solidFill>
                  <a:srgbClr val="FFFF00"/>
                </a:solidFill>
              </a:rPr>
              <a:t>Якщо яке-небудь положення </a:t>
            </a:r>
            <a:r>
              <a:rPr lang="uk-UA" sz="4000" b="1" dirty="0" err="1">
                <a:solidFill>
                  <a:srgbClr val="FFFF00"/>
                </a:solidFill>
              </a:rPr>
              <a:t>іджма</a:t>
            </a:r>
            <a:r>
              <a:rPr lang="uk-UA" sz="4000" b="1" dirty="0">
                <a:solidFill>
                  <a:srgbClr val="FFFF00"/>
                </a:solidFill>
              </a:rPr>
              <a:t> надійно спирається на тексти Корану і Суни, воно не може бути скасовано згодом іншою одностайною думкою; якщо ж </a:t>
            </a:r>
            <a:r>
              <a:rPr lang="uk-UA" sz="4000" b="1" dirty="0" err="1">
                <a:solidFill>
                  <a:srgbClr val="FFFF00"/>
                </a:solidFill>
              </a:rPr>
              <a:t>іджма</a:t>
            </a:r>
            <a:r>
              <a:rPr lang="uk-UA" sz="4000" b="1" dirty="0">
                <a:solidFill>
                  <a:srgbClr val="FFFF00"/>
                </a:solidFill>
              </a:rPr>
              <a:t> ґрунтується тільки на суспільних інтересах (</a:t>
            </a:r>
            <a:r>
              <a:rPr lang="uk-UA" sz="4000" b="1" dirty="0" err="1">
                <a:solidFill>
                  <a:srgbClr val="FFFF00"/>
                </a:solidFill>
              </a:rPr>
              <a:t>масаліх</a:t>
            </a:r>
            <a:r>
              <a:rPr lang="uk-UA" sz="4000" b="1" dirty="0">
                <a:solidFill>
                  <a:srgbClr val="FFFF00"/>
                </a:solidFill>
              </a:rPr>
              <a:t> аль-</a:t>
            </a:r>
            <a:r>
              <a:rPr lang="uk-UA" sz="4000" b="1" dirty="0" err="1">
                <a:solidFill>
                  <a:srgbClr val="FFFF00"/>
                </a:solidFill>
              </a:rPr>
              <a:t>мурсала</a:t>
            </a:r>
            <a:r>
              <a:rPr lang="uk-UA" sz="4000" b="1" dirty="0">
                <a:solidFill>
                  <a:srgbClr val="FFFF00"/>
                </a:solidFill>
              </a:rPr>
              <a:t>), воно може бути скасовано, якщо цього вимагатиме суспільне благо.</a:t>
            </a:r>
          </a:p>
        </p:txBody>
      </p:sp>
    </p:spTree>
    <p:extLst>
      <p:ext uri="{BB962C8B-B14F-4D97-AF65-F5344CB8AC3E}">
        <p14:creationId xmlns:p14="http://schemas.microsoft.com/office/powerpoint/2010/main" val="17297563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Судження за зіставленням (</a:t>
            </a:r>
            <a:r>
              <a:rPr lang="uk-UA" sz="4000" b="1" dirty="0" err="1">
                <a:solidFill>
                  <a:srgbClr val="FFFF00"/>
                </a:solidFill>
                <a:highlight>
                  <a:srgbClr val="FF0000"/>
                </a:highlight>
              </a:rPr>
              <a:t>кийас</a:t>
            </a:r>
            <a:r>
              <a:rPr lang="uk-UA" sz="4000" b="1" dirty="0">
                <a:solidFill>
                  <a:srgbClr val="FFFF00"/>
                </a:solidFill>
              </a:rPr>
              <a:t>, букв. «вимірювання») почало використовуватися в мусульманському праві з початку </a:t>
            </a:r>
            <a:r>
              <a:rPr lang="en-US" sz="4000" b="1" dirty="0">
                <a:solidFill>
                  <a:srgbClr val="FFFF00"/>
                </a:solidFill>
              </a:rPr>
              <a:t>VIII </a:t>
            </a:r>
            <a:r>
              <a:rPr lang="uk-UA" sz="4000" b="1" dirty="0">
                <a:solidFill>
                  <a:srgbClr val="FFFF00"/>
                </a:solidFill>
              </a:rPr>
              <a:t>ст. Прикладом </a:t>
            </a:r>
            <a:r>
              <a:rPr lang="uk-UA" sz="4000" b="1" dirty="0" err="1">
                <a:solidFill>
                  <a:srgbClr val="FFFF00"/>
                </a:solidFill>
              </a:rPr>
              <a:t>кийаса</a:t>
            </a:r>
            <a:r>
              <a:rPr lang="uk-UA" sz="4000" b="1" dirty="0">
                <a:solidFill>
                  <a:srgbClr val="FFFF00"/>
                </a:solidFill>
              </a:rPr>
              <a:t> може слугувати відоме судження Алі ібн Абу Таліба: «Той, хто п’є, п’яніє; той, хто сп’янів, марить; той, хто марить, неправдиво звинувачує людей, а той, хто неправдиво звинувачує людей, повинен бути покараний вісімдесятьма ударами палицею. Тому той, хто п’є, повинен бути покараний вісімдесятьма ударами палицею».</a:t>
            </a:r>
          </a:p>
        </p:txBody>
      </p:sp>
    </p:spTree>
    <p:extLst>
      <p:ext uri="{BB962C8B-B14F-4D97-AF65-F5344CB8AC3E}">
        <p14:creationId xmlns:p14="http://schemas.microsoft.com/office/powerpoint/2010/main" val="7556485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600" b="1" dirty="0">
                <a:solidFill>
                  <a:srgbClr val="FFFF00"/>
                </a:solidFill>
              </a:rPr>
              <a:t>Звертатися і до </a:t>
            </a:r>
            <a:r>
              <a:rPr lang="uk-UA" sz="4600" b="1" dirty="0" err="1">
                <a:solidFill>
                  <a:srgbClr val="FFFF00"/>
                </a:solidFill>
              </a:rPr>
              <a:t>кийаса</a:t>
            </a:r>
            <a:r>
              <a:rPr lang="uk-UA" sz="4600" b="1" dirty="0">
                <a:solidFill>
                  <a:srgbClr val="FFFF00"/>
                </a:solidFill>
              </a:rPr>
              <a:t> і до </a:t>
            </a:r>
            <a:r>
              <a:rPr lang="uk-UA" sz="4600" b="1" dirty="0" err="1">
                <a:solidFill>
                  <a:srgbClr val="FFFF00"/>
                </a:solidFill>
              </a:rPr>
              <a:t>іджма</a:t>
            </a:r>
            <a:r>
              <a:rPr lang="uk-UA" sz="4600" b="1" dirty="0">
                <a:solidFill>
                  <a:srgbClr val="FFFF00"/>
                </a:solidFill>
              </a:rPr>
              <a:t> можуть тільки люди, наділені «благочестивою щирістю» (</a:t>
            </a:r>
            <a:r>
              <a:rPr lang="uk-UA" sz="4600" b="1" dirty="0" err="1">
                <a:solidFill>
                  <a:srgbClr val="FFFF00"/>
                </a:solidFill>
                <a:highlight>
                  <a:srgbClr val="FF0000"/>
                </a:highlight>
              </a:rPr>
              <a:t>іджтихад</a:t>
            </a:r>
            <a:r>
              <a:rPr lang="uk-UA" sz="4600" b="1" dirty="0">
                <a:solidFill>
                  <a:srgbClr val="FFFF00"/>
                </a:solidFill>
              </a:rPr>
              <a:t>). </a:t>
            </a:r>
          </a:p>
          <a:p>
            <a:pPr algn="just"/>
            <a:r>
              <a:rPr lang="uk-UA" sz="4600" b="1" dirty="0">
                <a:solidFill>
                  <a:srgbClr val="FFFF00"/>
                </a:solidFill>
              </a:rPr>
              <a:t>Люди, наділені благочестивою щирістю і тому маючі право використовувати методи </a:t>
            </a:r>
            <a:r>
              <a:rPr lang="uk-UA" sz="4600" b="1" dirty="0" err="1">
                <a:solidFill>
                  <a:srgbClr val="FFFF00"/>
                </a:solidFill>
              </a:rPr>
              <a:t>іджми</a:t>
            </a:r>
            <a:r>
              <a:rPr lang="uk-UA" sz="4600" b="1" dirty="0">
                <a:solidFill>
                  <a:srgbClr val="FFFF00"/>
                </a:solidFill>
              </a:rPr>
              <a:t> та </a:t>
            </a:r>
            <a:r>
              <a:rPr lang="uk-UA" sz="4600" b="1" dirty="0" err="1">
                <a:solidFill>
                  <a:srgbClr val="FFFF00"/>
                </a:solidFill>
              </a:rPr>
              <a:t>кийас</a:t>
            </a:r>
            <a:r>
              <a:rPr lang="uk-UA" sz="4600" b="1" dirty="0">
                <a:solidFill>
                  <a:srgbClr val="FFFF00"/>
                </a:solidFill>
              </a:rPr>
              <a:t>, становили особливу категорію законодавців і називались </a:t>
            </a:r>
            <a:r>
              <a:rPr lang="uk-UA" sz="4600" b="1" dirty="0" err="1">
                <a:solidFill>
                  <a:srgbClr val="FFFF00"/>
                </a:solidFill>
                <a:highlight>
                  <a:srgbClr val="FF0000"/>
                </a:highlight>
              </a:rPr>
              <a:t>муджтахідами</a:t>
            </a:r>
            <a:r>
              <a:rPr lang="uk-UA" sz="4600" b="1" dirty="0">
                <a:solidFill>
                  <a:srgbClr val="FFFF00"/>
                </a:solidFill>
              </a:rPr>
              <a:t>. До тих, хто претендував на звання </a:t>
            </a:r>
            <a:r>
              <a:rPr lang="uk-UA" sz="4600" b="1" dirty="0" err="1">
                <a:solidFill>
                  <a:srgbClr val="FFFF00"/>
                </a:solidFill>
              </a:rPr>
              <a:t>муджтахіда</a:t>
            </a:r>
            <a:r>
              <a:rPr lang="uk-UA" sz="4600" b="1" dirty="0">
                <a:solidFill>
                  <a:srgbClr val="FFFF00"/>
                </a:solidFill>
              </a:rPr>
              <a:t>, висувалися такі вимоги: </a:t>
            </a:r>
          </a:p>
        </p:txBody>
      </p:sp>
    </p:spTree>
    <p:extLst>
      <p:ext uri="{BB962C8B-B14F-4D97-AF65-F5344CB8AC3E}">
        <p14:creationId xmlns:p14="http://schemas.microsoft.com/office/powerpoint/2010/main" val="34702179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000" b="1" dirty="0">
                <a:solidFill>
                  <a:srgbClr val="FFFF00"/>
                </a:solidFill>
              </a:rPr>
              <a:t>– глибоке вивчення Корану, щоб знати причину, з якої були даровані вірші та глави Корану, і коли кожна з них була дарована; </a:t>
            </a:r>
          </a:p>
          <a:p>
            <a:pPr algn="just"/>
            <a:r>
              <a:rPr lang="uk-UA" sz="4000" b="1" dirty="0">
                <a:solidFill>
                  <a:srgbClr val="FFFF00"/>
                </a:solidFill>
              </a:rPr>
              <a:t>– добре знатися на переказах Пророка, вміти розрізняти правдиві та підроблені </a:t>
            </a:r>
            <a:r>
              <a:rPr lang="uk-UA" sz="4000" b="1" dirty="0" err="1">
                <a:solidFill>
                  <a:srgbClr val="FFFF00"/>
                </a:solidFill>
              </a:rPr>
              <a:t>хадиси</a:t>
            </a:r>
            <a:r>
              <a:rPr lang="uk-UA" sz="4000" b="1" dirty="0">
                <a:solidFill>
                  <a:srgbClr val="FFFF00"/>
                </a:solidFill>
              </a:rPr>
              <a:t>; </a:t>
            </a:r>
            <a:r>
              <a:rPr lang="uk-UA" sz="4000" b="1" dirty="0" err="1">
                <a:solidFill>
                  <a:srgbClr val="FFFF00"/>
                </a:solidFill>
              </a:rPr>
              <a:t>хадиси</a:t>
            </a:r>
            <a:r>
              <a:rPr lang="uk-UA" sz="4000" b="1" dirty="0">
                <a:solidFill>
                  <a:srgbClr val="FFFF00"/>
                </a:solidFill>
              </a:rPr>
              <a:t> із сильним і слабким </a:t>
            </a:r>
            <a:r>
              <a:rPr lang="uk-UA" sz="4000" b="1" dirty="0" err="1">
                <a:solidFill>
                  <a:srgbClr val="FFFF00"/>
                </a:solidFill>
              </a:rPr>
              <a:t>існадом</a:t>
            </a:r>
            <a:r>
              <a:rPr lang="uk-UA" sz="4000" b="1" dirty="0">
                <a:solidFill>
                  <a:srgbClr val="FFFF00"/>
                </a:solidFill>
              </a:rPr>
              <a:t> та ін.; </a:t>
            </a:r>
          </a:p>
          <a:p>
            <a:pPr algn="just"/>
            <a:r>
              <a:rPr lang="uk-UA" sz="4000" b="1" dirty="0">
                <a:solidFill>
                  <a:srgbClr val="FFFF00"/>
                </a:solidFill>
              </a:rPr>
              <a:t>– детальне знання принципів </a:t>
            </a:r>
            <a:r>
              <a:rPr lang="uk-UA" sz="4000" b="1" dirty="0" err="1">
                <a:solidFill>
                  <a:srgbClr val="FFFF00"/>
                </a:solidFill>
              </a:rPr>
              <a:t>іджма</a:t>
            </a:r>
            <a:r>
              <a:rPr lang="uk-UA" sz="4000" b="1" dirty="0">
                <a:solidFill>
                  <a:srgbClr val="FFFF00"/>
                </a:solidFill>
              </a:rPr>
              <a:t>; </a:t>
            </a:r>
          </a:p>
          <a:p>
            <a:pPr algn="just"/>
            <a:r>
              <a:rPr lang="uk-UA" sz="4000" b="1" dirty="0">
                <a:solidFill>
                  <a:srgbClr val="FFFF00"/>
                </a:solidFill>
              </a:rPr>
              <a:t>– ґрунтовні знання приписів стосовно </a:t>
            </a:r>
            <a:r>
              <a:rPr lang="uk-UA" sz="4000" b="1" dirty="0" err="1">
                <a:solidFill>
                  <a:srgbClr val="FFFF00"/>
                </a:solidFill>
              </a:rPr>
              <a:t>кийаса</a:t>
            </a:r>
            <a:r>
              <a:rPr lang="uk-UA" sz="4000" b="1" dirty="0">
                <a:solidFill>
                  <a:srgbClr val="FFFF00"/>
                </a:solidFill>
              </a:rPr>
              <a:t> й умов, які супроводжують ці приписи. </a:t>
            </a:r>
          </a:p>
          <a:p>
            <a:endParaRPr lang="uk-UA" sz="4000" b="1" dirty="0">
              <a:solidFill>
                <a:srgbClr val="FFFF00"/>
              </a:solidFill>
            </a:endParaRPr>
          </a:p>
        </p:txBody>
      </p:sp>
    </p:spTree>
    <p:extLst>
      <p:ext uri="{BB962C8B-B14F-4D97-AF65-F5344CB8AC3E}">
        <p14:creationId xmlns:p14="http://schemas.microsoft.com/office/powerpoint/2010/main" val="38070193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400" b="1" dirty="0">
                <a:solidFill>
                  <a:srgbClr val="FFFF00"/>
                </a:solidFill>
              </a:rPr>
              <a:t>Відповідно до шаріату усі людські діяння поділяються на дозволені (</a:t>
            </a:r>
            <a:r>
              <a:rPr lang="uk-UA" sz="4400" b="1" dirty="0" err="1">
                <a:solidFill>
                  <a:srgbClr val="FFFF00"/>
                </a:solidFill>
                <a:highlight>
                  <a:srgbClr val="0000FF"/>
                </a:highlight>
              </a:rPr>
              <a:t>халал</a:t>
            </a:r>
            <a:r>
              <a:rPr lang="uk-UA" sz="4400" b="1" dirty="0">
                <a:solidFill>
                  <a:srgbClr val="FFFF00"/>
                </a:solidFill>
                <a:highlight>
                  <a:srgbClr val="0000FF"/>
                </a:highlight>
              </a:rPr>
              <a:t>; </a:t>
            </a:r>
            <a:r>
              <a:rPr lang="uk-UA" sz="4400" b="1" dirty="0" err="1">
                <a:solidFill>
                  <a:srgbClr val="FFFF00"/>
                </a:solidFill>
                <a:highlight>
                  <a:srgbClr val="0000FF"/>
                </a:highlight>
              </a:rPr>
              <a:t>халяль</a:t>
            </a:r>
            <a:r>
              <a:rPr lang="uk-UA" sz="4400" b="1" dirty="0">
                <a:solidFill>
                  <a:srgbClr val="FFFF00"/>
                </a:solidFill>
              </a:rPr>
              <a:t>) і заборонені (</a:t>
            </a:r>
            <a:r>
              <a:rPr lang="uk-UA" sz="4400" b="1" dirty="0" err="1">
                <a:solidFill>
                  <a:srgbClr val="FFFF00"/>
                </a:solidFill>
                <a:highlight>
                  <a:srgbClr val="800000"/>
                </a:highlight>
              </a:rPr>
              <a:t>харам</a:t>
            </a:r>
            <a:r>
              <a:rPr lang="uk-UA" sz="4400" b="1" dirty="0">
                <a:solidFill>
                  <a:srgbClr val="FFFF00"/>
                </a:solidFill>
              </a:rPr>
              <a:t>). </a:t>
            </a:r>
          </a:p>
          <a:p>
            <a:pPr algn="just"/>
            <a:r>
              <a:rPr lang="uk-UA" sz="4400" b="1" dirty="0">
                <a:solidFill>
                  <a:srgbClr val="FFFF00"/>
                </a:solidFill>
              </a:rPr>
              <a:t>В ісламі існують приписи і заборони, яких повинні дотримуватися усі повнолітні дієздатні мусульмани. Ці приписи і заборони мають назву «</a:t>
            </a:r>
            <a:r>
              <a:rPr lang="uk-UA" sz="4400" b="1" dirty="0" err="1">
                <a:solidFill>
                  <a:srgbClr val="FFFF00"/>
                </a:solidFill>
              </a:rPr>
              <a:t>такліф</a:t>
            </a:r>
            <a:r>
              <a:rPr lang="uk-UA" sz="4400" b="1" dirty="0">
                <a:solidFill>
                  <a:srgbClr val="FFFF00"/>
                </a:solidFill>
              </a:rPr>
              <a:t>», а тих, хто зобов’язаний їх виконувати, називають «</a:t>
            </a:r>
            <a:r>
              <a:rPr lang="uk-UA" sz="4400" b="1" dirty="0" err="1">
                <a:solidFill>
                  <a:srgbClr val="FFFF00"/>
                </a:solidFill>
              </a:rPr>
              <a:t>мукаллаф</a:t>
            </a:r>
            <a:r>
              <a:rPr lang="uk-UA" sz="4400" b="1" dirty="0">
                <a:solidFill>
                  <a:srgbClr val="FFFF00"/>
                </a:solidFill>
              </a:rPr>
              <a:t>». Приписи і заборони, виконувані </a:t>
            </a:r>
            <a:r>
              <a:rPr lang="uk-UA" sz="4400" b="1" dirty="0" err="1">
                <a:solidFill>
                  <a:srgbClr val="FFFF00"/>
                </a:solidFill>
              </a:rPr>
              <a:t>мукаллафами</a:t>
            </a:r>
            <a:r>
              <a:rPr lang="uk-UA" sz="4400" b="1" dirty="0">
                <a:solidFill>
                  <a:srgbClr val="FFFF00"/>
                </a:solidFill>
              </a:rPr>
              <a:t>, мають різний ступінь важливості.</a:t>
            </a:r>
          </a:p>
        </p:txBody>
      </p:sp>
    </p:spTree>
    <p:extLst>
      <p:ext uri="{BB962C8B-B14F-4D97-AF65-F5344CB8AC3E}">
        <p14:creationId xmlns:p14="http://schemas.microsoft.com/office/powerpoint/2010/main" val="34669341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4400" b="1" dirty="0">
                <a:solidFill>
                  <a:srgbClr val="FFFF00"/>
                </a:solidFill>
              </a:rPr>
              <a:t>Градація за ступенем важливості приписів і заборон називається «</a:t>
            </a:r>
            <a:r>
              <a:rPr lang="uk-UA" sz="4400" b="1" dirty="0" err="1">
                <a:solidFill>
                  <a:srgbClr val="FFFF00"/>
                </a:solidFill>
              </a:rPr>
              <a:t>Аф’ааль</a:t>
            </a:r>
            <a:r>
              <a:rPr lang="uk-UA" sz="4400" b="1" dirty="0">
                <a:solidFill>
                  <a:srgbClr val="FFFF00"/>
                </a:solidFill>
              </a:rPr>
              <a:t>-уль-</a:t>
            </a:r>
            <a:r>
              <a:rPr lang="uk-UA" sz="4400" b="1" dirty="0" err="1">
                <a:solidFill>
                  <a:srgbClr val="FFFF00"/>
                </a:solidFill>
              </a:rPr>
              <a:t>Мукаллафін</a:t>
            </a:r>
            <a:r>
              <a:rPr lang="uk-UA" sz="4400" b="1" dirty="0">
                <a:solidFill>
                  <a:srgbClr val="FFFF00"/>
                </a:solidFill>
              </a:rPr>
              <a:t>» і розкривається в нормах шаріату. </a:t>
            </a:r>
          </a:p>
          <a:p>
            <a:pPr algn="just"/>
            <a:r>
              <a:rPr lang="uk-UA" sz="4400" b="1" dirty="0">
                <a:solidFill>
                  <a:srgbClr val="FFFF00"/>
                </a:solidFill>
              </a:rPr>
              <a:t>Норми шаріату, крім основоположного поділу на дозволені та заборонені, встановлюють поділ людських вчинків на </a:t>
            </a:r>
            <a:r>
              <a:rPr lang="uk-UA" sz="4400" b="1" dirty="0">
                <a:solidFill>
                  <a:srgbClr val="FFFF00"/>
                </a:solidFill>
                <a:highlight>
                  <a:srgbClr val="800000"/>
                </a:highlight>
              </a:rPr>
              <a:t>п’ять категорій – обов’язкові, бажані, добровільні, недостойні, заборонені. </a:t>
            </a:r>
          </a:p>
          <a:p>
            <a:endParaRPr lang="uk-UA" sz="4400" b="1" dirty="0">
              <a:solidFill>
                <a:srgbClr val="FFFF00"/>
              </a:solidFill>
            </a:endParaRPr>
          </a:p>
        </p:txBody>
      </p:sp>
    </p:spTree>
    <p:extLst>
      <p:ext uri="{BB962C8B-B14F-4D97-AF65-F5344CB8AC3E}">
        <p14:creationId xmlns:p14="http://schemas.microsoft.com/office/powerpoint/2010/main" val="17609748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700" b="1" i="1" u="sng" dirty="0">
                <a:solidFill>
                  <a:srgbClr val="FFFF00"/>
                </a:solidFill>
                <a:effectLst/>
                <a:latin typeface="Times New Roman" panose="02020603050405020304" pitchFamily="18" charset="0"/>
                <a:ea typeface="Times New Roman" panose="02020603050405020304" pitchFamily="18" charset="0"/>
              </a:rPr>
              <a:t>Перша категорія дій людей</a:t>
            </a:r>
            <a:r>
              <a:rPr lang="uk-UA" sz="3700" b="1" dirty="0">
                <a:solidFill>
                  <a:srgbClr val="FFFF00"/>
                </a:solidFill>
                <a:effectLst/>
                <a:latin typeface="Times New Roman" panose="02020603050405020304" pitchFamily="18" charset="0"/>
                <a:ea typeface="Times New Roman" panose="02020603050405020304" pitchFamily="18" charset="0"/>
              </a:rPr>
              <a:t> – </a:t>
            </a:r>
            <a:r>
              <a:rPr lang="uk-UA" sz="3700" b="1" i="1" dirty="0" err="1">
                <a:solidFill>
                  <a:srgbClr val="FFFF00"/>
                </a:solidFill>
                <a:effectLst/>
                <a:highlight>
                  <a:srgbClr val="FF00FF"/>
                </a:highlight>
                <a:latin typeface="Times New Roman" panose="02020603050405020304" pitchFamily="18" charset="0"/>
                <a:ea typeface="Times New Roman" panose="02020603050405020304" pitchFamily="18" charset="0"/>
              </a:rPr>
              <a:t>фард</a:t>
            </a:r>
            <a:r>
              <a:rPr lang="uk-UA" sz="3700" b="1" dirty="0">
                <a:solidFill>
                  <a:srgbClr val="FFFF00"/>
                </a:solidFill>
                <a:effectLst/>
                <a:latin typeface="Times New Roman" panose="02020603050405020304" pitchFamily="18" charset="0"/>
                <a:ea typeface="Times New Roman" panose="02020603050405020304" pitchFamily="18" charset="0"/>
              </a:rPr>
              <a:t> (обов’язкове). Дії, які ставляться людині в обов’язок як релігійні заповіді, насамперед, ритуальні приписи і дотримання основних норм благочестя. </a:t>
            </a:r>
          </a:p>
          <a:p>
            <a:pPr algn="just"/>
            <a:r>
              <a:rPr lang="uk-UA" sz="3700" b="1" dirty="0" err="1">
                <a:solidFill>
                  <a:srgbClr val="FFFF00"/>
                </a:solidFill>
                <a:effectLst/>
                <a:latin typeface="Times New Roman" panose="02020603050405020304" pitchFamily="18" charset="0"/>
                <a:ea typeface="Times New Roman" panose="02020603050405020304" pitchFamily="18" charset="0"/>
              </a:rPr>
              <a:t>Фард</a:t>
            </a:r>
            <a:r>
              <a:rPr lang="uk-UA" sz="3700" b="1" dirty="0">
                <a:solidFill>
                  <a:srgbClr val="FFFF00"/>
                </a:solidFill>
                <a:effectLst/>
                <a:latin typeface="Times New Roman" panose="02020603050405020304" pitchFamily="18" charset="0"/>
                <a:ea typeface="Times New Roman" panose="02020603050405020304" pitchFamily="18" charset="0"/>
              </a:rPr>
              <a:t> поділяється на два види: </a:t>
            </a:r>
            <a:r>
              <a:rPr lang="uk-UA" sz="3700" b="1" dirty="0" err="1">
                <a:solidFill>
                  <a:srgbClr val="FFFF00"/>
                </a:solidFill>
                <a:effectLst/>
                <a:highlight>
                  <a:srgbClr val="800080"/>
                </a:highlight>
                <a:latin typeface="Times New Roman" panose="02020603050405020304" pitchFamily="18" charset="0"/>
                <a:ea typeface="Times New Roman" panose="02020603050405020304" pitchFamily="18" charset="0"/>
              </a:rPr>
              <a:t>фард</a:t>
            </a:r>
            <a:r>
              <a:rPr lang="uk-UA" sz="3700" b="1" dirty="0">
                <a:solidFill>
                  <a:srgbClr val="FFFF00"/>
                </a:solidFill>
                <a:effectLst/>
                <a:highlight>
                  <a:srgbClr val="800080"/>
                </a:highlight>
                <a:latin typeface="Times New Roman" panose="02020603050405020304" pitchFamily="18" charset="0"/>
                <a:ea typeface="Times New Roman" panose="02020603050405020304" pitchFamily="18" charset="0"/>
              </a:rPr>
              <a:t> </a:t>
            </a:r>
            <a:r>
              <a:rPr lang="uk-UA" sz="3700" b="1" dirty="0" err="1">
                <a:solidFill>
                  <a:srgbClr val="FFFF00"/>
                </a:solidFill>
                <a:effectLst/>
                <a:highlight>
                  <a:srgbClr val="800080"/>
                </a:highlight>
                <a:latin typeface="Times New Roman" panose="02020603050405020304" pitchFamily="18" charset="0"/>
                <a:ea typeface="Times New Roman" panose="02020603050405020304" pitchFamily="18" charset="0"/>
              </a:rPr>
              <a:t>айн</a:t>
            </a:r>
            <a:r>
              <a:rPr lang="uk-UA" sz="3700" b="1" dirty="0">
                <a:solidFill>
                  <a:srgbClr val="FFFF00"/>
                </a:solidFill>
                <a:effectLst/>
                <a:latin typeface="Times New Roman" panose="02020603050405020304" pitchFamily="18" charset="0"/>
                <a:ea typeface="Times New Roman" panose="02020603050405020304" pitchFamily="18" charset="0"/>
              </a:rPr>
              <a:t> і </a:t>
            </a:r>
            <a:r>
              <a:rPr lang="uk-UA" sz="3700" b="1" dirty="0" err="1">
                <a:solidFill>
                  <a:srgbClr val="FFFF00"/>
                </a:solidFill>
                <a:effectLst/>
                <a:highlight>
                  <a:srgbClr val="000080"/>
                </a:highlight>
                <a:latin typeface="Times New Roman" panose="02020603050405020304" pitchFamily="18" charset="0"/>
                <a:ea typeface="Times New Roman" panose="02020603050405020304" pitchFamily="18" charset="0"/>
              </a:rPr>
              <a:t>фард</a:t>
            </a:r>
            <a:r>
              <a:rPr lang="uk-UA" sz="3700" b="1" dirty="0">
                <a:solidFill>
                  <a:srgbClr val="FFFF00"/>
                </a:solidFill>
                <a:effectLst/>
                <a:highlight>
                  <a:srgbClr val="000080"/>
                </a:highlight>
                <a:latin typeface="Times New Roman" panose="02020603050405020304" pitchFamily="18" charset="0"/>
                <a:ea typeface="Times New Roman" panose="02020603050405020304" pitchFamily="18" charset="0"/>
              </a:rPr>
              <a:t> </a:t>
            </a:r>
            <a:r>
              <a:rPr lang="uk-UA" sz="3700" b="1" dirty="0" err="1">
                <a:solidFill>
                  <a:srgbClr val="FFFF00"/>
                </a:solidFill>
                <a:effectLst/>
                <a:highlight>
                  <a:srgbClr val="000080"/>
                </a:highlight>
                <a:latin typeface="Times New Roman" panose="02020603050405020304" pitchFamily="18" charset="0"/>
                <a:ea typeface="Times New Roman" panose="02020603050405020304" pitchFamily="18" charset="0"/>
              </a:rPr>
              <a:t>кифайа</a:t>
            </a:r>
            <a:r>
              <a:rPr lang="uk-UA" sz="3700" b="1" dirty="0">
                <a:solidFill>
                  <a:srgbClr val="FFFF00"/>
                </a:solidFill>
                <a:effectLst/>
                <a:latin typeface="Times New Roman" panose="02020603050405020304" pitchFamily="18" charset="0"/>
                <a:ea typeface="Times New Roman" panose="02020603050405020304" pitchFamily="18" charset="0"/>
              </a:rPr>
              <a:t>. </a:t>
            </a:r>
          </a:p>
          <a:p>
            <a:pPr algn="just"/>
            <a:r>
              <a:rPr lang="uk-UA" sz="3700" b="1" dirty="0" err="1">
                <a:solidFill>
                  <a:srgbClr val="FFFF00"/>
                </a:solidFill>
                <a:effectLst/>
                <a:highlight>
                  <a:srgbClr val="800080"/>
                </a:highlight>
                <a:latin typeface="Times New Roman" panose="02020603050405020304" pitchFamily="18" charset="0"/>
                <a:ea typeface="Times New Roman" panose="02020603050405020304" pitchFamily="18" charset="0"/>
              </a:rPr>
              <a:t>Фард</a:t>
            </a:r>
            <a:r>
              <a:rPr lang="uk-UA" sz="3700" b="1" dirty="0">
                <a:solidFill>
                  <a:srgbClr val="FFFF00"/>
                </a:solidFill>
                <a:effectLst/>
                <a:highlight>
                  <a:srgbClr val="800080"/>
                </a:highlight>
                <a:latin typeface="Times New Roman" panose="02020603050405020304" pitchFamily="18" charset="0"/>
                <a:ea typeface="Times New Roman" panose="02020603050405020304" pitchFamily="18" charset="0"/>
              </a:rPr>
              <a:t> </a:t>
            </a:r>
            <a:r>
              <a:rPr lang="uk-UA" sz="3700" b="1" dirty="0" err="1">
                <a:solidFill>
                  <a:srgbClr val="FFFF00"/>
                </a:solidFill>
                <a:effectLst/>
                <a:highlight>
                  <a:srgbClr val="800080"/>
                </a:highlight>
                <a:latin typeface="Times New Roman" panose="02020603050405020304" pitchFamily="18" charset="0"/>
                <a:ea typeface="Times New Roman" panose="02020603050405020304" pitchFamily="18" charset="0"/>
              </a:rPr>
              <a:t>айн</a:t>
            </a:r>
            <a:r>
              <a:rPr lang="uk-UA" sz="3700" b="1" dirty="0">
                <a:solidFill>
                  <a:srgbClr val="FFFF00"/>
                </a:solidFill>
                <a:effectLst/>
                <a:latin typeface="Times New Roman" panose="02020603050405020304" pitchFamily="18" charset="0"/>
                <a:ea typeface="Times New Roman" panose="02020603050405020304" pitchFamily="18" charset="0"/>
              </a:rPr>
              <a:t> – це основні, обов’язкові дії, які повинен виконувати кожний мусульманин індивідуально (наприклад, п’ятикратна молитва, піст у місяць рамадан, здійснення хаджу та ін.). Злісне нехтування цими обов’язками робить людину нечестивцем (</a:t>
            </a:r>
            <a:r>
              <a:rPr lang="uk-UA" sz="3700" b="1" dirty="0" err="1">
                <a:solidFill>
                  <a:srgbClr val="FFFF00"/>
                </a:solidFill>
                <a:effectLst/>
                <a:highlight>
                  <a:srgbClr val="000000"/>
                </a:highlight>
                <a:latin typeface="Times New Roman" panose="02020603050405020304" pitchFamily="18" charset="0"/>
                <a:ea typeface="Times New Roman" panose="02020603050405020304" pitchFamily="18" charset="0"/>
              </a:rPr>
              <a:t>фасік</a:t>
            </a:r>
            <a:r>
              <a:rPr lang="uk-UA" sz="3700" b="1" dirty="0">
                <a:solidFill>
                  <a:srgbClr val="FFFF00"/>
                </a:solidFill>
                <a:effectLst/>
                <a:latin typeface="Times New Roman" panose="02020603050405020304" pitchFamily="18" charset="0"/>
                <a:ea typeface="Times New Roman" panose="02020603050405020304" pitchFamily="18" charset="0"/>
              </a:rPr>
              <a:t>).</a:t>
            </a:r>
            <a:endParaRPr lang="uk-UA" sz="3700" b="1" dirty="0">
              <a:solidFill>
                <a:srgbClr val="FFFF00"/>
              </a:solidFill>
            </a:endParaRPr>
          </a:p>
        </p:txBody>
      </p:sp>
    </p:spTree>
    <p:extLst>
      <p:ext uri="{BB962C8B-B14F-4D97-AF65-F5344CB8AC3E}">
        <p14:creationId xmlns:p14="http://schemas.microsoft.com/office/powerpoint/2010/main" val="28536412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endParaRPr lang="uk-UA" sz="4000" b="1" dirty="0">
              <a:solidFill>
                <a:srgbClr val="FFFF00"/>
              </a:solidFill>
              <a:effectLst/>
              <a:highlight>
                <a:srgbClr val="000080"/>
              </a:highlight>
              <a:latin typeface="Times New Roman" panose="02020603050405020304" pitchFamily="18" charset="0"/>
              <a:ea typeface="Times New Roman" panose="02020603050405020304" pitchFamily="18" charset="0"/>
            </a:endParaRPr>
          </a:p>
          <a:p>
            <a:pPr algn="just"/>
            <a:r>
              <a:rPr lang="uk-UA" sz="4000" b="1" dirty="0" err="1">
                <a:solidFill>
                  <a:srgbClr val="FFFF00"/>
                </a:solidFill>
                <a:effectLst/>
                <a:highlight>
                  <a:srgbClr val="000080"/>
                </a:highlight>
                <a:latin typeface="Times New Roman" panose="02020603050405020304" pitchFamily="18" charset="0"/>
                <a:ea typeface="Times New Roman" panose="02020603050405020304" pitchFamily="18" charset="0"/>
              </a:rPr>
              <a:t>Фард</a:t>
            </a:r>
            <a:r>
              <a:rPr lang="uk-UA" sz="4000" b="1" dirty="0">
                <a:solidFill>
                  <a:srgbClr val="FFFF00"/>
                </a:solidFill>
                <a:effectLst/>
                <a:highlight>
                  <a:srgbClr val="000080"/>
                </a:highlight>
                <a:latin typeface="Times New Roman" panose="02020603050405020304" pitchFamily="18" charset="0"/>
                <a:ea typeface="Times New Roman" panose="02020603050405020304" pitchFamily="18" charset="0"/>
              </a:rPr>
              <a:t> </a:t>
            </a:r>
            <a:r>
              <a:rPr lang="uk-UA" sz="4000" b="1" dirty="0" err="1">
                <a:solidFill>
                  <a:srgbClr val="FFFF00"/>
                </a:solidFill>
                <a:effectLst/>
                <a:highlight>
                  <a:srgbClr val="000080"/>
                </a:highlight>
                <a:latin typeface="Times New Roman" panose="02020603050405020304" pitchFamily="18" charset="0"/>
                <a:ea typeface="Times New Roman" panose="02020603050405020304" pitchFamily="18" charset="0"/>
              </a:rPr>
              <a:t>кифайа</a:t>
            </a:r>
            <a:r>
              <a:rPr lang="uk-UA" sz="4000" b="1" dirty="0">
                <a:solidFill>
                  <a:srgbClr val="FFFF00"/>
                </a:solidFill>
                <a:effectLst/>
                <a:highlight>
                  <a:srgbClr val="000080"/>
                </a:highlight>
                <a:latin typeface="Times New Roman" panose="02020603050405020304" pitchFamily="18" charset="0"/>
                <a:ea typeface="Times New Roman" panose="02020603050405020304" pitchFamily="18" charset="0"/>
              </a:rPr>
              <a:t> </a:t>
            </a:r>
            <a:r>
              <a:rPr lang="uk-UA" sz="4000" b="1" dirty="0">
                <a:solidFill>
                  <a:srgbClr val="FFFF00"/>
                </a:solidFill>
                <a:effectLst/>
                <a:latin typeface="Times New Roman" panose="02020603050405020304" pitchFamily="18" charset="0"/>
                <a:ea typeface="Times New Roman" panose="02020603050405020304" pitchFamily="18" charset="0"/>
              </a:rPr>
              <a:t>– це дії, які покладаються на мусульманську громаду в цілому (наприклад, участь у похованні, надання допомоги калікам, хворим і незаможним, навчання мусульман шаріату тощо). </a:t>
            </a:r>
          </a:p>
          <a:p>
            <a:pPr algn="just"/>
            <a:r>
              <a:rPr lang="uk-UA" sz="4000" b="1" dirty="0">
                <a:solidFill>
                  <a:srgbClr val="FFFF00"/>
                </a:solidFill>
                <a:effectLst/>
                <a:latin typeface="Times New Roman" panose="02020603050405020304" pitchFamily="18" charset="0"/>
                <a:ea typeface="Times New Roman" panose="02020603050405020304" pitchFamily="18" charset="0"/>
              </a:rPr>
              <a:t>Якщо ці обов’язки виконують лише деякі члени  громади, відповідальність з інших не знімається.</a:t>
            </a:r>
            <a:endParaRPr lang="uk-UA" sz="4000" b="1" dirty="0">
              <a:solidFill>
                <a:srgbClr val="FFFF00"/>
              </a:solidFill>
            </a:endParaRPr>
          </a:p>
        </p:txBody>
      </p:sp>
    </p:spTree>
    <p:extLst>
      <p:ext uri="{BB962C8B-B14F-4D97-AF65-F5344CB8AC3E}">
        <p14:creationId xmlns:p14="http://schemas.microsoft.com/office/powerpoint/2010/main" val="33095006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000" b="1" u="sng" dirty="0">
                <a:solidFill>
                  <a:srgbClr val="FFFF00"/>
                </a:solidFill>
                <a:effectLst/>
                <a:latin typeface="Times New Roman" panose="02020603050405020304" pitchFamily="18" charset="0"/>
                <a:ea typeface="Times New Roman" panose="02020603050405020304" pitchFamily="18" charset="0"/>
              </a:rPr>
              <a:t>Друга категорія</a:t>
            </a:r>
            <a:r>
              <a:rPr lang="uk-UA" sz="3000" b="1" dirty="0">
                <a:solidFill>
                  <a:srgbClr val="FFFF00"/>
                </a:solidFill>
                <a:effectLst/>
                <a:latin typeface="Times New Roman" panose="02020603050405020304" pitchFamily="18" charset="0"/>
                <a:ea typeface="Times New Roman" panose="02020603050405020304" pitchFamily="18" charset="0"/>
              </a:rPr>
              <a:t> – </a:t>
            </a:r>
            <a:r>
              <a:rPr lang="uk-UA" sz="3000" b="1" dirty="0" err="1">
                <a:solidFill>
                  <a:srgbClr val="FFFF00"/>
                </a:solidFill>
                <a:effectLst/>
                <a:highlight>
                  <a:srgbClr val="FF0000"/>
                </a:highlight>
                <a:latin typeface="Times New Roman" panose="02020603050405020304" pitchFamily="18" charset="0"/>
                <a:ea typeface="Times New Roman" panose="02020603050405020304" pitchFamily="18" charset="0"/>
              </a:rPr>
              <a:t>мандуб</a:t>
            </a:r>
            <a:r>
              <a:rPr lang="uk-UA" sz="3000" b="1" dirty="0">
                <a:solidFill>
                  <a:srgbClr val="FFFF00"/>
                </a:solidFill>
                <a:effectLst/>
                <a:highlight>
                  <a:srgbClr val="FF0000"/>
                </a:highlight>
                <a:latin typeface="Times New Roman" panose="02020603050405020304" pitchFamily="18" charset="0"/>
                <a:ea typeface="Times New Roman" panose="02020603050405020304" pitchFamily="18" charset="0"/>
              </a:rPr>
              <a:t> або </a:t>
            </a:r>
            <a:r>
              <a:rPr lang="uk-UA" sz="3000" b="1" dirty="0" err="1">
                <a:solidFill>
                  <a:srgbClr val="FFFF00"/>
                </a:solidFill>
                <a:effectLst/>
                <a:highlight>
                  <a:srgbClr val="FF0000"/>
                </a:highlight>
                <a:latin typeface="Times New Roman" panose="02020603050405020304" pitchFamily="18" charset="0"/>
                <a:ea typeface="Times New Roman" panose="02020603050405020304" pitchFamily="18" charset="0"/>
              </a:rPr>
              <a:t>мустахаб</a:t>
            </a:r>
            <a:r>
              <a:rPr lang="uk-UA" sz="3000" b="1" dirty="0">
                <a:solidFill>
                  <a:srgbClr val="FFFF00"/>
                </a:solidFill>
                <a:effectLst/>
                <a:latin typeface="Times New Roman" panose="02020603050405020304" pitchFamily="18" charset="0"/>
                <a:ea typeface="Times New Roman" panose="02020603050405020304" pitchFamily="18" charset="0"/>
              </a:rPr>
              <a:t> (бажане, рекомендоване). Дії і вчинки, які не є приписаними або обов’язковими, але здійснення яких високо оцінюється оточуючими і буде винагороджено в Судний день. Це прояви щедрості, милосердя, благочестя, релігійної щирості і </a:t>
            </a:r>
            <a:r>
              <a:rPr lang="uk-UA" sz="3000" b="1" dirty="0" err="1">
                <a:solidFill>
                  <a:srgbClr val="FFFF00"/>
                </a:solidFill>
                <a:effectLst/>
                <a:latin typeface="Times New Roman" panose="02020603050405020304" pitchFamily="18" charset="0"/>
                <a:ea typeface="Times New Roman" panose="02020603050405020304" pitchFamily="18" charset="0"/>
              </a:rPr>
              <a:t>т.п</a:t>
            </a:r>
            <a:r>
              <a:rPr lang="uk-UA" sz="3000" b="1" dirty="0">
                <a:solidFill>
                  <a:srgbClr val="FFFF00"/>
                </a:solidFill>
                <a:effectLst/>
                <a:latin typeface="Times New Roman" panose="02020603050405020304" pitchFamily="18" charset="0"/>
                <a:ea typeface="Times New Roman" panose="02020603050405020304" pitchFamily="18" charset="0"/>
              </a:rPr>
              <a:t>.</a:t>
            </a:r>
            <a:r>
              <a:rPr lang="uk-UA" sz="3000" dirty="0">
                <a:effectLst/>
                <a:latin typeface="Times New Roman" panose="02020603050405020304" pitchFamily="18" charset="0"/>
                <a:ea typeface="Times New Roman" panose="02020603050405020304" pitchFamily="18" charset="0"/>
              </a:rPr>
              <a:t> </a:t>
            </a:r>
          </a:p>
          <a:p>
            <a:pPr algn="just"/>
            <a:r>
              <a:rPr lang="uk-UA" sz="3000" b="1" dirty="0">
                <a:solidFill>
                  <a:srgbClr val="FFFF00"/>
                </a:solidFill>
                <a:effectLst/>
                <a:latin typeface="Times New Roman" panose="02020603050405020304" pitchFamily="18" charset="0"/>
                <a:ea typeface="Times New Roman" panose="02020603050405020304" pitchFamily="18" charset="0"/>
              </a:rPr>
              <a:t>Наприклад, роздавання милостині понад встановлену норму, пожертвування, викуп полонених, відмова від позовів, стримування гніву, відвідування хворих і вмираючих, відвідування мечеті частіше, ніж по п’ятницях, здійснення молитов понад обов’язкові, особливо нічні, читання, вивчення і переписування Корану, залучення до ісламу іновірців, виявлення гостинності, надання захисту тощо. Людина при здійсненні цих вчинків не повинна вимагати подяки, адже все це повинно робитися за душевною потребою. Але нехтування цими справами не карається.</a:t>
            </a:r>
          </a:p>
        </p:txBody>
      </p:sp>
    </p:spTree>
    <p:extLst>
      <p:ext uri="{BB962C8B-B14F-4D97-AF65-F5344CB8AC3E}">
        <p14:creationId xmlns:p14="http://schemas.microsoft.com/office/powerpoint/2010/main" val="3435367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fontScale="92500"/>
          </a:bodyPr>
          <a:lstStyle/>
          <a:p>
            <a:pPr algn="just"/>
            <a:r>
              <a:rPr lang="uk-UA" sz="4400" b="1" dirty="0"/>
              <a:t>Талібан починався як ісламський фундаменталістський політико-релігійний рух, складався із студентів медресе провінцій </a:t>
            </a:r>
            <a:r>
              <a:rPr lang="uk-UA" sz="4400" b="1" dirty="0" err="1"/>
              <a:t>Гільменд</a:t>
            </a:r>
            <a:r>
              <a:rPr lang="uk-UA" sz="4400" b="1" dirty="0"/>
              <a:t> і </a:t>
            </a:r>
            <a:r>
              <a:rPr lang="uk-UA" sz="4400" b="1" dirty="0" err="1"/>
              <a:t>Кандагар</a:t>
            </a:r>
            <a:r>
              <a:rPr lang="uk-UA" sz="4400" b="1" dirty="0"/>
              <a:t>. Переважна більшість — місцеві етнічні </a:t>
            </a:r>
            <a:r>
              <a:rPr lang="uk-UA" sz="4400" b="1" dirty="0" err="1"/>
              <a:t>пуштуни</a:t>
            </a:r>
            <a:r>
              <a:rPr lang="uk-UA" sz="4400" b="1" dirty="0"/>
              <a:t>. </a:t>
            </a:r>
            <a:endParaRPr lang="en-US" sz="4400" b="1" dirty="0"/>
          </a:p>
          <a:p>
            <a:pPr algn="just"/>
            <a:r>
              <a:rPr lang="uk-UA" sz="4400" b="1" dirty="0"/>
              <a:t>Таліби синтезували племінний код </a:t>
            </a:r>
            <a:r>
              <a:rPr lang="uk-UA" sz="4400" b="1" dirty="0" err="1"/>
              <a:t>пуштунвалай</a:t>
            </a:r>
            <a:r>
              <a:rPr lang="uk-UA" sz="4400" b="1" dirty="0"/>
              <a:t> з елементами </a:t>
            </a:r>
            <a:r>
              <a:rPr lang="uk-UA" sz="4400" b="1" dirty="0" err="1"/>
              <a:t>деобанді</a:t>
            </a:r>
            <a:r>
              <a:rPr lang="uk-UA" sz="4400" b="1" dirty="0"/>
              <a:t> для створення </a:t>
            </a:r>
            <a:r>
              <a:rPr lang="uk-UA" sz="4400" b="1" dirty="0" err="1"/>
              <a:t>антизахідної</a:t>
            </a:r>
            <a:r>
              <a:rPr lang="uk-UA" sz="4400" b="1" dirty="0"/>
              <a:t>, ретроградної, і надзвичайно обмежувальної ісламської фундаменталістської ідеології, якою вони керували.</a:t>
            </a:r>
          </a:p>
        </p:txBody>
      </p:sp>
    </p:spTree>
    <p:extLst>
      <p:ext uri="{BB962C8B-B14F-4D97-AF65-F5344CB8AC3E}">
        <p14:creationId xmlns:p14="http://schemas.microsoft.com/office/powerpoint/2010/main" val="640826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i="1" u="sng" dirty="0">
                <a:effectLst/>
                <a:latin typeface="Times New Roman" panose="02020603050405020304" pitchFamily="18" charset="0"/>
                <a:ea typeface="Times New Roman" panose="02020603050405020304" pitchFamily="18" charset="0"/>
              </a:rPr>
              <a:t>Третя категорія</a:t>
            </a:r>
            <a:r>
              <a:rPr lang="uk-UA" sz="3600" b="1" dirty="0">
                <a:effectLst/>
                <a:latin typeface="Times New Roman" panose="02020603050405020304" pitchFamily="18" charset="0"/>
                <a:ea typeface="Times New Roman" panose="02020603050405020304" pitchFamily="18" charset="0"/>
              </a:rPr>
              <a:t> – </a:t>
            </a:r>
            <a:r>
              <a:rPr lang="uk-UA" sz="3600" b="1" i="1" dirty="0" err="1">
                <a:effectLst/>
                <a:highlight>
                  <a:srgbClr val="FF0000"/>
                </a:highlight>
                <a:latin typeface="Times New Roman" panose="02020603050405020304" pitchFamily="18" charset="0"/>
                <a:ea typeface="Times New Roman" panose="02020603050405020304" pitchFamily="18" charset="0"/>
              </a:rPr>
              <a:t>мубах</a:t>
            </a:r>
            <a:r>
              <a:rPr lang="uk-UA" sz="3600" b="1" i="1" dirty="0">
                <a:effectLst/>
                <a:highlight>
                  <a:srgbClr val="FF0000"/>
                </a:highlight>
                <a:latin typeface="Times New Roman" panose="02020603050405020304" pitchFamily="18" charset="0"/>
                <a:ea typeface="Times New Roman" panose="02020603050405020304" pitchFamily="18" charset="0"/>
              </a:rPr>
              <a:t> або </a:t>
            </a:r>
            <a:r>
              <a:rPr lang="uk-UA" sz="3600" b="1" i="1" dirty="0" err="1">
                <a:effectLst/>
                <a:highlight>
                  <a:srgbClr val="FF0000"/>
                </a:highlight>
                <a:latin typeface="Times New Roman" panose="02020603050405020304" pitchFamily="18" charset="0"/>
                <a:ea typeface="Times New Roman" panose="02020603050405020304" pitchFamily="18" charset="0"/>
              </a:rPr>
              <a:t>джаіз</a:t>
            </a:r>
            <a:r>
              <a:rPr lang="uk-UA" sz="3600" b="1" dirty="0">
                <a:effectLst/>
                <a:latin typeface="Times New Roman" panose="02020603050405020304" pitchFamily="18" charset="0"/>
                <a:ea typeface="Times New Roman" panose="02020603050405020304" pitchFamily="18" charset="0"/>
              </a:rPr>
              <a:t> (добровільне, дозволене). Шаріат розглядає ці дії і вчинки як нейтральні, вони не осуджуються і не заохочуються. Це необхідні побутові дії, які не потребують самі по собі ніякої оцінки (наприклад, користування електрикою, сідати, вставати, їсти, пити).</a:t>
            </a:r>
          </a:p>
          <a:p>
            <a:pPr algn="just"/>
            <a:r>
              <a:rPr lang="uk-UA" sz="3600" b="1" dirty="0">
                <a:effectLst/>
                <a:latin typeface="Times New Roman" panose="02020603050405020304" pitchFamily="18" charset="0"/>
                <a:ea typeface="Times New Roman" panose="02020603050405020304" pitchFamily="18" charset="0"/>
              </a:rPr>
              <a:t>Залежно від </a:t>
            </a:r>
            <a:r>
              <a:rPr lang="uk-UA" sz="3600" b="1" dirty="0" err="1">
                <a:effectLst/>
                <a:latin typeface="Times New Roman" panose="02020603050405020304" pitchFamily="18" charset="0"/>
                <a:ea typeface="Times New Roman" panose="02020603050405020304" pitchFamily="18" charset="0"/>
              </a:rPr>
              <a:t>мазхаба</a:t>
            </a:r>
            <a:r>
              <a:rPr lang="en-US" sz="3600" b="1" dirty="0">
                <a:effectLst/>
                <a:latin typeface="Times New Roman" panose="02020603050405020304" pitchFamily="18" charset="0"/>
                <a:ea typeface="Times New Roman" panose="02020603050405020304" pitchFamily="18" charset="0"/>
              </a:rPr>
              <a:t> (</a:t>
            </a:r>
            <a:r>
              <a:rPr lang="uk-UA" sz="3600" b="1" dirty="0">
                <a:effectLst/>
                <a:latin typeface="Times New Roman" panose="02020603050405020304" pitchFamily="18" charset="0"/>
                <a:ea typeface="Times New Roman" panose="02020603050405020304" pitchFamily="18" charset="0"/>
              </a:rPr>
              <a:t>вчення, школи) однакові вчинки можуть виводитися з категорії </a:t>
            </a:r>
            <a:r>
              <a:rPr lang="uk-UA" sz="3600" b="1" dirty="0" err="1">
                <a:effectLst/>
                <a:latin typeface="Times New Roman" panose="02020603050405020304" pitchFamily="18" charset="0"/>
                <a:ea typeface="Times New Roman" panose="02020603050405020304" pitchFamily="18" charset="0"/>
              </a:rPr>
              <a:t>мубаха</a:t>
            </a:r>
            <a:r>
              <a:rPr lang="uk-UA" sz="3600" b="1" dirty="0">
                <a:effectLst/>
                <a:latin typeface="Times New Roman" panose="02020603050405020304" pitchFamily="18" charset="0"/>
                <a:ea typeface="Times New Roman" panose="02020603050405020304" pitchFamily="18" charset="0"/>
              </a:rPr>
              <a:t> або включатися до неї, що викликає в мусульманському суспільстві гострі дискусії (</a:t>
            </a:r>
            <a:r>
              <a:rPr lang="uk-UA" sz="3600" b="1" dirty="0">
                <a:effectLst/>
                <a:highlight>
                  <a:srgbClr val="800000"/>
                </a:highlight>
                <a:latin typeface="Times New Roman" panose="02020603050405020304" pitchFamily="18" charset="0"/>
                <a:ea typeface="Times New Roman" panose="02020603050405020304" pitchFamily="18" charset="0"/>
              </a:rPr>
              <a:t>питання, пов’язані з живописом і музикою, засобами проводження часу, можливістю дотримуватися європейської манери одягатися і </a:t>
            </a:r>
            <a:r>
              <a:rPr lang="uk-UA" sz="3600" b="1" dirty="0" err="1">
                <a:effectLst/>
                <a:highlight>
                  <a:srgbClr val="800000"/>
                </a:highlight>
                <a:latin typeface="Times New Roman" panose="02020603050405020304" pitchFamily="18" charset="0"/>
                <a:ea typeface="Times New Roman" panose="02020603050405020304" pitchFamily="18" charset="0"/>
              </a:rPr>
              <a:t>т.п</a:t>
            </a:r>
            <a:r>
              <a:rPr lang="uk-UA" sz="3600" b="1" dirty="0">
                <a:effectLst/>
                <a:highlight>
                  <a:srgbClr val="800000"/>
                </a:highlight>
                <a:latin typeface="Times New Roman" panose="02020603050405020304" pitchFamily="18" charset="0"/>
                <a:ea typeface="Times New Roman" panose="02020603050405020304" pitchFamily="18" charset="0"/>
              </a:rPr>
              <a:t>.</a:t>
            </a:r>
            <a:r>
              <a:rPr lang="uk-UA" sz="3600" b="1" dirty="0">
                <a:effectLst/>
                <a:latin typeface="Times New Roman" panose="02020603050405020304" pitchFamily="18" charset="0"/>
                <a:ea typeface="Times New Roman" panose="02020603050405020304" pitchFamily="18" charset="0"/>
              </a:rPr>
              <a:t>).</a:t>
            </a:r>
            <a:endParaRPr lang="uk-UA" sz="36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68476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300" b="1" i="1" u="sng" dirty="0">
                <a:solidFill>
                  <a:srgbClr val="FFFF00"/>
                </a:solidFill>
                <a:effectLst/>
                <a:latin typeface="Times New Roman" panose="02020603050405020304" pitchFamily="18" charset="0"/>
                <a:ea typeface="Times New Roman" panose="02020603050405020304" pitchFamily="18" charset="0"/>
              </a:rPr>
              <a:t>Четверта категорія</a:t>
            </a:r>
            <a:r>
              <a:rPr lang="uk-UA" sz="3300" b="1" dirty="0">
                <a:solidFill>
                  <a:srgbClr val="FFFF00"/>
                </a:solidFill>
                <a:effectLst/>
                <a:latin typeface="Times New Roman" panose="02020603050405020304" pitchFamily="18" charset="0"/>
                <a:ea typeface="Times New Roman" panose="02020603050405020304" pitchFamily="18" charset="0"/>
              </a:rPr>
              <a:t> – </a:t>
            </a:r>
            <a:r>
              <a:rPr lang="uk-UA" sz="3300" b="1" i="1" dirty="0" err="1">
                <a:solidFill>
                  <a:srgbClr val="FFFF00"/>
                </a:solidFill>
                <a:effectLst/>
                <a:highlight>
                  <a:srgbClr val="FF0000"/>
                </a:highlight>
                <a:latin typeface="Times New Roman" panose="02020603050405020304" pitchFamily="18" charset="0"/>
                <a:ea typeface="Times New Roman" panose="02020603050405020304" pitchFamily="18" charset="0"/>
              </a:rPr>
              <a:t>макрух</a:t>
            </a:r>
            <a:r>
              <a:rPr lang="uk-UA" sz="3300" b="1" dirty="0">
                <a:solidFill>
                  <a:srgbClr val="FFFF00"/>
                </a:solidFill>
                <a:effectLst/>
                <a:latin typeface="Times New Roman" panose="02020603050405020304" pitchFamily="18" charset="0"/>
                <a:ea typeface="Times New Roman" panose="02020603050405020304" pitchFamily="18" charset="0"/>
              </a:rPr>
              <a:t> (неприйнятне, недостойне). Ця категорія включає вчинки і дії, що не порушують правові норми шаріату, але засуджуються з точки зору моралі. </a:t>
            </a:r>
          </a:p>
          <a:p>
            <a:pPr algn="just"/>
            <a:r>
              <a:rPr lang="uk-UA" sz="3300" b="1" dirty="0">
                <a:solidFill>
                  <a:srgbClr val="FFFF00"/>
                </a:solidFill>
                <a:effectLst/>
                <a:latin typeface="Times New Roman" panose="02020603050405020304" pitchFamily="18" charset="0"/>
                <a:ea typeface="Times New Roman" panose="02020603050405020304" pitchFamily="18" charset="0"/>
              </a:rPr>
              <a:t>Як </a:t>
            </a:r>
            <a:r>
              <a:rPr lang="uk-UA" sz="3300" b="1" dirty="0" err="1">
                <a:solidFill>
                  <a:srgbClr val="FFFF00"/>
                </a:solidFill>
                <a:effectLst/>
                <a:latin typeface="Times New Roman" panose="02020603050405020304" pitchFamily="18" charset="0"/>
                <a:ea typeface="Times New Roman" panose="02020603050405020304" pitchFamily="18" charset="0"/>
              </a:rPr>
              <a:t>макрух</a:t>
            </a:r>
            <a:r>
              <a:rPr lang="uk-UA" sz="3300" b="1" dirty="0">
                <a:solidFill>
                  <a:srgbClr val="FFFF00"/>
                </a:solidFill>
                <a:effectLst/>
                <a:latin typeface="Times New Roman" panose="02020603050405020304" pitchFamily="18" charset="0"/>
                <a:ea typeface="Times New Roman" panose="02020603050405020304" pitchFamily="18" charset="0"/>
              </a:rPr>
              <a:t> оцінюються зухвала поведінка, жорстокість, особливо відносно залежних людей, схильність до розкоші та марнотратства, нехтування сімейними і громадськими обов’язками, шлюб з </a:t>
            </a:r>
            <a:r>
              <a:rPr lang="uk-UA" sz="3300" b="1" dirty="0" err="1">
                <a:solidFill>
                  <a:srgbClr val="FFFF00"/>
                </a:solidFill>
                <a:effectLst/>
                <a:latin typeface="Times New Roman" panose="02020603050405020304" pitchFamily="18" charset="0"/>
                <a:ea typeface="Times New Roman" panose="02020603050405020304" pitchFamily="18" charset="0"/>
              </a:rPr>
              <a:t>немусульманкою</a:t>
            </a:r>
            <a:r>
              <a:rPr lang="uk-UA" sz="3300" b="1" dirty="0">
                <a:solidFill>
                  <a:srgbClr val="FFFF00"/>
                </a:solidFill>
                <a:effectLst/>
                <a:latin typeface="Times New Roman" panose="02020603050405020304" pitchFamily="18" charset="0"/>
                <a:ea typeface="Times New Roman" panose="02020603050405020304" pitchFamily="18" charset="0"/>
              </a:rPr>
              <a:t> або малолітньою та ін.</a:t>
            </a:r>
          </a:p>
          <a:p>
            <a:pPr algn="just"/>
            <a:r>
              <a:rPr lang="uk-UA" sz="3300" b="1" dirty="0">
                <a:solidFill>
                  <a:srgbClr val="FFFF00"/>
                </a:solidFill>
                <a:effectLst/>
                <a:latin typeface="Times New Roman" panose="02020603050405020304" pitchFamily="18" charset="0"/>
                <a:ea typeface="Times New Roman" panose="02020603050405020304" pitchFamily="18" charset="0"/>
              </a:rPr>
              <a:t> Деякі </a:t>
            </a:r>
            <a:r>
              <a:rPr lang="uk-UA" sz="3300" b="1" dirty="0" err="1">
                <a:solidFill>
                  <a:srgbClr val="FFFF00"/>
                </a:solidFill>
                <a:effectLst/>
                <a:latin typeface="Times New Roman" panose="02020603050405020304" pitchFamily="18" charset="0"/>
                <a:ea typeface="Times New Roman" panose="02020603050405020304" pitchFamily="18" charset="0"/>
              </a:rPr>
              <a:t>мазхаби</a:t>
            </a:r>
            <a:r>
              <a:rPr lang="uk-UA" sz="3300" b="1" dirty="0">
                <a:solidFill>
                  <a:srgbClr val="FFFF00"/>
                </a:solidFill>
                <a:effectLst/>
                <a:latin typeface="Times New Roman" panose="02020603050405020304" pitchFamily="18" charset="0"/>
                <a:ea typeface="Times New Roman" panose="02020603050405020304" pitchFamily="18" charset="0"/>
              </a:rPr>
              <a:t> відносять до </a:t>
            </a:r>
            <a:r>
              <a:rPr lang="uk-UA" sz="3300" b="1" dirty="0" err="1">
                <a:solidFill>
                  <a:srgbClr val="FFFF00"/>
                </a:solidFill>
                <a:effectLst/>
                <a:latin typeface="Times New Roman" panose="02020603050405020304" pitchFamily="18" charset="0"/>
                <a:ea typeface="Times New Roman" panose="02020603050405020304" pitchFamily="18" charset="0"/>
              </a:rPr>
              <a:t>макруху</a:t>
            </a:r>
            <a:r>
              <a:rPr lang="uk-UA" sz="3300" b="1" dirty="0">
                <a:solidFill>
                  <a:srgbClr val="FFFF00"/>
                </a:solidFill>
                <a:effectLst/>
                <a:latin typeface="Times New Roman" panose="02020603050405020304" pitchFamily="18" charset="0"/>
                <a:ea typeface="Times New Roman" panose="02020603050405020304" pitchFamily="18" charset="0"/>
              </a:rPr>
              <a:t> вживання певних видів їжі, що в принципі повинні бути заборонені (страви із нутрощів, крові, кумис, пиво і </a:t>
            </a:r>
            <a:r>
              <a:rPr lang="uk-UA" sz="3300" b="1" dirty="0" err="1">
                <a:solidFill>
                  <a:srgbClr val="FFFF00"/>
                </a:solidFill>
                <a:effectLst/>
                <a:latin typeface="Times New Roman" panose="02020603050405020304" pitchFamily="18" charset="0"/>
                <a:ea typeface="Times New Roman" panose="02020603050405020304" pitchFamily="18" charset="0"/>
              </a:rPr>
              <a:t>т.п</a:t>
            </a:r>
            <a:r>
              <a:rPr lang="uk-UA" sz="3300" b="1" dirty="0">
                <a:solidFill>
                  <a:srgbClr val="FFFF00"/>
                </a:solidFill>
                <a:effectLst/>
                <a:latin typeface="Times New Roman" panose="02020603050405020304" pitchFamily="18" charset="0"/>
                <a:ea typeface="Times New Roman" panose="02020603050405020304" pitchFamily="18" charset="0"/>
              </a:rPr>
              <a:t>.). </a:t>
            </a:r>
            <a:r>
              <a:rPr lang="uk-UA" sz="3300" b="1" dirty="0">
                <a:solidFill>
                  <a:srgbClr val="FFFF00"/>
                </a:solidFill>
                <a:effectLst/>
                <a:highlight>
                  <a:srgbClr val="800000"/>
                </a:highlight>
                <a:latin typeface="Times New Roman" panose="02020603050405020304" pitchFamily="18" charset="0"/>
                <a:ea typeface="Times New Roman" panose="02020603050405020304" pitchFamily="18" charset="0"/>
              </a:rPr>
              <a:t>За дії, які належать до цієї категорії, мусульманин не буде покараний ні на цьому, ні на тому світі.</a:t>
            </a:r>
          </a:p>
        </p:txBody>
      </p:sp>
    </p:spTree>
    <p:extLst>
      <p:ext uri="{BB962C8B-B14F-4D97-AF65-F5344CB8AC3E}">
        <p14:creationId xmlns:p14="http://schemas.microsoft.com/office/powerpoint/2010/main" val="33337804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300" b="1" dirty="0">
                <a:solidFill>
                  <a:srgbClr val="FFFF00"/>
                </a:solidFill>
                <a:effectLst/>
                <a:latin typeface="Times New Roman" panose="02020603050405020304" pitchFamily="18" charset="0"/>
                <a:ea typeface="Times New Roman" panose="02020603050405020304" pitchFamily="18" charset="0"/>
              </a:rPr>
              <a:t>І </a:t>
            </a:r>
            <a:r>
              <a:rPr lang="uk-UA" sz="4400" b="1" dirty="0">
                <a:solidFill>
                  <a:srgbClr val="FFFF00"/>
                </a:solidFill>
                <a:effectLst/>
                <a:latin typeface="Times New Roman" panose="02020603050405020304" pitchFamily="18" charset="0"/>
                <a:ea typeface="Times New Roman" panose="02020603050405020304" pitchFamily="18" charset="0"/>
              </a:rPr>
              <a:t>остання, п’ята категорія – </a:t>
            </a:r>
            <a:r>
              <a:rPr lang="uk-UA" sz="4400" b="1" dirty="0" err="1">
                <a:solidFill>
                  <a:srgbClr val="FFFF00"/>
                </a:solidFill>
                <a:effectLst/>
                <a:highlight>
                  <a:srgbClr val="FF0000"/>
                </a:highlight>
                <a:latin typeface="Times New Roman" panose="02020603050405020304" pitchFamily="18" charset="0"/>
                <a:ea typeface="Times New Roman" panose="02020603050405020304" pitchFamily="18" charset="0"/>
              </a:rPr>
              <a:t>харам</a:t>
            </a:r>
            <a:r>
              <a:rPr lang="uk-UA" sz="4400" b="1" dirty="0">
                <a:solidFill>
                  <a:srgbClr val="FFFF00"/>
                </a:solidFill>
                <a:effectLst/>
                <a:highlight>
                  <a:srgbClr val="FF0000"/>
                </a:highlight>
                <a:latin typeface="Times New Roman" panose="02020603050405020304" pitchFamily="18" charset="0"/>
                <a:ea typeface="Times New Roman" panose="02020603050405020304" pitchFamily="18" charset="0"/>
              </a:rPr>
              <a:t> або </a:t>
            </a:r>
            <a:r>
              <a:rPr lang="uk-UA" sz="4400" b="1" dirty="0" err="1">
                <a:solidFill>
                  <a:srgbClr val="FFFF00"/>
                </a:solidFill>
                <a:effectLst/>
                <a:highlight>
                  <a:srgbClr val="FF0000"/>
                </a:highlight>
                <a:latin typeface="Times New Roman" panose="02020603050405020304" pitchFamily="18" charset="0"/>
                <a:ea typeface="Times New Roman" panose="02020603050405020304" pitchFamily="18" charset="0"/>
              </a:rPr>
              <a:t>махзур</a:t>
            </a:r>
            <a:r>
              <a:rPr lang="uk-UA" sz="4400" b="1" dirty="0">
                <a:solidFill>
                  <a:srgbClr val="FFFF00"/>
                </a:solidFill>
                <a:effectLst/>
                <a:latin typeface="Times New Roman" panose="02020603050405020304" pitchFamily="18" charset="0"/>
                <a:ea typeface="Times New Roman" panose="02020603050405020304" pitchFamily="18" charset="0"/>
              </a:rPr>
              <a:t> (заборонене). Гріховні дії і вчинки, які категорично забороняються і засуджуються шаріатом. </a:t>
            </a:r>
          </a:p>
          <a:p>
            <a:pPr algn="just"/>
            <a:r>
              <a:rPr lang="uk-UA" sz="4400" b="1" dirty="0">
                <a:solidFill>
                  <a:srgbClr val="FFFF00"/>
                </a:solidFill>
                <a:effectLst/>
                <a:latin typeface="Times New Roman" panose="02020603050405020304" pitchFamily="18" charset="0"/>
                <a:ea typeface="Times New Roman" panose="02020603050405020304" pitchFamily="18" charset="0"/>
              </a:rPr>
              <a:t>Оцінки вчинків надзвичайно відрізняються не тільки залежно від </a:t>
            </a:r>
            <a:r>
              <a:rPr lang="uk-UA" sz="4400" b="1" dirty="0" err="1">
                <a:solidFill>
                  <a:srgbClr val="FFFF00"/>
                </a:solidFill>
                <a:effectLst/>
                <a:latin typeface="Times New Roman" panose="02020603050405020304" pitchFamily="18" charset="0"/>
                <a:ea typeface="Times New Roman" panose="02020603050405020304" pitchFamily="18" charset="0"/>
              </a:rPr>
              <a:t>мазхаба</a:t>
            </a:r>
            <a:r>
              <a:rPr lang="uk-UA" sz="4400" b="1" dirty="0">
                <a:solidFill>
                  <a:srgbClr val="FFFF00"/>
                </a:solidFill>
                <a:effectLst/>
                <a:latin typeface="Times New Roman" panose="02020603050405020304" pitchFamily="18" charset="0"/>
                <a:ea typeface="Times New Roman" panose="02020603050405020304" pitchFamily="18" charset="0"/>
              </a:rPr>
              <a:t> (вчення), але і від місцевих умов та особи інтерпретатора, проте в цілому виокремлюються три категорії:</a:t>
            </a:r>
          </a:p>
        </p:txBody>
      </p:sp>
    </p:spTree>
    <p:extLst>
      <p:ext uri="{BB962C8B-B14F-4D97-AF65-F5344CB8AC3E}">
        <p14:creationId xmlns:p14="http://schemas.microsoft.com/office/powerpoint/2010/main" val="23983016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15000"/>
              </a:lnSpc>
              <a:spcAft>
                <a:spcPts val="1000"/>
              </a:spcAft>
            </a:pPr>
            <a:r>
              <a:rPr lang="uk-UA"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вчинки </a:t>
            </a:r>
            <a:r>
              <a:rPr lang="uk-UA" sz="3600" b="1" i="1" dirty="0" err="1">
                <a:solidFill>
                  <a:srgbClr val="FFFF00"/>
                </a:solidFill>
                <a:effectLst/>
                <a:highlight>
                  <a:srgbClr val="0000FF"/>
                </a:highlight>
                <a:latin typeface="Times New Roman" panose="02020603050405020304" pitchFamily="18" charset="0"/>
                <a:ea typeface="Times New Roman" panose="02020603050405020304" pitchFamily="18" charset="0"/>
                <a:cs typeface="Times New Roman" panose="02020603050405020304" pitchFamily="18" charset="0"/>
              </a:rPr>
              <a:t>батіл</a:t>
            </a:r>
            <a:r>
              <a:rPr lang="uk-UA"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тобто абсолютно заборонені, до яких відносять усі явні порушення закону і релігійних приписів, порушення договірних умов і правил торгівлі, утискання і свавілля, присвоєння чужого майна і </a:t>
            </a:r>
            <a:r>
              <a:rPr lang="uk-UA" sz="36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т.п</a:t>
            </a:r>
            <a:r>
              <a:rPr lang="uk-UA"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uk-UA"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вчинки </a:t>
            </a:r>
            <a:r>
              <a:rPr lang="uk-UA" sz="3600" b="1" i="1" dirty="0">
                <a:solidFill>
                  <a:srgbClr val="FFFF00"/>
                </a:solidFill>
                <a:effectLst/>
                <a:highlight>
                  <a:srgbClr val="0000FF"/>
                </a:highlight>
                <a:latin typeface="Times New Roman" panose="02020603050405020304" pitchFamily="18" charset="0"/>
                <a:ea typeface="Times New Roman" panose="02020603050405020304" pitchFamily="18" charset="0"/>
                <a:cs typeface="Times New Roman" panose="02020603050405020304" pitchFamily="18" charset="0"/>
              </a:rPr>
              <a:t>фосфід</a:t>
            </a:r>
            <a:r>
              <a:rPr lang="uk-UA"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 ганебні діяння, які визнаються виправленими, коли порушення будуть ліквідовані (наприклад, якщо захоплено чуже майно, то воно може бути залишено у загарбника, якщо власник погодиться на отримання якої-небудь компенсації); </a:t>
            </a:r>
            <a:endParaRPr lang="ru-RU" sz="2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sz="36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863532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algn="just"/>
            <a:r>
              <a:rPr lang="uk-UA" sz="3600" b="1" dirty="0">
                <a:solidFill>
                  <a:srgbClr val="FFFF00"/>
                </a:solidFill>
                <a:effectLst/>
                <a:latin typeface="Times New Roman" panose="02020603050405020304" pitchFamily="18" charset="0"/>
                <a:ea typeface="Times New Roman" panose="02020603050405020304" pitchFamily="18" charset="0"/>
              </a:rPr>
              <a:t>– </a:t>
            </a:r>
            <a:r>
              <a:rPr lang="uk-UA" sz="4400" b="1" dirty="0">
                <a:solidFill>
                  <a:srgbClr val="FFFF00"/>
                </a:solidFill>
                <a:effectLst/>
                <a:latin typeface="Times New Roman" panose="02020603050405020304" pitchFamily="18" charset="0"/>
                <a:ea typeface="Times New Roman" panose="02020603050405020304" pitchFamily="18" charset="0"/>
              </a:rPr>
              <a:t>вчинки </a:t>
            </a:r>
            <a:r>
              <a:rPr lang="uk-UA" sz="4400" b="1" dirty="0" err="1">
                <a:solidFill>
                  <a:srgbClr val="FFFF00"/>
                </a:solidFill>
                <a:effectLst/>
                <a:highlight>
                  <a:srgbClr val="0000FF"/>
                </a:highlight>
                <a:latin typeface="Times New Roman" panose="02020603050405020304" pitchFamily="18" charset="0"/>
                <a:ea typeface="Times New Roman" panose="02020603050405020304" pitchFamily="18" charset="0"/>
              </a:rPr>
              <a:t>сахіх</a:t>
            </a:r>
            <a:r>
              <a:rPr lang="uk-UA" sz="4400" b="1" dirty="0">
                <a:solidFill>
                  <a:srgbClr val="FFFF00"/>
                </a:solidFill>
                <a:effectLst/>
                <a:latin typeface="Times New Roman" panose="02020603050405020304" pitchFamily="18" charset="0"/>
                <a:ea typeface="Times New Roman" panose="02020603050405020304" pitchFamily="18" charset="0"/>
              </a:rPr>
              <a:t> – правильні, які не містять ніяких порушень за формою, але аморальні, злочинні або шахрайські по своїй суті (наприклад, укладення тимчасового шлюбу </a:t>
            </a:r>
            <a:r>
              <a:rPr lang="uk-UA" sz="4400" b="1" dirty="0" err="1">
                <a:solidFill>
                  <a:srgbClr val="FFFF00"/>
                </a:solidFill>
                <a:effectLst/>
                <a:latin typeface="Times New Roman" panose="02020603050405020304" pitchFamily="18" charset="0"/>
                <a:ea typeface="Times New Roman" panose="02020603050405020304" pitchFamily="18" charset="0"/>
              </a:rPr>
              <a:t>мута</a:t>
            </a:r>
            <a:r>
              <a:rPr lang="uk-UA" sz="4400" b="1" dirty="0">
                <a:solidFill>
                  <a:srgbClr val="FFFF00"/>
                </a:solidFill>
                <a:effectLst/>
                <a:latin typeface="Times New Roman" panose="02020603050405020304" pitchFamily="18" charset="0"/>
                <a:ea typeface="Times New Roman" panose="02020603050405020304" pitchFamily="18" charset="0"/>
              </a:rPr>
              <a:t>, продаж зброї розбійникам або заколотникам, укладення шахрайського договору або принесення недійсної клятви та ін.). </a:t>
            </a:r>
            <a:r>
              <a:rPr lang="uk-UA" sz="4400" b="1" dirty="0">
                <a:solidFill>
                  <a:srgbClr val="FFFF00"/>
                </a:solidFill>
                <a:effectLst/>
                <a:highlight>
                  <a:srgbClr val="800000"/>
                </a:highlight>
                <a:latin typeface="Times New Roman" panose="02020603050405020304" pitchFamily="18" charset="0"/>
                <a:ea typeface="Times New Roman" panose="02020603050405020304" pitchFamily="18" charset="0"/>
              </a:rPr>
              <a:t>За ці діяння людину  чекає покарання і за життя (</a:t>
            </a:r>
            <a:r>
              <a:rPr lang="uk-UA" sz="4400" b="1" dirty="0" err="1">
                <a:solidFill>
                  <a:srgbClr val="FFFF00"/>
                </a:solidFill>
                <a:effectLst/>
                <a:highlight>
                  <a:srgbClr val="800000"/>
                </a:highlight>
                <a:latin typeface="Times New Roman" panose="02020603050405020304" pitchFamily="18" charset="0"/>
                <a:ea typeface="Times New Roman" panose="02020603050405020304" pitchFamily="18" charset="0"/>
              </a:rPr>
              <a:t>шаріатська</a:t>
            </a:r>
            <a:r>
              <a:rPr lang="uk-UA" sz="4400" b="1" dirty="0">
                <a:solidFill>
                  <a:srgbClr val="FFFF00"/>
                </a:solidFill>
                <a:effectLst/>
                <a:highlight>
                  <a:srgbClr val="800000"/>
                </a:highlight>
                <a:latin typeface="Times New Roman" panose="02020603050405020304" pitchFamily="18" charset="0"/>
                <a:ea typeface="Times New Roman" panose="02020603050405020304" pitchFamily="18" charset="0"/>
              </a:rPr>
              <a:t> гвардія) і після смерті (муки в пеклі). </a:t>
            </a:r>
          </a:p>
        </p:txBody>
      </p:sp>
    </p:spTree>
    <p:extLst>
      <p:ext uri="{BB962C8B-B14F-4D97-AF65-F5344CB8AC3E}">
        <p14:creationId xmlns:p14="http://schemas.microsoft.com/office/powerpoint/2010/main" val="16809752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4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Найбільш очевидний приклад </a:t>
            </a:r>
            <a:r>
              <a:rPr lang="uk-UA" sz="34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харам</a:t>
            </a:r>
            <a:r>
              <a:rPr lang="uk-UA" sz="34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для мусульман – це дії, заборонені Кораном: </a:t>
            </a:r>
            <a:endParaRPr lang="ru-RU" sz="3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0000"/>
              </a:lnSpc>
              <a:spcAft>
                <a:spcPts val="1000"/>
              </a:spcAft>
            </a:pPr>
            <a:r>
              <a:rPr lang="uk-UA" sz="34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3400" b="1" i="1" dirty="0" err="1">
                <a:solidFill>
                  <a:srgbClr val="FFFF00"/>
                </a:solidFill>
                <a:effectLst/>
                <a:highlight>
                  <a:srgbClr val="008000"/>
                </a:highlight>
                <a:latin typeface="Times New Roman" panose="02020603050405020304" pitchFamily="18" charset="0"/>
                <a:ea typeface="Times New Roman" panose="02020603050405020304" pitchFamily="18" charset="0"/>
                <a:cs typeface="Times New Roman" panose="02020603050405020304" pitchFamily="18" charset="0"/>
              </a:rPr>
              <a:t>ширк</a:t>
            </a:r>
            <a:r>
              <a:rPr lang="uk-UA" sz="34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(багатобожжя – поклоніння кому-небудь або чому-небудь, крім Аллаха); вбивство власних дітей через острах збідніння; крадіжка; подружня зрада; порушення договорів; крик на батьків; вживання спиртних напоїв;  богохульство; </a:t>
            </a:r>
            <a:r>
              <a:rPr lang="uk-UA" sz="3400" b="1" dirty="0">
                <a:solidFill>
                  <a:srgbClr val="FFFF00"/>
                </a:solidFill>
                <a:effectLst/>
                <a:latin typeface="Times New Roman" panose="02020603050405020304" pitchFamily="18" charset="0"/>
                <a:ea typeface="Times New Roman" panose="02020603050405020304" pitchFamily="18" charset="0"/>
              </a:rPr>
              <a:t> </a:t>
            </a:r>
            <a:r>
              <a:rPr lang="uk-UA" sz="3400" b="1" dirty="0" err="1">
                <a:solidFill>
                  <a:srgbClr val="FFFF00"/>
                </a:solidFill>
                <a:effectLst/>
                <a:latin typeface="Times New Roman" panose="02020603050405020304" pitchFamily="18" charset="0"/>
                <a:ea typeface="Times New Roman" panose="02020603050405020304" pitchFamily="18" charset="0"/>
              </a:rPr>
              <a:t>лихословство</a:t>
            </a:r>
            <a:r>
              <a:rPr lang="uk-UA" sz="3400" b="1" dirty="0">
                <a:solidFill>
                  <a:srgbClr val="FFFF00"/>
                </a:solidFill>
                <a:effectLst/>
                <a:latin typeface="Times New Roman" panose="02020603050405020304" pitchFamily="18" charset="0"/>
                <a:ea typeface="Times New Roman" panose="02020603050405020304" pitchFamily="18" charset="0"/>
              </a:rPr>
              <a:t> та ін. </a:t>
            </a:r>
          </a:p>
          <a:p>
            <a:pPr indent="450215" algn="just">
              <a:lnSpc>
                <a:spcPct val="100000"/>
              </a:lnSpc>
              <a:spcAft>
                <a:spcPts val="1000"/>
              </a:spcAft>
            </a:pPr>
            <a:r>
              <a:rPr lang="uk-UA" sz="3400" b="1" dirty="0">
                <a:solidFill>
                  <a:srgbClr val="FFFF00"/>
                </a:solidFill>
                <a:effectLst/>
                <a:latin typeface="Times New Roman" panose="02020603050405020304" pitchFamily="18" charset="0"/>
                <a:ea typeface="Times New Roman" panose="02020603050405020304" pitchFamily="18" charset="0"/>
              </a:rPr>
              <a:t>Ті, хто уникає </a:t>
            </a:r>
            <a:r>
              <a:rPr lang="uk-UA" sz="3400" b="1" dirty="0" err="1">
                <a:solidFill>
                  <a:srgbClr val="FFFF00"/>
                </a:solidFill>
                <a:effectLst/>
                <a:latin typeface="Times New Roman" panose="02020603050405020304" pitchFamily="18" charset="0"/>
                <a:ea typeface="Times New Roman" panose="02020603050405020304" pitchFamily="18" charset="0"/>
              </a:rPr>
              <a:t>харама</a:t>
            </a:r>
            <a:r>
              <a:rPr lang="uk-UA" sz="3400" b="1" dirty="0">
                <a:solidFill>
                  <a:srgbClr val="FFFF00"/>
                </a:solidFill>
                <a:effectLst/>
                <a:latin typeface="Times New Roman" panose="02020603050405020304" pitchFamily="18" charset="0"/>
                <a:ea typeface="Times New Roman" panose="02020603050405020304" pitchFamily="18" charset="0"/>
              </a:rPr>
              <a:t> через страх покарання, отримають «милість Всевишнього Аллаха»; ті, хто заперечує недозволене, з точки зору шаріату, автоматично переходять до розряду невірних.</a:t>
            </a:r>
          </a:p>
        </p:txBody>
      </p:sp>
    </p:spTree>
    <p:extLst>
      <p:ext uri="{BB962C8B-B14F-4D97-AF65-F5344CB8AC3E}">
        <p14:creationId xmlns:p14="http://schemas.microsoft.com/office/powerpoint/2010/main" val="22089076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700" b="1" dirty="0">
                <a:solidFill>
                  <a:srgbClr val="FFFF00"/>
                </a:solidFill>
                <a:effectLst/>
                <a:latin typeface="Times New Roman" panose="02020603050405020304" pitchFamily="18" charset="0"/>
                <a:ea typeface="Times New Roman" panose="02020603050405020304" pitchFamily="18" charset="0"/>
              </a:rPr>
              <a:t>Термін «</a:t>
            </a:r>
            <a:r>
              <a:rPr lang="uk-UA" sz="3700" b="1" dirty="0" err="1">
                <a:solidFill>
                  <a:srgbClr val="FFFF00"/>
                </a:solidFill>
                <a:effectLst/>
                <a:latin typeface="Times New Roman" panose="02020603050405020304" pitchFamily="18" charset="0"/>
                <a:ea typeface="Times New Roman" panose="02020603050405020304" pitchFamily="18" charset="0"/>
              </a:rPr>
              <a:t>харам</a:t>
            </a:r>
            <a:r>
              <a:rPr lang="uk-UA" sz="3700" b="1" dirty="0">
                <a:solidFill>
                  <a:srgbClr val="FFFF00"/>
                </a:solidFill>
                <a:effectLst/>
                <a:latin typeface="Times New Roman" panose="02020603050405020304" pitchFamily="18" charset="0"/>
                <a:ea typeface="Times New Roman" panose="02020603050405020304" pitchFamily="18" charset="0"/>
              </a:rPr>
              <a:t>» араби також використовують для вираження ставлення до різних ситуацій, що можна назвати ганебними, соромними. Основоположні принципи шаріату базуються на уявленні, згідно з яким усі правові та моральні настанови виходять лише від Аллаха. Шаріат наданий людині раз і назавжди; жодна людина не має права що-небудь дозволяти або забороняти, оскільки таке право належить одному лише Аллаху. Дозволено усе, крім того, що єдиний законодавець, сам Аллах, однозначно заборонив.</a:t>
            </a:r>
          </a:p>
        </p:txBody>
      </p:sp>
    </p:spTree>
    <p:extLst>
      <p:ext uri="{BB962C8B-B14F-4D97-AF65-F5344CB8AC3E}">
        <p14:creationId xmlns:p14="http://schemas.microsoft.com/office/powerpoint/2010/main" val="31326861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700" b="1" dirty="0">
                <a:solidFill>
                  <a:srgbClr val="FFFF00"/>
                </a:solidFill>
                <a:effectLst/>
                <a:latin typeface="Times New Roman" panose="02020603050405020304" pitchFamily="18" charset="0"/>
                <a:ea typeface="Times New Roman" panose="02020603050405020304" pitchFamily="18" charset="0"/>
              </a:rPr>
              <a:t>Ще один принцип ісламського права полягає в тому, що все, що призводить до забороненого, також заборонено. Крім того, потрібно уникати сумнівного і двозначного, щоб не втягнути себе в незаконне і не підпасти під спокусу забороненого. </a:t>
            </a:r>
          </a:p>
          <a:p>
            <a:pPr indent="450215" algn="just">
              <a:lnSpc>
                <a:spcPct val="100000"/>
              </a:lnSpc>
              <a:spcAft>
                <a:spcPts val="1000"/>
              </a:spcAft>
            </a:pPr>
            <a:r>
              <a:rPr lang="uk-UA" sz="3700" b="1" dirty="0">
                <a:solidFill>
                  <a:srgbClr val="FFFF00"/>
                </a:solidFill>
                <a:effectLst/>
                <a:latin typeface="Times New Roman" panose="02020603050405020304" pitchFamily="18" charset="0"/>
                <a:ea typeface="Times New Roman" panose="02020603050405020304" pitchFamily="18" charset="0"/>
              </a:rPr>
              <a:t>Добрі наміри не є виправданням для незаконних діянь, і сприятливий результат не виправдовує поганих засобів. Те, що заборонено, заборонено для всіх, незалежно від статі, стану, багатства та ін.</a:t>
            </a:r>
          </a:p>
        </p:txBody>
      </p:sp>
    </p:spTree>
    <p:extLst>
      <p:ext uri="{BB962C8B-B14F-4D97-AF65-F5344CB8AC3E}">
        <p14:creationId xmlns:p14="http://schemas.microsoft.com/office/powerpoint/2010/main" val="37611831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700" b="1" dirty="0">
                <a:solidFill>
                  <a:srgbClr val="FFFF00"/>
                </a:solidFill>
                <a:effectLst/>
                <a:latin typeface="Times New Roman" panose="02020603050405020304" pitchFamily="18" charset="0"/>
                <a:ea typeface="Times New Roman" panose="02020603050405020304" pitchFamily="18" charset="0"/>
              </a:rPr>
              <a:t>Однак заборонене вважається припустимим у випадку дуже гострої необхідності і за дотримання певних правил. </a:t>
            </a:r>
          </a:p>
          <a:p>
            <a:pPr indent="450215" algn="just">
              <a:lnSpc>
                <a:spcPct val="100000"/>
              </a:lnSpc>
              <a:spcAft>
                <a:spcPts val="1000"/>
              </a:spcAft>
            </a:pPr>
            <a:r>
              <a:rPr lang="uk-UA" sz="3700" b="1" dirty="0">
                <a:solidFill>
                  <a:srgbClr val="FFFF00"/>
                </a:solidFill>
                <a:effectLst/>
                <a:latin typeface="Times New Roman" panose="02020603050405020304" pitchFamily="18" charset="0"/>
                <a:ea typeface="Times New Roman" panose="02020603050405020304" pitchFamily="18" charset="0"/>
              </a:rPr>
              <a:t>Наприклад, вживання у їжу свинини суворо заборонено, але якщо хтось позбавлений усякої іншої їжі і йому загрожує голодна смерть, дозволено вжити у їжу свинину, але лише у мінімальній кількості, достатній для задоволення його нагальних потреб, без жадібності та прагнення до забороненого.</a:t>
            </a:r>
          </a:p>
        </p:txBody>
      </p:sp>
    </p:spTree>
    <p:extLst>
      <p:ext uri="{BB962C8B-B14F-4D97-AF65-F5344CB8AC3E}">
        <p14:creationId xmlns:p14="http://schemas.microsoft.com/office/powerpoint/2010/main" val="14130231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200" b="1" dirty="0">
                <a:solidFill>
                  <a:srgbClr val="FFFF00"/>
                </a:solidFill>
                <a:effectLst/>
                <a:latin typeface="Times New Roman" panose="02020603050405020304" pitchFamily="18" charset="0"/>
                <a:ea typeface="Times New Roman" panose="02020603050405020304" pitchFamily="18" charset="0"/>
              </a:rPr>
              <a:t>Згідно з мусульманським правом (</a:t>
            </a:r>
            <a:r>
              <a:rPr lang="uk-UA" sz="3200" b="1" dirty="0" err="1">
                <a:solidFill>
                  <a:srgbClr val="FFFF00"/>
                </a:solidFill>
                <a:effectLst/>
                <a:latin typeface="Times New Roman" panose="02020603050405020304" pitchFamily="18" charset="0"/>
                <a:ea typeface="Times New Roman" panose="02020603050405020304" pitchFamily="18" charset="0"/>
              </a:rPr>
              <a:t>фікх</a:t>
            </a:r>
            <a:r>
              <a:rPr lang="uk-UA" sz="3200" b="1" dirty="0">
                <a:solidFill>
                  <a:srgbClr val="FFFF00"/>
                </a:solidFill>
                <a:effectLst/>
                <a:latin typeface="Times New Roman" panose="02020603050405020304" pitchFamily="18" charset="0"/>
                <a:ea typeface="Times New Roman" panose="02020603050405020304" pitchFamily="18" charset="0"/>
              </a:rPr>
              <a:t>) усі судові справи поділяються на дві категорії: ті, що відносяться до права Аллаха (</a:t>
            </a:r>
            <a:r>
              <a:rPr lang="uk-UA" sz="3200" b="1" dirty="0" err="1">
                <a:solidFill>
                  <a:srgbClr val="FFFF00"/>
                </a:solidFill>
                <a:effectLst/>
                <a:highlight>
                  <a:srgbClr val="FF00FF"/>
                </a:highlight>
                <a:latin typeface="Times New Roman" panose="02020603050405020304" pitchFamily="18" charset="0"/>
                <a:ea typeface="Times New Roman" panose="02020603050405020304" pitchFamily="18" charset="0"/>
              </a:rPr>
              <a:t>хакк</a:t>
            </a:r>
            <a:r>
              <a:rPr lang="uk-UA" sz="3200" b="1" dirty="0">
                <a:solidFill>
                  <a:srgbClr val="FFFF00"/>
                </a:solidFill>
                <a:effectLst/>
                <a:highlight>
                  <a:srgbClr val="FF00FF"/>
                </a:highlight>
                <a:latin typeface="Times New Roman" panose="02020603050405020304" pitchFamily="18" charset="0"/>
                <a:ea typeface="Times New Roman" panose="02020603050405020304" pitchFamily="18" charset="0"/>
              </a:rPr>
              <a:t> Аллах</a:t>
            </a:r>
            <a:r>
              <a:rPr lang="uk-UA" sz="3200" b="1" dirty="0">
                <a:solidFill>
                  <a:srgbClr val="FFFF00"/>
                </a:solidFill>
                <a:effectLst/>
                <a:latin typeface="Times New Roman" panose="02020603050405020304" pitchFamily="18" charset="0"/>
                <a:ea typeface="Times New Roman" panose="02020603050405020304" pitchFamily="18" charset="0"/>
              </a:rPr>
              <a:t>), і ті, що відносяться до права людини (</a:t>
            </a:r>
            <a:r>
              <a:rPr lang="uk-UA" sz="3200" b="1" dirty="0" err="1">
                <a:solidFill>
                  <a:srgbClr val="FFFF00"/>
                </a:solidFill>
                <a:effectLst/>
                <a:highlight>
                  <a:srgbClr val="800000"/>
                </a:highlight>
                <a:latin typeface="Times New Roman" panose="02020603050405020304" pitchFamily="18" charset="0"/>
                <a:ea typeface="Times New Roman" panose="02020603050405020304" pitchFamily="18" charset="0"/>
              </a:rPr>
              <a:t>хакк</a:t>
            </a:r>
            <a:r>
              <a:rPr lang="uk-UA" sz="3200" b="1" dirty="0">
                <a:solidFill>
                  <a:srgbClr val="FFFF00"/>
                </a:solidFill>
                <a:effectLst/>
                <a:highlight>
                  <a:srgbClr val="800000"/>
                </a:highlight>
                <a:latin typeface="Times New Roman" panose="02020603050405020304" pitchFamily="18" charset="0"/>
                <a:ea typeface="Times New Roman" panose="02020603050405020304" pitchFamily="18" charset="0"/>
              </a:rPr>
              <a:t> Адам</a:t>
            </a:r>
            <a:r>
              <a:rPr lang="uk-UA" sz="3200" b="1" dirty="0">
                <a:solidFill>
                  <a:srgbClr val="FFFF00"/>
                </a:solidFill>
                <a:effectLst/>
                <a:latin typeface="Times New Roman" panose="02020603050405020304" pitchFamily="18" charset="0"/>
                <a:ea typeface="Times New Roman" panose="02020603050405020304" pitchFamily="18" charset="0"/>
              </a:rPr>
              <a:t>). </a:t>
            </a:r>
          </a:p>
          <a:p>
            <a:pPr indent="450215" algn="just">
              <a:lnSpc>
                <a:spcPct val="100000"/>
              </a:lnSpc>
              <a:spcAft>
                <a:spcPts val="1000"/>
              </a:spcAft>
            </a:pPr>
            <a:r>
              <a:rPr lang="uk-UA" sz="3200" b="1" dirty="0">
                <a:solidFill>
                  <a:srgbClr val="FFFF00"/>
                </a:solidFill>
                <a:effectLst/>
                <a:latin typeface="Times New Roman" panose="02020603050405020304" pitchFamily="18" charset="0"/>
                <a:ea typeface="Times New Roman" panose="02020603050405020304" pitchFamily="18" charset="0"/>
              </a:rPr>
              <a:t>До першої категорії належать злочини проти моральності та суспільного порядку, на які є будь-які вказівки в Корані та </a:t>
            </a:r>
            <a:r>
              <a:rPr lang="uk-UA" sz="3200" b="1" dirty="0" err="1">
                <a:solidFill>
                  <a:srgbClr val="FFFF00"/>
                </a:solidFill>
                <a:effectLst/>
                <a:latin typeface="Times New Roman" panose="02020603050405020304" pitchFamily="18" charset="0"/>
                <a:ea typeface="Times New Roman" panose="02020603050405020304" pitchFamily="18" charset="0"/>
              </a:rPr>
              <a:t>Суні</a:t>
            </a:r>
            <a:r>
              <a:rPr lang="uk-UA" sz="3200" b="1" dirty="0">
                <a:solidFill>
                  <a:srgbClr val="FFFF00"/>
                </a:solidFill>
                <a:effectLst/>
                <a:latin typeface="Times New Roman" panose="02020603050405020304" pitchFamily="18" charset="0"/>
                <a:ea typeface="Times New Roman" panose="02020603050405020304" pitchFamily="18" charset="0"/>
              </a:rPr>
              <a:t>. Вони здійснюються проти Бога, тому не можуть бути прощені. Покарання за них хадж (межа) – «утримання», «переривання») обов’язково повинно бути приведене у виконання. Із злочинів проти Бога найтяжчий – віровідступництво. Того, хто винний у цьому злочині, позбавляють усіх прав і замикають під варту.</a:t>
            </a:r>
          </a:p>
        </p:txBody>
      </p:sp>
    </p:spTree>
    <p:extLst>
      <p:ext uri="{BB962C8B-B14F-4D97-AF65-F5344CB8AC3E}">
        <p14:creationId xmlns:p14="http://schemas.microsoft.com/office/powerpoint/2010/main" val="3144364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rmAutofit lnSpcReduction="10000"/>
          </a:bodyPr>
          <a:lstStyle/>
          <a:p>
            <a:pPr algn="just"/>
            <a:r>
              <a:rPr lang="uk-UA" sz="4400" b="1" dirty="0"/>
              <a:t>За п’ять років існування ісламського емірату, були введені закони шаріату: жінкам заборонили працювати, дівчатам заборонено відвідувати школи та університети. </a:t>
            </a:r>
            <a:endParaRPr lang="en-US" sz="4400" b="1" dirty="0"/>
          </a:p>
          <a:p>
            <a:pPr algn="just"/>
            <a:r>
              <a:rPr lang="uk-UA" sz="4400" b="1" dirty="0"/>
              <a:t>Комуністів систематично ліквідовували, злодіїв карали ампутацією однієї руки або ноги, також таліби зуміли майже викорінити виробництво опіуму в 2001 р. Заборонені телебачення, музика, алкоголь, </a:t>
            </a:r>
            <a:r>
              <a:rPr lang="uk-UA" sz="4400" b="1" dirty="0" err="1"/>
              <a:t>компʼютери</a:t>
            </a:r>
            <a:r>
              <a:rPr lang="uk-UA" sz="4400" b="1" dirty="0"/>
              <a:t>, шахи та інше.</a:t>
            </a:r>
          </a:p>
        </p:txBody>
      </p:sp>
    </p:spTree>
    <p:extLst>
      <p:ext uri="{BB962C8B-B14F-4D97-AF65-F5344CB8AC3E}">
        <p14:creationId xmlns:p14="http://schemas.microsoft.com/office/powerpoint/2010/main" val="32446521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Смертю карається і богохульство, паплюження Пророка й інші блюзнірства. При розгляді подібних справ не робиться різниці між мусульманином і </a:t>
            </a:r>
            <a:r>
              <a:rPr lang="uk-UA" sz="4000" b="1" dirty="0" err="1">
                <a:solidFill>
                  <a:srgbClr val="FFFF00"/>
                </a:solidFill>
                <a:effectLst/>
                <a:latin typeface="Times New Roman" panose="02020603050405020304" pitchFamily="18" charset="0"/>
                <a:ea typeface="Times New Roman" panose="02020603050405020304" pitchFamily="18" charset="0"/>
              </a:rPr>
              <a:t>немусульманином</a:t>
            </a:r>
            <a:r>
              <a:rPr lang="uk-UA" sz="4000" b="1" dirty="0">
                <a:solidFill>
                  <a:srgbClr val="FFFF00"/>
                </a:solidFill>
                <a:effectLst/>
                <a:latin typeface="Times New Roman" panose="02020603050405020304" pitchFamily="18" charset="0"/>
                <a:ea typeface="Times New Roman" panose="02020603050405020304" pitchFamily="18" charset="0"/>
              </a:rPr>
              <a:t>. Існує єдиний спосіб уникнути страти – заявити у суді, що богохульствував у потьмаренні розуму. Злочином проти Бога визнаються перелюбство, лжесвідчення і наклеп. Обман і шахрайство у торгівлі теж вважаються злочином проти Бога.</a:t>
            </a:r>
          </a:p>
        </p:txBody>
      </p:sp>
    </p:spTree>
    <p:extLst>
      <p:ext uri="{BB962C8B-B14F-4D97-AF65-F5344CB8AC3E}">
        <p14:creationId xmlns:p14="http://schemas.microsoft.com/office/powerpoint/2010/main" val="28560329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Ще один злочин цієї категорії – крадіжка (злодійство). Спійманому на першій крадіжці відтинається кисть правої руки – за </a:t>
            </a:r>
            <a:r>
              <a:rPr lang="uk-UA" sz="4000" b="1" dirty="0" err="1">
                <a:solidFill>
                  <a:srgbClr val="FFFF00"/>
                </a:solidFill>
                <a:effectLst/>
                <a:latin typeface="Times New Roman" panose="02020603050405020304" pitchFamily="18" charset="0"/>
                <a:ea typeface="Times New Roman" panose="02020603050405020304" pitchFamily="18" charset="0"/>
              </a:rPr>
              <a:t>айатом</a:t>
            </a:r>
            <a:r>
              <a:rPr lang="uk-UA" sz="4000" b="1" dirty="0">
                <a:solidFill>
                  <a:srgbClr val="FFFF00"/>
                </a:solidFill>
                <a:effectLst/>
                <a:latin typeface="Times New Roman" panose="02020603050405020304" pitchFamily="18" charset="0"/>
                <a:ea typeface="Times New Roman" panose="02020603050405020304" pitchFamily="18" charset="0"/>
              </a:rPr>
              <a:t> </a:t>
            </a:r>
            <a:r>
              <a:rPr lang="uk-UA" sz="4000" b="1" dirty="0" err="1">
                <a:solidFill>
                  <a:srgbClr val="FFFF00"/>
                </a:solidFill>
                <a:effectLst/>
                <a:latin typeface="Times New Roman" panose="02020603050405020304" pitchFamily="18" charset="0"/>
                <a:ea typeface="Times New Roman" panose="02020603050405020304" pitchFamily="18" charset="0"/>
              </a:rPr>
              <a:t>сури</a:t>
            </a:r>
            <a:r>
              <a:rPr lang="uk-UA" sz="4000" b="1" dirty="0">
                <a:solidFill>
                  <a:srgbClr val="FFFF00"/>
                </a:solidFill>
                <a:effectLst/>
                <a:latin typeface="Times New Roman" panose="02020603050405020304" pitchFamily="18" charset="0"/>
                <a:ea typeface="Times New Roman" panose="02020603050405020304" pitchFamily="18" charset="0"/>
              </a:rPr>
              <a:t> «Трапеза». За другу крадіжку покаранням є відтинання лівої ноги, за третю – відтинання лівої руки або ув’язнення. Якщо при крадіжці злодій вчинив вбивство, на нього очікує страта через повішання або </a:t>
            </a:r>
            <a:r>
              <a:rPr lang="uk-UA" sz="4000" b="1" dirty="0" err="1">
                <a:solidFill>
                  <a:srgbClr val="FFFF00"/>
                </a:solidFill>
                <a:effectLst/>
                <a:latin typeface="Times New Roman" panose="02020603050405020304" pitchFamily="18" charset="0"/>
                <a:ea typeface="Times New Roman" panose="02020603050405020304" pitchFamily="18" charset="0"/>
              </a:rPr>
              <a:t>відрубання</a:t>
            </a:r>
            <a:r>
              <a:rPr lang="uk-UA" sz="4000" b="1" dirty="0">
                <a:solidFill>
                  <a:srgbClr val="FFFF00"/>
                </a:solidFill>
                <a:effectLst/>
                <a:latin typeface="Times New Roman" panose="02020603050405020304" pitchFamily="18" charset="0"/>
                <a:ea typeface="Times New Roman" panose="02020603050405020304" pitchFamily="18" charset="0"/>
              </a:rPr>
              <a:t> голови. Проти Бога мають наміри і лихварі, які беруть лихву.</a:t>
            </a:r>
          </a:p>
        </p:txBody>
      </p:sp>
    </p:spTree>
    <p:extLst>
      <p:ext uri="{BB962C8B-B14F-4D97-AF65-F5344CB8AC3E}">
        <p14:creationId xmlns:p14="http://schemas.microsoft.com/office/powerpoint/2010/main" val="16007888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effectLst/>
                <a:latin typeface="Times New Roman" panose="02020603050405020304" pitchFamily="18" charset="0"/>
                <a:ea typeface="Times New Roman" panose="02020603050405020304" pitchFamily="18" charset="0"/>
              </a:rPr>
              <a:t>Нарешті, до числа злочинів проти Бога належать </a:t>
            </a:r>
            <a:r>
              <a:rPr lang="uk-UA" sz="4000" b="1" dirty="0" err="1">
                <a:effectLst/>
                <a:latin typeface="Times New Roman" panose="02020603050405020304" pitchFamily="18" charset="0"/>
                <a:ea typeface="Times New Roman" panose="02020603050405020304" pitchFamily="18" charset="0"/>
              </a:rPr>
              <a:t>винопиття</a:t>
            </a:r>
            <a:r>
              <a:rPr lang="uk-UA" sz="4000" b="1" dirty="0">
                <a:effectLst/>
                <a:latin typeface="Times New Roman" panose="02020603050405020304" pitchFamily="18" charset="0"/>
                <a:ea typeface="Times New Roman" panose="02020603050405020304" pitchFamily="18" charset="0"/>
              </a:rPr>
              <a:t> й азартні ігри (</a:t>
            </a:r>
            <a:r>
              <a:rPr lang="uk-UA" sz="4000" b="1" i="1" dirty="0" err="1">
                <a:effectLst/>
                <a:highlight>
                  <a:srgbClr val="800000"/>
                </a:highlight>
                <a:latin typeface="Times New Roman" panose="02020603050405020304" pitchFamily="18" charset="0"/>
                <a:ea typeface="Times New Roman" panose="02020603050405020304" pitchFamily="18" charset="0"/>
              </a:rPr>
              <a:t>майсір</a:t>
            </a:r>
            <a:r>
              <a:rPr lang="uk-UA" sz="4000" b="1" dirty="0">
                <a:effectLst/>
                <a:latin typeface="Times New Roman" panose="02020603050405020304" pitchFamily="18" charset="0"/>
                <a:ea typeface="Times New Roman" panose="02020603050405020304" pitchFamily="18" charset="0"/>
              </a:rPr>
              <a:t>). Крім богохульства і відступництва від віри (які можуть каратися смертю), за інші злочини той, хто має бути покараний, отримує від 25 до 100 ударів батогом або палицею, а також може бути накладене повчальне покарання. Після відбуття покарання обов’язково призначається каяття (</a:t>
            </a:r>
            <a:r>
              <a:rPr lang="uk-UA" sz="4000" b="1" i="1" dirty="0" err="1">
                <a:effectLst/>
                <a:highlight>
                  <a:srgbClr val="800000"/>
                </a:highlight>
                <a:latin typeface="Times New Roman" panose="02020603050405020304" pitchFamily="18" charset="0"/>
                <a:ea typeface="Times New Roman" panose="02020603050405020304" pitchFamily="18" charset="0"/>
              </a:rPr>
              <a:t>тауба</a:t>
            </a:r>
            <a:r>
              <a:rPr lang="uk-UA" sz="4000" b="1" dirty="0">
                <a:effectLst/>
                <a:latin typeface="Times New Roman" panose="02020603050405020304" pitchFamily="18" charset="0"/>
                <a:ea typeface="Times New Roman" panose="02020603050405020304" pitchFamily="18" charset="0"/>
              </a:rPr>
              <a:t>) і спокутування (</a:t>
            </a:r>
            <a:r>
              <a:rPr lang="uk-UA" sz="4000" b="1" i="1" dirty="0" err="1">
                <a:effectLst/>
                <a:highlight>
                  <a:srgbClr val="800000"/>
                </a:highlight>
                <a:latin typeface="Times New Roman" panose="02020603050405020304" pitchFamily="18" charset="0"/>
                <a:ea typeface="Times New Roman" panose="02020603050405020304" pitchFamily="18" charset="0"/>
              </a:rPr>
              <a:t>каффара</a:t>
            </a:r>
            <a:r>
              <a:rPr lang="uk-UA" sz="4000" b="1" dirty="0">
                <a:effectLst/>
                <a:latin typeface="Times New Roman" panose="02020603050405020304" pitchFamily="18" charset="0"/>
                <a:ea typeface="Times New Roman" panose="02020603050405020304" pitchFamily="18" charset="0"/>
              </a:rPr>
              <a:t>).</a:t>
            </a:r>
            <a:endParaRPr lang="uk-UA" sz="40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03675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До другої категорії злочинів зараховуються справи про злочини проти потерпілого і його родини. На відміну від першої категорії, розпочинати такі справи можна тільки за скаргою потерпілих або їх родичів, які можуть відмовитися від судового переслідування і пробачити кривдника. За такі злочини призначається покарання </a:t>
            </a:r>
            <a:r>
              <a:rPr lang="uk-UA" sz="4000" b="1" dirty="0" err="1">
                <a:solidFill>
                  <a:srgbClr val="FFFF00"/>
                </a:solidFill>
                <a:effectLst/>
                <a:highlight>
                  <a:srgbClr val="800000"/>
                </a:highlight>
                <a:latin typeface="Times New Roman" panose="02020603050405020304" pitchFamily="18" charset="0"/>
                <a:ea typeface="Times New Roman" panose="02020603050405020304" pitchFamily="18" charset="0"/>
              </a:rPr>
              <a:t>кисас</a:t>
            </a:r>
            <a:r>
              <a:rPr lang="uk-UA" sz="4000" b="1" dirty="0">
                <a:solidFill>
                  <a:srgbClr val="FFFF00"/>
                </a:solidFill>
                <a:effectLst/>
                <a:latin typeface="Times New Roman" panose="02020603050405020304" pitchFamily="18" charset="0"/>
                <a:ea typeface="Times New Roman" panose="02020603050405020304" pitchFamily="18" charset="0"/>
              </a:rPr>
              <a:t> («відплата однаковим») – помста.</a:t>
            </a:r>
          </a:p>
        </p:txBody>
      </p:sp>
    </p:spTree>
    <p:extLst>
      <p:ext uri="{BB962C8B-B14F-4D97-AF65-F5344CB8AC3E}">
        <p14:creationId xmlns:p14="http://schemas.microsoft.com/office/powerpoint/2010/main" val="10749124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Найтяжчий із злочинів проти людини – </a:t>
            </a:r>
            <a:r>
              <a:rPr lang="uk-UA" sz="4000" b="1" dirty="0">
                <a:solidFill>
                  <a:srgbClr val="FFFF00"/>
                </a:solidFill>
                <a:effectLst/>
                <a:highlight>
                  <a:srgbClr val="FF00FF"/>
                </a:highlight>
                <a:latin typeface="Times New Roman" panose="02020603050405020304" pitchFamily="18" charset="0"/>
                <a:ea typeface="Times New Roman" panose="02020603050405020304" pitchFamily="18" charset="0"/>
              </a:rPr>
              <a:t>навмисне вбивство</a:t>
            </a:r>
            <a:r>
              <a:rPr lang="uk-UA" sz="4000" b="1" dirty="0">
                <a:solidFill>
                  <a:srgbClr val="FFFF00"/>
                </a:solidFill>
                <a:effectLst/>
                <a:latin typeface="Times New Roman" panose="02020603050405020304" pitchFamily="18" charset="0"/>
                <a:ea typeface="Times New Roman" panose="02020603050405020304" pitchFamily="18" charset="0"/>
              </a:rPr>
              <a:t>. За нього </a:t>
            </a:r>
            <a:r>
              <a:rPr lang="uk-UA" sz="4000" b="1" dirty="0" err="1">
                <a:solidFill>
                  <a:srgbClr val="FFFF00"/>
                </a:solidFill>
                <a:effectLst/>
                <a:latin typeface="Times New Roman" panose="02020603050405020304" pitchFamily="18" charset="0"/>
                <a:ea typeface="Times New Roman" panose="02020603050405020304" pitchFamily="18" charset="0"/>
              </a:rPr>
              <a:t>кисас</a:t>
            </a:r>
            <a:r>
              <a:rPr lang="uk-UA" sz="4000" b="1" dirty="0">
                <a:solidFill>
                  <a:srgbClr val="FFFF00"/>
                </a:solidFill>
                <a:effectLst/>
                <a:latin typeface="Times New Roman" panose="02020603050405020304" pitchFamily="18" charset="0"/>
                <a:ea typeface="Times New Roman" panose="02020603050405020304" pitchFamily="18" charset="0"/>
              </a:rPr>
              <a:t> передбачає покарання смертю, виконане або катом, або шляхом видачі винного родичам, щоб вони самі стратили його.</a:t>
            </a:r>
          </a:p>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За ненавмисне вбивство (у бійці або по необережності), вбивство, здійснене жінкою, передбачається тільки сплата </a:t>
            </a:r>
            <a:r>
              <a:rPr lang="uk-UA" sz="4000" b="1" dirty="0" err="1">
                <a:solidFill>
                  <a:srgbClr val="FFFF00"/>
                </a:solidFill>
                <a:effectLst/>
                <a:latin typeface="Times New Roman" panose="02020603050405020304" pitchFamily="18" charset="0"/>
                <a:ea typeface="Times New Roman" panose="02020603050405020304" pitchFamily="18" charset="0"/>
              </a:rPr>
              <a:t>дійа</a:t>
            </a:r>
            <a:r>
              <a:rPr lang="uk-UA" sz="4000" b="1" dirty="0">
                <a:solidFill>
                  <a:srgbClr val="FFFF00"/>
                </a:solidFill>
                <a:effectLst/>
                <a:latin typeface="Times New Roman" panose="02020603050405020304" pitchFamily="18" charset="0"/>
                <a:ea typeface="Times New Roman" panose="02020603050405020304" pitchFamily="18" charset="0"/>
              </a:rPr>
              <a:t>.</a:t>
            </a:r>
          </a:p>
          <a:p>
            <a:pPr indent="450215" algn="just">
              <a:lnSpc>
                <a:spcPct val="100000"/>
              </a:lnSpc>
              <a:spcAft>
                <a:spcPts val="1000"/>
              </a:spcAft>
            </a:pPr>
            <a:endParaRPr lang="uk-UA" sz="40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41539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effectLst/>
                <a:latin typeface="Times New Roman" panose="02020603050405020304" pitchFamily="18" charset="0"/>
                <a:ea typeface="Times New Roman" panose="02020603050405020304" pitchFamily="18" charset="0"/>
              </a:rPr>
              <a:t>Мусульманське право виокремлює також злочини, за які виноситься повчальне покарання – </a:t>
            </a:r>
            <a:r>
              <a:rPr lang="uk-UA" sz="4000" b="1" i="1" dirty="0" err="1">
                <a:effectLst/>
                <a:highlight>
                  <a:srgbClr val="FF00FF"/>
                </a:highlight>
                <a:latin typeface="Times New Roman" panose="02020603050405020304" pitchFamily="18" charset="0"/>
                <a:ea typeface="Times New Roman" panose="02020603050405020304" pitchFamily="18" charset="0"/>
              </a:rPr>
              <a:t>тазір</a:t>
            </a:r>
            <a:r>
              <a:rPr lang="uk-UA" sz="4000" b="1" dirty="0">
                <a:effectLst/>
                <a:latin typeface="Times New Roman" panose="02020603050405020304" pitchFamily="18" charset="0"/>
                <a:ea typeface="Times New Roman" panose="02020603050405020304" pitchFamily="18" charset="0"/>
              </a:rPr>
              <a:t> (утримання). </a:t>
            </a:r>
            <a:r>
              <a:rPr lang="uk-UA" sz="4000" b="1" dirty="0" err="1">
                <a:effectLst/>
                <a:latin typeface="Times New Roman" panose="02020603050405020304" pitchFamily="18" charset="0"/>
                <a:ea typeface="Times New Roman" panose="02020603050405020304" pitchFamily="18" charset="0"/>
              </a:rPr>
              <a:t>Тазір</a:t>
            </a:r>
            <a:r>
              <a:rPr lang="uk-UA" sz="4000" b="1" dirty="0">
                <a:effectLst/>
                <a:latin typeface="Times New Roman" panose="02020603050405020304" pitchFamily="18" charset="0"/>
                <a:ea typeface="Times New Roman" panose="02020603050405020304" pitchFamily="18" charset="0"/>
              </a:rPr>
              <a:t> накладається або за </a:t>
            </a:r>
            <a:r>
              <a:rPr lang="uk-UA" sz="4000" b="1" dirty="0" err="1">
                <a:effectLst/>
                <a:latin typeface="Times New Roman" panose="02020603050405020304" pitchFamily="18" charset="0"/>
                <a:ea typeface="Times New Roman" panose="02020603050405020304" pitchFamily="18" charset="0"/>
              </a:rPr>
              <a:t>вироком</a:t>
            </a:r>
            <a:r>
              <a:rPr lang="uk-UA" sz="4000" b="1" dirty="0">
                <a:effectLst/>
                <a:latin typeface="Times New Roman" panose="02020603050405020304" pitchFamily="18" charset="0"/>
                <a:ea typeface="Times New Roman" panose="02020603050405020304" pitchFamily="18" charset="0"/>
              </a:rPr>
              <a:t> суду, або за рішенням правителя чи поліцейського начальника за порушення суспільного порядку (непідкорення владі, зухвала поведінка і хуліганство, базарна крадіжка, дрібне шахрайство, неправдиве обвинувачення, захоплення чужої будівлі та ін.).</a:t>
            </a:r>
            <a:endParaRPr lang="uk-UA" sz="40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80867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effectLst/>
                <a:latin typeface="Times New Roman" panose="02020603050405020304" pitchFamily="18" charset="0"/>
                <a:ea typeface="Times New Roman" panose="02020603050405020304" pitchFamily="18" charset="0"/>
              </a:rPr>
              <a:t>Винний може бути присуджений до покарання батогом або палицями (від 5 до 39 ударів), ув’язнення на строк до 6 місяців, виплати штрафу. Залежно від тяжкості провини і особи винного суддя має право обмежити покарання повчальною бесідою, зауваженням, ляпасом. </a:t>
            </a:r>
            <a:r>
              <a:rPr lang="uk-UA" sz="4000" b="1" dirty="0" err="1">
                <a:effectLst/>
                <a:latin typeface="Times New Roman" panose="02020603050405020304" pitchFamily="18" charset="0"/>
                <a:ea typeface="Times New Roman" panose="02020603050405020304" pitchFamily="18" charset="0"/>
              </a:rPr>
              <a:t>Тазір</a:t>
            </a:r>
            <a:r>
              <a:rPr lang="uk-UA" sz="4000" b="1" dirty="0">
                <a:effectLst/>
                <a:latin typeface="Times New Roman" panose="02020603050405020304" pitchFamily="18" charset="0"/>
                <a:ea typeface="Times New Roman" panose="02020603050405020304" pitchFamily="18" charset="0"/>
              </a:rPr>
              <a:t> передбачає обов’язкове каяття і вибачення, а в деяких випадках вимагається також спокутування (зазвичай тривалий піст, нагодовування злиденних, роздавання пожертвувань нужденним). </a:t>
            </a:r>
            <a:endParaRPr lang="uk-UA" sz="40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042880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200" b="1" dirty="0">
                <a:effectLst/>
                <a:latin typeface="Times New Roman" panose="02020603050405020304" pitchFamily="18" charset="0"/>
                <a:ea typeface="Times New Roman" panose="02020603050405020304" pitchFamily="18" charset="0"/>
              </a:rPr>
              <a:t>Вироки обвинуваченим у злочинах виносить </a:t>
            </a:r>
            <a:r>
              <a:rPr lang="uk-UA" sz="3200" b="1" dirty="0" err="1">
                <a:effectLst/>
                <a:latin typeface="Times New Roman" panose="02020603050405020304" pitchFamily="18" charset="0"/>
                <a:ea typeface="Times New Roman" panose="02020603050405020304" pitchFamily="18" charset="0"/>
              </a:rPr>
              <a:t>шаріатський</a:t>
            </a:r>
            <a:r>
              <a:rPr lang="uk-UA" sz="3200" b="1" dirty="0">
                <a:effectLst/>
                <a:latin typeface="Times New Roman" panose="02020603050405020304" pitchFamily="18" charset="0"/>
                <a:ea typeface="Times New Roman" panose="02020603050405020304" pitchFamily="18" charset="0"/>
              </a:rPr>
              <a:t> суд, головні фігури якого – </a:t>
            </a:r>
            <a:r>
              <a:rPr lang="uk-UA" sz="3200" b="1" u="sng" dirty="0">
                <a:effectLst/>
                <a:latin typeface="Times New Roman" panose="02020603050405020304" pitchFamily="18" charset="0"/>
                <a:ea typeface="Times New Roman" panose="02020603050405020304" pitchFamily="18" charset="0"/>
              </a:rPr>
              <a:t>муфті та </a:t>
            </a:r>
            <a:r>
              <a:rPr lang="uk-UA" sz="3200" b="1" u="sng" dirty="0" err="1">
                <a:effectLst/>
                <a:latin typeface="Times New Roman" panose="02020603050405020304" pitchFamily="18" charset="0"/>
                <a:ea typeface="Times New Roman" panose="02020603050405020304" pitchFamily="18" charset="0"/>
              </a:rPr>
              <a:t>каді</a:t>
            </a:r>
            <a:r>
              <a:rPr lang="uk-UA" sz="3200" b="1" dirty="0">
                <a:effectLst/>
                <a:latin typeface="Times New Roman" panose="02020603050405020304" pitchFamily="18" charset="0"/>
                <a:ea typeface="Times New Roman" panose="02020603050405020304" pitchFamily="18" charset="0"/>
              </a:rPr>
              <a:t> (араб. «той, хто призначає»; «той, хто присуджує»). </a:t>
            </a:r>
          </a:p>
          <a:p>
            <a:pPr indent="450215" algn="just">
              <a:lnSpc>
                <a:spcPct val="100000"/>
              </a:lnSpc>
              <a:spcAft>
                <a:spcPts val="1000"/>
              </a:spcAft>
            </a:pPr>
            <a:r>
              <a:rPr lang="uk-UA" sz="3200" b="1" dirty="0">
                <a:effectLst/>
                <a:latin typeface="Times New Roman" panose="02020603050405020304" pitchFamily="18" charset="0"/>
                <a:ea typeface="Times New Roman" panose="02020603050405020304" pitchFamily="18" charset="0"/>
              </a:rPr>
              <a:t>Муфті – це знавці та </a:t>
            </a:r>
            <a:r>
              <a:rPr lang="uk-UA" sz="3200" b="1" dirty="0" err="1">
                <a:effectLst/>
                <a:latin typeface="Times New Roman" panose="02020603050405020304" pitchFamily="18" charset="0"/>
                <a:ea typeface="Times New Roman" panose="02020603050405020304" pitchFamily="18" charset="0"/>
              </a:rPr>
              <a:t>тлумачі</a:t>
            </a:r>
            <a:r>
              <a:rPr lang="uk-UA" sz="3200" b="1" dirty="0">
                <a:effectLst/>
                <a:latin typeface="Times New Roman" panose="02020603050405020304" pitchFamily="18" charset="0"/>
                <a:ea typeface="Times New Roman" panose="02020603050405020304" pitchFamily="18" charset="0"/>
              </a:rPr>
              <a:t> шаріату, які виносять своє судження (</a:t>
            </a:r>
            <a:r>
              <a:rPr lang="uk-UA" sz="3200" b="1" dirty="0" err="1">
                <a:effectLst/>
                <a:latin typeface="Times New Roman" panose="02020603050405020304" pitchFamily="18" charset="0"/>
                <a:ea typeface="Times New Roman" panose="02020603050405020304" pitchFamily="18" charset="0"/>
              </a:rPr>
              <a:t>фатву</a:t>
            </a:r>
            <a:r>
              <a:rPr lang="uk-UA" sz="3200" b="1" dirty="0">
                <a:effectLst/>
                <a:latin typeface="Times New Roman" panose="02020603050405020304" pitchFamily="18" charset="0"/>
                <a:ea typeface="Times New Roman" panose="02020603050405020304" pitchFamily="18" charset="0"/>
              </a:rPr>
              <a:t>) зі спірних питань. </a:t>
            </a:r>
            <a:r>
              <a:rPr lang="uk-UA" sz="3200" b="1" dirty="0" err="1">
                <a:effectLst/>
                <a:latin typeface="Times New Roman" panose="02020603050405020304" pitchFamily="18" charset="0"/>
                <a:ea typeface="Times New Roman" panose="02020603050405020304" pitchFamily="18" charset="0"/>
              </a:rPr>
              <a:t>Каді</a:t>
            </a:r>
            <a:r>
              <a:rPr lang="uk-UA" sz="3200" b="1" dirty="0">
                <a:effectLst/>
                <a:latin typeface="Times New Roman" panose="02020603050405020304" pitchFamily="18" charset="0"/>
                <a:ea typeface="Times New Roman" panose="02020603050405020304" pitchFamily="18" charset="0"/>
              </a:rPr>
              <a:t> – суддя, здійснюючий правосуддя на основі норм шаріату. Вплив </a:t>
            </a:r>
            <a:r>
              <a:rPr lang="uk-UA" sz="3200" b="1" dirty="0" err="1">
                <a:effectLst/>
                <a:latin typeface="Times New Roman" panose="02020603050405020304" pitchFamily="18" charset="0"/>
                <a:ea typeface="Times New Roman" panose="02020603050405020304" pitchFamily="18" charset="0"/>
              </a:rPr>
              <a:t>каді</a:t>
            </a:r>
            <a:r>
              <a:rPr lang="uk-UA" sz="3200" b="1" dirty="0">
                <a:effectLst/>
                <a:latin typeface="Times New Roman" panose="02020603050405020304" pitchFamily="18" charset="0"/>
                <a:ea typeface="Times New Roman" panose="02020603050405020304" pitchFamily="18" charset="0"/>
              </a:rPr>
              <a:t> на повсякденне життя був дуже значним. Він не тільки тлумачив закон, але і зберігав підвалини віри, захищав пристойність та гідний мусульманина спосіб життя. Виконування обов’язків </a:t>
            </a:r>
            <a:r>
              <a:rPr lang="uk-UA" sz="3200" b="1" dirty="0" err="1">
                <a:effectLst/>
                <a:latin typeface="Times New Roman" panose="02020603050405020304" pitchFamily="18" charset="0"/>
                <a:ea typeface="Times New Roman" panose="02020603050405020304" pitchFamily="18" charset="0"/>
              </a:rPr>
              <a:t>каді</a:t>
            </a:r>
            <a:r>
              <a:rPr lang="uk-UA" sz="3200" b="1" dirty="0">
                <a:effectLst/>
                <a:latin typeface="Times New Roman" panose="02020603050405020304" pitchFamily="18" charset="0"/>
                <a:ea typeface="Times New Roman" panose="02020603050405020304" pitchFamily="18" charset="0"/>
              </a:rPr>
              <a:t> вважалося обов’язком людини перед громадою, тому </a:t>
            </a:r>
            <a:r>
              <a:rPr lang="uk-UA" sz="3200" b="1" dirty="0" err="1">
                <a:effectLst/>
                <a:latin typeface="Times New Roman" panose="02020603050405020304" pitchFamily="18" charset="0"/>
                <a:ea typeface="Times New Roman" panose="02020603050405020304" pitchFamily="18" charset="0"/>
              </a:rPr>
              <a:t>каді</a:t>
            </a:r>
            <a:r>
              <a:rPr lang="uk-UA" sz="3200" b="1" dirty="0">
                <a:effectLst/>
                <a:latin typeface="Times New Roman" panose="02020603050405020304" pitchFamily="18" charset="0"/>
                <a:ea typeface="Times New Roman" panose="02020603050405020304" pitchFamily="18" charset="0"/>
              </a:rPr>
              <a:t> одержували утримання зі скарбниці, а для багатих було почесно виконувати ці обов’язки безоплатно.</a:t>
            </a:r>
            <a:endParaRPr lang="uk-UA" sz="32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139539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400" b="1" dirty="0">
                <a:effectLst/>
                <a:latin typeface="Times New Roman" panose="02020603050405020304" pitchFamily="18" charset="0"/>
                <a:ea typeface="Times New Roman" panose="02020603050405020304" pitchFamily="18" charset="0"/>
                <a:cs typeface="Times New Roman" panose="02020603050405020304" pitchFamily="18" charset="0"/>
              </a:rPr>
              <a:t>Стосовно судового процесу в </a:t>
            </a:r>
            <a:r>
              <a:rPr lang="uk-UA" sz="3400" b="1" dirty="0" err="1">
                <a:effectLst/>
                <a:latin typeface="Times New Roman" panose="02020603050405020304" pitchFamily="18" charset="0"/>
                <a:ea typeface="Times New Roman" panose="02020603050405020304" pitchFamily="18" charset="0"/>
                <a:cs typeface="Times New Roman" panose="02020603050405020304" pitchFamily="18" charset="0"/>
              </a:rPr>
              <a:t>шаріатському</a:t>
            </a:r>
            <a:r>
              <a:rPr lang="uk-UA" sz="3400" b="1" dirty="0">
                <a:effectLst/>
                <a:latin typeface="Times New Roman" panose="02020603050405020304" pitchFamily="18" charset="0"/>
                <a:ea typeface="Times New Roman" panose="02020603050405020304" pitchFamily="18" charset="0"/>
                <a:cs typeface="Times New Roman" panose="02020603050405020304" pitchFamily="18" charset="0"/>
              </a:rPr>
              <a:t> суді закон вимагає обов’язкової присутності на процесі обох сторін, не припускає відстрочок і переносів, відхиляє письмові документи без підтвердження свідків. Судочинство ведеться усно, позивач сам висуває обвинувачення, а відповідач сам говорить на свій захист. </a:t>
            </a:r>
            <a:endParaRPr lang="ru-RU" sz="3400" b="1"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uk-UA" sz="3400" b="1" dirty="0">
                <a:effectLst/>
                <a:latin typeface="Times New Roman" panose="02020603050405020304" pitchFamily="18" charset="0"/>
                <a:ea typeface="Times New Roman" panose="02020603050405020304" pitchFamily="18" charset="0"/>
              </a:rPr>
              <a:t>Засідання </a:t>
            </a:r>
            <a:r>
              <a:rPr lang="uk-UA" sz="3400" b="1" dirty="0" err="1">
                <a:effectLst/>
                <a:latin typeface="Times New Roman" panose="02020603050405020304" pitchFamily="18" charset="0"/>
                <a:ea typeface="Times New Roman" panose="02020603050405020304" pitchFamily="18" charset="0"/>
              </a:rPr>
              <a:t>шаріатського</a:t>
            </a:r>
            <a:r>
              <a:rPr lang="uk-UA" sz="3400" b="1" dirty="0">
                <a:effectLst/>
                <a:latin typeface="Times New Roman" panose="02020603050405020304" pitchFamily="18" charset="0"/>
                <a:ea typeface="Times New Roman" panose="02020603050405020304" pitchFamily="18" charset="0"/>
              </a:rPr>
              <a:t> суду проводяться під відкритим небом, в </a:t>
            </a:r>
            <a:r>
              <a:rPr lang="uk-UA" sz="3400" b="1" i="1" dirty="0" err="1">
                <a:effectLst/>
                <a:highlight>
                  <a:srgbClr val="800000"/>
                </a:highlight>
                <a:latin typeface="Times New Roman" panose="02020603050405020304" pitchFamily="18" charset="0"/>
                <a:ea typeface="Times New Roman" panose="02020603050405020304" pitchFamily="18" charset="0"/>
              </a:rPr>
              <a:t>махкамі</a:t>
            </a:r>
            <a:r>
              <a:rPr lang="uk-UA" sz="3400" b="1" i="1" dirty="0">
                <a:effectLst/>
                <a:latin typeface="Times New Roman" panose="02020603050405020304" pitchFamily="18" charset="0"/>
                <a:ea typeface="Times New Roman" panose="02020603050405020304" pitchFamily="18" charset="0"/>
              </a:rPr>
              <a:t> </a:t>
            </a:r>
            <a:r>
              <a:rPr lang="uk-UA" sz="3400" b="1" dirty="0">
                <a:effectLst/>
                <a:latin typeface="Times New Roman" panose="02020603050405020304" pitchFamily="18" charset="0"/>
                <a:ea typeface="Times New Roman" panose="02020603050405020304" pitchFamily="18" charset="0"/>
              </a:rPr>
              <a:t>(будівлі суду) або мечеті. Перед початком засідання здійснюють омовіння і молитву. </a:t>
            </a:r>
            <a:r>
              <a:rPr lang="uk-UA" sz="3400" b="1" dirty="0" err="1">
                <a:effectLst/>
                <a:latin typeface="Times New Roman" panose="02020603050405020304" pitchFamily="18" charset="0"/>
                <a:ea typeface="Times New Roman" panose="02020603050405020304" pitchFamily="18" charset="0"/>
              </a:rPr>
              <a:t>Каді</a:t>
            </a:r>
            <a:r>
              <a:rPr lang="uk-UA" sz="3400" b="1" dirty="0">
                <a:effectLst/>
                <a:latin typeface="Times New Roman" panose="02020603050405020304" pitchFamily="18" charset="0"/>
                <a:ea typeface="Times New Roman" panose="02020603050405020304" pitchFamily="18" charset="0"/>
              </a:rPr>
              <a:t> не виносить рішення, доти, поки не вислухає обидві сторони і їх свідків, якщо подібні є.</a:t>
            </a:r>
            <a:endParaRPr lang="uk-UA" sz="34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88688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0000FF"/>
                </a:highlight>
              </a:rPr>
              <a:t>2.	Шаріат і нейтральність ісламських законів</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500" b="1" dirty="0">
                <a:effectLst/>
                <a:latin typeface="Times New Roman" panose="02020603050405020304" pitchFamily="18" charset="0"/>
                <a:ea typeface="Times New Roman" panose="02020603050405020304" pitchFamily="18" charset="0"/>
              </a:rPr>
              <a:t>Головним доказом у </a:t>
            </a:r>
            <a:r>
              <a:rPr lang="uk-UA" sz="3500" b="1" dirty="0" err="1">
                <a:effectLst/>
                <a:latin typeface="Times New Roman" panose="02020603050405020304" pitchFamily="18" charset="0"/>
                <a:ea typeface="Times New Roman" panose="02020603050405020304" pitchFamily="18" charset="0"/>
              </a:rPr>
              <a:t>шаріатському</a:t>
            </a:r>
            <a:r>
              <a:rPr lang="uk-UA" sz="3500" b="1" dirty="0">
                <a:effectLst/>
                <a:latin typeface="Times New Roman" panose="02020603050405020304" pitchFamily="18" charset="0"/>
                <a:ea typeface="Times New Roman" panose="02020603050405020304" pitchFamily="18" charset="0"/>
              </a:rPr>
              <a:t> суді визнається зізнання обвинувачуваного (</a:t>
            </a:r>
            <a:r>
              <a:rPr lang="uk-UA" sz="3500" b="1" i="1" dirty="0" err="1">
                <a:effectLst/>
                <a:highlight>
                  <a:srgbClr val="800000"/>
                </a:highlight>
                <a:latin typeface="Times New Roman" panose="02020603050405020304" pitchFamily="18" charset="0"/>
                <a:ea typeface="Times New Roman" panose="02020603050405020304" pitchFamily="18" charset="0"/>
              </a:rPr>
              <a:t>ікрар</a:t>
            </a:r>
            <a:r>
              <a:rPr lang="uk-UA" sz="3500" b="1" dirty="0">
                <a:effectLst/>
                <a:latin typeface="Times New Roman" panose="02020603050405020304" pitchFamily="18" charset="0"/>
                <a:ea typeface="Times New Roman" panose="02020603050405020304" pitchFamily="18" charset="0"/>
              </a:rPr>
              <a:t>). Це зізнання повинно бути добровільним, причому у справах стосовно злочинів проти Бога зізнання можна взяти назад, а у справах відносно злочинів проти людини воно відкликанню не підлягає. </a:t>
            </a:r>
          </a:p>
          <a:p>
            <a:pPr indent="450215" algn="just">
              <a:lnSpc>
                <a:spcPct val="100000"/>
              </a:lnSpc>
              <a:spcAft>
                <a:spcPts val="1000"/>
              </a:spcAft>
            </a:pPr>
            <a:r>
              <a:rPr lang="uk-UA" sz="3500" b="1" dirty="0">
                <a:effectLst/>
                <a:latin typeface="Times New Roman" panose="02020603050405020304" pitchFamily="18" charset="0"/>
                <a:ea typeface="Times New Roman" panose="02020603050405020304" pitchFamily="18" charset="0"/>
              </a:rPr>
              <a:t>Якщо навіть показання свідків розходяться із добровільним зізнанням, вирішальним однаково є останнє. Свідків не можна примусити до показань силою, проте відмова від свідчення вважається порушенням релігійного обов’язку.</a:t>
            </a:r>
            <a:endParaRPr lang="uk-UA" sz="35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5717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400" b="1" dirty="0"/>
              <a:t>Через жорстоке ставлення талібів до шиїтської меншини Афганістану, Іран посилив допомогу НАТО. </a:t>
            </a:r>
            <a:endParaRPr lang="en-US" sz="4400" b="1" dirty="0"/>
          </a:p>
          <a:p>
            <a:pPr algn="just"/>
            <a:r>
              <a:rPr lang="uk-UA" sz="4400" b="1" dirty="0"/>
              <a:t>Відносини з талібами ще більше погіршилися в 1998 р., після того як таліби захопили іранське консульство в Мазарі-</a:t>
            </a:r>
            <a:r>
              <a:rPr lang="uk-UA" sz="4400" b="1" dirty="0" err="1"/>
              <a:t>Шарифі</a:t>
            </a:r>
            <a:r>
              <a:rPr lang="uk-UA" sz="4400" b="1" dirty="0"/>
              <a:t> і стратили іранських дипломатів. Після цього інциденту Іран не вступив у війну з талібами лише через втручання ООН і Сполучених Штатів. </a:t>
            </a:r>
          </a:p>
        </p:txBody>
      </p:sp>
    </p:spTree>
    <p:extLst>
      <p:ext uri="{BB962C8B-B14F-4D97-AF65-F5344CB8AC3E}">
        <p14:creationId xmlns:p14="http://schemas.microsoft.com/office/powerpoint/2010/main" val="175562136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0" algn="just">
              <a:lnSpc>
                <a:spcPct val="100000"/>
              </a:lnSpc>
              <a:spcAft>
                <a:spcPts val="1000"/>
              </a:spcAft>
              <a:buNone/>
            </a:pPr>
            <a:r>
              <a:rPr lang="uk-UA" sz="3400" b="1" dirty="0">
                <a:solidFill>
                  <a:srgbClr val="FFFF00"/>
                </a:solidFill>
                <a:effectLst/>
                <a:latin typeface="Times New Roman" panose="02020603050405020304" pitchFamily="18" charset="0"/>
                <a:ea typeface="Times New Roman" panose="02020603050405020304" pitchFamily="18" charset="0"/>
              </a:rPr>
              <a:t>Серед наукових та експертних кіл немає одностайності щодо початку відліку активної присутності політичного ісламу на світовій арені. Втім, переважна більшість певна, що відродження політичного ісламу безпосередньо пов’язане із сучасною історією мусульманського світу, яка постала, образно кажучи, у вигляді рішучої «мусульманської відсічі» на посилення експансії Заходу (новий виток якої обумовлений процесами модернізації й глобалізації). </a:t>
            </a:r>
            <a:r>
              <a:rPr lang="uk-UA" sz="3400" b="1" u="sng" dirty="0">
                <a:solidFill>
                  <a:srgbClr val="FFFF00"/>
                </a:solidFill>
                <a:effectLst/>
                <a:latin typeface="Times New Roman" panose="02020603050405020304" pitchFamily="18" charset="0"/>
                <a:ea typeface="Times New Roman" panose="02020603050405020304" pitchFamily="18" charset="0"/>
              </a:rPr>
              <a:t>Багато хто з дослідників вбачає рубіжною датою 1979- й рік</a:t>
            </a:r>
            <a:r>
              <a:rPr lang="uk-UA" sz="3400" b="1" dirty="0">
                <a:solidFill>
                  <a:srgbClr val="FFFF00"/>
                </a:solidFill>
                <a:effectLst/>
                <a:latin typeface="Times New Roman" panose="02020603050405020304" pitchFamily="18" charset="0"/>
                <a:ea typeface="Times New Roman" panose="02020603050405020304" pitchFamily="18" charset="0"/>
              </a:rPr>
              <a:t> – час скинення прозахідної шахської монархії в Ірані та створення першої в модерному світі теократичної Ісламської республіки.</a:t>
            </a:r>
          </a:p>
        </p:txBody>
      </p:sp>
    </p:spTree>
    <p:extLst>
      <p:ext uri="{BB962C8B-B14F-4D97-AF65-F5344CB8AC3E}">
        <p14:creationId xmlns:p14="http://schemas.microsoft.com/office/powerpoint/2010/main" val="36546055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35710"/>
            <a:ext cx="12192000" cy="6322290"/>
          </a:xfrm>
        </p:spPr>
        <p:txBody>
          <a:bodyPr>
            <a:noAutofit/>
          </a:bodyPr>
          <a:lstStyle/>
          <a:p>
            <a:pPr indent="0" algn="just">
              <a:lnSpc>
                <a:spcPct val="100000"/>
              </a:lnSpc>
              <a:spcAft>
                <a:spcPts val="1000"/>
              </a:spcAft>
              <a:buNone/>
            </a:pPr>
            <a:r>
              <a:rPr lang="uk-UA" sz="3300" b="1" dirty="0">
                <a:solidFill>
                  <a:srgbClr val="FFFF00"/>
                </a:solidFill>
                <a:effectLst/>
                <a:latin typeface="Times New Roman" panose="02020603050405020304" pitchFamily="18" charset="0"/>
                <a:ea typeface="Times New Roman" panose="02020603050405020304" pitchFamily="18" charset="0"/>
              </a:rPr>
              <a:t>Від того часу світ переконався у реальній політичній силі багатьох нових ісламських угруповань у різних частинах мусульманської цивілізації: «</a:t>
            </a:r>
            <a:r>
              <a:rPr lang="uk-UA" sz="3300" b="1" dirty="0" err="1">
                <a:solidFill>
                  <a:srgbClr val="FFFF00"/>
                </a:solidFill>
                <a:effectLst/>
                <a:latin typeface="Times New Roman" panose="02020603050405020304" pitchFamily="18" charset="0"/>
                <a:ea typeface="Times New Roman" panose="02020603050405020304" pitchFamily="18" charset="0"/>
              </a:rPr>
              <a:t>Хезболли</a:t>
            </a:r>
            <a:r>
              <a:rPr lang="uk-UA" sz="3300" b="1" dirty="0">
                <a:solidFill>
                  <a:srgbClr val="FFFF00"/>
                </a:solidFill>
                <a:effectLst/>
                <a:latin typeface="Times New Roman" panose="02020603050405020304" pitchFamily="18" charset="0"/>
                <a:ea typeface="Times New Roman" panose="02020603050405020304" pitchFamily="18" charset="0"/>
              </a:rPr>
              <a:t>» у Лівані, «</a:t>
            </a:r>
            <a:r>
              <a:rPr lang="uk-UA" sz="3300" b="1" dirty="0" err="1">
                <a:solidFill>
                  <a:srgbClr val="FFFF00"/>
                </a:solidFill>
                <a:effectLst/>
                <a:latin typeface="Times New Roman" panose="02020603050405020304" pitchFamily="18" charset="0"/>
                <a:ea typeface="Times New Roman" panose="02020603050405020304" pitchFamily="18" charset="0"/>
              </a:rPr>
              <a:t>ХАМАСу</a:t>
            </a:r>
            <a:r>
              <a:rPr lang="uk-UA" sz="3300" b="1" dirty="0">
                <a:solidFill>
                  <a:srgbClr val="FFFF00"/>
                </a:solidFill>
                <a:effectLst/>
                <a:latin typeface="Times New Roman" panose="02020603050405020304" pitchFamily="18" charset="0"/>
                <a:ea typeface="Times New Roman" panose="02020603050405020304" pitchFamily="18" charset="0"/>
              </a:rPr>
              <a:t>» в Палестині, «Фронту ісламського порятунку» в Алжирі, «Талібану» в Афганістані, «Братів-мусульман» у Єгипті. </a:t>
            </a:r>
            <a:endParaRPr lang="en-US" sz="3300" b="1" dirty="0">
              <a:solidFill>
                <a:srgbClr val="FFFF00"/>
              </a:solidFill>
              <a:effectLst/>
              <a:latin typeface="Times New Roman" panose="02020603050405020304" pitchFamily="18" charset="0"/>
              <a:ea typeface="Times New Roman" panose="02020603050405020304" pitchFamily="18" charset="0"/>
            </a:endParaRPr>
          </a:p>
          <a:p>
            <a:pPr indent="0" algn="just">
              <a:lnSpc>
                <a:spcPct val="100000"/>
              </a:lnSpc>
              <a:spcAft>
                <a:spcPts val="1000"/>
              </a:spcAft>
              <a:buNone/>
            </a:pPr>
            <a:r>
              <a:rPr lang="uk-UA" sz="3300" b="1" dirty="0">
                <a:solidFill>
                  <a:srgbClr val="FFFF00"/>
                </a:solidFill>
                <a:effectLst/>
                <a:latin typeface="Times New Roman" panose="02020603050405020304" pitchFamily="18" charset="0"/>
                <a:ea typeface="Times New Roman" panose="02020603050405020304" pitchFamily="18" charset="0"/>
              </a:rPr>
              <a:t>Інші пов’язують відродження та інституалізацію політичного ісламу з розпадом Оттоманської імперії (що тривалий час була провідною державою мусульманського світу) та подіями 1924 року, коли новонароджена Турецька республіка формально скасувала Халіфат та вдалася до політики секуляризації.</a:t>
            </a:r>
          </a:p>
        </p:txBody>
      </p:sp>
    </p:spTree>
    <p:extLst>
      <p:ext uri="{BB962C8B-B14F-4D97-AF65-F5344CB8AC3E}">
        <p14:creationId xmlns:p14="http://schemas.microsoft.com/office/powerpoint/2010/main" val="37289518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0" algn="just">
              <a:lnSpc>
                <a:spcPct val="100000"/>
              </a:lnSpc>
              <a:spcAft>
                <a:spcPts val="1000"/>
              </a:spcAft>
              <a:buNone/>
            </a:pPr>
            <a:r>
              <a:rPr lang="uk-UA" sz="2900" b="1" dirty="0">
                <a:solidFill>
                  <a:srgbClr val="FFFF00"/>
                </a:solidFill>
                <a:effectLst/>
                <a:latin typeface="Times New Roman" panose="02020603050405020304" pitchFamily="18" charset="0"/>
                <a:ea typeface="Times New Roman" panose="02020603050405020304" pitchFamily="18" charset="0"/>
              </a:rPr>
              <a:t>Тоді майже всі лідери держав Близького Сходу, які щойно виникли на терені колишньої імперії, спробували здійснити модернізацію своїх країн шляхом імітації конституційних моделей світських західних держав. </a:t>
            </a:r>
            <a:endParaRPr lang="en-US" sz="2900" b="1" dirty="0">
              <a:solidFill>
                <a:srgbClr val="FFFF00"/>
              </a:solidFill>
              <a:effectLst/>
              <a:latin typeface="Times New Roman" panose="02020603050405020304" pitchFamily="18" charset="0"/>
              <a:ea typeface="Times New Roman" panose="02020603050405020304" pitchFamily="18" charset="0"/>
            </a:endParaRPr>
          </a:p>
          <a:p>
            <a:pPr indent="0" algn="just">
              <a:lnSpc>
                <a:spcPct val="100000"/>
              </a:lnSpc>
              <a:spcAft>
                <a:spcPts val="1000"/>
              </a:spcAft>
              <a:buNone/>
            </a:pPr>
            <a:r>
              <a:rPr lang="uk-UA" sz="2900" b="1" dirty="0">
                <a:solidFill>
                  <a:srgbClr val="FFFF00"/>
                </a:solidFill>
                <a:effectLst/>
                <a:latin typeface="Times New Roman" panose="02020603050405020304" pitchFamily="18" charset="0"/>
                <a:ea typeface="Times New Roman" panose="02020603050405020304" pitchFamily="18" charset="0"/>
              </a:rPr>
              <a:t>Відтак обмеження традиційної присутності ісламу і стало причиною сплеску масового політичного і релігійного протесту та їх синтезу у нових організаційних формах. Аргументується, що саме від того часу політичні ісламські угрупування кидають виклик секуляризаційній політиці своїх урядів, піддають критиці прозахідну правлячу еліту і таврують будь-які </a:t>
            </a:r>
            <a:r>
              <a:rPr lang="uk-UA" sz="2900" b="1" dirty="0" err="1">
                <a:solidFill>
                  <a:srgbClr val="FFFF00"/>
                </a:solidFill>
                <a:effectLst/>
                <a:latin typeface="Times New Roman" panose="02020603050405020304" pitchFamily="18" charset="0"/>
                <a:ea typeface="Times New Roman" panose="02020603050405020304" pitchFamily="18" charset="0"/>
              </a:rPr>
              <a:t>модернізаційні</a:t>
            </a:r>
            <a:r>
              <a:rPr lang="uk-UA" sz="2900" b="1" dirty="0">
                <a:solidFill>
                  <a:srgbClr val="FFFF00"/>
                </a:solidFill>
                <a:effectLst/>
                <a:latin typeface="Times New Roman" panose="02020603050405020304" pitchFamily="18" charset="0"/>
                <a:ea typeface="Times New Roman" panose="02020603050405020304" pitchFamily="18" charset="0"/>
              </a:rPr>
              <a:t> зрушення як збочення на шлях соціального занепаду, кризи традиційних цінностей, руйнування мусульманської цивілізації і культури.</a:t>
            </a:r>
          </a:p>
        </p:txBody>
      </p:sp>
    </p:spTree>
    <p:extLst>
      <p:ext uri="{BB962C8B-B14F-4D97-AF65-F5344CB8AC3E}">
        <p14:creationId xmlns:p14="http://schemas.microsoft.com/office/powerpoint/2010/main" val="19626213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200" b="1" dirty="0">
                <a:solidFill>
                  <a:srgbClr val="FFFF00"/>
                </a:solidFill>
                <a:effectLst/>
                <a:latin typeface="Times New Roman" panose="02020603050405020304" pitchFamily="18" charset="0"/>
                <a:ea typeface="Times New Roman" panose="02020603050405020304" pitchFamily="18" charset="0"/>
              </a:rPr>
              <a:t>Ще одна помітна тенденція в </a:t>
            </a:r>
            <a:r>
              <a:rPr lang="uk-UA" sz="3200" b="1" dirty="0" err="1">
                <a:solidFill>
                  <a:srgbClr val="FFFF00"/>
                </a:solidFill>
                <a:effectLst/>
                <a:latin typeface="Times New Roman" panose="02020603050405020304" pitchFamily="18" charset="0"/>
                <a:ea typeface="Times New Roman" panose="02020603050405020304" pitchFamily="18" charset="0"/>
              </a:rPr>
              <a:t>ісламознавчому</a:t>
            </a:r>
            <a:r>
              <a:rPr lang="uk-UA" sz="3200" b="1" dirty="0">
                <a:solidFill>
                  <a:srgbClr val="FFFF00"/>
                </a:solidFill>
                <a:effectLst/>
                <a:latin typeface="Times New Roman" panose="02020603050405020304" pitchFamily="18" charset="0"/>
                <a:ea typeface="Times New Roman" panose="02020603050405020304" pitchFamily="18" charset="0"/>
              </a:rPr>
              <a:t> дискурсі – понятійна дифузія, зокрема поняття «політичний іслам» та «ісламізм» дедалі частіше вживаються як синоніми. </a:t>
            </a:r>
            <a:endParaRPr lang="en-US" sz="3200" b="1" dirty="0">
              <a:solidFill>
                <a:srgbClr val="FFFF00"/>
              </a:solidFill>
              <a:effectLst/>
              <a:latin typeface="Times New Roman" panose="02020603050405020304" pitchFamily="18" charset="0"/>
              <a:ea typeface="Times New Roman" panose="02020603050405020304" pitchFamily="18" charset="0"/>
            </a:endParaRPr>
          </a:p>
          <a:p>
            <a:pPr indent="450215" algn="just">
              <a:lnSpc>
                <a:spcPct val="100000"/>
              </a:lnSpc>
              <a:spcAft>
                <a:spcPts val="1000"/>
              </a:spcAft>
            </a:pPr>
            <a:r>
              <a:rPr lang="uk-UA" sz="3200" b="1" dirty="0">
                <a:solidFill>
                  <a:srgbClr val="FFFF00"/>
                </a:solidFill>
                <a:effectLst/>
                <a:latin typeface="Times New Roman" panose="02020603050405020304" pitchFamily="18" charset="0"/>
                <a:ea typeface="Times New Roman" panose="02020603050405020304" pitchFamily="18" charset="0"/>
              </a:rPr>
              <a:t>Тож під єдину категорію потрапляють і ті політичні групи, організації, рухи, які вважають іслам носієм універсальних, істинних і важливих настанов щодо того, як мусить бути влаштоване і кероване суспільство та прагнуть втілити у життя ці ідеї; і ті угрупування та рухи, які інструментально використовують ісламські гасла з метою досягнення власних цілей, маніпуляції настроями і поведінкою мас, надання легітимності антисоціальним та антигуманним діям, практиці екстремізму і терору.</a:t>
            </a:r>
            <a:endParaRPr lang="uk-UA" sz="31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251143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100" b="1" dirty="0">
                <a:solidFill>
                  <a:srgbClr val="FFFF00"/>
                </a:solidFill>
                <a:effectLst/>
                <a:latin typeface="Times New Roman" panose="02020603050405020304" pitchFamily="18" charset="0"/>
                <a:ea typeface="Times New Roman" panose="02020603050405020304" pitchFamily="18" charset="0"/>
              </a:rPr>
              <a:t>В такому ж руслі йдеться і про «ісламський фундаменталізм» як різновид політичного ісламу (чи ісламізму) аж до рішучого висновку, що «всі фундаменталісти – ісламісти, але не всі ісламісти – фундаменталісти», оскільки, крім них, наявні ще модерністські чи ліберальні течії.</a:t>
            </a:r>
          </a:p>
          <a:p>
            <a:pPr indent="450215" algn="just">
              <a:lnSpc>
                <a:spcPct val="100000"/>
              </a:lnSpc>
              <a:spcAft>
                <a:spcPts val="1000"/>
              </a:spcAft>
            </a:pPr>
            <a:r>
              <a:rPr lang="uk-UA" sz="3100" b="1" dirty="0">
                <a:solidFill>
                  <a:srgbClr val="FFFF00"/>
                </a:solidFill>
                <a:effectLst/>
                <a:latin typeface="Times New Roman" panose="02020603050405020304" pitchFamily="18" charset="0"/>
                <a:ea typeface="Times New Roman" panose="02020603050405020304" pitchFamily="18" charset="0"/>
              </a:rPr>
              <a:t>Під поняттям «політичний іслам» розуміється спектр численних політичних рухів, де іслам виступає основою політичної ідеології та відповідної політичної культури, ціннісними та настановними засадами практичної політичної діяльності.</a:t>
            </a:r>
          </a:p>
        </p:txBody>
      </p:sp>
    </p:spTree>
    <p:extLst>
      <p:ext uri="{BB962C8B-B14F-4D97-AF65-F5344CB8AC3E}">
        <p14:creationId xmlns:p14="http://schemas.microsoft.com/office/powerpoint/2010/main" val="296820037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dirty="0">
                <a:solidFill>
                  <a:srgbClr val="FFFF00"/>
                </a:solidFill>
                <a:effectLst/>
                <a:latin typeface="Times New Roman" panose="02020603050405020304" pitchFamily="18" charset="0"/>
                <a:ea typeface="Times New Roman" panose="02020603050405020304" pitchFamily="18" charset="0"/>
              </a:rPr>
              <a:t>Послідовно і чітко розмежовує поняття «політичний іслам», «ісламська політика», «ісламський політичний процес» тощо авторитетний </a:t>
            </a:r>
            <a:r>
              <a:rPr lang="uk-UA" sz="4000" b="1" dirty="0" err="1">
                <a:solidFill>
                  <a:srgbClr val="FFFF00"/>
                </a:solidFill>
                <a:effectLst/>
                <a:latin typeface="Times New Roman" panose="02020603050405020304" pitchFamily="18" charset="0"/>
                <a:ea typeface="Times New Roman" panose="02020603050405020304" pitchFamily="18" charset="0"/>
              </a:rPr>
              <a:t>ісламолог</a:t>
            </a:r>
            <a:r>
              <a:rPr lang="uk-UA" sz="4000" b="1" dirty="0">
                <a:solidFill>
                  <a:srgbClr val="FFFF00"/>
                </a:solidFill>
                <a:effectLst/>
                <a:latin typeface="Times New Roman" panose="02020603050405020304" pitchFamily="18" charset="0"/>
                <a:ea typeface="Times New Roman" panose="02020603050405020304" pitchFamily="18" charset="0"/>
              </a:rPr>
              <a:t>, президент Всеукраїнської громадської організації «Український центр </a:t>
            </a:r>
            <a:r>
              <a:rPr lang="uk-UA" sz="4000" b="1" dirty="0" err="1">
                <a:solidFill>
                  <a:srgbClr val="FFFF00"/>
                </a:solidFill>
                <a:effectLst/>
                <a:latin typeface="Times New Roman" panose="02020603050405020304" pitchFamily="18" charset="0"/>
                <a:ea typeface="Times New Roman" panose="02020603050405020304" pitchFamily="18" charset="0"/>
              </a:rPr>
              <a:t>ісламознавства</a:t>
            </a:r>
            <a:r>
              <a:rPr lang="uk-UA" sz="4000" b="1" dirty="0">
                <a:solidFill>
                  <a:srgbClr val="FFFF00"/>
                </a:solidFill>
                <a:effectLst/>
                <a:latin typeface="Times New Roman" panose="02020603050405020304" pitchFamily="18" charset="0"/>
                <a:ea typeface="Times New Roman" panose="02020603050405020304" pitchFamily="18" charset="0"/>
              </a:rPr>
              <a:t>» </a:t>
            </a:r>
            <a:r>
              <a:rPr lang="uk-UA" sz="4000" b="1" dirty="0" err="1">
                <a:solidFill>
                  <a:srgbClr val="FFFF00"/>
                </a:solidFill>
                <a:effectLst/>
                <a:latin typeface="Times New Roman" panose="02020603050405020304" pitchFamily="18" charset="0"/>
                <a:ea typeface="Times New Roman" panose="02020603050405020304" pitchFamily="18" charset="0"/>
              </a:rPr>
              <a:t>М.Кирюшко</a:t>
            </a:r>
            <a:r>
              <a:rPr lang="uk-UA" sz="4000" b="1" dirty="0">
                <a:solidFill>
                  <a:srgbClr val="FFFF00"/>
                </a:solidFill>
                <a:effectLst/>
                <a:latin typeface="Times New Roman" panose="02020603050405020304" pitchFamily="18" charset="0"/>
                <a:ea typeface="Times New Roman" panose="02020603050405020304" pitchFamily="18" charset="0"/>
              </a:rPr>
              <a:t>. Дослідник пов’язує політичний іслам з появою «специфічних політичних форм ісламської практики» і вкладає в це поняття подвійний зміст:</a:t>
            </a:r>
          </a:p>
        </p:txBody>
      </p:sp>
    </p:spTree>
    <p:extLst>
      <p:ext uri="{BB962C8B-B14F-4D97-AF65-F5344CB8AC3E}">
        <p14:creationId xmlns:p14="http://schemas.microsoft.com/office/powerpoint/2010/main" val="328404077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«1) рух мусульман за набуття державної влади з метою використання держави як знаряддя, засобу або першого кроку до глобального утвердження ісламу у регіоні або в світі в цілому;</a:t>
            </a:r>
          </a:p>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 2) окрема ідеологія або сукупність ідеологій, спільним витоком яких є уявлення про принципову неподільність політики та релігії ісламу, а природним наслідком − діяльність із створення ісламських держав як бази для поширення й утвердження ісламу у світі».</a:t>
            </a:r>
          </a:p>
        </p:txBody>
      </p:sp>
    </p:spTree>
    <p:extLst>
      <p:ext uri="{BB962C8B-B14F-4D97-AF65-F5344CB8AC3E}">
        <p14:creationId xmlns:p14="http://schemas.microsoft.com/office/powerpoint/2010/main" val="88197180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Автор послідовно протиставляє цей термін політичному індиферентизму, байдужій і безвідповідальній пасивності, з одного боку, а також тероризму, </a:t>
            </a:r>
            <a:r>
              <a:rPr lang="uk-UA" sz="3800" b="1" dirty="0" err="1">
                <a:solidFill>
                  <a:srgbClr val="FFFF00"/>
                </a:solidFill>
                <a:effectLst/>
                <a:latin typeface="Times New Roman" panose="02020603050405020304" pitchFamily="18" charset="0"/>
                <a:ea typeface="Times New Roman" panose="02020603050405020304" pitchFamily="18" charset="0"/>
              </a:rPr>
              <a:t>ультрарадикалізму</a:t>
            </a:r>
            <a:r>
              <a:rPr lang="uk-UA" sz="3800" b="1" dirty="0">
                <a:solidFill>
                  <a:srgbClr val="FFFF00"/>
                </a:solidFill>
                <a:effectLst/>
                <a:latin typeface="Times New Roman" panose="02020603050405020304" pitchFamily="18" charset="0"/>
                <a:ea typeface="Times New Roman" panose="02020603050405020304" pitchFamily="18" charset="0"/>
              </a:rPr>
              <a:t>, анархії – з іншого, вказуючи на те, що мета політичного ісламу − не нарощення книжкового знання, а створення руху (</a:t>
            </a:r>
            <a:r>
              <a:rPr lang="uk-UA" sz="3800" b="1" dirty="0" err="1">
                <a:solidFill>
                  <a:srgbClr val="FFFF00"/>
                </a:solidFill>
                <a:effectLst/>
                <a:latin typeface="Times New Roman" panose="02020603050405020304" pitchFamily="18" charset="0"/>
                <a:ea typeface="Times New Roman" panose="02020603050405020304" pitchFamily="18" charset="0"/>
              </a:rPr>
              <a:t>харака</a:t>
            </a:r>
            <a:r>
              <a:rPr lang="uk-UA" sz="3800" b="1" dirty="0">
                <a:solidFill>
                  <a:srgbClr val="FFFF00"/>
                </a:solidFill>
                <a:effectLst/>
                <a:latin typeface="Times New Roman" panose="02020603050405020304" pitchFamily="18" charset="0"/>
                <a:ea typeface="Times New Roman" panose="02020603050405020304" pitchFamily="18" charset="0"/>
              </a:rPr>
              <a:t>), який, спираючись на </a:t>
            </a:r>
            <a:r>
              <a:rPr lang="uk-UA" sz="3800" b="1" dirty="0" err="1">
                <a:solidFill>
                  <a:srgbClr val="FFFF00"/>
                </a:solidFill>
                <a:effectLst/>
                <a:latin typeface="Times New Roman" panose="02020603050405020304" pitchFamily="18" charset="0"/>
                <a:ea typeface="Times New Roman" panose="02020603050405020304" pitchFamily="18" charset="0"/>
              </a:rPr>
              <a:t>специфічно</a:t>
            </a:r>
            <a:r>
              <a:rPr lang="uk-UA" sz="3800" b="1" dirty="0">
                <a:solidFill>
                  <a:srgbClr val="FFFF00"/>
                </a:solidFill>
                <a:effectLst/>
                <a:latin typeface="Times New Roman" panose="02020603050405020304" pitchFamily="18" charset="0"/>
                <a:ea typeface="Times New Roman" panose="02020603050405020304" pitchFamily="18" charset="0"/>
              </a:rPr>
              <a:t> ісламські засоби політичної діяльності, спрямований на досягнення </a:t>
            </a:r>
            <a:r>
              <a:rPr lang="uk-UA" sz="3800" b="1" dirty="0" err="1">
                <a:solidFill>
                  <a:srgbClr val="FFFF00"/>
                </a:solidFill>
                <a:effectLst/>
                <a:latin typeface="Times New Roman" panose="02020603050405020304" pitchFamily="18" charset="0"/>
                <a:ea typeface="Times New Roman" panose="02020603050405020304" pitchFamily="18" charset="0"/>
              </a:rPr>
              <a:t>специфічно</a:t>
            </a:r>
            <a:r>
              <a:rPr lang="uk-UA" sz="3800" b="1" dirty="0">
                <a:solidFill>
                  <a:srgbClr val="FFFF00"/>
                </a:solidFill>
                <a:effectLst/>
                <a:latin typeface="Times New Roman" panose="02020603050405020304" pitchFamily="18" charset="0"/>
                <a:ea typeface="Times New Roman" panose="02020603050405020304" pitchFamily="18" charset="0"/>
              </a:rPr>
              <a:t> ісламських цілей.</a:t>
            </a:r>
          </a:p>
        </p:txBody>
      </p:sp>
    </p:spTree>
    <p:extLst>
      <p:ext uri="{BB962C8B-B14F-4D97-AF65-F5344CB8AC3E}">
        <p14:creationId xmlns:p14="http://schemas.microsoft.com/office/powerpoint/2010/main" val="172751563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Політичний іслам відтак є втіленням активності </a:t>
            </a:r>
            <a:r>
              <a:rPr lang="uk-UA" sz="3800" b="1" dirty="0" err="1">
                <a:solidFill>
                  <a:srgbClr val="FFFF00"/>
                </a:solidFill>
                <a:effectLst/>
                <a:latin typeface="Times New Roman" panose="02020603050405020304" pitchFamily="18" charset="0"/>
                <a:ea typeface="Times New Roman" panose="02020603050405020304" pitchFamily="18" charset="0"/>
              </a:rPr>
              <a:t>найрізноманітних</a:t>
            </a:r>
            <a:r>
              <a:rPr lang="uk-UA" sz="3800" b="1" dirty="0">
                <a:solidFill>
                  <a:srgbClr val="FFFF00"/>
                </a:solidFill>
                <a:effectLst/>
                <a:latin typeface="Times New Roman" panose="02020603050405020304" pitchFamily="18" charset="0"/>
                <a:ea typeface="Times New Roman" panose="02020603050405020304" pitchFamily="18" charset="0"/>
              </a:rPr>
              <a:t> політичних рухів, які відбивають інтереси різних соціальних груп у різних регіонах і країнах ісламського світу. </a:t>
            </a:r>
            <a:endParaRPr lang="en-US" sz="3800" b="1" dirty="0">
              <a:solidFill>
                <a:srgbClr val="FFFF00"/>
              </a:solidFill>
              <a:effectLst/>
              <a:latin typeface="Times New Roman" panose="02020603050405020304" pitchFamily="18" charset="0"/>
              <a:ea typeface="Times New Roman" panose="02020603050405020304" pitchFamily="18" charset="0"/>
            </a:endParaRPr>
          </a:p>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В залежності від своїх засобів, він може мати поміркований чи радикальний характер; саме радикалізація політичного ісламу в нелегальних і нелегітимних, антиконституційних і антисоціальних формах і відбивається у понятті «ісламізм».</a:t>
            </a:r>
          </a:p>
        </p:txBody>
      </p:sp>
    </p:spTree>
    <p:extLst>
      <p:ext uri="{BB962C8B-B14F-4D97-AF65-F5344CB8AC3E}">
        <p14:creationId xmlns:p14="http://schemas.microsoft.com/office/powerpoint/2010/main" val="305799601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І вітчизняні і зарубіжні дослідники відмічають, що від середини 90-х рр. </a:t>
            </a:r>
            <a:r>
              <a:rPr lang="en-US" sz="3800" b="1" dirty="0">
                <a:solidFill>
                  <a:srgbClr val="FFFF00"/>
                </a:solidFill>
                <a:effectLst/>
                <a:latin typeface="Times New Roman" panose="02020603050405020304" pitchFamily="18" charset="0"/>
                <a:ea typeface="Times New Roman" panose="02020603050405020304" pitchFamily="18" charset="0"/>
              </a:rPr>
              <a:t>XX </a:t>
            </a:r>
            <a:r>
              <a:rPr lang="uk-UA" sz="3800" b="1" dirty="0">
                <a:solidFill>
                  <a:srgbClr val="FFFF00"/>
                </a:solidFill>
                <a:effectLst/>
                <a:latin typeface="Times New Roman" panose="02020603050405020304" pitchFamily="18" charset="0"/>
                <a:ea typeface="Times New Roman" panose="02020603050405020304" pitchFamily="18" charset="0"/>
              </a:rPr>
              <a:t>ст. в межах політичного ісламу відбуваються помітні зміни, що дозволяє вести мову про якісно новий етап у його розвитку. </a:t>
            </a:r>
            <a:endParaRPr lang="en-US" sz="3800" b="1" dirty="0">
              <a:solidFill>
                <a:srgbClr val="FFFF00"/>
              </a:solidFill>
              <a:effectLst/>
              <a:latin typeface="Times New Roman" panose="02020603050405020304" pitchFamily="18" charset="0"/>
              <a:ea typeface="Times New Roman" panose="02020603050405020304" pitchFamily="18" charset="0"/>
            </a:endParaRPr>
          </a:p>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Ці зміни охопили як ідеологічні засади релігійно-політичних рухів в ісламському світі, так і форми та характер виявів політичного ісламу, процеси його інституалізації, та способи його функціонування, і роль в глобальному світі тощо.</a:t>
            </a:r>
          </a:p>
        </p:txBody>
      </p:sp>
    </p:spTree>
    <p:extLst>
      <p:ext uri="{BB962C8B-B14F-4D97-AF65-F5344CB8AC3E}">
        <p14:creationId xmlns:p14="http://schemas.microsoft.com/office/powerpoint/2010/main" val="2728557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1"/>
            <a:ext cx="12192000" cy="988290"/>
          </a:xfrm>
        </p:spPr>
        <p:txBody>
          <a:bodyPr/>
          <a:lstStyle/>
          <a:p>
            <a:pPr algn="ctr"/>
            <a:r>
              <a:rPr lang="uk-UA" b="1" dirty="0">
                <a:highlight>
                  <a:srgbClr val="FF0000"/>
                </a:highlight>
              </a:rPr>
              <a:t>1.	Функціонування влади в ісламі</a:t>
            </a:r>
          </a:p>
        </p:txBody>
      </p:sp>
      <p:sp>
        <p:nvSpPr>
          <p:cNvPr id="3" name="Объект 2">
            <a:extLst>
              <a:ext uri="{FF2B5EF4-FFF2-40B4-BE49-F238E27FC236}">
                <a16:creationId xmlns:a16="http://schemas.microsoft.com/office/drawing/2014/main" id="{11CCE768-137A-45AA-A916-31C590D9BBBE}"/>
              </a:ext>
            </a:extLst>
          </p:cNvPr>
          <p:cNvSpPr>
            <a:spLocks noGrp="1"/>
          </p:cNvSpPr>
          <p:nvPr>
            <p:ph idx="1"/>
          </p:nvPr>
        </p:nvSpPr>
        <p:spPr>
          <a:xfrm>
            <a:off x="-1" y="895927"/>
            <a:ext cx="12191999" cy="5962072"/>
          </a:xfrm>
        </p:spPr>
        <p:txBody>
          <a:bodyPr>
            <a:noAutofit/>
          </a:bodyPr>
          <a:lstStyle/>
          <a:p>
            <a:pPr algn="just"/>
            <a:r>
              <a:rPr lang="uk-UA" sz="4800" b="1" dirty="0"/>
              <a:t>Тільки Пакистан, Саудівська Аравія і Об’єднані Арабські Емірати визнали уряд талібів. Уряд не був визнаний ООН.</a:t>
            </a:r>
            <a:endParaRPr lang="en-US" sz="4800" b="1" dirty="0"/>
          </a:p>
          <a:p>
            <a:pPr algn="just"/>
            <a:r>
              <a:rPr lang="uk-UA" sz="4800" b="1" dirty="0"/>
              <a:t> Туркменістан, проте, проводив офіційні зустрічі і угоди з міністрами уряду талібів. Таліби підтримували повстанців у Чечні, Кашмірі та </a:t>
            </a:r>
            <a:r>
              <a:rPr lang="uk-UA" sz="4800" b="1" dirty="0" err="1"/>
              <a:t>Сіньцзяні</a:t>
            </a:r>
            <a:r>
              <a:rPr lang="uk-UA" sz="4800" b="1" dirty="0"/>
              <a:t>, через це вони нажили ворогів в особі Росії, Індії і КНР.</a:t>
            </a:r>
          </a:p>
        </p:txBody>
      </p:sp>
    </p:spTree>
    <p:extLst>
      <p:ext uri="{BB962C8B-B14F-4D97-AF65-F5344CB8AC3E}">
        <p14:creationId xmlns:p14="http://schemas.microsoft.com/office/powerpoint/2010/main" val="25250457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dirty="0">
                <a:solidFill>
                  <a:srgbClr val="FFFF00"/>
                </a:solidFill>
                <a:effectLst/>
                <a:latin typeface="Times New Roman" panose="02020603050405020304" pitchFamily="18" charset="0"/>
                <a:ea typeface="Times New Roman" panose="02020603050405020304" pitchFamily="18" charset="0"/>
              </a:rPr>
              <a:t>Серед </a:t>
            </a:r>
            <a:r>
              <a:rPr lang="uk-UA" sz="3800" b="1" dirty="0" err="1">
                <a:solidFill>
                  <a:srgbClr val="FFFF00"/>
                </a:solidFill>
                <a:effectLst/>
                <a:latin typeface="Times New Roman" panose="02020603050405020304" pitchFamily="18" charset="0"/>
                <a:ea typeface="Times New Roman" panose="02020603050405020304" pitchFamily="18" charset="0"/>
              </a:rPr>
              <a:t>макросоціальних</a:t>
            </a:r>
            <a:r>
              <a:rPr lang="uk-UA" sz="3800" b="1" dirty="0">
                <a:solidFill>
                  <a:srgbClr val="FFFF00"/>
                </a:solidFill>
                <a:effectLst/>
                <a:latin typeface="Times New Roman" panose="02020603050405020304" pitchFamily="18" charset="0"/>
                <a:ea typeface="Times New Roman" panose="02020603050405020304" pitchFamily="18" charset="0"/>
              </a:rPr>
              <a:t> чинників, що обумовили сучасні трансформації політичного ісламу виділяють кілька груп причин: </a:t>
            </a:r>
          </a:p>
          <a:p>
            <a:pPr indent="450215" algn="just">
              <a:lnSpc>
                <a:spcPct val="100000"/>
              </a:lnSpc>
              <a:spcAft>
                <a:spcPts val="1000"/>
              </a:spcAft>
            </a:pPr>
            <a:r>
              <a:rPr lang="uk-UA" sz="3800" b="1" u="sng" dirty="0">
                <a:solidFill>
                  <a:srgbClr val="FFFF00"/>
                </a:solidFill>
                <a:effectLst/>
                <a:latin typeface="Times New Roman" panose="02020603050405020304" pitchFamily="18" charset="0"/>
                <a:ea typeface="Times New Roman" panose="02020603050405020304" pitchFamily="18" charset="0"/>
              </a:rPr>
              <a:t>по-перше</a:t>
            </a:r>
            <a:r>
              <a:rPr lang="uk-UA" sz="3800" b="1" dirty="0">
                <a:solidFill>
                  <a:srgbClr val="FFFF00"/>
                </a:solidFill>
                <a:effectLst/>
                <a:latin typeface="Times New Roman" panose="02020603050405020304" pitchFamily="18" charset="0"/>
                <a:ea typeface="Times New Roman" panose="02020603050405020304" pitchFamily="18" charset="0"/>
              </a:rPr>
              <a:t>, геополітичні зміни в середовищі існування мусульманського світу, передусім розпад СРСР як одного з провідних центрів впливу в колишньому </a:t>
            </a:r>
            <a:r>
              <a:rPr lang="uk-UA" sz="3800" b="1" dirty="0" err="1">
                <a:solidFill>
                  <a:srgbClr val="FFFF00"/>
                </a:solidFill>
                <a:effectLst/>
                <a:latin typeface="Times New Roman" panose="02020603050405020304" pitchFamily="18" charset="0"/>
                <a:ea typeface="Times New Roman" panose="02020603050405020304" pitchFamily="18" charset="0"/>
              </a:rPr>
              <a:t>світопорядку</a:t>
            </a:r>
            <a:r>
              <a:rPr lang="uk-UA" sz="3800" b="1" dirty="0">
                <a:solidFill>
                  <a:srgbClr val="FFFF00"/>
                </a:solidFill>
                <a:effectLst/>
                <a:latin typeface="Times New Roman" panose="02020603050405020304" pitchFamily="18" charset="0"/>
                <a:ea typeface="Times New Roman" panose="02020603050405020304" pitchFamily="18" charset="0"/>
              </a:rPr>
              <a:t>, утворення на пострадянському просторі значних мусульманських регіонів, нестабільних і </a:t>
            </a:r>
            <a:r>
              <a:rPr lang="uk-UA" sz="3800" b="1" dirty="0" err="1">
                <a:solidFill>
                  <a:srgbClr val="FFFF00"/>
                </a:solidFill>
                <a:effectLst/>
                <a:latin typeface="Times New Roman" panose="02020603050405020304" pitchFamily="18" charset="0"/>
                <a:ea typeface="Times New Roman" panose="02020603050405020304" pitchFamily="18" charset="0"/>
              </a:rPr>
              <a:t>конфліктогенних</a:t>
            </a:r>
            <a:r>
              <a:rPr lang="uk-UA" sz="3800" b="1" dirty="0">
                <a:solidFill>
                  <a:srgbClr val="FFFF00"/>
                </a:solidFill>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56313707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000" b="1" u="sng" dirty="0">
                <a:solidFill>
                  <a:srgbClr val="FFFF00"/>
                </a:solidFill>
                <a:effectLst/>
                <a:latin typeface="Times New Roman" panose="02020603050405020304" pitchFamily="18" charset="0"/>
                <a:ea typeface="Times New Roman" panose="02020603050405020304" pitchFamily="18" charset="0"/>
              </a:rPr>
              <a:t>по-друге</a:t>
            </a:r>
            <a:r>
              <a:rPr lang="uk-UA" sz="4000" b="1" dirty="0">
                <a:solidFill>
                  <a:srgbClr val="FFFF00"/>
                </a:solidFill>
                <a:effectLst/>
                <a:latin typeface="Times New Roman" panose="02020603050405020304" pitchFamily="18" charset="0"/>
                <a:ea typeface="Times New Roman" panose="02020603050405020304" pitchFamily="18" charset="0"/>
              </a:rPr>
              <a:t>, причини «внутрішньо-ісламського рівня», пов’язані із загостренням протиріч всередині мусульманського світу, диференціацією та поляризацією його сегментів, зростанням внутрішньої напруги через кризові економічні, політичні, соціальні процеси, збройні конфлікти на національному і релігійному ґрунті тощо;</a:t>
            </a:r>
          </a:p>
          <a:p>
            <a:pPr indent="450215">
              <a:lnSpc>
                <a:spcPct val="100000"/>
              </a:lnSpc>
              <a:spcAft>
                <a:spcPts val="1000"/>
              </a:spcAft>
            </a:pPr>
            <a:endParaRPr lang="uk-UA" sz="38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75007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800" b="1" u="sng" dirty="0">
                <a:solidFill>
                  <a:srgbClr val="FFFF00"/>
                </a:solidFill>
                <a:effectLst/>
                <a:latin typeface="Times New Roman" panose="02020603050405020304" pitchFamily="18" charset="0"/>
                <a:ea typeface="Times New Roman" panose="02020603050405020304" pitchFamily="18" charset="0"/>
              </a:rPr>
              <a:t>по-третє</a:t>
            </a:r>
            <a:r>
              <a:rPr lang="uk-UA" sz="3800" b="1" dirty="0">
                <a:solidFill>
                  <a:srgbClr val="FFFF00"/>
                </a:solidFill>
                <a:effectLst/>
                <a:latin typeface="Times New Roman" panose="02020603050405020304" pitchFamily="18" charset="0"/>
                <a:ea typeface="Times New Roman" panose="02020603050405020304" pitchFamily="18" charset="0"/>
              </a:rPr>
              <a:t>, вплив об’єктивних глобалізаційних чинників, які підривають основи традиційного суспільного ладу і ціннісних систем;</a:t>
            </a:r>
          </a:p>
          <a:p>
            <a:pPr indent="450215" algn="just">
              <a:lnSpc>
                <a:spcPct val="100000"/>
              </a:lnSpc>
              <a:spcAft>
                <a:spcPts val="1000"/>
              </a:spcAft>
            </a:pPr>
            <a:r>
              <a:rPr lang="uk-UA" sz="3800" b="1" u="sng" dirty="0">
                <a:solidFill>
                  <a:srgbClr val="FFFF00"/>
                </a:solidFill>
                <a:effectLst/>
                <a:latin typeface="Times New Roman" panose="02020603050405020304" pitchFamily="18" charset="0"/>
                <a:ea typeface="Times New Roman" panose="02020603050405020304" pitchFamily="18" charset="0"/>
              </a:rPr>
              <a:t>по-четверте</a:t>
            </a:r>
            <a:r>
              <a:rPr lang="uk-UA" sz="3800" b="1" dirty="0">
                <a:solidFill>
                  <a:srgbClr val="FFFF00"/>
                </a:solidFill>
                <a:effectLst/>
                <a:latin typeface="Times New Roman" panose="02020603050405020304" pitchFamily="18" charset="0"/>
                <a:ea typeface="Times New Roman" panose="02020603050405020304" pitchFamily="18" charset="0"/>
              </a:rPr>
              <a:t>, активна економічна, політична і культурна експансія західних держав з метою задоволення своїх стратегічних інтересів, нові форми «</a:t>
            </a:r>
            <a:r>
              <a:rPr lang="uk-UA" sz="3800" b="1" dirty="0" err="1">
                <a:solidFill>
                  <a:srgbClr val="FFFF00"/>
                </a:solidFill>
                <a:effectLst/>
                <a:latin typeface="Times New Roman" panose="02020603050405020304" pitchFamily="18" charset="0"/>
                <a:ea typeface="Times New Roman" panose="02020603050405020304" pitchFamily="18" charset="0"/>
              </a:rPr>
              <a:t>постколоніалізму</a:t>
            </a:r>
            <a:r>
              <a:rPr lang="uk-UA" sz="3800" b="1" dirty="0">
                <a:solidFill>
                  <a:srgbClr val="FFFF00"/>
                </a:solidFill>
                <a:effectLst/>
                <a:latin typeface="Times New Roman" panose="02020603050405020304" pitchFamily="18" charset="0"/>
                <a:ea typeface="Times New Roman" panose="02020603050405020304" pitchFamily="18" charset="0"/>
              </a:rPr>
              <a:t>», що потягли за собою загострення відносин між мусульманськими країнами і країнами Заходу.</a:t>
            </a:r>
          </a:p>
        </p:txBody>
      </p:sp>
    </p:spTree>
    <p:extLst>
      <p:ext uri="{BB962C8B-B14F-4D97-AF65-F5344CB8AC3E}">
        <p14:creationId xmlns:p14="http://schemas.microsoft.com/office/powerpoint/2010/main" val="355444241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200" b="1" dirty="0">
                <a:solidFill>
                  <a:srgbClr val="FFFF00"/>
                </a:solidFill>
                <a:latin typeface="Times New Roman" panose="02020603050405020304" pitchFamily="18" charset="0"/>
                <a:ea typeface="Times New Roman" panose="02020603050405020304" pitchFamily="18" charset="0"/>
              </a:rPr>
              <a:t>Н</a:t>
            </a:r>
            <a:r>
              <a:rPr lang="uk-UA" sz="3200" b="1" dirty="0">
                <a:solidFill>
                  <a:srgbClr val="FFFF00"/>
                </a:solidFill>
                <a:effectLst/>
                <a:latin typeface="Times New Roman" panose="02020603050405020304" pitchFamily="18" charset="0"/>
                <a:ea typeface="Times New Roman" panose="02020603050405020304" pitchFamily="18" charset="0"/>
              </a:rPr>
              <a:t>едавні події на Близькому Сході та у Північній Африці свідчать про те, що «переформатування» світової </a:t>
            </a:r>
            <a:r>
              <a:rPr lang="uk-UA" sz="3200" b="1" dirty="0" err="1">
                <a:solidFill>
                  <a:srgbClr val="FFFF00"/>
                </a:solidFill>
                <a:effectLst/>
                <a:latin typeface="Times New Roman" panose="02020603050405020304" pitchFamily="18" charset="0"/>
                <a:ea typeface="Times New Roman" panose="02020603050405020304" pitchFamily="18" charset="0"/>
              </a:rPr>
              <a:t>умми</a:t>
            </a:r>
            <a:r>
              <a:rPr lang="uk-UA" sz="3200" b="1" dirty="0">
                <a:solidFill>
                  <a:srgbClr val="FFFF00"/>
                </a:solidFill>
                <a:effectLst/>
                <a:latin typeface="Times New Roman" panose="02020603050405020304" pitchFamily="18" charset="0"/>
                <a:ea typeface="Times New Roman" panose="02020603050405020304" pitchFamily="18" charset="0"/>
              </a:rPr>
              <a:t> вступає в активну фазу – в мусульманському світі відбувається процес виникнення нових центрів впливу і нової системи стосунків.</a:t>
            </a:r>
          </a:p>
          <a:p>
            <a:pPr indent="450215" algn="just">
              <a:lnSpc>
                <a:spcPct val="100000"/>
              </a:lnSpc>
              <a:spcAft>
                <a:spcPts val="1000"/>
              </a:spcAft>
            </a:pPr>
            <a:r>
              <a:rPr lang="uk-UA" sz="3200" b="1" dirty="0">
                <a:solidFill>
                  <a:srgbClr val="FFFF00"/>
                </a:solidFill>
                <a:effectLst/>
                <a:latin typeface="Times New Roman" panose="02020603050405020304" pitchFamily="18" charset="0"/>
                <a:ea typeface="Times New Roman" panose="02020603050405020304" pitchFamily="18" charset="0"/>
              </a:rPr>
              <a:t>Намагаючись осмислити новий етап у розвитку політичного ісламу та його </a:t>
            </a:r>
            <a:r>
              <a:rPr lang="uk-UA" sz="3200" b="1" dirty="0" err="1">
                <a:solidFill>
                  <a:srgbClr val="FFFF00"/>
                </a:solidFill>
                <a:effectLst/>
                <a:latin typeface="Times New Roman" panose="02020603050405020304" pitchFamily="18" charset="0"/>
                <a:ea typeface="Times New Roman" panose="02020603050405020304" pitchFamily="18" charset="0"/>
              </a:rPr>
              <a:t>формовияви</a:t>
            </a:r>
            <a:r>
              <a:rPr lang="uk-UA" sz="3200" b="1" dirty="0">
                <a:solidFill>
                  <a:srgbClr val="FFFF00"/>
                </a:solidFill>
                <a:effectLst/>
                <a:latin typeface="Times New Roman" panose="02020603050405020304" pitchFamily="18" charset="0"/>
                <a:ea typeface="Times New Roman" panose="02020603050405020304" pitchFamily="18" charset="0"/>
              </a:rPr>
              <a:t>, наукова та медіа-спільнота відшукує нові терміни, знов-таки далекі від нейтрально-оціночних понять, на кшталт: «міжнародні радикальні ісламські організації четвертого покоління», «релігійно-екстремістські організації нової генерації», «сучасний фундаменталістський ісламський рух», «ісламізм нового століття» і </a:t>
            </a:r>
            <a:r>
              <a:rPr lang="uk-UA" sz="3200" b="1" dirty="0" err="1">
                <a:solidFill>
                  <a:srgbClr val="FFFF00"/>
                </a:solidFill>
                <a:effectLst/>
                <a:latin typeface="Times New Roman" panose="02020603050405020304" pitchFamily="18" charset="0"/>
                <a:ea typeface="Times New Roman" panose="02020603050405020304" pitchFamily="18" charset="0"/>
              </a:rPr>
              <a:t>т.п</a:t>
            </a:r>
            <a:r>
              <a:rPr lang="uk-UA" sz="3200" b="1" dirty="0">
                <a:solidFill>
                  <a:srgbClr val="FFFF00"/>
                </a:solidFill>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39084059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b="1" dirty="0">
                <a:solidFill>
                  <a:srgbClr val="FFFF00"/>
                </a:solidFill>
                <a:effectLst/>
                <a:latin typeface="Times New Roman" panose="02020603050405020304" pitchFamily="18" charset="0"/>
                <a:ea typeface="Times New Roman" panose="02020603050405020304" pitchFamily="18" charset="0"/>
              </a:rPr>
              <a:t>Узагальнюючи ті зміни, що сталися з політичним ісламом у новітню добу, визначимо кілька векторів його еволюції.</a:t>
            </a:r>
          </a:p>
          <a:p>
            <a:pPr indent="450215" algn="just">
              <a:lnSpc>
                <a:spcPct val="100000"/>
              </a:lnSpc>
              <a:spcAft>
                <a:spcPts val="1000"/>
              </a:spcAft>
            </a:pPr>
            <a:r>
              <a:rPr lang="uk-UA" b="1" u="sng" dirty="0">
                <a:solidFill>
                  <a:srgbClr val="FFFF00"/>
                </a:solidFill>
                <a:effectLst/>
                <a:latin typeface="Times New Roman" panose="02020603050405020304" pitchFamily="18" charset="0"/>
                <a:ea typeface="Times New Roman" panose="02020603050405020304" pitchFamily="18" charset="0"/>
              </a:rPr>
              <a:t>По-перше</a:t>
            </a:r>
            <a:r>
              <a:rPr lang="uk-UA" b="1" dirty="0">
                <a:solidFill>
                  <a:srgbClr val="FFFF00"/>
                </a:solidFill>
                <a:effectLst/>
                <a:latin typeface="Times New Roman" panose="02020603050405020304" pitchFamily="18" charset="0"/>
                <a:ea typeface="Times New Roman" panose="02020603050405020304" pitchFamily="18" charset="0"/>
              </a:rPr>
              <a:t>, еволюція ідеологічного змісту. Специфікою «четвертої хвилі» політичного ісламу стає зміна його ідеологічної платформи, яка простежується у цілій шерезі ідеологем. Якщо попередні радикально-політичні організації (як, власне, і значна частина промислово-економічної та інтелектуальної еліти мусульманських країн, а також чисельні маси населення) ставилися до світової глобалізації вкрай негативно, вбачаючи у ній загрозу руйнації традиційних засад суспільства, нав’язування чужорідних культурних та світоглядних взірців, форму американської гегемонії, зрештою, нову форму колоніалізму, зазіхань на національні </a:t>
            </a:r>
            <a:r>
              <a:rPr lang="uk-UA" b="1" dirty="0" err="1">
                <a:solidFill>
                  <a:srgbClr val="FFFF00"/>
                </a:solidFill>
                <a:effectLst/>
                <a:latin typeface="Times New Roman" panose="02020603050405020304" pitchFamily="18" charset="0"/>
                <a:ea typeface="Times New Roman" panose="02020603050405020304" pitchFamily="18" charset="0"/>
              </a:rPr>
              <a:t>суверенітети</a:t>
            </a:r>
            <a:r>
              <a:rPr lang="uk-UA" b="1" dirty="0">
                <a:solidFill>
                  <a:srgbClr val="FFFF00"/>
                </a:solidFill>
                <a:effectLst/>
                <a:latin typeface="Times New Roman" panose="02020603050405020304" pitchFamily="18" charset="0"/>
                <a:ea typeface="Times New Roman" panose="02020603050405020304" pitchFamily="18" charset="0"/>
              </a:rPr>
              <a:t>, то сучасні ідеологічні платформи все частіше набувають змісту альтернативно-глобалізаційних.</a:t>
            </a:r>
          </a:p>
        </p:txBody>
      </p:sp>
    </p:spTree>
    <p:extLst>
      <p:ext uri="{BB962C8B-B14F-4D97-AF65-F5344CB8AC3E}">
        <p14:creationId xmlns:p14="http://schemas.microsoft.com/office/powerpoint/2010/main" val="92743773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508000"/>
            <a:ext cx="12192000" cy="6349999"/>
          </a:xfrm>
        </p:spPr>
        <p:txBody>
          <a:bodyPr>
            <a:noAutofit/>
          </a:bodyPr>
          <a:lstStyle/>
          <a:p>
            <a:pPr indent="0" algn="just">
              <a:lnSpc>
                <a:spcPct val="100000"/>
              </a:lnSpc>
              <a:spcAft>
                <a:spcPts val="1000"/>
              </a:spcAft>
              <a:buNone/>
            </a:pPr>
            <a:r>
              <a:rPr lang="uk-UA" sz="3300" b="1" dirty="0">
                <a:solidFill>
                  <a:srgbClr val="FFFF00"/>
                </a:solidFill>
                <a:effectLst/>
                <a:latin typeface="Times New Roman" panose="02020603050405020304" pitchFamily="18" charset="0"/>
                <a:ea typeface="Times New Roman" panose="02020603050405020304" pitchFamily="18" charset="0"/>
              </a:rPr>
              <a:t>Світова глобалізація осмислюється як така, що бере свої початки в Арабському халіфаті і є тим процесом, який дозволить мусульманській спільноті (здебільшого </a:t>
            </a:r>
            <a:r>
              <a:rPr lang="uk-UA" sz="3300" b="1" dirty="0" err="1">
                <a:solidFill>
                  <a:srgbClr val="FFFF00"/>
                </a:solidFill>
                <a:effectLst/>
                <a:latin typeface="Times New Roman" panose="02020603050405020304" pitchFamily="18" charset="0"/>
                <a:ea typeface="Times New Roman" panose="02020603050405020304" pitchFamily="18" charset="0"/>
              </a:rPr>
              <a:t>арабо</a:t>
            </a:r>
            <a:r>
              <a:rPr lang="uk-UA" sz="3300" b="1" dirty="0">
                <a:solidFill>
                  <a:srgbClr val="FFFF00"/>
                </a:solidFill>
                <a:effectLst/>
                <a:latin typeface="Times New Roman" panose="02020603050405020304" pitchFamily="18" charset="0"/>
                <a:ea typeface="Times New Roman" panose="02020603050405020304" pitchFamily="18" charset="0"/>
              </a:rPr>
              <a:t>-мусульманській) знов очолити світову цивілізацію. </a:t>
            </a:r>
            <a:r>
              <a:rPr lang="uk-UA" sz="3300" b="1" dirty="0" err="1">
                <a:solidFill>
                  <a:srgbClr val="FFFF00"/>
                </a:solidFill>
                <a:effectLst/>
                <a:latin typeface="Times New Roman" panose="02020603050405020304" pitchFamily="18" charset="0"/>
                <a:ea typeface="Times New Roman" panose="02020603050405020304" pitchFamily="18" charset="0"/>
              </a:rPr>
              <a:t>Панісламізація</a:t>
            </a:r>
            <a:r>
              <a:rPr lang="uk-UA" sz="3300" b="1" dirty="0">
                <a:solidFill>
                  <a:srgbClr val="FFFF00"/>
                </a:solidFill>
                <a:effectLst/>
                <a:latin typeface="Times New Roman" panose="02020603050405020304" pitchFamily="18" charset="0"/>
                <a:ea typeface="Times New Roman" panose="02020603050405020304" pitchFamily="18" charset="0"/>
              </a:rPr>
              <a:t> в тому чи іншому тлумаченні виступає як альтернатива західній глобалізації. </a:t>
            </a:r>
            <a:endParaRPr lang="en-US" sz="3300" b="1" dirty="0">
              <a:solidFill>
                <a:srgbClr val="FFFF00"/>
              </a:solidFill>
              <a:effectLst/>
              <a:latin typeface="Times New Roman" panose="02020603050405020304" pitchFamily="18" charset="0"/>
              <a:ea typeface="Times New Roman" panose="02020603050405020304" pitchFamily="18" charset="0"/>
            </a:endParaRPr>
          </a:p>
          <a:p>
            <a:pPr indent="0" algn="just">
              <a:lnSpc>
                <a:spcPct val="100000"/>
              </a:lnSpc>
              <a:spcAft>
                <a:spcPts val="1000"/>
              </a:spcAft>
              <a:buNone/>
            </a:pPr>
            <a:r>
              <a:rPr lang="uk-UA" sz="3300" b="1" dirty="0">
                <a:solidFill>
                  <a:srgbClr val="FFFF00"/>
                </a:solidFill>
                <a:effectLst/>
                <a:latin typeface="Times New Roman" panose="02020603050405020304" pitchFamily="18" charset="0"/>
                <a:ea typeface="Times New Roman" panose="02020603050405020304" pitchFamily="18" charset="0"/>
              </a:rPr>
              <a:t>Ісламська політична думка не стоїть на місці, випрацьовуючи парадигми </a:t>
            </a:r>
            <a:r>
              <a:rPr lang="uk-UA" sz="3300" b="1" dirty="0" err="1">
                <a:solidFill>
                  <a:srgbClr val="FFFF00"/>
                </a:solidFill>
                <a:effectLst/>
                <a:latin typeface="Times New Roman" panose="02020603050405020304" pitchFamily="18" charset="0"/>
                <a:ea typeface="Times New Roman" panose="02020603050405020304" pitchFamily="18" charset="0"/>
              </a:rPr>
              <a:t>вбудови</a:t>
            </a:r>
            <a:r>
              <a:rPr lang="uk-UA" sz="3300" b="1" dirty="0">
                <a:solidFill>
                  <a:srgbClr val="FFFF00"/>
                </a:solidFill>
                <a:effectLst/>
                <a:latin typeface="Times New Roman" panose="02020603050405020304" pitchFamily="18" charset="0"/>
                <a:ea typeface="Times New Roman" panose="02020603050405020304" pitchFamily="18" charset="0"/>
              </a:rPr>
              <a:t> ісламу в новий міжнародний порядок; задовольняє зростаючий попит на ідеологію, яка була б здатна виконати інтегративну функцію, обґрунтувати не тільки виживання, а й політичну пасіонарність ісламського світу у ХХІ столітті.</a:t>
            </a:r>
          </a:p>
        </p:txBody>
      </p:sp>
    </p:spTree>
    <p:extLst>
      <p:ext uri="{BB962C8B-B14F-4D97-AF65-F5344CB8AC3E}">
        <p14:creationId xmlns:p14="http://schemas.microsoft.com/office/powerpoint/2010/main" val="184703499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100" b="1" dirty="0">
                <a:solidFill>
                  <a:srgbClr val="FFFF00"/>
                </a:solidFill>
                <a:effectLst/>
                <a:latin typeface="Times New Roman" panose="02020603050405020304" pitchFamily="18" charset="0"/>
                <a:ea typeface="Times New Roman" panose="02020603050405020304" pitchFamily="18" charset="0"/>
              </a:rPr>
              <a:t>Ще один важливий напрямок ідеологічної модернізації – </a:t>
            </a:r>
            <a:r>
              <a:rPr lang="uk-UA" sz="3100" b="1" u="sng" dirty="0">
                <a:solidFill>
                  <a:srgbClr val="FFFF00"/>
                </a:solidFill>
                <a:effectLst/>
                <a:latin typeface="Times New Roman" panose="02020603050405020304" pitchFamily="18" charset="0"/>
                <a:ea typeface="Times New Roman" panose="02020603050405020304" pitchFamily="18" charset="0"/>
              </a:rPr>
              <a:t>вироблення доктрин, розрахованих на інтелектуальну та бізнесову еліту мусульманських меншин у західних країнах</a:t>
            </a:r>
            <a:r>
              <a:rPr lang="uk-UA" sz="3100" b="1" dirty="0">
                <a:solidFill>
                  <a:srgbClr val="FFFF00"/>
                </a:solidFill>
                <a:effectLst/>
                <a:latin typeface="Times New Roman" panose="02020603050405020304" pitchFamily="18" charset="0"/>
                <a:ea typeface="Times New Roman" panose="02020603050405020304" pitchFamily="18" charset="0"/>
              </a:rPr>
              <a:t>. Крім того, на порядок денний висунуте питання про вироблення нового тлумачення класичної ісламської правової доктрини, наслідування реформаційним традиціям ісламської юриспруденції. </a:t>
            </a:r>
            <a:endParaRPr lang="en-US" sz="3100" b="1" dirty="0">
              <a:solidFill>
                <a:srgbClr val="FFFF00"/>
              </a:solidFill>
              <a:effectLst/>
              <a:latin typeface="Times New Roman" panose="02020603050405020304" pitchFamily="18" charset="0"/>
              <a:ea typeface="Times New Roman" panose="02020603050405020304" pitchFamily="18" charset="0"/>
            </a:endParaRPr>
          </a:p>
          <a:p>
            <a:pPr indent="450215" algn="just">
              <a:lnSpc>
                <a:spcPct val="100000"/>
              </a:lnSpc>
              <a:spcAft>
                <a:spcPts val="1000"/>
              </a:spcAft>
            </a:pPr>
            <a:r>
              <a:rPr lang="uk-UA" sz="3100" b="1" dirty="0">
                <a:solidFill>
                  <a:srgbClr val="FFFF00"/>
                </a:solidFill>
                <a:effectLst/>
                <a:latin typeface="Times New Roman" panose="02020603050405020304" pitchFamily="18" charset="0"/>
                <a:ea typeface="Times New Roman" panose="02020603050405020304" pitchFamily="18" charset="0"/>
              </a:rPr>
              <a:t>Полеміка між традиціоналістами і модерністами стає тим гострішою, чим більшою стає чисельність мусульманських діаспор у країнах-</a:t>
            </a:r>
            <a:r>
              <a:rPr lang="uk-UA" sz="3100" b="1" dirty="0" err="1">
                <a:solidFill>
                  <a:srgbClr val="FFFF00"/>
                </a:solidFill>
                <a:effectLst/>
                <a:latin typeface="Times New Roman" panose="02020603050405020304" pitchFamily="18" charset="0"/>
                <a:ea typeface="Times New Roman" panose="02020603050405020304" pitchFamily="18" charset="0"/>
              </a:rPr>
              <a:t>реціпієнтах</a:t>
            </a:r>
            <a:r>
              <a:rPr lang="uk-UA" sz="3100" b="1" dirty="0">
                <a:solidFill>
                  <a:srgbClr val="FFFF00"/>
                </a:solidFill>
                <a:effectLst/>
                <a:latin typeface="Times New Roman" panose="02020603050405020304" pitchFamily="18" charset="0"/>
                <a:ea typeface="Times New Roman" panose="02020603050405020304" pitchFamily="18" charset="0"/>
              </a:rPr>
              <a:t> Заходу, чим помітніше демографічні характеристики мусульманських меншин впливають на їх соціальну поведінку.</a:t>
            </a:r>
          </a:p>
        </p:txBody>
      </p:sp>
    </p:spTree>
    <p:extLst>
      <p:ext uri="{BB962C8B-B14F-4D97-AF65-F5344CB8AC3E}">
        <p14:creationId xmlns:p14="http://schemas.microsoft.com/office/powerpoint/2010/main" val="169476521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4400" b="1" dirty="0">
                <a:solidFill>
                  <a:srgbClr val="FFFF00"/>
                </a:solidFill>
                <a:effectLst/>
                <a:latin typeface="Times New Roman" panose="02020603050405020304" pitchFamily="18" charset="0"/>
                <a:ea typeface="Times New Roman" panose="02020603050405020304" pitchFamily="18" charset="0"/>
              </a:rPr>
              <a:t>Назагал характерною рисою ідеологічних побудов політичного ісламу стає компаративізм: </a:t>
            </a:r>
            <a:r>
              <a:rPr lang="uk-UA" sz="4400" b="1" dirty="0">
                <a:solidFill>
                  <a:srgbClr val="FFFF00"/>
                </a:solidFill>
                <a:effectLst/>
                <a:highlight>
                  <a:srgbClr val="800000"/>
                </a:highlight>
                <a:latin typeface="Times New Roman" panose="02020603050405020304" pitchFamily="18" charset="0"/>
                <a:ea typeface="Times New Roman" panose="02020603050405020304" pitchFamily="18" charset="0"/>
              </a:rPr>
              <a:t>порівняння із західним світом </a:t>
            </a:r>
            <a:r>
              <a:rPr lang="uk-UA" sz="4400" b="1" dirty="0">
                <a:solidFill>
                  <a:srgbClr val="FFFF00"/>
                </a:solidFill>
                <a:effectLst/>
                <a:latin typeface="Times New Roman" panose="02020603050405020304" pitchFamily="18" charset="0"/>
                <a:ea typeface="Times New Roman" panose="02020603050405020304" pitchFamily="18" charset="0"/>
              </a:rPr>
              <a:t>слугує основним методом оцінки історичного поступу ісламської цивілізації та проектів її відродження і </a:t>
            </a:r>
            <a:r>
              <a:rPr lang="uk-UA" sz="4400" b="1" dirty="0" err="1">
                <a:solidFill>
                  <a:srgbClr val="FFFF00"/>
                </a:solidFill>
                <a:effectLst/>
                <a:latin typeface="Times New Roman" panose="02020603050405020304" pitchFamily="18" charset="0"/>
                <a:ea typeface="Times New Roman" panose="02020603050405020304" pitchFamily="18" charset="0"/>
              </a:rPr>
              <a:t>употужнення</a:t>
            </a:r>
            <a:r>
              <a:rPr lang="uk-UA" sz="4400" b="1" dirty="0">
                <a:solidFill>
                  <a:srgbClr val="FFFF00"/>
                </a:solidFill>
                <a:effectLst/>
                <a:latin typeface="Times New Roman" panose="02020603050405020304" pitchFamily="18" charset="0"/>
                <a:ea typeface="Times New Roman" panose="02020603050405020304" pitchFamily="18" charset="0"/>
              </a:rPr>
              <a:t>, перетворення на провідного актора світової політичної арени.</a:t>
            </a:r>
          </a:p>
        </p:txBody>
      </p:sp>
    </p:spTree>
    <p:extLst>
      <p:ext uri="{BB962C8B-B14F-4D97-AF65-F5344CB8AC3E}">
        <p14:creationId xmlns:p14="http://schemas.microsoft.com/office/powerpoint/2010/main" val="129185293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ctr">
              <a:lnSpc>
                <a:spcPct val="100000"/>
              </a:lnSpc>
              <a:spcAft>
                <a:spcPts val="1000"/>
              </a:spcAft>
            </a:pPr>
            <a:r>
              <a:rPr lang="uk-UA" sz="4400" b="1" i="1" dirty="0">
                <a:effectLst/>
                <a:highlight>
                  <a:srgbClr val="008080"/>
                </a:highlight>
                <a:latin typeface="Times New Roman" panose="02020603050405020304" pitchFamily="18" charset="0"/>
                <a:ea typeface="Times New Roman" panose="02020603050405020304" pitchFamily="18" charset="0"/>
              </a:rPr>
              <a:t>По-друге</a:t>
            </a:r>
            <a:r>
              <a:rPr lang="uk-UA" sz="4400" b="1" dirty="0">
                <a:effectLst/>
                <a:highlight>
                  <a:srgbClr val="008080"/>
                </a:highlight>
                <a:latin typeface="Times New Roman" panose="02020603050405020304" pitchFamily="18" charset="0"/>
                <a:ea typeface="Times New Roman" panose="02020603050405020304" pitchFamily="18" charset="0"/>
              </a:rPr>
              <a:t>, простежується еволюція в організаційному та інституційному оформленні. У сучасному світі інституалізація політичного ісламу відбувається на кількох рівнях: </a:t>
            </a:r>
          </a:p>
          <a:p>
            <a:pPr indent="450215">
              <a:lnSpc>
                <a:spcPct val="100000"/>
              </a:lnSpc>
              <a:spcAft>
                <a:spcPts val="1000"/>
              </a:spcAft>
            </a:pPr>
            <a:r>
              <a:rPr lang="uk-UA" sz="4400" b="1" dirty="0">
                <a:effectLst/>
                <a:highlight>
                  <a:srgbClr val="008080"/>
                </a:highlight>
                <a:latin typeface="Times New Roman" panose="02020603050405020304" pitchFamily="18" charset="0"/>
                <a:ea typeface="Times New Roman" panose="02020603050405020304" pitchFamily="18" charset="0"/>
              </a:rPr>
              <a:t>1) офіційні міжнародні ісламські організації, які координують свою діяльність і вбудовані у систему міжнародних відносин;</a:t>
            </a:r>
            <a:endParaRPr lang="uk-UA" sz="4400" b="1" dirty="0">
              <a:solidFill>
                <a:srgbClr val="FFFF00"/>
              </a:solidFill>
              <a:effectLst/>
              <a:highlight>
                <a:srgbClr val="008080"/>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00939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BF785-DA39-4ED8-8382-B455F1BAC8C2}"/>
              </a:ext>
            </a:extLst>
          </p:cNvPr>
          <p:cNvSpPr>
            <a:spLocks noGrp="1"/>
          </p:cNvSpPr>
          <p:nvPr>
            <p:ph type="title"/>
          </p:nvPr>
        </p:nvSpPr>
        <p:spPr>
          <a:xfrm>
            <a:off x="0" y="64655"/>
            <a:ext cx="12192000" cy="544945"/>
          </a:xfrm>
        </p:spPr>
        <p:txBody>
          <a:bodyPr>
            <a:noAutofit/>
          </a:bodyPr>
          <a:lstStyle/>
          <a:p>
            <a:pPr algn="ctr"/>
            <a:r>
              <a:rPr lang="uk-UA" sz="3600" b="1" dirty="0">
                <a:highlight>
                  <a:srgbClr val="800080"/>
                </a:highlight>
              </a:rPr>
              <a:t>3.	Еволюція політичного ісламу</a:t>
            </a:r>
          </a:p>
        </p:txBody>
      </p:sp>
      <p:sp>
        <p:nvSpPr>
          <p:cNvPr id="5" name="Объект 4">
            <a:extLst>
              <a:ext uri="{FF2B5EF4-FFF2-40B4-BE49-F238E27FC236}">
                <a16:creationId xmlns:a16="http://schemas.microsoft.com/office/drawing/2014/main" id="{F00B197A-3BFC-4D39-BDC1-43094F04ED46}"/>
              </a:ext>
            </a:extLst>
          </p:cNvPr>
          <p:cNvSpPr>
            <a:spLocks noGrp="1"/>
          </p:cNvSpPr>
          <p:nvPr>
            <p:ph idx="1"/>
          </p:nvPr>
        </p:nvSpPr>
        <p:spPr>
          <a:xfrm>
            <a:off x="0" y="609600"/>
            <a:ext cx="12192000" cy="6248399"/>
          </a:xfrm>
        </p:spPr>
        <p:txBody>
          <a:bodyPr>
            <a:noAutofit/>
          </a:bodyPr>
          <a:lstStyle/>
          <a:p>
            <a:pPr indent="450215" algn="just">
              <a:lnSpc>
                <a:spcPct val="100000"/>
              </a:lnSpc>
              <a:spcAft>
                <a:spcPts val="1000"/>
              </a:spcAft>
            </a:pP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2) неурядові релігійно-політичні організації різного ґатунку (від </a:t>
            </a:r>
            <a:r>
              <a:rPr lang="uk-UA" sz="3700" b="1" dirty="0" err="1">
                <a:solidFill>
                  <a:schemeClr val="tx1"/>
                </a:solidFill>
                <a:effectLst/>
                <a:highlight>
                  <a:srgbClr val="008080"/>
                </a:highlight>
                <a:latin typeface="Times New Roman" panose="02020603050405020304" pitchFamily="18" charset="0"/>
                <a:ea typeface="Times New Roman" panose="02020603050405020304" pitchFamily="18" charset="0"/>
              </a:rPr>
              <a:t>продержавних</a:t>
            </a: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 до відверто опозиційних) і різного характеру (від поміркованих до радикальних) у країнах традиційного поширення ісламу; </a:t>
            </a:r>
          </a:p>
          <a:p>
            <a:pPr indent="450215" algn="just">
              <a:lnSpc>
                <a:spcPct val="100000"/>
              </a:lnSpc>
              <a:spcAft>
                <a:spcPts val="1000"/>
              </a:spcAft>
            </a:pP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3) організації-</a:t>
            </a:r>
            <a:r>
              <a:rPr lang="uk-UA" sz="3700" b="1" dirty="0" err="1">
                <a:solidFill>
                  <a:schemeClr val="tx1"/>
                </a:solidFill>
                <a:effectLst/>
                <a:highlight>
                  <a:srgbClr val="008080"/>
                </a:highlight>
                <a:latin typeface="Times New Roman" panose="02020603050405020304" pitchFamily="18" charset="0"/>
                <a:ea typeface="Times New Roman" panose="02020603050405020304" pitchFamily="18" charset="0"/>
              </a:rPr>
              <a:t>презентатори</a:t>
            </a: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 мусульманських меншин у західних країнах (як офіційні, так і неофіційні); </a:t>
            </a:r>
          </a:p>
          <a:p>
            <a:pPr indent="450215" algn="just">
              <a:lnSpc>
                <a:spcPct val="100000"/>
              </a:lnSpc>
              <a:spcAft>
                <a:spcPts val="1000"/>
              </a:spcAft>
            </a:pP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4) нещодавно розбудовані організаційні структури (управління, центри), які інтегрували різні сегменти </a:t>
            </a:r>
            <a:r>
              <a:rPr lang="uk-UA" sz="3700" b="1" dirty="0" err="1">
                <a:solidFill>
                  <a:schemeClr val="tx1"/>
                </a:solidFill>
                <a:effectLst/>
                <a:highlight>
                  <a:srgbClr val="008080"/>
                </a:highlight>
                <a:latin typeface="Times New Roman" panose="02020603050405020304" pitchFamily="18" charset="0"/>
                <a:ea typeface="Times New Roman" panose="02020603050405020304" pitchFamily="18" charset="0"/>
              </a:rPr>
              <a:t>умми</a:t>
            </a:r>
            <a:r>
              <a:rPr lang="uk-UA" sz="3700" b="1" dirty="0">
                <a:solidFill>
                  <a:schemeClr val="tx1"/>
                </a:solidFill>
                <a:effectLst/>
                <a:highlight>
                  <a:srgbClr val="008080"/>
                </a:highlight>
                <a:latin typeface="Times New Roman" panose="02020603050405020304" pitchFamily="18" charset="0"/>
                <a:ea typeface="Times New Roman" panose="02020603050405020304" pitchFamily="18" charset="0"/>
              </a:rPr>
              <a:t> у пострадянських країнах; </a:t>
            </a:r>
          </a:p>
        </p:txBody>
      </p:sp>
    </p:spTree>
    <p:extLst>
      <p:ext uri="{BB962C8B-B14F-4D97-AF65-F5344CB8AC3E}">
        <p14:creationId xmlns:p14="http://schemas.microsoft.com/office/powerpoint/2010/main" val="1307954936"/>
      </p:ext>
    </p:extLst>
  </p:cSld>
  <p:clrMapOvr>
    <a:masterClrMapping/>
  </p:clrMapOvr>
</p:sld>
</file>

<file path=ppt/theme/theme1.xml><?xml version="1.0" encoding="utf-8"?>
<a:theme xmlns:a="http://schemas.openxmlformats.org/drawingml/2006/main" name="Глубина">
  <a:themeElements>
    <a:clrScheme name="Глубина">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Глубина">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уби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TM04033923[[fn=Глубина]]</Template>
  <TotalTime>269</TotalTime>
  <Words>8861</Words>
  <Application>Microsoft Office PowerPoint</Application>
  <PresentationFormat>Широкоэкранный</PresentationFormat>
  <Paragraphs>303</Paragraphs>
  <Slides>105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105</vt:i4>
      </vt:variant>
    </vt:vector>
  </HeadingPairs>
  <TitlesOfParts>
    <vt:vector size="110" baseType="lpstr">
      <vt:lpstr>Arial</vt:lpstr>
      <vt:lpstr>Calibri</vt:lpstr>
      <vt:lpstr>Corbel</vt:lpstr>
      <vt:lpstr>Times New Roman</vt:lpstr>
      <vt:lpstr>Глубина</vt:lpstr>
      <vt:lpstr>Лекція 1: Ідеології функціонування влади</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1. Функціонування влади в ісламі</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2. Шаріат і нейтральність ісламських законів</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lpstr>3. Еволюція політичного ісламу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 Ідеології функціонування влади</dc:title>
  <dc:creator>admin</dc:creator>
  <cp:lastModifiedBy>admin</cp:lastModifiedBy>
  <cp:revision>27</cp:revision>
  <dcterms:created xsi:type="dcterms:W3CDTF">2022-09-05T17:29:54Z</dcterms:created>
  <dcterms:modified xsi:type="dcterms:W3CDTF">2023-09-11T14:54:07Z</dcterms:modified>
</cp:coreProperties>
</file>