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4" d="100"/>
          <a:sy n="64" d="100"/>
        </p:scale>
        <p:origin x="26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bg/photo/20409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5BAC8-DC47-0735-D370-E067356078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Туристичні ресурси країн світу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9B1426-1542-E19F-158F-5B325B38C1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800" dirty="0"/>
              <a:t>Слободяник Ірина Миколаївна</a:t>
            </a:r>
          </a:p>
          <a:p>
            <a:r>
              <a:rPr lang="en-US" dirty="0"/>
              <a:t>Yarina.slobod@gmail.com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2887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4AC27B-66B3-C589-7681-212C77F8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>
                <a:solidFill>
                  <a:srgbClr val="FFFF00"/>
                </a:solidFill>
              </a:rPr>
              <a:t>Лекція</a:t>
            </a:r>
            <a:r>
              <a:rPr lang="ru-RU" sz="2800" dirty="0">
                <a:solidFill>
                  <a:srgbClr val="FFFF00"/>
                </a:solidFill>
              </a:rPr>
              <a:t> 2</a:t>
            </a:r>
            <a:r>
              <a:rPr lang="ru-RU" sz="2800" dirty="0"/>
              <a:t> </a:t>
            </a:r>
            <a:r>
              <a:rPr lang="ru-RU" sz="2800" dirty="0" err="1">
                <a:solidFill>
                  <a:srgbClr val="FFFF00"/>
                </a:solidFill>
              </a:rPr>
              <a:t>Теоретичні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основи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економіки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індустрії</a:t>
            </a:r>
            <a:r>
              <a:rPr lang="ru-RU" sz="2800" dirty="0">
                <a:solidFill>
                  <a:srgbClr val="FFFF00"/>
                </a:solidFill>
              </a:rPr>
              <a:t> туризму та </a:t>
            </a:r>
            <a:r>
              <a:rPr lang="ru-RU" sz="2800" dirty="0" err="1">
                <a:solidFill>
                  <a:srgbClr val="FFFF00"/>
                </a:solidFill>
              </a:rPr>
              <a:t>особливості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економіки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Європейського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туристичного</a:t>
            </a:r>
            <a:r>
              <a:rPr lang="ru-RU" sz="2800" dirty="0">
                <a:solidFill>
                  <a:srgbClr val="FFFF00"/>
                </a:solidFill>
              </a:rPr>
              <a:t> </a:t>
            </a:r>
            <a:r>
              <a:rPr lang="ru-RU" sz="2800" dirty="0" err="1">
                <a:solidFill>
                  <a:srgbClr val="FFFF00"/>
                </a:solidFill>
              </a:rPr>
              <a:t>регіону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2864A-3335-9345-A767-DB6A3794E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sz="2800" dirty="0"/>
              <a:t>План 1. </a:t>
            </a:r>
            <a:r>
              <a:rPr lang="ru-RU" sz="2800" dirty="0" err="1"/>
              <a:t>Сутність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та </a:t>
            </a:r>
            <a:r>
              <a:rPr lang="ru-RU" sz="2800" dirty="0" err="1"/>
              <a:t>рекреаційних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2. Кількісні та </a:t>
            </a:r>
            <a:r>
              <a:rPr lang="ru-RU" sz="2800" dirty="0" err="1"/>
              <a:t>якісні</a:t>
            </a:r>
            <a:r>
              <a:rPr lang="ru-RU" sz="2800" dirty="0"/>
              <a:t> характеристики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sz="2800" dirty="0"/>
              <a:t>. </a:t>
            </a:r>
          </a:p>
          <a:p>
            <a:r>
              <a:rPr lang="ru-RU" sz="2800" dirty="0"/>
              <a:t>3. </a:t>
            </a:r>
            <a:r>
              <a:rPr lang="ru-RU" sz="2800" dirty="0" err="1"/>
              <a:t>Підходи</a:t>
            </a:r>
            <a:r>
              <a:rPr lang="ru-RU" sz="2800" dirty="0"/>
              <a:t> до </a:t>
            </a:r>
            <a:r>
              <a:rPr lang="ru-RU" sz="2800" dirty="0" err="1"/>
              <a:t>оцінювання</a:t>
            </a:r>
            <a:r>
              <a:rPr lang="ru-RU" sz="2800" dirty="0"/>
              <a:t> </a:t>
            </a:r>
            <a:r>
              <a:rPr lang="ru-RU" sz="2800" dirty="0" err="1"/>
              <a:t>туристичних</a:t>
            </a:r>
            <a:r>
              <a:rPr lang="ru-RU" sz="2800" dirty="0"/>
              <a:t> </a:t>
            </a:r>
            <a:r>
              <a:rPr lang="ru-RU" sz="2800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085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05A4F-72CF-BD81-0752-648E0A5BA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729" y="452718"/>
            <a:ext cx="9120105" cy="273903"/>
          </a:xfrm>
        </p:spPr>
        <p:txBody>
          <a:bodyPr/>
          <a:lstStyle/>
          <a:p>
            <a:r>
              <a:rPr lang="uk-UA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Сутність туристичних ресурсів</a:t>
            </a:r>
            <a:endParaRPr lang="ru-RU" sz="2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21DF08-B8BF-BBF3-F8F4-276CC7EC88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0" y="1110344"/>
            <a:ext cx="9306903" cy="5138056"/>
          </a:xfrm>
        </p:spPr>
        <p:txBody>
          <a:bodyPr/>
          <a:lstStyle/>
          <a:p>
            <a:r>
              <a:rPr lang="ru-RU" dirty="0" err="1"/>
              <a:t>туристичними</a:t>
            </a:r>
            <a:r>
              <a:rPr lang="ru-RU" dirty="0"/>
              <a:t> ресурсами </a:t>
            </a:r>
            <a:r>
              <a:rPr lang="ru-RU" dirty="0" err="1"/>
              <a:t>вважається</a:t>
            </a:r>
            <a:r>
              <a:rPr lang="ru-RU" dirty="0"/>
              <a:t> все,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в конкретному </a:t>
            </a:r>
            <a:r>
              <a:rPr lang="ru-RU" dirty="0" err="1"/>
              <a:t>районі</a:t>
            </a:r>
            <a:r>
              <a:rPr lang="ru-RU" dirty="0"/>
              <a:t> для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та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  <a:endParaRPr lang="en-US" dirty="0"/>
          </a:p>
          <a:p>
            <a:r>
              <a:rPr lang="ru-RU" b="1" i="1" dirty="0" err="1"/>
              <a:t>Туристичні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b="1" i="1" dirty="0" err="1"/>
              <a:t>Рекреаційні</a:t>
            </a:r>
            <a:r>
              <a:rPr lang="ru-RU" b="1" i="1" dirty="0"/>
              <a:t> </a:t>
            </a:r>
            <a:r>
              <a:rPr lang="ru-RU" b="1" i="1" dirty="0" err="1"/>
              <a:t>ресурси</a:t>
            </a:r>
            <a:endParaRPr lang="en-US" b="1" i="1" dirty="0"/>
          </a:p>
          <a:p>
            <a:r>
              <a:rPr lang="ru-RU" dirty="0" err="1"/>
              <a:t>Властивості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: </a:t>
            </a:r>
            <a:r>
              <a:rPr lang="ru-RU" dirty="0" err="1"/>
              <a:t>привабливість</a:t>
            </a:r>
            <a:r>
              <a:rPr lang="ru-RU" dirty="0"/>
              <a:t>;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; </a:t>
            </a:r>
            <a:r>
              <a:rPr lang="ru-RU" dirty="0" err="1"/>
              <a:t>доступність</a:t>
            </a:r>
            <a:r>
              <a:rPr lang="ru-RU" dirty="0"/>
              <a:t>;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дослідженості</a:t>
            </a:r>
            <a:r>
              <a:rPr lang="ru-RU" dirty="0"/>
              <a:t>; </a:t>
            </a:r>
            <a:r>
              <a:rPr lang="ru-RU" dirty="0" err="1"/>
              <a:t>екскурсійна</a:t>
            </a:r>
            <a:r>
              <a:rPr lang="ru-RU" dirty="0"/>
              <a:t> </a:t>
            </a:r>
            <a:r>
              <a:rPr lang="ru-RU" dirty="0" err="1"/>
              <a:t>значущість</a:t>
            </a:r>
            <a:r>
              <a:rPr lang="ru-RU" dirty="0"/>
              <a:t>; </a:t>
            </a:r>
            <a:r>
              <a:rPr lang="ru-RU" dirty="0" err="1"/>
              <a:t>пейзажні</a:t>
            </a:r>
            <a:r>
              <a:rPr lang="ru-RU" dirty="0"/>
              <a:t> и </a:t>
            </a:r>
            <a:r>
              <a:rPr lang="ru-RU" dirty="0" err="1"/>
              <a:t>екологічні</a:t>
            </a:r>
            <a:r>
              <a:rPr lang="ru-RU" dirty="0"/>
              <a:t> характеристики; </a:t>
            </a:r>
            <a:r>
              <a:rPr lang="ru-RU" dirty="0" err="1"/>
              <a:t>соціально-демографічні</a:t>
            </a:r>
            <a:r>
              <a:rPr lang="ru-RU" dirty="0"/>
              <a:t> характеристики; </a:t>
            </a:r>
            <a:r>
              <a:rPr lang="ru-RU" dirty="0" err="1"/>
              <a:t>потенційний</a:t>
            </a:r>
            <a:r>
              <a:rPr lang="ru-RU" dirty="0"/>
              <a:t> запас;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</a:t>
            </a:r>
            <a:endParaRPr lang="en-US" dirty="0"/>
          </a:p>
          <a:p>
            <a:endParaRPr lang="en-US" b="1" i="1" dirty="0"/>
          </a:p>
          <a:p>
            <a:r>
              <a:rPr lang="ru-RU" dirty="0"/>
              <a:t>За </a:t>
            </a:r>
            <a:r>
              <a:rPr lang="ru-RU" dirty="0" err="1"/>
              <a:t>виконуваними</a:t>
            </a:r>
            <a:r>
              <a:rPr lang="ru-RU" dirty="0"/>
              <a:t> </a:t>
            </a:r>
            <a:r>
              <a:rPr lang="ru-RU" dirty="0" err="1"/>
              <a:t>функціями</a:t>
            </a:r>
            <a:r>
              <a:rPr lang="ru-RU" dirty="0"/>
              <a:t> </a:t>
            </a:r>
            <a:r>
              <a:rPr lang="ru-RU" dirty="0" err="1"/>
              <a:t>туристсько-рекреаційні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ресурси</a:t>
            </a:r>
            <a:r>
              <a:rPr lang="ru-RU" dirty="0"/>
              <a:t> </a:t>
            </a:r>
            <a:r>
              <a:rPr lang="ru-RU" b="1" i="1" dirty="0" err="1"/>
              <a:t>місцевого</a:t>
            </a:r>
            <a:r>
              <a:rPr lang="ru-RU" b="1" i="1" dirty="0"/>
              <a:t> </a:t>
            </a:r>
            <a:r>
              <a:rPr lang="ru-RU" b="1" i="1" dirty="0" err="1"/>
              <a:t>значення</a:t>
            </a:r>
            <a:r>
              <a:rPr lang="ru-RU" b="1" i="1" dirty="0"/>
              <a:t>, </a:t>
            </a:r>
            <a:r>
              <a:rPr lang="ru-RU" b="1" i="1" dirty="0" err="1"/>
              <a:t>обласного</a:t>
            </a:r>
            <a:r>
              <a:rPr lang="ru-RU" b="1" i="1" dirty="0"/>
              <a:t>, </a:t>
            </a:r>
            <a:r>
              <a:rPr lang="ru-RU" b="1" i="1" dirty="0" err="1"/>
              <a:t>національного</a:t>
            </a:r>
            <a:r>
              <a:rPr lang="ru-RU" b="1" i="1" dirty="0"/>
              <a:t> та </a:t>
            </a:r>
            <a:r>
              <a:rPr lang="ru-RU" b="1" i="1" dirty="0" err="1"/>
              <a:t>світового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897045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1236C-CCD1-8521-51B1-C7AC3D4B9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Кількісні та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якісні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характеристики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туристичних</a:t>
            </a:r>
            <a:r>
              <a:rPr lang="ru-RU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ресурсів</a:t>
            </a:r>
            <a:r>
              <a:rPr lang="ru-RU" sz="28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31472D-23DA-D04B-A3A5-6184BB901D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786" y="1494064"/>
            <a:ext cx="9315067" cy="4754335"/>
          </a:xfrm>
        </p:spPr>
        <p:txBody>
          <a:bodyPr/>
          <a:lstStyle/>
          <a:p>
            <a:r>
              <a:rPr lang="ru-RU" dirty="0"/>
              <a:t>- </a:t>
            </a:r>
            <a:r>
              <a:rPr lang="ru-RU" dirty="0" err="1"/>
              <a:t>обсяг</a:t>
            </a:r>
            <a:r>
              <a:rPr lang="ru-RU" dirty="0"/>
              <a:t> </a:t>
            </a:r>
            <a:r>
              <a:rPr lang="ru-RU" dirty="0" err="1"/>
              <a:t>запасів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площа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endParaRPr lang="ru-RU" dirty="0"/>
          </a:p>
          <a:p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можливої</a:t>
            </a:r>
            <a:r>
              <a:rPr lang="ru-RU" dirty="0"/>
              <a:t> </a:t>
            </a:r>
            <a:r>
              <a:rPr lang="ru-RU" dirty="0" err="1"/>
              <a:t>експлуатації</a:t>
            </a:r>
            <a:r>
              <a:rPr lang="ru-RU" dirty="0"/>
              <a:t> (</a:t>
            </a:r>
            <a:r>
              <a:rPr lang="ru-RU" dirty="0" err="1"/>
              <a:t>тривалість</a:t>
            </a:r>
            <a:r>
              <a:rPr lang="ru-RU" dirty="0"/>
              <a:t> </a:t>
            </a:r>
            <a:r>
              <a:rPr lang="ru-RU" dirty="0" err="1"/>
              <a:t>сприятливого</a:t>
            </a:r>
            <a:r>
              <a:rPr lang="ru-RU" dirty="0"/>
              <a:t> </a:t>
            </a:r>
            <a:r>
              <a:rPr lang="ru-RU" dirty="0" err="1"/>
              <a:t>погоднокліматичного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, купального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лижного</a:t>
            </a:r>
            <a:r>
              <a:rPr lang="ru-RU" dirty="0"/>
              <a:t> сезону.)</a:t>
            </a:r>
          </a:p>
          <a:p>
            <a:r>
              <a:rPr lang="ru-RU" dirty="0" err="1"/>
              <a:t>територіальна</a:t>
            </a:r>
            <a:r>
              <a:rPr lang="ru-RU" dirty="0"/>
              <a:t> </a:t>
            </a:r>
            <a:r>
              <a:rPr lang="ru-RU" dirty="0" err="1"/>
              <a:t>зосередженість</a:t>
            </a:r>
            <a:endParaRPr lang="ru-RU" dirty="0"/>
          </a:p>
          <a:p>
            <a:r>
              <a:rPr lang="ru-RU" dirty="0" err="1"/>
              <a:t>порівняно</a:t>
            </a:r>
            <a:r>
              <a:rPr lang="ru-RU" dirty="0"/>
              <a:t> </a:t>
            </a:r>
            <a:r>
              <a:rPr lang="ru-RU" dirty="0" err="1"/>
              <a:t>низька</a:t>
            </a:r>
            <a:r>
              <a:rPr lang="ru-RU" dirty="0"/>
              <a:t> </a:t>
            </a:r>
            <a:r>
              <a:rPr lang="ru-RU" dirty="0" err="1"/>
              <a:t>капіталомісткість</a:t>
            </a:r>
            <a:r>
              <a:rPr lang="ru-RU" dirty="0"/>
              <a:t> і </a:t>
            </a:r>
            <a:r>
              <a:rPr lang="ru-RU" dirty="0" err="1"/>
              <a:t>невисока</a:t>
            </a:r>
            <a:r>
              <a:rPr lang="ru-RU" dirty="0"/>
              <a:t> </a:t>
            </a:r>
            <a:r>
              <a:rPr lang="ru-RU" dirty="0" err="1"/>
              <a:t>вартість</a:t>
            </a:r>
            <a:r>
              <a:rPr lang="ru-RU" dirty="0"/>
              <a:t> </a:t>
            </a:r>
            <a:r>
              <a:rPr lang="ru-RU" dirty="0" err="1"/>
              <a:t>експлуатаційних</a:t>
            </a:r>
            <a:r>
              <a:rPr lang="ru-RU" dirty="0"/>
              <a:t> затрат</a:t>
            </a:r>
          </a:p>
          <a:p>
            <a:r>
              <a:rPr lang="ru-RU" dirty="0" err="1"/>
              <a:t>багаторазовість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при </a:t>
            </a:r>
            <a:r>
              <a:rPr lang="ru-RU" dirty="0" err="1"/>
              <a:t>дотриманні</a:t>
            </a:r>
            <a:r>
              <a:rPr lang="ru-RU" dirty="0"/>
              <a:t> норм </a:t>
            </a:r>
            <a:r>
              <a:rPr lang="ru-RU" dirty="0" err="1"/>
              <a:t>раціонального</a:t>
            </a:r>
            <a:r>
              <a:rPr lang="ru-RU" dirty="0"/>
              <a:t> </a:t>
            </a:r>
            <a:r>
              <a:rPr lang="ru-RU" dirty="0" err="1"/>
              <a:t>природокористування</a:t>
            </a:r>
            <a:endParaRPr lang="ru-RU" dirty="0"/>
          </a:p>
          <a:p>
            <a:r>
              <a:rPr lang="ru-RU" dirty="0" err="1"/>
              <a:t>Універсальність</a:t>
            </a:r>
            <a:endParaRPr lang="ru-RU" dirty="0"/>
          </a:p>
          <a:p>
            <a:r>
              <a:rPr lang="ru-RU" dirty="0" err="1"/>
              <a:t>соціальність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111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5643E-5F82-DAD7-DD40-8F5E37C2E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Підхіди</a:t>
            </a:r>
            <a:r>
              <a:rPr lang="uk-UA" dirty="0"/>
              <a:t> оцінювання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6C7717A-5647-1678-EA6A-3721B07689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85279" y="96553"/>
            <a:ext cx="2348678" cy="1212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77ADC3C-530A-F645-C00C-7629E45AA189}"/>
              </a:ext>
            </a:extLst>
          </p:cNvPr>
          <p:cNvSpPr txBox="1"/>
          <p:nvPr/>
        </p:nvSpPr>
        <p:spPr>
          <a:xfrm>
            <a:off x="481693" y="3236169"/>
            <a:ext cx="866026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психолого-</a:t>
            </a:r>
            <a:r>
              <a:rPr lang="ru-RU" dirty="0" err="1"/>
              <a:t>естетична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технологічна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рентна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грошова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/>
              <a:t>медико-</a:t>
            </a:r>
            <a:r>
              <a:rPr lang="ru-RU" dirty="0" err="1"/>
              <a:t>біологічна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фізіологічна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кадастрова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r>
              <a:rPr lang="ru-RU" dirty="0" err="1"/>
              <a:t>бальна</a:t>
            </a:r>
            <a:r>
              <a:rPr lang="ru-RU" dirty="0"/>
              <a:t> </a:t>
            </a:r>
            <a:r>
              <a:rPr lang="ru-RU" dirty="0" err="1"/>
              <a:t>оцінка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112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F08B2-7E77-ECEC-59B5-E36956739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Питання</a:t>
            </a:r>
            <a:r>
              <a:rPr lang="ru-RU" dirty="0"/>
              <a:t> для самоконтролю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F17A9F-2D1B-5996-E208-46E08CF0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Дайте </a:t>
            </a:r>
            <a:r>
              <a:rPr lang="ru-RU" dirty="0" err="1"/>
              <a:t>визначення</a:t>
            </a:r>
            <a:r>
              <a:rPr lang="ru-RU" dirty="0"/>
              <a:t> понять «</a:t>
            </a:r>
            <a:r>
              <a:rPr lang="ru-RU" dirty="0" err="1"/>
              <a:t>туристичні</a:t>
            </a:r>
            <a:r>
              <a:rPr lang="ru-RU" dirty="0"/>
              <a:t>» та «</a:t>
            </a:r>
            <a:r>
              <a:rPr lang="ru-RU" dirty="0" err="1"/>
              <a:t>рекреаційні</a:t>
            </a:r>
            <a:r>
              <a:rPr lang="ru-RU" dirty="0"/>
              <a:t>» </a:t>
            </a:r>
            <a:r>
              <a:rPr lang="ru-RU" dirty="0" err="1"/>
              <a:t>ресурси</a:t>
            </a:r>
            <a:r>
              <a:rPr lang="ru-RU" dirty="0"/>
              <a:t>? </a:t>
            </a:r>
          </a:p>
          <a:p>
            <a:r>
              <a:rPr lang="ru-RU" dirty="0"/>
              <a:t>2.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«</a:t>
            </a:r>
            <a:r>
              <a:rPr lang="ru-RU" dirty="0" err="1"/>
              <a:t>туристсько-рекреаційний</a:t>
            </a:r>
            <a:r>
              <a:rPr lang="ru-RU" dirty="0"/>
              <a:t> </a:t>
            </a:r>
            <a:r>
              <a:rPr lang="ru-RU" dirty="0" err="1"/>
              <a:t>потенціал</a:t>
            </a:r>
            <a:r>
              <a:rPr lang="ru-RU" dirty="0"/>
              <a:t>» </a:t>
            </a:r>
            <a:r>
              <a:rPr lang="ru-RU" dirty="0" err="1"/>
              <a:t>території</a:t>
            </a:r>
            <a:r>
              <a:rPr lang="ru-RU" dirty="0"/>
              <a:t>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складові</a:t>
            </a:r>
            <a:r>
              <a:rPr lang="ru-RU" dirty="0"/>
              <a:t> </a:t>
            </a:r>
            <a:r>
              <a:rPr lang="ru-RU" dirty="0" err="1"/>
              <a:t>туристсько-рекреаційного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 </a:t>
            </a:r>
            <a:r>
              <a:rPr lang="ru-RU" dirty="0" err="1"/>
              <a:t>регіону</a:t>
            </a:r>
            <a:r>
              <a:rPr lang="ru-RU" dirty="0"/>
              <a:t>. </a:t>
            </a:r>
          </a:p>
          <a:p>
            <a:r>
              <a:rPr lang="ru-RU" dirty="0"/>
              <a:t>3. </a:t>
            </a:r>
            <a:r>
              <a:rPr lang="ru-RU" dirty="0" err="1"/>
              <a:t>Назвіть</a:t>
            </a:r>
            <a:r>
              <a:rPr lang="ru-RU" dirty="0"/>
              <a:t> </a:t>
            </a:r>
            <a:r>
              <a:rPr lang="ru-RU" dirty="0" err="1"/>
              <a:t>кількісні</a:t>
            </a:r>
            <a:r>
              <a:rPr lang="ru-RU" dirty="0"/>
              <a:t> та </a:t>
            </a:r>
            <a:r>
              <a:rPr lang="ru-RU" dirty="0" err="1"/>
              <a:t>якісні</a:t>
            </a:r>
            <a:r>
              <a:rPr lang="ru-RU" dirty="0"/>
              <a:t> характеристики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/>
              <a:t>. </a:t>
            </a:r>
          </a:p>
          <a:p>
            <a:r>
              <a:rPr lang="ru-RU"/>
              <a:t>4</a:t>
            </a:r>
            <a:r>
              <a:rPr lang="ru-RU" dirty="0"/>
              <a:t>. </a:t>
            </a:r>
            <a:r>
              <a:rPr lang="ru-RU" dirty="0" err="1"/>
              <a:t>Розкрийте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психолого-</a:t>
            </a:r>
            <a:r>
              <a:rPr lang="ru-RU" dirty="0" err="1"/>
              <a:t>естетичної</a:t>
            </a:r>
            <a:r>
              <a:rPr lang="ru-RU" dirty="0"/>
              <a:t>, </a:t>
            </a:r>
            <a:r>
              <a:rPr lang="ru-RU" dirty="0" err="1"/>
              <a:t>технологічної</a:t>
            </a:r>
            <a:r>
              <a:rPr lang="ru-RU" dirty="0"/>
              <a:t>, </a:t>
            </a:r>
            <a:r>
              <a:rPr lang="ru-RU" dirty="0" err="1"/>
              <a:t>грошової</a:t>
            </a:r>
            <a:r>
              <a:rPr lang="ru-RU" dirty="0"/>
              <a:t>, медико-</a:t>
            </a:r>
            <a:r>
              <a:rPr lang="ru-RU" dirty="0" err="1"/>
              <a:t>біологічної</a:t>
            </a:r>
            <a:r>
              <a:rPr lang="ru-RU" dirty="0"/>
              <a:t>, </a:t>
            </a:r>
            <a:r>
              <a:rPr lang="ru-RU" dirty="0" err="1"/>
              <a:t>кадастрової</a:t>
            </a:r>
            <a:r>
              <a:rPr lang="ru-RU" dirty="0"/>
              <a:t> та </a:t>
            </a:r>
            <a:r>
              <a:rPr lang="ru-RU" dirty="0" err="1"/>
              <a:t>бальної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туристськорекреаційних</a:t>
            </a:r>
            <a:r>
              <a:rPr lang="ru-RU" dirty="0"/>
              <a:t> </a:t>
            </a:r>
            <a:r>
              <a:rPr lang="ru-RU" dirty="0" err="1"/>
              <a:t>ресурсів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4764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</TotalTime>
  <Words>255</Words>
  <Application>Microsoft Office PowerPoint</Application>
  <PresentationFormat>Широкоэкранный</PresentationFormat>
  <Paragraphs>36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Ион</vt:lpstr>
      <vt:lpstr>Туристичні ресурси країн світу</vt:lpstr>
      <vt:lpstr>Лекція 2 Теоретичні основи економіки індустрії туризму та особливості економіки Європейського туристичного регіону</vt:lpstr>
      <vt:lpstr>Сутність туристичних ресурсів</vt:lpstr>
      <vt:lpstr>Кількісні та якісні характеристики туристичних ресурсів.</vt:lpstr>
      <vt:lpstr>Підхіди оцінювання</vt:lpstr>
      <vt:lpstr>Питання для самоконтролю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Туристичні ресурси країн світу</dc:title>
  <dc:creator>Ирина Слободяник</dc:creator>
  <cp:lastModifiedBy>Ирина Слободяник</cp:lastModifiedBy>
  <cp:revision>3</cp:revision>
  <dcterms:created xsi:type="dcterms:W3CDTF">2023-09-10T20:58:31Z</dcterms:created>
  <dcterms:modified xsi:type="dcterms:W3CDTF">2023-09-22T22:38:14Z</dcterms:modified>
</cp:coreProperties>
</file>