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60" r:id="rId3"/>
    <p:sldId id="280" r:id="rId4"/>
    <p:sldId id="268" r:id="rId5"/>
    <p:sldId id="281" r:id="rId6"/>
    <p:sldId id="283" r:id="rId7"/>
    <p:sldId id="271" r:id="rId8"/>
    <p:sldId id="272" r:id="rId9"/>
    <p:sldId id="273" r:id="rId10"/>
    <p:sldId id="322" r:id="rId11"/>
    <p:sldId id="323" r:id="rId12"/>
    <p:sldId id="324" r:id="rId13"/>
    <p:sldId id="325" r:id="rId14"/>
    <p:sldId id="328" r:id="rId15"/>
    <p:sldId id="329" r:id="rId16"/>
    <p:sldId id="330" r:id="rId17"/>
    <p:sldId id="331" r:id="rId18"/>
    <p:sldId id="333" r:id="rId19"/>
    <p:sldId id="334" r:id="rId20"/>
    <p:sldId id="335" r:id="rId21"/>
    <p:sldId id="336" r:id="rId22"/>
    <p:sldId id="337" r:id="rId23"/>
    <p:sldId id="338" r:id="rId24"/>
    <p:sldId id="339" r:id="rId25"/>
    <p:sldId id="340" r:id="rId26"/>
    <p:sldId id="341" r:id="rId27"/>
    <p:sldId id="342" r:id="rId28"/>
    <p:sldId id="343" r:id="rId29"/>
    <p:sldId id="344" r:id="rId30"/>
    <p:sldId id="345" r:id="rId31"/>
    <p:sldId id="346" r:id="rId32"/>
    <p:sldId id="348" r:id="rId33"/>
    <p:sldId id="349" r:id="rId34"/>
    <p:sldId id="350" r:id="rId35"/>
    <p:sldId id="351" r:id="rId36"/>
    <p:sldId id="352" r:id="rId37"/>
    <p:sldId id="353" r:id="rId38"/>
    <p:sldId id="354" r:id="rId39"/>
    <p:sldId id="355" r:id="rId40"/>
    <p:sldId id="356" r:id="rId41"/>
    <p:sldId id="357" r:id="rId42"/>
    <p:sldId id="358" r:id="rId43"/>
    <p:sldId id="359" r:id="rId44"/>
    <p:sldId id="360" r:id="rId45"/>
    <p:sldId id="361" r:id="rId46"/>
    <p:sldId id="362" r:id="rId47"/>
    <p:sldId id="363" r:id="rId48"/>
    <p:sldId id="364" r:id="rId49"/>
    <p:sldId id="365" r:id="rId50"/>
    <p:sldId id="366" r:id="rId51"/>
    <p:sldId id="367" r:id="rId52"/>
    <p:sldId id="368" r:id="rId53"/>
    <p:sldId id="369" r:id="rId54"/>
    <p:sldId id="370" r:id="rId55"/>
    <p:sldId id="373" r:id="rId56"/>
    <p:sldId id="374" r:id="rId57"/>
    <p:sldId id="375" r:id="rId58"/>
    <p:sldId id="376" r:id="rId59"/>
    <p:sldId id="378" r:id="rId60"/>
    <p:sldId id="386" r:id="rId61"/>
    <p:sldId id="387" r:id="rId62"/>
    <p:sldId id="388" r:id="rId63"/>
    <p:sldId id="389" r:id="rId64"/>
    <p:sldId id="390" r:id="rId65"/>
    <p:sldId id="391" r:id="rId6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89" autoAdjust="0"/>
  </p:normalViewPr>
  <p:slideViewPr>
    <p:cSldViewPr>
      <p:cViewPr varScale="1">
        <p:scale>
          <a:sx n="106" d="100"/>
          <a:sy n="106" d="100"/>
        </p:scale>
        <p:origin x="130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20658A-1B19-4E47-A0D1-82107E7D3A7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BF28ADE4-D006-4EA7-A448-7855B79C333E}">
      <dgm:prSet phldrT="[Текст]"/>
      <dgm:spPr/>
      <dgm:t>
        <a:bodyPr/>
        <a:lstStyle/>
        <a:p>
          <a:r>
            <a:rPr lang="uk-UA" dirty="0" smtClean="0"/>
            <a:t>Загальна частина</a:t>
          </a:r>
          <a:endParaRPr lang="ru-RU" dirty="0"/>
        </a:p>
      </dgm:t>
    </dgm:pt>
    <dgm:pt modelId="{0BCF4A46-9319-4362-9126-A2184862D640}" type="parTrans" cxnId="{6AE947D5-E726-47DE-BFE8-A90FDA9C51E9}">
      <dgm:prSet/>
      <dgm:spPr/>
      <dgm:t>
        <a:bodyPr/>
        <a:lstStyle/>
        <a:p>
          <a:endParaRPr lang="ru-RU"/>
        </a:p>
      </dgm:t>
    </dgm:pt>
    <dgm:pt modelId="{EBFD58EA-AD32-4949-A4D9-470C974FB14F}" type="sibTrans" cxnId="{6AE947D5-E726-47DE-BFE8-A90FDA9C51E9}">
      <dgm:prSet/>
      <dgm:spPr/>
      <dgm:t>
        <a:bodyPr/>
        <a:lstStyle/>
        <a:p>
          <a:endParaRPr lang="ru-RU"/>
        </a:p>
      </dgm:t>
    </dgm:pt>
    <dgm:pt modelId="{4DAEDEC5-9444-4773-91CB-F3FBB0ADDB44}">
      <dgm:prSet phldrT="[Текст]"/>
      <dgm:spPr/>
      <dgm:t>
        <a:bodyPr/>
        <a:lstStyle/>
        <a:p>
          <a:r>
            <a:rPr lang="uk-UA" dirty="0" smtClean="0"/>
            <a:t>Особлива частина</a:t>
          </a:r>
          <a:endParaRPr lang="ru-RU" dirty="0"/>
        </a:p>
      </dgm:t>
    </dgm:pt>
    <dgm:pt modelId="{18435255-A454-43E2-873B-AC47B161AD3A}" type="parTrans" cxnId="{1C098B1C-0E79-48F5-A160-761B5399B212}">
      <dgm:prSet/>
      <dgm:spPr/>
      <dgm:t>
        <a:bodyPr/>
        <a:lstStyle/>
        <a:p>
          <a:endParaRPr lang="ru-RU"/>
        </a:p>
      </dgm:t>
    </dgm:pt>
    <dgm:pt modelId="{8BB9A68B-6742-4C9D-8E87-1550CAECE288}" type="sibTrans" cxnId="{1C098B1C-0E79-48F5-A160-761B5399B212}">
      <dgm:prSet/>
      <dgm:spPr/>
      <dgm:t>
        <a:bodyPr/>
        <a:lstStyle/>
        <a:p>
          <a:endParaRPr lang="ru-RU"/>
        </a:p>
      </dgm:t>
    </dgm:pt>
    <dgm:pt modelId="{C087ED4D-2F36-4F25-8460-43623B8C614A}">
      <dgm:prSet phldrT="[Текст]"/>
      <dgm:spPr/>
      <dgm:t>
        <a:bodyPr/>
        <a:lstStyle/>
        <a:p>
          <a:endParaRPr lang="ru-RU" dirty="0"/>
        </a:p>
      </dgm:t>
    </dgm:pt>
    <dgm:pt modelId="{CECBCB73-11EB-46C3-BF5C-513B9CE12390}" type="parTrans" cxnId="{6496CCB6-B542-4081-BED5-1EC239DA3F0A}">
      <dgm:prSet/>
      <dgm:spPr/>
      <dgm:t>
        <a:bodyPr/>
        <a:lstStyle/>
        <a:p>
          <a:endParaRPr lang="ru-RU"/>
        </a:p>
      </dgm:t>
    </dgm:pt>
    <dgm:pt modelId="{D137A505-C9EE-424A-BD1A-43746B9844FE}" type="sibTrans" cxnId="{6496CCB6-B542-4081-BED5-1EC239DA3F0A}">
      <dgm:prSet/>
      <dgm:spPr/>
      <dgm:t>
        <a:bodyPr/>
        <a:lstStyle/>
        <a:p>
          <a:endParaRPr lang="ru-RU"/>
        </a:p>
      </dgm:t>
    </dgm:pt>
    <dgm:pt modelId="{CC4BF299-A0FA-454D-B26B-6572A059E1B6}" type="pres">
      <dgm:prSet presAssocID="{6C20658A-1B19-4E47-A0D1-82107E7D3A7E}" presName="linear" presStyleCnt="0">
        <dgm:presLayoutVars>
          <dgm:dir/>
          <dgm:animLvl val="lvl"/>
          <dgm:resizeHandles val="exact"/>
        </dgm:presLayoutVars>
      </dgm:prSet>
      <dgm:spPr/>
      <dgm:t>
        <a:bodyPr/>
        <a:lstStyle/>
        <a:p>
          <a:endParaRPr lang="ru-RU"/>
        </a:p>
      </dgm:t>
    </dgm:pt>
    <dgm:pt modelId="{ACDE587C-A2EF-4402-A949-A2B765DC5679}" type="pres">
      <dgm:prSet presAssocID="{BF28ADE4-D006-4EA7-A448-7855B79C333E}" presName="parentLin" presStyleCnt="0"/>
      <dgm:spPr/>
    </dgm:pt>
    <dgm:pt modelId="{F7BB71F4-62D5-4148-BD86-43602316E84E}" type="pres">
      <dgm:prSet presAssocID="{BF28ADE4-D006-4EA7-A448-7855B79C333E}" presName="parentLeftMargin" presStyleLbl="node1" presStyleIdx="0" presStyleCnt="2"/>
      <dgm:spPr/>
      <dgm:t>
        <a:bodyPr/>
        <a:lstStyle/>
        <a:p>
          <a:endParaRPr lang="ru-RU"/>
        </a:p>
      </dgm:t>
    </dgm:pt>
    <dgm:pt modelId="{2C311C17-78D0-4C06-8E90-81A75A13C10B}" type="pres">
      <dgm:prSet presAssocID="{BF28ADE4-D006-4EA7-A448-7855B79C333E}" presName="parentText" presStyleLbl="node1" presStyleIdx="0" presStyleCnt="2" custScaleX="92755" custScaleY="77122">
        <dgm:presLayoutVars>
          <dgm:chMax val="0"/>
          <dgm:bulletEnabled val="1"/>
        </dgm:presLayoutVars>
      </dgm:prSet>
      <dgm:spPr/>
      <dgm:t>
        <a:bodyPr/>
        <a:lstStyle/>
        <a:p>
          <a:endParaRPr lang="ru-RU"/>
        </a:p>
      </dgm:t>
    </dgm:pt>
    <dgm:pt modelId="{AC2A7C16-8F4E-4EF8-9DD6-FF5049A6BACC}" type="pres">
      <dgm:prSet presAssocID="{BF28ADE4-D006-4EA7-A448-7855B79C333E}" presName="negativeSpace" presStyleCnt="0"/>
      <dgm:spPr/>
    </dgm:pt>
    <dgm:pt modelId="{4918AA1B-C087-45F8-84AC-9166216D23EB}" type="pres">
      <dgm:prSet presAssocID="{BF28ADE4-D006-4EA7-A448-7855B79C333E}" presName="childText" presStyleLbl="conFgAcc1" presStyleIdx="0" presStyleCnt="2">
        <dgm:presLayoutVars>
          <dgm:bulletEnabled val="1"/>
        </dgm:presLayoutVars>
      </dgm:prSet>
      <dgm:spPr/>
    </dgm:pt>
    <dgm:pt modelId="{77288CE7-E5B5-412B-B024-BC8412B29899}" type="pres">
      <dgm:prSet presAssocID="{EBFD58EA-AD32-4949-A4D9-470C974FB14F}" presName="spaceBetweenRectangles" presStyleCnt="0"/>
      <dgm:spPr/>
    </dgm:pt>
    <dgm:pt modelId="{E3687FE0-977F-4C01-A068-1F361981BF8C}" type="pres">
      <dgm:prSet presAssocID="{4DAEDEC5-9444-4773-91CB-F3FBB0ADDB44}" presName="parentLin" presStyleCnt="0"/>
      <dgm:spPr/>
    </dgm:pt>
    <dgm:pt modelId="{01F02BEB-04E5-4DB8-9243-D81D5BC889DF}" type="pres">
      <dgm:prSet presAssocID="{4DAEDEC5-9444-4773-91CB-F3FBB0ADDB44}" presName="parentLeftMargin" presStyleLbl="node1" presStyleIdx="0" presStyleCnt="2"/>
      <dgm:spPr/>
      <dgm:t>
        <a:bodyPr/>
        <a:lstStyle/>
        <a:p>
          <a:endParaRPr lang="ru-RU"/>
        </a:p>
      </dgm:t>
    </dgm:pt>
    <dgm:pt modelId="{A47A38D6-3966-4504-BB69-4F0A9D98DF25}" type="pres">
      <dgm:prSet presAssocID="{4DAEDEC5-9444-4773-91CB-F3FBB0ADDB44}" presName="parentText" presStyleLbl="node1" presStyleIdx="1" presStyleCnt="2" custScaleX="97278" custScaleY="85360" custLinFactNeighborX="-6440" custLinFactNeighborY="-2169">
        <dgm:presLayoutVars>
          <dgm:chMax val="0"/>
          <dgm:bulletEnabled val="1"/>
        </dgm:presLayoutVars>
      </dgm:prSet>
      <dgm:spPr/>
      <dgm:t>
        <a:bodyPr/>
        <a:lstStyle/>
        <a:p>
          <a:endParaRPr lang="ru-RU"/>
        </a:p>
      </dgm:t>
    </dgm:pt>
    <dgm:pt modelId="{FCFB4494-B5FB-474E-90D2-6CF5B40B73FA}" type="pres">
      <dgm:prSet presAssocID="{4DAEDEC5-9444-4773-91CB-F3FBB0ADDB44}" presName="negativeSpace" presStyleCnt="0"/>
      <dgm:spPr/>
    </dgm:pt>
    <dgm:pt modelId="{BE3B6959-FB88-4D5C-AE00-3D575D46946B}" type="pres">
      <dgm:prSet presAssocID="{4DAEDEC5-9444-4773-91CB-F3FBB0ADDB44}" presName="childText" presStyleLbl="conFgAcc1" presStyleIdx="1" presStyleCnt="2">
        <dgm:presLayoutVars>
          <dgm:bulletEnabled val="1"/>
        </dgm:presLayoutVars>
      </dgm:prSet>
      <dgm:spPr/>
      <dgm:t>
        <a:bodyPr/>
        <a:lstStyle/>
        <a:p>
          <a:endParaRPr lang="ru-RU"/>
        </a:p>
      </dgm:t>
    </dgm:pt>
  </dgm:ptLst>
  <dgm:cxnLst>
    <dgm:cxn modelId="{1C098B1C-0E79-48F5-A160-761B5399B212}" srcId="{6C20658A-1B19-4E47-A0D1-82107E7D3A7E}" destId="{4DAEDEC5-9444-4773-91CB-F3FBB0ADDB44}" srcOrd="1" destOrd="0" parTransId="{18435255-A454-43E2-873B-AC47B161AD3A}" sibTransId="{8BB9A68B-6742-4C9D-8E87-1550CAECE288}"/>
    <dgm:cxn modelId="{B7B0556E-9D85-4D4C-9E1E-02506EDD0332}" type="presOf" srcId="{C087ED4D-2F36-4F25-8460-43623B8C614A}" destId="{BE3B6959-FB88-4D5C-AE00-3D575D46946B}" srcOrd="0" destOrd="0" presId="urn:microsoft.com/office/officeart/2005/8/layout/list1"/>
    <dgm:cxn modelId="{6AE947D5-E726-47DE-BFE8-A90FDA9C51E9}" srcId="{6C20658A-1B19-4E47-A0D1-82107E7D3A7E}" destId="{BF28ADE4-D006-4EA7-A448-7855B79C333E}" srcOrd="0" destOrd="0" parTransId="{0BCF4A46-9319-4362-9126-A2184862D640}" sibTransId="{EBFD58EA-AD32-4949-A4D9-470C974FB14F}"/>
    <dgm:cxn modelId="{719F89C5-2913-4736-9E6A-25A63A646A40}" type="presOf" srcId="{BF28ADE4-D006-4EA7-A448-7855B79C333E}" destId="{F7BB71F4-62D5-4148-BD86-43602316E84E}" srcOrd="0" destOrd="0" presId="urn:microsoft.com/office/officeart/2005/8/layout/list1"/>
    <dgm:cxn modelId="{6496CCB6-B542-4081-BED5-1EC239DA3F0A}" srcId="{4DAEDEC5-9444-4773-91CB-F3FBB0ADDB44}" destId="{C087ED4D-2F36-4F25-8460-43623B8C614A}" srcOrd="0" destOrd="0" parTransId="{CECBCB73-11EB-46C3-BF5C-513B9CE12390}" sibTransId="{D137A505-C9EE-424A-BD1A-43746B9844FE}"/>
    <dgm:cxn modelId="{76D97D83-4B2C-48D2-A243-782B9D51D07F}" type="presOf" srcId="{4DAEDEC5-9444-4773-91CB-F3FBB0ADDB44}" destId="{A47A38D6-3966-4504-BB69-4F0A9D98DF25}" srcOrd="1" destOrd="0" presId="urn:microsoft.com/office/officeart/2005/8/layout/list1"/>
    <dgm:cxn modelId="{F21EF578-A303-4553-85C4-308FDFA444A1}" type="presOf" srcId="{6C20658A-1B19-4E47-A0D1-82107E7D3A7E}" destId="{CC4BF299-A0FA-454D-B26B-6572A059E1B6}" srcOrd="0" destOrd="0" presId="urn:microsoft.com/office/officeart/2005/8/layout/list1"/>
    <dgm:cxn modelId="{5FF27387-ADEB-46CD-8242-9199A8D1EA69}" type="presOf" srcId="{BF28ADE4-D006-4EA7-A448-7855B79C333E}" destId="{2C311C17-78D0-4C06-8E90-81A75A13C10B}" srcOrd="1" destOrd="0" presId="urn:microsoft.com/office/officeart/2005/8/layout/list1"/>
    <dgm:cxn modelId="{A4827EF7-F2EE-4722-A4E7-07F111912C2A}" type="presOf" srcId="{4DAEDEC5-9444-4773-91CB-F3FBB0ADDB44}" destId="{01F02BEB-04E5-4DB8-9243-D81D5BC889DF}" srcOrd="0" destOrd="0" presId="urn:microsoft.com/office/officeart/2005/8/layout/list1"/>
    <dgm:cxn modelId="{AAFAE1DD-B20F-4D36-A665-5F9C6797646D}" type="presParOf" srcId="{CC4BF299-A0FA-454D-B26B-6572A059E1B6}" destId="{ACDE587C-A2EF-4402-A949-A2B765DC5679}" srcOrd="0" destOrd="0" presId="urn:microsoft.com/office/officeart/2005/8/layout/list1"/>
    <dgm:cxn modelId="{41BFF32C-8784-48D7-9AB7-3AB448E9F5F5}" type="presParOf" srcId="{ACDE587C-A2EF-4402-A949-A2B765DC5679}" destId="{F7BB71F4-62D5-4148-BD86-43602316E84E}" srcOrd="0" destOrd="0" presId="urn:microsoft.com/office/officeart/2005/8/layout/list1"/>
    <dgm:cxn modelId="{86160DC7-91FF-4322-9AD3-265FA85C71C7}" type="presParOf" srcId="{ACDE587C-A2EF-4402-A949-A2B765DC5679}" destId="{2C311C17-78D0-4C06-8E90-81A75A13C10B}" srcOrd="1" destOrd="0" presId="urn:microsoft.com/office/officeart/2005/8/layout/list1"/>
    <dgm:cxn modelId="{84583056-2FD8-49F2-B3C4-CEC12D397E45}" type="presParOf" srcId="{CC4BF299-A0FA-454D-B26B-6572A059E1B6}" destId="{AC2A7C16-8F4E-4EF8-9DD6-FF5049A6BACC}" srcOrd="1" destOrd="0" presId="urn:microsoft.com/office/officeart/2005/8/layout/list1"/>
    <dgm:cxn modelId="{C564FAD0-9DA4-4074-80D9-E3AEF15C2EA8}" type="presParOf" srcId="{CC4BF299-A0FA-454D-B26B-6572A059E1B6}" destId="{4918AA1B-C087-45F8-84AC-9166216D23EB}" srcOrd="2" destOrd="0" presId="urn:microsoft.com/office/officeart/2005/8/layout/list1"/>
    <dgm:cxn modelId="{2594AC06-136A-4F19-B940-F79E650BF360}" type="presParOf" srcId="{CC4BF299-A0FA-454D-B26B-6572A059E1B6}" destId="{77288CE7-E5B5-412B-B024-BC8412B29899}" srcOrd="3" destOrd="0" presId="urn:microsoft.com/office/officeart/2005/8/layout/list1"/>
    <dgm:cxn modelId="{1C5FCD37-4DAA-424A-8E7E-5C0873DD36D4}" type="presParOf" srcId="{CC4BF299-A0FA-454D-B26B-6572A059E1B6}" destId="{E3687FE0-977F-4C01-A068-1F361981BF8C}" srcOrd="4" destOrd="0" presId="urn:microsoft.com/office/officeart/2005/8/layout/list1"/>
    <dgm:cxn modelId="{E3DF0867-63B0-40FC-847B-E988EAEEB7DC}" type="presParOf" srcId="{E3687FE0-977F-4C01-A068-1F361981BF8C}" destId="{01F02BEB-04E5-4DB8-9243-D81D5BC889DF}" srcOrd="0" destOrd="0" presId="urn:microsoft.com/office/officeart/2005/8/layout/list1"/>
    <dgm:cxn modelId="{3E2F6CB5-5820-42AF-A8F9-065D27EC1532}" type="presParOf" srcId="{E3687FE0-977F-4C01-A068-1F361981BF8C}" destId="{A47A38D6-3966-4504-BB69-4F0A9D98DF25}" srcOrd="1" destOrd="0" presId="urn:microsoft.com/office/officeart/2005/8/layout/list1"/>
    <dgm:cxn modelId="{B6AA21DB-33F2-4B2C-BE1E-413FD6F99417}" type="presParOf" srcId="{CC4BF299-A0FA-454D-B26B-6572A059E1B6}" destId="{FCFB4494-B5FB-474E-90D2-6CF5B40B73FA}" srcOrd="5" destOrd="0" presId="urn:microsoft.com/office/officeart/2005/8/layout/list1"/>
    <dgm:cxn modelId="{F5C3D118-A7AA-400F-80A8-01C341FCC35D}" type="presParOf" srcId="{CC4BF299-A0FA-454D-B26B-6572A059E1B6}" destId="{BE3B6959-FB88-4D5C-AE00-3D575D46946B}"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517B94-E569-46D8-B527-B3D950EC890B}" type="doc">
      <dgm:prSet loTypeId="urn:microsoft.com/office/officeart/2005/8/layout/hierarchy4" loCatId="list" qsTypeId="urn:microsoft.com/office/officeart/2005/8/quickstyle/simple1" qsCatId="simple" csTypeId="urn:microsoft.com/office/officeart/2005/8/colors/colorful5" csCatId="colorful" phldr="1"/>
      <dgm:spPr/>
      <dgm:t>
        <a:bodyPr/>
        <a:lstStyle/>
        <a:p>
          <a:endParaRPr lang="ru-RU"/>
        </a:p>
      </dgm:t>
    </dgm:pt>
    <dgm:pt modelId="{FEB35958-C343-481A-8AFA-A26EA778555D}">
      <dgm:prSet phldrT="[Текст]"/>
      <dgm:spPr/>
      <dgm:t>
        <a:bodyPr/>
        <a:lstStyle/>
        <a:p>
          <a:r>
            <a:rPr lang="uk-UA" b="1" dirty="0" smtClean="0"/>
            <a:t>Офіційно-документальні форми вираження та закріплення земельно-правових норм</a:t>
          </a:r>
          <a:endParaRPr lang="ru-RU" b="1" dirty="0"/>
        </a:p>
      </dgm:t>
    </dgm:pt>
    <dgm:pt modelId="{A87F7022-FE8B-4614-B11A-414F4025AD9E}" type="parTrans" cxnId="{199AAD9B-839C-4864-B91E-F2F5A3C89D85}">
      <dgm:prSet/>
      <dgm:spPr/>
      <dgm:t>
        <a:bodyPr/>
        <a:lstStyle/>
        <a:p>
          <a:endParaRPr lang="ru-RU"/>
        </a:p>
      </dgm:t>
    </dgm:pt>
    <dgm:pt modelId="{94DFF3E4-68CD-49EB-B4D0-8D0FED653660}" type="sibTrans" cxnId="{199AAD9B-839C-4864-B91E-F2F5A3C89D85}">
      <dgm:prSet/>
      <dgm:spPr/>
      <dgm:t>
        <a:bodyPr/>
        <a:lstStyle/>
        <a:p>
          <a:endParaRPr lang="ru-RU"/>
        </a:p>
      </dgm:t>
    </dgm:pt>
    <dgm:pt modelId="{7D4D50A0-D83B-4433-BC99-8C282F8FD6A2}">
      <dgm:prSet phldrT="[Текст]"/>
      <dgm:spPr/>
      <dgm:t>
        <a:bodyPr/>
        <a:lstStyle/>
        <a:p>
          <a:r>
            <a:rPr lang="uk-UA" dirty="0" smtClean="0"/>
            <a:t>Нормативно-правові акти</a:t>
          </a:r>
          <a:endParaRPr lang="ru-RU" dirty="0"/>
        </a:p>
      </dgm:t>
    </dgm:pt>
    <dgm:pt modelId="{DC9D9A03-2966-46EE-B6E3-F787E7F05AF5}" type="parTrans" cxnId="{DE162822-DA77-4BE4-858D-852236CA4A6D}">
      <dgm:prSet/>
      <dgm:spPr/>
      <dgm:t>
        <a:bodyPr/>
        <a:lstStyle/>
        <a:p>
          <a:endParaRPr lang="ru-RU"/>
        </a:p>
      </dgm:t>
    </dgm:pt>
    <dgm:pt modelId="{ECF9E23D-CFDE-4511-B59E-6E2823BC9DC5}" type="sibTrans" cxnId="{DE162822-DA77-4BE4-858D-852236CA4A6D}">
      <dgm:prSet/>
      <dgm:spPr/>
      <dgm:t>
        <a:bodyPr/>
        <a:lstStyle/>
        <a:p>
          <a:endParaRPr lang="ru-RU"/>
        </a:p>
      </dgm:t>
    </dgm:pt>
    <dgm:pt modelId="{477D4220-6575-44FC-B151-4506A32FF357}">
      <dgm:prSet phldrT="[Текст]"/>
      <dgm:spPr/>
      <dgm:t>
        <a:bodyPr/>
        <a:lstStyle/>
        <a:p>
          <a:r>
            <a:rPr lang="uk-UA" dirty="0" smtClean="0"/>
            <a:t>Міжнародні угоди</a:t>
          </a:r>
          <a:endParaRPr lang="ru-RU" dirty="0"/>
        </a:p>
      </dgm:t>
    </dgm:pt>
    <dgm:pt modelId="{DA601AFE-76B9-41C4-901E-C425025BBD6B}" type="parTrans" cxnId="{C5986FA8-42BB-46ED-87C5-3E02D51B3944}">
      <dgm:prSet/>
      <dgm:spPr/>
      <dgm:t>
        <a:bodyPr/>
        <a:lstStyle/>
        <a:p>
          <a:endParaRPr lang="ru-RU"/>
        </a:p>
      </dgm:t>
    </dgm:pt>
    <dgm:pt modelId="{7692CD17-9E56-4B28-8423-BFDC8BF485CF}" type="sibTrans" cxnId="{C5986FA8-42BB-46ED-87C5-3E02D51B3944}">
      <dgm:prSet/>
      <dgm:spPr/>
      <dgm:t>
        <a:bodyPr/>
        <a:lstStyle/>
        <a:p>
          <a:endParaRPr lang="ru-RU"/>
        </a:p>
      </dgm:t>
    </dgm:pt>
    <dgm:pt modelId="{C496F586-878A-4DD0-BCDD-88D76F6D1CEC}">
      <dgm:prSet phldrT="[Текст]"/>
      <dgm:spPr/>
      <dgm:t>
        <a:bodyPr/>
        <a:lstStyle/>
        <a:p>
          <a:r>
            <a:rPr lang="uk-UA" dirty="0" smtClean="0"/>
            <a:t>Акти органів судової влади</a:t>
          </a:r>
          <a:endParaRPr lang="ru-RU" dirty="0"/>
        </a:p>
      </dgm:t>
    </dgm:pt>
    <dgm:pt modelId="{85B8B584-FBD6-4070-853C-B03882362AD0}" type="parTrans" cxnId="{A8E4449B-F2DB-4473-8883-34AB9D57C9B6}">
      <dgm:prSet/>
      <dgm:spPr/>
      <dgm:t>
        <a:bodyPr/>
        <a:lstStyle/>
        <a:p>
          <a:endParaRPr lang="ru-RU"/>
        </a:p>
      </dgm:t>
    </dgm:pt>
    <dgm:pt modelId="{227F5DF1-1C58-4CB9-AACD-0E476906711F}" type="sibTrans" cxnId="{A8E4449B-F2DB-4473-8883-34AB9D57C9B6}">
      <dgm:prSet/>
      <dgm:spPr/>
      <dgm:t>
        <a:bodyPr/>
        <a:lstStyle/>
        <a:p>
          <a:endParaRPr lang="ru-RU"/>
        </a:p>
      </dgm:t>
    </dgm:pt>
    <dgm:pt modelId="{CC6B05AE-BE71-4D73-A95C-BF31657DBC2D}" type="pres">
      <dgm:prSet presAssocID="{84517B94-E569-46D8-B527-B3D950EC890B}" presName="Name0" presStyleCnt="0">
        <dgm:presLayoutVars>
          <dgm:chPref val="1"/>
          <dgm:dir/>
          <dgm:animOne val="branch"/>
          <dgm:animLvl val="lvl"/>
          <dgm:resizeHandles/>
        </dgm:presLayoutVars>
      </dgm:prSet>
      <dgm:spPr/>
      <dgm:t>
        <a:bodyPr/>
        <a:lstStyle/>
        <a:p>
          <a:endParaRPr lang="ru-RU"/>
        </a:p>
      </dgm:t>
    </dgm:pt>
    <dgm:pt modelId="{F59893ED-409D-44E8-9D9F-D5E482B00C3B}" type="pres">
      <dgm:prSet presAssocID="{FEB35958-C343-481A-8AFA-A26EA778555D}" presName="vertOne" presStyleCnt="0"/>
      <dgm:spPr/>
    </dgm:pt>
    <dgm:pt modelId="{CB8E8FD0-E660-4653-9195-043C68C8487A}" type="pres">
      <dgm:prSet presAssocID="{FEB35958-C343-481A-8AFA-A26EA778555D}" presName="txOne" presStyleLbl="node0" presStyleIdx="0" presStyleCnt="1">
        <dgm:presLayoutVars>
          <dgm:chPref val="3"/>
        </dgm:presLayoutVars>
      </dgm:prSet>
      <dgm:spPr/>
      <dgm:t>
        <a:bodyPr/>
        <a:lstStyle/>
        <a:p>
          <a:endParaRPr lang="ru-RU"/>
        </a:p>
      </dgm:t>
    </dgm:pt>
    <dgm:pt modelId="{E303D66B-E43D-4FCF-A934-CBCB599D7B63}" type="pres">
      <dgm:prSet presAssocID="{FEB35958-C343-481A-8AFA-A26EA778555D}" presName="parTransOne" presStyleCnt="0"/>
      <dgm:spPr/>
    </dgm:pt>
    <dgm:pt modelId="{EB2D4F8B-DB22-4EA4-B74C-A211C3DCF7D9}" type="pres">
      <dgm:prSet presAssocID="{FEB35958-C343-481A-8AFA-A26EA778555D}" presName="horzOne" presStyleCnt="0"/>
      <dgm:spPr/>
    </dgm:pt>
    <dgm:pt modelId="{BCEA64EB-4027-45A0-A1F9-FBE57E8996E2}" type="pres">
      <dgm:prSet presAssocID="{7D4D50A0-D83B-4433-BC99-8C282F8FD6A2}" presName="vertTwo" presStyleCnt="0"/>
      <dgm:spPr/>
    </dgm:pt>
    <dgm:pt modelId="{2C33836C-6089-4B76-ADF3-5DCB9D9A918C}" type="pres">
      <dgm:prSet presAssocID="{7D4D50A0-D83B-4433-BC99-8C282F8FD6A2}" presName="txTwo" presStyleLbl="node2" presStyleIdx="0" presStyleCnt="1">
        <dgm:presLayoutVars>
          <dgm:chPref val="3"/>
        </dgm:presLayoutVars>
      </dgm:prSet>
      <dgm:spPr/>
      <dgm:t>
        <a:bodyPr/>
        <a:lstStyle/>
        <a:p>
          <a:endParaRPr lang="ru-RU"/>
        </a:p>
      </dgm:t>
    </dgm:pt>
    <dgm:pt modelId="{0D0DCF35-0403-4E7D-A844-69EACA3A1CA3}" type="pres">
      <dgm:prSet presAssocID="{7D4D50A0-D83B-4433-BC99-8C282F8FD6A2}" presName="parTransTwo" presStyleCnt="0"/>
      <dgm:spPr/>
    </dgm:pt>
    <dgm:pt modelId="{A8842A94-6A5A-4302-833B-9DC3104554AA}" type="pres">
      <dgm:prSet presAssocID="{7D4D50A0-D83B-4433-BC99-8C282F8FD6A2}" presName="horzTwo" presStyleCnt="0"/>
      <dgm:spPr/>
    </dgm:pt>
    <dgm:pt modelId="{9C604ECB-E48F-4E54-A0E5-5A01D32D59E5}" type="pres">
      <dgm:prSet presAssocID="{477D4220-6575-44FC-B151-4506A32FF357}" presName="vertThree" presStyleCnt="0"/>
      <dgm:spPr/>
    </dgm:pt>
    <dgm:pt modelId="{4F92C2B2-3550-42BB-941A-4640E8A65A91}" type="pres">
      <dgm:prSet presAssocID="{477D4220-6575-44FC-B151-4506A32FF357}" presName="txThree" presStyleLbl="node3" presStyleIdx="0" presStyleCnt="2">
        <dgm:presLayoutVars>
          <dgm:chPref val="3"/>
        </dgm:presLayoutVars>
      </dgm:prSet>
      <dgm:spPr/>
      <dgm:t>
        <a:bodyPr/>
        <a:lstStyle/>
        <a:p>
          <a:endParaRPr lang="ru-RU"/>
        </a:p>
      </dgm:t>
    </dgm:pt>
    <dgm:pt modelId="{90B0BC34-124F-4E4B-A303-1224CBA86F1F}" type="pres">
      <dgm:prSet presAssocID="{477D4220-6575-44FC-B151-4506A32FF357}" presName="horzThree" presStyleCnt="0"/>
      <dgm:spPr/>
    </dgm:pt>
    <dgm:pt modelId="{1EBB4202-45FA-48B3-AE1C-99AC0E32CBF0}" type="pres">
      <dgm:prSet presAssocID="{7692CD17-9E56-4B28-8423-BFDC8BF485CF}" presName="sibSpaceThree" presStyleCnt="0"/>
      <dgm:spPr/>
    </dgm:pt>
    <dgm:pt modelId="{3CE44EAE-0AF8-4547-AD68-79BC90B05787}" type="pres">
      <dgm:prSet presAssocID="{C496F586-878A-4DD0-BCDD-88D76F6D1CEC}" presName="vertThree" presStyleCnt="0"/>
      <dgm:spPr/>
    </dgm:pt>
    <dgm:pt modelId="{021E9308-449F-4197-835C-B5B48023D2D5}" type="pres">
      <dgm:prSet presAssocID="{C496F586-878A-4DD0-BCDD-88D76F6D1CEC}" presName="txThree" presStyleLbl="node3" presStyleIdx="1" presStyleCnt="2">
        <dgm:presLayoutVars>
          <dgm:chPref val="3"/>
        </dgm:presLayoutVars>
      </dgm:prSet>
      <dgm:spPr/>
      <dgm:t>
        <a:bodyPr/>
        <a:lstStyle/>
        <a:p>
          <a:endParaRPr lang="ru-RU"/>
        </a:p>
      </dgm:t>
    </dgm:pt>
    <dgm:pt modelId="{E3383849-2D17-4DAA-943D-CD66EDC51268}" type="pres">
      <dgm:prSet presAssocID="{C496F586-878A-4DD0-BCDD-88D76F6D1CEC}" presName="horzThree" presStyleCnt="0"/>
      <dgm:spPr/>
    </dgm:pt>
  </dgm:ptLst>
  <dgm:cxnLst>
    <dgm:cxn modelId="{2EACEAC2-6431-4CAE-9B01-9918668F735F}" type="presOf" srcId="{477D4220-6575-44FC-B151-4506A32FF357}" destId="{4F92C2B2-3550-42BB-941A-4640E8A65A91}" srcOrd="0" destOrd="0" presId="urn:microsoft.com/office/officeart/2005/8/layout/hierarchy4"/>
    <dgm:cxn modelId="{9A88E19D-B6D6-4323-B557-17861426AAB2}" type="presOf" srcId="{84517B94-E569-46D8-B527-B3D950EC890B}" destId="{CC6B05AE-BE71-4D73-A95C-BF31657DBC2D}" srcOrd="0" destOrd="0" presId="urn:microsoft.com/office/officeart/2005/8/layout/hierarchy4"/>
    <dgm:cxn modelId="{199AAD9B-839C-4864-B91E-F2F5A3C89D85}" srcId="{84517B94-E569-46D8-B527-B3D950EC890B}" destId="{FEB35958-C343-481A-8AFA-A26EA778555D}" srcOrd="0" destOrd="0" parTransId="{A87F7022-FE8B-4614-B11A-414F4025AD9E}" sibTransId="{94DFF3E4-68CD-49EB-B4D0-8D0FED653660}"/>
    <dgm:cxn modelId="{C5986FA8-42BB-46ED-87C5-3E02D51B3944}" srcId="{7D4D50A0-D83B-4433-BC99-8C282F8FD6A2}" destId="{477D4220-6575-44FC-B151-4506A32FF357}" srcOrd="0" destOrd="0" parTransId="{DA601AFE-76B9-41C4-901E-C425025BBD6B}" sibTransId="{7692CD17-9E56-4B28-8423-BFDC8BF485CF}"/>
    <dgm:cxn modelId="{1F3A7E99-3F7A-4E18-BD9E-EC02B7BB0695}" type="presOf" srcId="{C496F586-878A-4DD0-BCDD-88D76F6D1CEC}" destId="{021E9308-449F-4197-835C-B5B48023D2D5}" srcOrd="0" destOrd="0" presId="urn:microsoft.com/office/officeart/2005/8/layout/hierarchy4"/>
    <dgm:cxn modelId="{4B83FAF7-751F-49C9-9785-FE4A534B3580}" type="presOf" srcId="{FEB35958-C343-481A-8AFA-A26EA778555D}" destId="{CB8E8FD0-E660-4653-9195-043C68C8487A}" srcOrd="0" destOrd="0" presId="urn:microsoft.com/office/officeart/2005/8/layout/hierarchy4"/>
    <dgm:cxn modelId="{A8E4449B-F2DB-4473-8883-34AB9D57C9B6}" srcId="{7D4D50A0-D83B-4433-BC99-8C282F8FD6A2}" destId="{C496F586-878A-4DD0-BCDD-88D76F6D1CEC}" srcOrd="1" destOrd="0" parTransId="{85B8B584-FBD6-4070-853C-B03882362AD0}" sibTransId="{227F5DF1-1C58-4CB9-AACD-0E476906711F}"/>
    <dgm:cxn modelId="{C4C9DBC2-41A8-4955-8820-73A2B7A7959C}" type="presOf" srcId="{7D4D50A0-D83B-4433-BC99-8C282F8FD6A2}" destId="{2C33836C-6089-4B76-ADF3-5DCB9D9A918C}" srcOrd="0" destOrd="0" presId="urn:microsoft.com/office/officeart/2005/8/layout/hierarchy4"/>
    <dgm:cxn modelId="{DE162822-DA77-4BE4-858D-852236CA4A6D}" srcId="{FEB35958-C343-481A-8AFA-A26EA778555D}" destId="{7D4D50A0-D83B-4433-BC99-8C282F8FD6A2}" srcOrd="0" destOrd="0" parTransId="{DC9D9A03-2966-46EE-B6E3-F787E7F05AF5}" sibTransId="{ECF9E23D-CFDE-4511-B59E-6E2823BC9DC5}"/>
    <dgm:cxn modelId="{34EB1BBC-F982-4259-8596-05910CFB142D}" type="presParOf" srcId="{CC6B05AE-BE71-4D73-A95C-BF31657DBC2D}" destId="{F59893ED-409D-44E8-9D9F-D5E482B00C3B}" srcOrd="0" destOrd="0" presId="urn:microsoft.com/office/officeart/2005/8/layout/hierarchy4"/>
    <dgm:cxn modelId="{62EEEE81-E7C0-4D5C-88EA-692D9DD72916}" type="presParOf" srcId="{F59893ED-409D-44E8-9D9F-D5E482B00C3B}" destId="{CB8E8FD0-E660-4653-9195-043C68C8487A}" srcOrd="0" destOrd="0" presId="urn:microsoft.com/office/officeart/2005/8/layout/hierarchy4"/>
    <dgm:cxn modelId="{77B1E08D-7594-4B3B-BB5C-32B7CA77B478}" type="presParOf" srcId="{F59893ED-409D-44E8-9D9F-D5E482B00C3B}" destId="{E303D66B-E43D-4FCF-A934-CBCB599D7B63}" srcOrd="1" destOrd="0" presId="urn:microsoft.com/office/officeart/2005/8/layout/hierarchy4"/>
    <dgm:cxn modelId="{05D0E159-6A5E-4E8B-8AB0-89DB85560DC4}" type="presParOf" srcId="{F59893ED-409D-44E8-9D9F-D5E482B00C3B}" destId="{EB2D4F8B-DB22-4EA4-B74C-A211C3DCF7D9}" srcOrd="2" destOrd="0" presId="urn:microsoft.com/office/officeart/2005/8/layout/hierarchy4"/>
    <dgm:cxn modelId="{A34175DF-290F-49BF-A3A3-9C38542E0960}" type="presParOf" srcId="{EB2D4F8B-DB22-4EA4-B74C-A211C3DCF7D9}" destId="{BCEA64EB-4027-45A0-A1F9-FBE57E8996E2}" srcOrd="0" destOrd="0" presId="urn:microsoft.com/office/officeart/2005/8/layout/hierarchy4"/>
    <dgm:cxn modelId="{9C03841A-B979-4EF8-8A2F-0CB01FC371CB}" type="presParOf" srcId="{BCEA64EB-4027-45A0-A1F9-FBE57E8996E2}" destId="{2C33836C-6089-4B76-ADF3-5DCB9D9A918C}" srcOrd="0" destOrd="0" presId="urn:microsoft.com/office/officeart/2005/8/layout/hierarchy4"/>
    <dgm:cxn modelId="{13EBF29C-058A-42EA-AE57-36531B1487A3}" type="presParOf" srcId="{BCEA64EB-4027-45A0-A1F9-FBE57E8996E2}" destId="{0D0DCF35-0403-4E7D-A844-69EACA3A1CA3}" srcOrd="1" destOrd="0" presId="urn:microsoft.com/office/officeart/2005/8/layout/hierarchy4"/>
    <dgm:cxn modelId="{1DBC3B60-F168-490A-9A62-D60174C8518F}" type="presParOf" srcId="{BCEA64EB-4027-45A0-A1F9-FBE57E8996E2}" destId="{A8842A94-6A5A-4302-833B-9DC3104554AA}" srcOrd="2" destOrd="0" presId="urn:microsoft.com/office/officeart/2005/8/layout/hierarchy4"/>
    <dgm:cxn modelId="{9703D2F6-9FB6-44AB-B786-7CB9E092A474}" type="presParOf" srcId="{A8842A94-6A5A-4302-833B-9DC3104554AA}" destId="{9C604ECB-E48F-4E54-A0E5-5A01D32D59E5}" srcOrd="0" destOrd="0" presId="urn:microsoft.com/office/officeart/2005/8/layout/hierarchy4"/>
    <dgm:cxn modelId="{45D051E1-E749-47D8-8553-37A69DA950D2}" type="presParOf" srcId="{9C604ECB-E48F-4E54-A0E5-5A01D32D59E5}" destId="{4F92C2B2-3550-42BB-941A-4640E8A65A91}" srcOrd="0" destOrd="0" presId="urn:microsoft.com/office/officeart/2005/8/layout/hierarchy4"/>
    <dgm:cxn modelId="{A19F356A-207E-4939-85BA-7275BCCB9C21}" type="presParOf" srcId="{9C604ECB-E48F-4E54-A0E5-5A01D32D59E5}" destId="{90B0BC34-124F-4E4B-A303-1224CBA86F1F}" srcOrd="1" destOrd="0" presId="urn:microsoft.com/office/officeart/2005/8/layout/hierarchy4"/>
    <dgm:cxn modelId="{9F725F0F-990D-49E7-A094-4640BA1B6FF9}" type="presParOf" srcId="{A8842A94-6A5A-4302-833B-9DC3104554AA}" destId="{1EBB4202-45FA-48B3-AE1C-99AC0E32CBF0}" srcOrd="1" destOrd="0" presId="urn:microsoft.com/office/officeart/2005/8/layout/hierarchy4"/>
    <dgm:cxn modelId="{79E47949-C3EB-47B3-9642-F1C2D58EEAED}" type="presParOf" srcId="{A8842A94-6A5A-4302-833B-9DC3104554AA}" destId="{3CE44EAE-0AF8-4547-AD68-79BC90B05787}" srcOrd="2" destOrd="0" presId="urn:microsoft.com/office/officeart/2005/8/layout/hierarchy4"/>
    <dgm:cxn modelId="{4EB67267-A20C-4FB4-9725-CB250628C0A5}" type="presParOf" srcId="{3CE44EAE-0AF8-4547-AD68-79BC90B05787}" destId="{021E9308-449F-4197-835C-B5B48023D2D5}" srcOrd="0" destOrd="0" presId="urn:microsoft.com/office/officeart/2005/8/layout/hierarchy4"/>
    <dgm:cxn modelId="{63D86B75-2CED-4DE6-97F3-DCBDD92536ED}" type="presParOf" srcId="{3CE44EAE-0AF8-4547-AD68-79BC90B05787}" destId="{E3383849-2D17-4DAA-943D-CD66EDC51268}"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18AA1B-C087-45F8-84AC-9166216D23EB}">
      <dsp:nvSpPr>
        <dsp:cNvPr id="0" name=""/>
        <dsp:cNvSpPr/>
      </dsp:nvSpPr>
      <dsp:spPr>
        <a:xfrm>
          <a:off x="0" y="1031851"/>
          <a:ext cx="7499350" cy="118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311C17-78D0-4C06-8E90-81A75A13C10B}">
      <dsp:nvSpPr>
        <dsp:cNvPr id="0" name=""/>
        <dsp:cNvSpPr/>
      </dsp:nvSpPr>
      <dsp:spPr>
        <a:xfrm>
          <a:off x="374967" y="655549"/>
          <a:ext cx="4869215" cy="10700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420" tIns="0" rIns="198420" bIns="0" numCol="1" spcCol="1270" anchor="ctr" anchorCtr="0">
          <a:noAutofit/>
        </a:bodyPr>
        <a:lstStyle/>
        <a:p>
          <a:pPr lvl="0" algn="l" defTabSz="2000250">
            <a:lnSpc>
              <a:spcPct val="90000"/>
            </a:lnSpc>
            <a:spcBef>
              <a:spcPct val="0"/>
            </a:spcBef>
            <a:spcAft>
              <a:spcPct val="35000"/>
            </a:spcAft>
          </a:pPr>
          <a:r>
            <a:rPr lang="uk-UA" sz="4500" kern="1200" dirty="0" smtClean="0"/>
            <a:t>Загальна частина</a:t>
          </a:r>
          <a:endParaRPr lang="ru-RU" sz="4500" kern="1200" dirty="0"/>
        </a:p>
      </dsp:txBody>
      <dsp:txXfrm>
        <a:off x="427201" y="707783"/>
        <a:ext cx="4764747" cy="965553"/>
      </dsp:txXfrm>
    </dsp:sp>
    <dsp:sp modelId="{BE3B6959-FB88-4D5C-AE00-3D575D46946B}">
      <dsp:nvSpPr>
        <dsp:cNvPr id="0" name=""/>
        <dsp:cNvSpPr/>
      </dsp:nvSpPr>
      <dsp:spPr>
        <a:xfrm>
          <a:off x="0" y="2960650"/>
          <a:ext cx="7499350" cy="118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2033" tIns="937260" rIns="582033" bIns="320040" numCol="1" spcCol="1270" anchor="t" anchorCtr="0">
          <a:noAutofit/>
        </a:bodyPr>
        <a:lstStyle/>
        <a:p>
          <a:pPr marL="285750" lvl="1" indent="-285750" algn="l" defTabSz="2000250">
            <a:lnSpc>
              <a:spcPct val="90000"/>
            </a:lnSpc>
            <a:spcBef>
              <a:spcPct val="0"/>
            </a:spcBef>
            <a:spcAft>
              <a:spcPct val="15000"/>
            </a:spcAft>
            <a:buChar char="••"/>
          </a:pPr>
          <a:endParaRPr lang="ru-RU" sz="4500" kern="1200" dirty="0"/>
        </a:p>
      </dsp:txBody>
      <dsp:txXfrm>
        <a:off x="0" y="2960650"/>
        <a:ext cx="7499350" cy="1184400"/>
      </dsp:txXfrm>
    </dsp:sp>
    <dsp:sp modelId="{A47A38D6-3966-4504-BB69-4F0A9D98DF25}">
      <dsp:nvSpPr>
        <dsp:cNvPr id="0" name=""/>
        <dsp:cNvSpPr/>
      </dsp:nvSpPr>
      <dsp:spPr>
        <a:xfrm>
          <a:off x="350819" y="2439957"/>
          <a:ext cx="5106652" cy="11843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420" tIns="0" rIns="198420" bIns="0" numCol="1" spcCol="1270" anchor="ctr" anchorCtr="0">
          <a:noAutofit/>
        </a:bodyPr>
        <a:lstStyle/>
        <a:p>
          <a:pPr lvl="0" algn="l" defTabSz="2000250">
            <a:lnSpc>
              <a:spcPct val="90000"/>
            </a:lnSpc>
            <a:spcBef>
              <a:spcPct val="0"/>
            </a:spcBef>
            <a:spcAft>
              <a:spcPct val="35000"/>
            </a:spcAft>
          </a:pPr>
          <a:r>
            <a:rPr lang="uk-UA" sz="4500" kern="1200" dirty="0" smtClean="0"/>
            <a:t>Особлива частина</a:t>
          </a:r>
          <a:endParaRPr lang="ru-RU" sz="4500" kern="1200" dirty="0"/>
        </a:p>
      </dsp:txBody>
      <dsp:txXfrm>
        <a:off x="408633" y="2497771"/>
        <a:ext cx="4991024" cy="10686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8E8FD0-E660-4653-9195-043C68C8487A}">
      <dsp:nvSpPr>
        <dsp:cNvPr id="0" name=""/>
        <dsp:cNvSpPr/>
      </dsp:nvSpPr>
      <dsp:spPr>
        <a:xfrm>
          <a:off x="3510" y="530"/>
          <a:ext cx="7498678" cy="116212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uk-UA" sz="2900" b="1" kern="1200" dirty="0" smtClean="0"/>
            <a:t>Офіційно-документальні форми вираження та закріплення земельно-правових норм</a:t>
          </a:r>
          <a:endParaRPr lang="ru-RU" sz="2900" b="1" kern="1200" dirty="0"/>
        </a:p>
      </dsp:txBody>
      <dsp:txXfrm>
        <a:off x="37548" y="34568"/>
        <a:ext cx="7430602" cy="1094050"/>
      </dsp:txXfrm>
    </dsp:sp>
    <dsp:sp modelId="{2C33836C-6089-4B76-ADF3-5DCB9D9A918C}">
      <dsp:nvSpPr>
        <dsp:cNvPr id="0" name=""/>
        <dsp:cNvSpPr/>
      </dsp:nvSpPr>
      <dsp:spPr>
        <a:xfrm>
          <a:off x="3510" y="1292980"/>
          <a:ext cx="7498678" cy="1162126"/>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uk-UA" sz="2900" kern="1200" dirty="0" smtClean="0"/>
            <a:t>Нормативно-правові акти</a:t>
          </a:r>
          <a:endParaRPr lang="ru-RU" sz="2900" kern="1200" dirty="0"/>
        </a:p>
      </dsp:txBody>
      <dsp:txXfrm>
        <a:off x="37548" y="1327018"/>
        <a:ext cx="7430602" cy="1094050"/>
      </dsp:txXfrm>
    </dsp:sp>
    <dsp:sp modelId="{4F92C2B2-3550-42BB-941A-4640E8A65A91}">
      <dsp:nvSpPr>
        <dsp:cNvPr id="0" name=""/>
        <dsp:cNvSpPr/>
      </dsp:nvSpPr>
      <dsp:spPr>
        <a:xfrm>
          <a:off x="3510" y="2585430"/>
          <a:ext cx="3672222" cy="1162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uk-UA" sz="2900" kern="1200" dirty="0" smtClean="0"/>
            <a:t>Міжнародні угоди</a:t>
          </a:r>
          <a:endParaRPr lang="ru-RU" sz="2900" kern="1200" dirty="0"/>
        </a:p>
      </dsp:txBody>
      <dsp:txXfrm>
        <a:off x="37548" y="2619468"/>
        <a:ext cx="3604146" cy="1094050"/>
      </dsp:txXfrm>
    </dsp:sp>
    <dsp:sp modelId="{021E9308-449F-4197-835C-B5B48023D2D5}">
      <dsp:nvSpPr>
        <dsp:cNvPr id="0" name=""/>
        <dsp:cNvSpPr/>
      </dsp:nvSpPr>
      <dsp:spPr>
        <a:xfrm>
          <a:off x="3829966" y="2585430"/>
          <a:ext cx="3672222" cy="1162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uk-UA" sz="2900" kern="1200" dirty="0" smtClean="0"/>
            <a:t>Акти органів судової влади</a:t>
          </a:r>
          <a:endParaRPr lang="ru-RU" sz="2900" kern="1200" dirty="0"/>
        </a:p>
      </dsp:txBody>
      <dsp:txXfrm>
        <a:off x="3864004" y="2619468"/>
        <a:ext cx="3604146" cy="109405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p>
            <a:fld id="{900726EA-1033-43AD-B9C8-975B9C51E371}" type="datetimeFigureOut">
              <a:rPr lang="ru-RU" smtClean="0"/>
              <a:pPr/>
              <a:t>05.11.2022</a:t>
            </a:fld>
            <a:endParaRPr lang="ru-RU"/>
          </a:p>
        </p:txBody>
      </p:sp>
      <p:sp>
        <p:nvSpPr>
          <p:cNvPr id="20" name="Нижний колонтитул 19"/>
          <p:cNvSpPr>
            <a:spLocks noGrp="1"/>
          </p:cNvSpPr>
          <p:nvPr>
            <p:ph type="ftr" sz="quarter" idx="11"/>
          </p:nvPr>
        </p:nvSpPr>
        <p:spPr/>
        <p:txBody>
          <a:bodyPr/>
          <a:lstStyle/>
          <a:p>
            <a:endParaRPr lang="ru-RU"/>
          </a:p>
        </p:txBody>
      </p:sp>
      <p:sp>
        <p:nvSpPr>
          <p:cNvPr id="10" name="Номер слайда 9"/>
          <p:cNvSpPr>
            <a:spLocks noGrp="1"/>
          </p:cNvSpPr>
          <p:nvPr>
            <p:ph type="sldNum" sz="quarter" idx="12"/>
          </p:nvPr>
        </p:nvSpPr>
        <p:spPr/>
        <p:txBody>
          <a:bodyPr/>
          <a:lstStyle/>
          <a:p>
            <a:fld id="{E6E552DB-3BFB-4DB8-BCA7-BD5160928C6A}"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00726EA-1033-43AD-B9C8-975B9C51E371}" type="datetimeFigureOut">
              <a:rPr lang="ru-RU" smtClean="0"/>
              <a:pPr/>
              <a:t>05.11.2022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E552DB-3BFB-4DB8-BCA7-BD5160928C6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40"/>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1"/>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00726EA-1033-43AD-B9C8-975B9C51E371}" type="datetimeFigureOut">
              <a:rPr lang="ru-RU" smtClean="0"/>
              <a:pPr/>
              <a:t>05.11.2022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E552DB-3BFB-4DB8-BCA7-BD5160928C6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00726EA-1033-43AD-B9C8-975B9C51E371}" type="datetimeFigureOut">
              <a:rPr lang="ru-RU" smtClean="0"/>
              <a:pPr/>
              <a:t>05.11.2022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E552DB-3BFB-4DB8-BCA7-BD5160928C6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1"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900726EA-1033-43AD-B9C8-975B9C51E371}" type="datetimeFigureOut">
              <a:rPr lang="ru-RU" smtClean="0"/>
              <a:pPr/>
              <a:t>05.11.2022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E552DB-3BFB-4DB8-BCA7-BD5160928C6A}"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900726EA-1033-43AD-B9C8-975B9C51E371}" type="datetimeFigureOut">
              <a:rPr lang="ru-RU" smtClean="0"/>
              <a:pPr/>
              <a:t>05.11.2022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E552DB-3BFB-4DB8-BCA7-BD5160928C6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900726EA-1033-43AD-B9C8-975B9C51E371}" type="datetimeFigureOut">
              <a:rPr lang="ru-RU" smtClean="0"/>
              <a:pPr/>
              <a:t>05.11.2022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6E552DB-3BFB-4DB8-BCA7-BD5160928C6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900726EA-1033-43AD-B9C8-975B9C51E371}" type="datetimeFigureOut">
              <a:rPr lang="ru-RU" smtClean="0"/>
              <a:pPr/>
              <a:t>05.11.2022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6E552DB-3BFB-4DB8-BCA7-BD5160928C6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fld id="{900726EA-1033-43AD-B9C8-975B9C51E371}" type="datetimeFigureOut">
              <a:rPr lang="ru-RU" smtClean="0"/>
              <a:pPr/>
              <a:t>05.11.2022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6E552DB-3BFB-4DB8-BCA7-BD5160928C6A}"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1"/>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900726EA-1033-43AD-B9C8-975B9C51E371}" type="datetimeFigureOut">
              <a:rPr lang="ru-RU" smtClean="0"/>
              <a:pPr/>
              <a:t>05.11.2022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E552DB-3BFB-4DB8-BCA7-BD5160928C6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900726EA-1033-43AD-B9C8-975B9C51E371}" type="datetimeFigureOut">
              <a:rPr lang="ru-RU" smtClean="0"/>
              <a:pPr/>
              <a:t>05.11.2022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E552DB-3BFB-4DB8-BCA7-BD5160928C6A}"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4"/>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2"/>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6"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168818" y="21103"/>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Кольцо 10"/>
          <p:cNvSpPr/>
          <p:nvPr/>
        </p:nvSpPr>
        <p:spPr>
          <a:xfrm rot="2315675">
            <a:off x="182882" y="1055078"/>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1012874"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00726EA-1033-43AD-B9C8-975B9C51E371}" type="datetimeFigureOut">
              <a:rPr lang="ru-RU" smtClean="0"/>
              <a:pPr/>
              <a:t>05.11.2022</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6E552DB-3BFB-4DB8-BCA7-BD5160928C6A}"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36235" y="1916832"/>
            <a:ext cx="6707765" cy="2286000"/>
          </a:xfrm>
        </p:spPr>
        <p:txBody>
          <a:bodyPr>
            <a:noAutofit/>
          </a:bodyPr>
          <a:lstStyle/>
          <a:p>
            <a:r>
              <a:rPr lang="uk-UA" sz="2400" dirty="0" smtClean="0">
                <a:solidFill>
                  <a:srgbClr val="C00000"/>
                </a:solidFill>
                <a:effectLst/>
              </a:rPr>
              <a:t>Правове регулювання використання, охорони та відновлення земель сільськогосподарського призначення у контексті європейського досвіду</a:t>
            </a:r>
            <a:endParaRPr lang="uk-UA" sz="2400" dirty="0">
              <a:solidFill>
                <a:srgbClr val="C00000"/>
              </a:solidFill>
              <a:effectLst/>
            </a:endParaRPr>
          </a:p>
        </p:txBody>
      </p:sp>
      <p:sp>
        <p:nvSpPr>
          <p:cNvPr id="3" name="Подзаголовок 2"/>
          <p:cNvSpPr>
            <a:spLocks noGrp="1"/>
          </p:cNvSpPr>
          <p:nvPr>
            <p:ph type="body" idx="1"/>
          </p:nvPr>
        </p:nvSpPr>
        <p:spPr>
          <a:xfrm>
            <a:off x="2578392" y="1066800"/>
            <a:ext cx="6400800" cy="738198"/>
          </a:xfrm>
        </p:spPr>
        <p:txBody>
          <a:bodyPr>
            <a:normAutofit/>
          </a:bodyPr>
          <a:lstStyle/>
          <a:p>
            <a:r>
              <a:rPr lang="uk-UA" sz="3200" smtClean="0"/>
              <a:t>Тема 3</a:t>
            </a:r>
            <a:endParaRPr lang="ru-RU" sz="3200" dirty="0"/>
          </a:p>
        </p:txBody>
      </p:sp>
      <p:sp>
        <p:nvSpPr>
          <p:cNvPr id="4" name="Прямоугольник 3"/>
          <p:cNvSpPr/>
          <p:nvPr/>
        </p:nvSpPr>
        <p:spPr>
          <a:xfrm>
            <a:off x="2436235" y="5867980"/>
            <a:ext cx="3143877" cy="369332"/>
          </a:xfrm>
          <a:prstGeom prst="rect">
            <a:avLst/>
          </a:prstGeom>
        </p:spPr>
        <p:txBody>
          <a:bodyPr wrap="square">
            <a:spAutoFit/>
          </a:bodyPr>
          <a:lstStyle/>
          <a:p>
            <a:r>
              <a:rPr lang="ru-RU" dirty="0"/>
              <a:t>©  </a:t>
            </a:r>
            <a:r>
              <a:rPr lang="uk-UA" dirty="0"/>
              <a:t>Олександр Бондар, </a:t>
            </a:r>
            <a:r>
              <a:rPr lang="en-US" dirty="0" smtClean="0"/>
              <a:t>2022</a:t>
            </a:r>
            <a:endParaRPr lang="uk-U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202580"/>
            <a:ext cx="1697236" cy="1602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571480"/>
            <a:ext cx="7498080" cy="1143000"/>
          </a:xfrm>
        </p:spPr>
        <p:txBody>
          <a:bodyPr>
            <a:normAutofit fontScale="90000"/>
          </a:bodyPr>
          <a:lstStyle/>
          <a:p>
            <a:pPr algn="ctr"/>
            <a:r>
              <a:rPr lang="uk-UA" b="1" dirty="0" smtClean="0"/>
              <a:t>Формальні (формально-юридичні) джерела земельного права України</a:t>
            </a:r>
            <a:endParaRPr lang="ru-RU" b="1" dirty="0"/>
          </a:p>
        </p:txBody>
      </p:sp>
      <p:graphicFrame>
        <p:nvGraphicFramePr>
          <p:cNvPr id="4" name="Содержимое 3"/>
          <p:cNvGraphicFramePr>
            <a:graphicFrameLocks noGrp="1"/>
          </p:cNvGraphicFramePr>
          <p:nvPr>
            <p:ph idx="1"/>
            <p:extLst/>
          </p:nvPr>
        </p:nvGraphicFramePr>
        <p:xfrm>
          <a:off x="1428750" y="2500313"/>
          <a:ext cx="7505700" cy="3748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02771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57290" y="714364"/>
            <a:ext cx="7498080" cy="1143000"/>
          </a:xfrm>
        </p:spPr>
        <p:txBody>
          <a:bodyPr>
            <a:normAutofit fontScale="90000"/>
          </a:bodyPr>
          <a:lstStyle/>
          <a:p>
            <a:pPr algn="ctr"/>
            <a:r>
              <a:rPr lang="uk-UA" b="1" dirty="0" smtClean="0"/>
              <a:t>Основні формально-юридичні джерела земельного права</a:t>
            </a:r>
            <a:endParaRPr lang="ru-RU" b="1" dirty="0"/>
          </a:p>
        </p:txBody>
      </p:sp>
      <p:sp>
        <p:nvSpPr>
          <p:cNvPr id="3" name="Содержимое 2"/>
          <p:cNvSpPr>
            <a:spLocks noGrp="1"/>
          </p:cNvSpPr>
          <p:nvPr>
            <p:ph idx="1"/>
          </p:nvPr>
        </p:nvSpPr>
        <p:spPr>
          <a:xfrm>
            <a:off x="1285852" y="2071678"/>
            <a:ext cx="7504960" cy="4214842"/>
          </a:xfrm>
        </p:spPr>
        <p:txBody>
          <a:bodyPr>
            <a:normAutofit lnSpcReduction="10000"/>
          </a:bodyPr>
          <a:lstStyle/>
          <a:p>
            <a:pPr algn="just">
              <a:buNone/>
            </a:pPr>
            <a:r>
              <a:rPr lang="uk-UA" dirty="0" smtClean="0"/>
              <a:t>	</a:t>
            </a:r>
            <a:r>
              <a:rPr lang="uk-UA" sz="3600" dirty="0" smtClean="0"/>
              <a:t>нормативно-правові акти компе-тентних правотворчих органів, які закріплюють нові, змінюють або відміняють існуючі земельно-правові норми відповідно до земельної політики Української держави</a:t>
            </a:r>
          </a:p>
          <a:p>
            <a:pPr algn="ctr">
              <a:buNone/>
            </a:pPr>
            <a:r>
              <a:rPr lang="uk-UA" sz="3600" b="1" dirty="0" smtClean="0"/>
              <a:t>(земельне законодавство)</a:t>
            </a:r>
            <a:endParaRPr lang="ru-RU" sz="3600" b="1" dirty="0"/>
          </a:p>
        </p:txBody>
      </p:sp>
    </p:spTree>
    <p:extLst>
      <p:ext uri="{BB962C8B-B14F-4D97-AF65-F5344CB8AC3E}">
        <p14:creationId xmlns:p14="http://schemas.microsoft.com/office/powerpoint/2010/main" val="8294345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562074"/>
          </a:xfrm>
        </p:spPr>
        <p:txBody>
          <a:bodyPr>
            <a:normAutofit/>
          </a:bodyPr>
          <a:lstStyle/>
          <a:p>
            <a:pPr algn="ctr"/>
            <a:r>
              <a:rPr lang="uk-UA" sz="3000" b="1" dirty="0" smtClean="0"/>
              <a:t>Конституційні засади земельного права</a:t>
            </a:r>
            <a:endParaRPr lang="ru-RU" sz="3000" b="1" dirty="0"/>
          </a:p>
        </p:txBody>
      </p:sp>
      <p:sp>
        <p:nvSpPr>
          <p:cNvPr id="3" name="Содержимое 2"/>
          <p:cNvSpPr>
            <a:spLocks noGrp="1"/>
          </p:cNvSpPr>
          <p:nvPr>
            <p:ph idx="1"/>
          </p:nvPr>
        </p:nvSpPr>
        <p:spPr>
          <a:xfrm>
            <a:off x="1187624" y="980728"/>
            <a:ext cx="7746064" cy="5591544"/>
          </a:xfrm>
        </p:spPr>
        <p:txBody>
          <a:bodyPr>
            <a:normAutofit fontScale="70000" lnSpcReduction="20000"/>
          </a:bodyPr>
          <a:lstStyle/>
          <a:p>
            <a:pPr marL="596646" lvl="0" indent="-514350" algn="just">
              <a:buFont typeface="+mj-lt"/>
              <a:buAutoNum type="arabicPeriod"/>
            </a:pPr>
            <a:r>
              <a:rPr lang="ru-RU" b="1" dirty="0" err="1"/>
              <a:t>щодо</a:t>
            </a:r>
            <a:r>
              <a:rPr lang="ru-RU" b="1" dirty="0"/>
              <a:t> </a:t>
            </a:r>
            <a:r>
              <a:rPr lang="ru-RU" b="1" dirty="0" err="1"/>
              <a:t>стратегічного</a:t>
            </a:r>
            <a:r>
              <a:rPr lang="ru-RU" b="1" dirty="0"/>
              <a:t> курсу </a:t>
            </a:r>
            <a:r>
              <a:rPr lang="ru-RU" b="1" dirty="0" err="1" smtClean="0"/>
              <a:t>України</a:t>
            </a:r>
            <a:r>
              <a:rPr lang="ru-RU" b="1" dirty="0" smtClean="0"/>
              <a:t> на </a:t>
            </a:r>
            <a:r>
              <a:rPr lang="ru-RU" b="1" dirty="0" err="1"/>
              <a:t>набуття</a:t>
            </a:r>
            <a:r>
              <a:rPr lang="ru-RU" b="1" dirty="0"/>
              <a:t> </a:t>
            </a:r>
            <a:r>
              <a:rPr lang="ru-RU" b="1" dirty="0" err="1"/>
              <a:t>повноправного</a:t>
            </a:r>
            <a:r>
              <a:rPr lang="ru-RU" b="1" dirty="0"/>
              <a:t> членства </a:t>
            </a:r>
            <a:r>
              <a:rPr lang="ru-RU" b="1" dirty="0" err="1"/>
              <a:t>України</a:t>
            </a:r>
            <a:r>
              <a:rPr lang="ru-RU" b="1" dirty="0"/>
              <a:t> в </a:t>
            </a:r>
            <a:r>
              <a:rPr lang="ru-RU" b="1" dirty="0" err="1"/>
              <a:t>Європейському</a:t>
            </a:r>
            <a:r>
              <a:rPr lang="ru-RU" b="1" dirty="0"/>
              <a:t> </a:t>
            </a:r>
            <a:r>
              <a:rPr lang="ru-RU" b="1" dirty="0" err="1"/>
              <a:t>Союзі</a:t>
            </a:r>
            <a:r>
              <a:rPr lang="ru-RU" b="1" dirty="0"/>
              <a:t> та в </a:t>
            </a:r>
            <a:r>
              <a:rPr lang="ru-RU" b="1" dirty="0" err="1"/>
              <a:t>Організації</a:t>
            </a:r>
            <a:r>
              <a:rPr lang="ru-RU" b="1" dirty="0"/>
              <a:t> </a:t>
            </a:r>
            <a:r>
              <a:rPr lang="ru-RU" b="1" dirty="0" err="1"/>
              <a:t>Північноатлантичного</a:t>
            </a:r>
            <a:r>
              <a:rPr lang="ru-RU" b="1" dirty="0"/>
              <a:t> </a:t>
            </a:r>
            <a:r>
              <a:rPr lang="ru-RU" b="1" dirty="0" smtClean="0"/>
              <a:t>договору (преамбула, </a:t>
            </a:r>
            <a:r>
              <a:rPr lang="ru-RU" b="1" dirty="0" err="1" smtClean="0"/>
              <a:t>ст.ст</a:t>
            </a:r>
            <a:r>
              <a:rPr lang="ru-RU" b="1" dirty="0" smtClean="0"/>
              <a:t>. 85, 102, 116);</a:t>
            </a:r>
            <a:endParaRPr lang="uk-UA" b="1" dirty="0" smtClean="0"/>
          </a:p>
          <a:p>
            <a:pPr marL="596646" lvl="0" indent="-514350">
              <a:buFont typeface="+mj-lt"/>
              <a:buAutoNum type="arabicPeriod"/>
            </a:pPr>
            <a:r>
              <a:rPr lang="uk-UA" b="1" dirty="0" smtClean="0"/>
              <a:t>щодо права власності на землю Українського народу та інших (похідних) суб’єктів права власності (ст.ст. 13 – 14); </a:t>
            </a:r>
            <a:endParaRPr lang="ru-RU" b="1" dirty="0" smtClean="0"/>
          </a:p>
          <a:p>
            <a:pPr marL="596646" lvl="0" indent="-514350">
              <a:buFont typeface="+mj-lt"/>
              <a:buAutoNum type="arabicPeriod"/>
            </a:pPr>
            <a:r>
              <a:rPr lang="uk-UA" b="1" dirty="0"/>
              <a:t>щодо правового статусу громадян як суб’єктів прав громадян на землю (ст.ст. 24, 26, 41</a:t>
            </a:r>
            <a:r>
              <a:rPr lang="uk-UA" b="1" dirty="0" smtClean="0"/>
              <a:t>);</a:t>
            </a:r>
          </a:p>
          <a:p>
            <a:pPr marL="596646" lvl="0" indent="-514350">
              <a:buFont typeface="+mj-lt"/>
              <a:buAutoNum type="arabicPeriod"/>
            </a:pPr>
            <a:r>
              <a:rPr lang="uk-UA" b="1" dirty="0" smtClean="0"/>
              <a:t>щодо забезпечення підвищеної правової охорони земель з боку держави (ст.ст. 13 – 14);</a:t>
            </a:r>
            <a:endParaRPr lang="ru-RU" b="1" dirty="0" smtClean="0"/>
          </a:p>
          <a:p>
            <a:pPr marL="596646" lvl="0" indent="-514350">
              <a:buFont typeface="+mj-lt"/>
              <a:buAutoNum type="arabicPeriod"/>
            </a:pPr>
            <a:r>
              <a:rPr lang="uk-UA" b="1" dirty="0" smtClean="0"/>
              <a:t>щодо обов’язку Української держави забезпечувати екологічну безпеку та екологічну рівновагу на території України, а також подолання наслідків Чорнобильської катастрофи (ст. 16);</a:t>
            </a:r>
            <a:endParaRPr lang="ru-RU" b="1" dirty="0" smtClean="0"/>
          </a:p>
          <a:p>
            <a:pPr marL="596646" lvl="0" indent="-514350">
              <a:buFont typeface="+mj-lt"/>
              <a:buAutoNum type="arabicPeriod"/>
            </a:pPr>
            <a:r>
              <a:rPr lang="uk-UA" b="1" dirty="0" smtClean="0"/>
              <a:t>щодо права громадян України на безпечне для життя і здоров’я довкілля та на відшкодування завданої порушенням цього права шкоди (ст. 50);</a:t>
            </a:r>
            <a:endParaRPr lang="ru-RU" b="1" dirty="0" smtClean="0"/>
          </a:p>
        </p:txBody>
      </p:sp>
    </p:spTree>
    <p:extLst>
      <p:ext uri="{BB962C8B-B14F-4D97-AF65-F5344CB8AC3E}">
        <p14:creationId xmlns:p14="http://schemas.microsoft.com/office/powerpoint/2010/main" val="2719079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562074"/>
          </a:xfrm>
        </p:spPr>
        <p:txBody>
          <a:bodyPr>
            <a:normAutofit/>
          </a:bodyPr>
          <a:lstStyle/>
          <a:p>
            <a:pPr algn="ctr"/>
            <a:r>
              <a:rPr lang="uk-UA" sz="3000" b="1" dirty="0" smtClean="0"/>
              <a:t>Конституційні засади земельного права</a:t>
            </a:r>
            <a:endParaRPr lang="ru-RU" sz="3000" b="1" dirty="0"/>
          </a:p>
        </p:txBody>
      </p:sp>
      <p:sp>
        <p:nvSpPr>
          <p:cNvPr id="3" name="Содержимое 2"/>
          <p:cNvSpPr>
            <a:spLocks noGrp="1"/>
          </p:cNvSpPr>
          <p:nvPr>
            <p:ph idx="1"/>
          </p:nvPr>
        </p:nvSpPr>
        <p:spPr>
          <a:xfrm>
            <a:off x="1187624" y="1052736"/>
            <a:ext cx="7746064" cy="5195664"/>
          </a:xfrm>
        </p:spPr>
        <p:txBody>
          <a:bodyPr>
            <a:noAutofit/>
          </a:bodyPr>
          <a:lstStyle/>
          <a:p>
            <a:pPr marL="596646" lvl="0" indent="-514350">
              <a:buFont typeface="+mj-lt"/>
              <a:buAutoNum type="arabicPeriod" startAt="7"/>
            </a:pPr>
            <a:r>
              <a:rPr lang="uk-UA" sz="2500" b="1" dirty="0" smtClean="0"/>
              <a:t>щодо обов’язку кожного громадянина не заподіювати шкоди природі та відшкодовувати завдані збитки (ст. 66);</a:t>
            </a:r>
            <a:endParaRPr lang="ru-RU" sz="2500" b="1" dirty="0" smtClean="0"/>
          </a:p>
          <a:p>
            <a:pPr marL="596646" lvl="0" indent="-514350">
              <a:buFont typeface="+mj-lt"/>
              <a:buAutoNum type="arabicPeriod" startAt="7"/>
            </a:pPr>
            <a:r>
              <a:rPr lang="uk-UA" sz="2500" b="1" dirty="0" smtClean="0"/>
              <a:t>щодо регулювання найбільш важливих відносин у сфері використання землі та інших природних ресурсів виключно законами (ст. 92);</a:t>
            </a:r>
            <a:endParaRPr lang="ru-RU" sz="2500" b="1" dirty="0" smtClean="0"/>
          </a:p>
          <a:p>
            <a:pPr marL="596646" lvl="0" indent="-514350">
              <a:buFont typeface="+mj-lt"/>
              <a:buAutoNum type="arabicPeriod" startAt="7"/>
            </a:pPr>
            <a:r>
              <a:rPr lang="uk-UA" sz="2500" b="1" dirty="0" smtClean="0"/>
              <a:t>щодо основ діяльності та компетенції різних державних органів та посадових осіб у організації раціонального використання та охорони земель (ст.ст</a:t>
            </a:r>
            <a:r>
              <a:rPr lang="uk-UA" sz="2500" b="1" dirty="0"/>
              <a:t>. 85, 92, 106, 116, </a:t>
            </a:r>
            <a:r>
              <a:rPr lang="uk-UA" sz="2500" b="1" dirty="0" smtClean="0"/>
              <a:t>137-138);</a:t>
            </a:r>
            <a:endParaRPr lang="ru-RU" sz="2500" b="1" dirty="0" smtClean="0"/>
          </a:p>
          <a:p>
            <a:pPr marL="596646" lvl="0" indent="-514350">
              <a:buFont typeface="+mj-lt"/>
              <a:buAutoNum type="arabicPeriod" startAt="7"/>
            </a:pPr>
            <a:r>
              <a:rPr lang="uk-UA" sz="2500" b="1" dirty="0" smtClean="0"/>
              <a:t>щодо правових засад місцевого самоврядування (ст.ст. 142-144).</a:t>
            </a:r>
            <a:endParaRPr lang="ru-RU" sz="2500" b="1" dirty="0"/>
          </a:p>
        </p:txBody>
      </p:sp>
    </p:spTree>
    <p:extLst>
      <p:ext uri="{BB962C8B-B14F-4D97-AF65-F5344CB8AC3E}">
        <p14:creationId xmlns:p14="http://schemas.microsoft.com/office/powerpoint/2010/main" val="12451891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1115616" y="188640"/>
            <a:ext cx="7776864" cy="5693866"/>
          </a:xfrm>
          <a:prstGeom prst="rect">
            <a:avLst/>
          </a:prstGeom>
        </p:spPr>
        <p:txBody>
          <a:bodyPr wrap="square">
            <a:spAutoFit/>
          </a:bodyPr>
          <a:lstStyle/>
          <a:p>
            <a:pPr algn="ctr"/>
            <a:r>
              <a:rPr lang="uk-UA" sz="2200" b="1" dirty="0" smtClean="0">
                <a:solidFill>
                  <a:srgbClr val="C00000"/>
                </a:solidFill>
              </a:rPr>
              <a:t>КОНСТИТУЦІЯ УКРАЇНИ</a:t>
            </a:r>
          </a:p>
          <a:p>
            <a:endParaRPr lang="uk-UA" dirty="0" smtClean="0"/>
          </a:p>
          <a:p>
            <a:pPr algn="just"/>
            <a:r>
              <a:rPr lang="uk-UA" b="1" dirty="0" smtClean="0">
                <a:solidFill>
                  <a:srgbClr val="FF0000"/>
                </a:solidFill>
              </a:rPr>
              <a:t>Стаття </a:t>
            </a:r>
            <a:r>
              <a:rPr lang="uk-UA" b="1" dirty="0">
                <a:solidFill>
                  <a:srgbClr val="FF0000"/>
                </a:solidFill>
              </a:rPr>
              <a:t>13. </a:t>
            </a:r>
            <a:r>
              <a:rPr lang="uk-UA" dirty="0"/>
              <a:t>Земля, її надра, атмосферне повітря, водні та інші природні ресурси, які знаходяться в межах території України, природні ресурси її континентального шельфу, виключної (морської) економічної зони є </a:t>
            </a:r>
            <a:r>
              <a:rPr lang="uk-UA" dirty="0">
                <a:solidFill>
                  <a:srgbClr val="00B050"/>
                </a:solidFill>
              </a:rPr>
              <a:t>об'єктами права власності Українського народу</a:t>
            </a:r>
            <a:r>
              <a:rPr lang="uk-UA" dirty="0"/>
              <a:t>. Від імені Українського народу права власника здійснюють органи державної влади та органи місцевого самоврядування в межах, визначених цією Конституцією</a:t>
            </a:r>
            <a:r>
              <a:rPr lang="uk-UA" dirty="0" smtClean="0"/>
              <a:t>.</a:t>
            </a:r>
          </a:p>
          <a:p>
            <a:pPr algn="just"/>
            <a:endParaRPr lang="uk-UA" dirty="0"/>
          </a:p>
          <a:p>
            <a:pPr algn="just"/>
            <a:r>
              <a:rPr lang="ru-RU" b="1" dirty="0" err="1">
                <a:solidFill>
                  <a:srgbClr val="FF0000"/>
                </a:solidFill>
              </a:rPr>
              <a:t>Стаття</a:t>
            </a:r>
            <a:r>
              <a:rPr lang="ru-RU" b="1" dirty="0">
                <a:solidFill>
                  <a:srgbClr val="FF0000"/>
                </a:solidFill>
              </a:rPr>
              <a:t> 14. </a:t>
            </a:r>
            <a:r>
              <a:rPr lang="ru-RU" dirty="0"/>
              <a:t>Земля є </a:t>
            </a:r>
            <a:r>
              <a:rPr lang="ru-RU" dirty="0" err="1">
                <a:solidFill>
                  <a:srgbClr val="00B050"/>
                </a:solidFill>
              </a:rPr>
              <a:t>основним</a:t>
            </a:r>
            <a:r>
              <a:rPr lang="ru-RU" dirty="0">
                <a:solidFill>
                  <a:srgbClr val="00B050"/>
                </a:solidFill>
              </a:rPr>
              <a:t> </a:t>
            </a:r>
            <a:r>
              <a:rPr lang="ru-RU" dirty="0" err="1">
                <a:solidFill>
                  <a:srgbClr val="00B050"/>
                </a:solidFill>
              </a:rPr>
              <a:t>національним</a:t>
            </a:r>
            <a:r>
              <a:rPr lang="ru-RU" dirty="0">
                <a:solidFill>
                  <a:srgbClr val="00B050"/>
                </a:solidFill>
              </a:rPr>
              <a:t> </a:t>
            </a:r>
            <a:r>
              <a:rPr lang="ru-RU" dirty="0" err="1">
                <a:solidFill>
                  <a:srgbClr val="00B050"/>
                </a:solidFill>
              </a:rPr>
              <a:t>багатством</a:t>
            </a:r>
            <a:r>
              <a:rPr lang="ru-RU" dirty="0"/>
              <a:t>, </a:t>
            </a:r>
            <a:r>
              <a:rPr lang="ru-RU" dirty="0" err="1"/>
              <a:t>що</a:t>
            </a:r>
            <a:r>
              <a:rPr lang="ru-RU" dirty="0"/>
              <a:t> </a:t>
            </a:r>
            <a:r>
              <a:rPr lang="ru-RU" dirty="0" err="1"/>
              <a:t>перебуває</a:t>
            </a:r>
            <a:r>
              <a:rPr lang="ru-RU" dirty="0"/>
              <a:t> </a:t>
            </a:r>
            <a:r>
              <a:rPr lang="ru-RU" dirty="0" err="1"/>
              <a:t>під</a:t>
            </a:r>
            <a:r>
              <a:rPr lang="ru-RU" dirty="0"/>
              <a:t> особливою </a:t>
            </a:r>
            <a:r>
              <a:rPr lang="ru-RU" dirty="0" err="1"/>
              <a:t>охороною</a:t>
            </a:r>
            <a:r>
              <a:rPr lang="ru-RU" dirty="0"/>
              <a:t> </a:t>
            </a:r>
            <a:r>
              <a:rPr lang="ru-RU" dirty="0" err="1"/>
              <a:t>держави</a:t>
            </a:r>
            <a:r>
              <a:rPr lang="ru-RU" dirty="0"/>
              <a:t>.</a:t>
            </a:r>
          </a:p>
          <a:p>
            <a:pPr algn="just"/>
            <a:endParaRPr lang="ru-RU" dirty="0"/>
          </a:p>
          <a:p>
            <a:pPr algn="just"/>
            <a:r>
              <a:rPr lang="ru-RU" dirty="0">
                <a:solidFill>
                  <a:srgbClr val="00B050"/>
                </a:solidFill>
              </a:rPr>
              <a:t>Право </a:t>
            </a:r>
            <a:r>
              <a:rPr lang="ru-RU" dirty="0" err="1">
                <a:solidFill>
                  <a:srgbClr val="00B050"/>
                </a:solidFill>
              </a:rPr>
              <a:t>власності</a:t>
            </a:r>
            <a:r>
              <a:rPr lang="ru-RU" dirty="0">
                <a:solidFill>
                  <a:srgbClr val="00B050"/>
                </a:solidFill>
              </a:rPr>
              <a:t> на землю </a:t>
            </a:r>
            <a:r>
              <a:rPr lang="ru-RU" dirty="0" err="1">
                <a:solidFill>
                  <a:srgbClr val="00B050"/>
                </a:solidFill>
              </a:rPr>
              <a:t>гарантується</a:t>
            </a:r>
            <a:r>
              <a:rPr lang="ru-RU" dirty="0"/>
              <a:t>. </a:t>
            </a:r>
            <a:r>
              <a:rPr lang="ru-RU" dirty="0" err="1"/>
              <a:t>Це</a:t>
            </a:r>
            <a:r>
              <a:rPr lang="ru-RU" dirty="0"/>
              <a:t> право </a:t>
            </a:r>
            <a:r>
              <a:rPr lang="ru-RU" dirty="0" err="1"/>
              <a:t>набувається</a:t>
            </a:r>
            <a:r>
              <a:rPr lang="ru-RU" dirty="0"/>
              <a:t> і </a:t>
            </a:r>
            <a:r>
              <a:rPr lang="ru-RU" dirty="0" err="1"/>
              <a:t>реалізується</a:t>
            </a:r>
            <a:r>
              <a:rPr lang="ru-RU" dirty="0"/>
              <a:t> </a:t>
            </a:r>
            <a:r>
              <a:rPr lang="ru-RU" dirty="0" err="1"/>
              <a:t>громадянами</a:t>
            </a:r>
            <a:r>
              <a:rPr lang="ru-RU" dirty="0"/>
              <a:t>, </a:t>
            </a:r>
            <a:r>
              <a:rPr lang="ru-RU" dirty="0" err="1"/>
              <a:t>юридичними</a:t>
            </a:r>
            <a:r>
              <a:rPr lang="ru-RU" dirty="0"/>
              <a:t> особами та державою </a:t>
            </a:r>
            <a:r>
              <a:rPr lang="ru-RU" dirty="0" err="1"/>
              <a:t>виключно</a:t>
            </a:r>
            <a:r>
              <a:rPr lang="ru-RU" dirty="0"/>
              <a:t> </a:t>
            </a:r>
            <a:r>
              <a:rPr lang="ru-RU" dirty="0" err="1"/>
              <a:t>відповідно</a:t>
            </a:r>
            <a:r>
              <a:rPr lang="ru-RU" dirty="0"/>
              <a:t> до закону</a:t>
            </a:r>
            <a:r>
              <a:rPr lang="ru-RU" dirty="0" smtClean="0"/>
              <a:t>.</a:t>
            </a:r>
          </a:p>
          <a:p>
            <a:pPr algn="just"/>
            <a:endParaRPr lang="ru-RU" dirty="0"/>
          </a:p>
          <a:p>
            <a:pPr algn="just"/>
            <a:r>
              <a:rPr lang="uk-UA" b="1" dirty="0">
                <a:solidFill>
                  <a:srgbClr val="FF0000"/>
                </a:solidFill>
              </a:rPr>
              <a:t>Стаття 16. </a:t>
            </a:r>
            <a:r>
              <a:rPr lang="uk-UA" dirty="0" smtClean="0">
                <a:solidFill>
                  <a:srgbClr val="00B050"/>
                </a:solidFill>
              </a:rPr>
              <a:t>Забезпечення екологічної безпеки і підтримання екологічної рівноваги</a:t>
            </a:r>
            <a:r>
              <a:rPr lang="uk-UA" dirty="0" smtClean="0"/>
              <a:t> на </a:t>
            </a:r>
            <a:r>
              <a:rPr lang="uk-UA" dirty="0"/>
              <a:t>території України, подолання наслідків Чорнобильської катастрофи - катастрофи планетарного масштабу, збереження генофонду Українського народу є обов'язком держави.</a:t>
            </a:r>
            <a:endParaRPr lang="uk-UA" dirty="0" smtClean="0"/>
          </a:p>
        </p:txBody>
      </p:sp>
    </p:spTree>
    <p:extLst>
      <p:ext uri="{BB962C8B-B14F-4D97-AF65-F5344CB8AC3E}">
        <p14:creationId xmlns:p14="http://schemas.microsoft.com/office/powerpoint/2010/main" val="3911215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b="1" dirty="0" smtClean="0"/>
              <a:t>Закони як джерела земельного права</a:t>
            </a:r>
            <a:endParaRPr lang="ru-RU" b="1" dirty="0"/>
          </a:p>
        </p:txBody>
      </p:sp>
      <p:sp>
        <p:nvSpPr>
          <p:cNvPr id="3" name="Содержимое 2"/>
          <p:cNvSpPr>
            <a:spLocks noGrp="1"/>
          </p:cNvSpPr>
          <p:nvPr>
            <p:ph idx="1"/>
          </p:nvPr>
        </p:nvSpPr>
        <p:spPr>
          <a:xfrm>
            <a:off x="1043608" y="1447800"/>
            <a:ext cx="7890080" cy="4800600"/>
          </a:xfrm>
        </p:spPr>
        <p:txBody>
          <a:bodyPr>
            <a:normAutofit fontScale="92500" lnSpcReduction="10000"/>
          </a:bodyPr>
          <a:lstStyle/>
          <a:p>
            <a:pPr marL="596646" indent="-514350" algn="just">
              <a:buFont typeface="+mj-lt"/>
              <a:buAutoNum type="arabicPeriod"/>
            </a:pPr>
            <a:r>
              <a:rPr lang="uk-UA" sz="3000" b="1" dirty="0" smtClean="0"/>
              <a:t>Приймаються в особливому порядку Верховною Радою України або референдумом</a:t>
            </a:r>
          </a:p>
          <a:p>
            <a:pPr marL="596646" indent="-514350" algn="just">
              <a:buFont typeface="+mj-lt"/>
              <a:buAutoNum type="arabicPeriod"/>
            </a:pPr>
            <a:endParaRPr lang="uk-UA" sz="3000" b="1" dirty="0" smtClean="0"/>
          </a:p>
          <a:p>
            <a:pPr marL="596646" indent="-514350" algn="just">
              <a:buFont typeface="+mj-lt"/>
              <a:buAutoNum type="arabicPeriod"/>
            </a:pPr>
            <a:r>
              <a:rPr lang="uk-UA" sz="3000" b="1" dirty="0" smtClean="0"/>
              <a:t>Виражають волю народу та закріплюють державну земельну політику</a:t>
            </a:r>
          </a:p>
          <a:p>
            <a:pPr marL="596646" indent="-514350" algn="just">
              <a:buFont typeface="+mj-lt"/>
              <a:buAutoNum type="arabicPeriod"/>
            </a:pPr>
            <a:endParaRPr lang="uk-UA" sz="3000" b="1" dirty="0" smtClean="0"/>
          </a:p>
          <a:p>
            <a:pPr marL="596646" indent="-514350" algn="just">
              <a:buFont typeface="+mj-lt"/>
              <a:buAutoNum type="arabicPeriod"/>
            </a:pPr>
            <a:r>
              <a:rPr lang="uk-UA" sz="3000" b="1" dirty="0" smtClean="0"/>
              <a:t>Мають вищу юридичну силу</a:t>
            </a:r>
          </a:p>
          <a:p>
            <a:pPr marL="596646" indent="-514350" algn="just">
              <a:buFont typeface="+mj-lt"/>
              <a:buAutoNum type="arabicPeriod"/>
            </a:pPr>
            <a:endParaRPr lang="uk-UA" sz="3000" b="1" dirty="0" smtClean="0"/>
          </a:p>
          <a:p>
            <a:pPr marL="596646" indent="-514350" algn="just">
              <a:buFont typeface="+mj-lt"/>
              <a:buAutoNum type="arabicPeriod"/>
            </a:pPr>
            <a:r>
              <a:rPr lang="uk-UA" sz="3000" b="1" dirty="0" smtClean="0"/>
              <a:t>Регулюють найбільш важливі земельні відносини</a:t>
            </a:r>
          </a:p>
          <a:p>
            <a:endParaRPr lang="ru-RU" dirty="0"/>
          </a:p>
        </p:txBody>
      </p:sp>
    </p:spTree>
    <p:extLst>
      <p:ext uri="{BB962C8B-B14F-4D97-AF65-F5344CB8AC3E}">
        <p14:creationId xmlns:p14="http://schemas.microsoft.com/office/powerpoint/2010/main" val="29151395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b="1" dirty="0" smtClean="0"/>
              <a:t>Земельний кодекс України</a:t>
            </a:r>
            <a:endParaRPr lang="ru-RU" b="1" dirty="0"/>
          </a:p>
        </p:txBody>
      </p:sp>
      <p:pic>
        <p:nvPicPr>
          <p:cNvPr id="4" name="Содержимое 3" descr="4715948_3662765_300x300.gif"/>
          <p:cNvPicPr>
            <a:picLocks noGrp="1" noChangeAspect="1"/>
          </p:cNvPicPr>
          <p:nvPr>
            <p:ph sz="half" idx="1"/>
          </p:nvPr>
        </p:nvPicPr>
        <p:blipFill>
          <a:blip r:embed="rId2"/>
          <a:stretch>
            <a:fillRect/>
          </a:stretch>
        </p:blipFill>
        <p:spPr>
          <a:xfrm>
            <a:off x="1643042" y="1460379"/>
            <a:ext cx="3083577" cy="4468952"/>
          </a:xfrm>
        </p:spPr>
      </p:pic>
      <p:sp>
        <p:nvSpPr>
          <p:cNvPr id="5" name="Содержимое 4"/>
          <p:cNvSpPr>
            <a:spLocks noGrp="1"/>
          </p:cNvSpPr>
          <p:nvPr>
            <p:ph sz="half" idx="2"/>
          </p:nvPr>
        </p:nvSpPr>
        <p:spPr/>
        <p:txBody>
          <a:bodyPr/>
          <a:lstStyle/>
          <a:p>
            <a:r>
              <a:rPr lang="uk-UA" dirty="0" smtClean="0"/>
              <a:t>Прийнятий 25 жовтня 2001 р.</a:t>
            </a:r>
          </a:p>
          <a:p>
            <a:r>
              <a:rPr lang="uk-UA" dirty="0" smtClean="0"/>
              <a:t>Набрав чинності з 1 січня 2002 р.</a:t>
            </a:r>
          </a:p>
          <a:p>
            <a:r>
              <a:rPr lang="uk-UA" dirty="0" smtClean="0"/>
              <a:t>10 розділів (включаючи Прикінцеві та Перехідні положення) </a:t>
            </a:r>
            <a:endParaRPr lang="ru-RU" dirty="0"/>
          </a:p>
        </p:txBody>
      </p:sp>
    </p:spTree>
    <p:extLst>
      <p:ext uri="{BB962C8B-B14F-4D97-AF65-F5344CB8AC3E}">
        <p14:creationId xmlns:p14="http://schemas.microsoft.com/office/powerpoint/2010/main" val="25110067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Autofit/>
          </a:bodyPr>
          <a:lstStyle/>
          <a:p>
            <a:pPr algn="ctr"/>
            <a:r>
              <a:rPr lang="uk-UA" sz="3600" b="1" dirty="0" smtClean="0"/>
              <a:t>Структура </a:t>
            </a:r>
            <a:br>
              <a:rPr lang="uk-UA" sz="3600" b="1" dirty="0" smtClean="0"/>
            </a:br>
            <a:r>
              <a:rPr lang="uk-UA" sz="3600" b="1" dirty="0" smtClean="0"/>
              <a:t>Земельного кодексу України</a:t>
            </a:r>
            <a:endParaRPr lang="ru-RU" sz="3600" b="1" dirty="0"/>
          </a:p>
        </p:txBody>
      </p:sp>
      <p:sp>
        <p:nvSpPr>
          <p:cNvPr id="6" name="Содержимое 5"/>
          <p:cNvSpPr>
            <a:spLocks noGrp="1"/>
          </p:cNvSpPr>
          <p:nvPr>
            <p:ph idx="1"/>
          </p:nvPr>
        </p:nvSpPr>
        <p:spPr>
          <a:xfrm>
            <a:off x="1043608" y="1580728"/>
            <a:ext cx="7890080" cy="4800600"/>
          </a:xfrm>
        </p:spPr>
        <p:txBody>
          <a:bodyPr>
            <a:normAutofit fontScale="85000" lnSpcReduction="20000"/>
          </a:bodyPr>
          <a:lstStyle/>
          <a:p>
            <a:r>
              <a:rPr lang="uk-UA" b="1" dirty="0" smtClean="0"/>
              <a:t>Розділ І.</a:t>
            </a:r>
            <a:r>
              <a:rPr lang="uk-UA" dirty="0" smtClean="0"/>
              <a:t> Загальна частина</a:t>
            </a:r>
          </a:p>
          <a:p>
            <a:r>
              <a:rPr lang="uk-UA" b="1" dirty="0" smtClean="0"/>
              <a:t>Розділ ІІ. </a:t>
            </a:r>
            <a:r>
              <a:rPr lang="uk-UA" dirty="0" smtClean="0"/>
              <a:t>Землі України </a:t>
            </a:r>
          </a:p>
          <a:p>
            <a:r>
              <a:rPr lang="uk-UA" b="1" dirty="0" smtClean="0"/>
              <a:t>Розділ ІІІ. </a:t>
            </a:r>
            <a:r>
              <a:rPr lang="uk-UA" dirty="0" smtClean="0"/>
              <a:t>Права на землю</a:t>
            </a:r>
          </a:p>
          <a:p>
            <a:r>
              <a:rPr lang="uk-UA" b="1" dirty="0" smtClean="0"/>
              <a:t>Розділ І</a:t>
            </a:r>
            <a:r>
              <a:rPr lang="en-US" b="1" dirty="0" smtClean="0"/>
              <a:t>V</a:t>
            </a:r>
            <a:r>
              <a:rPr lang="ru-RU" b="1" dirty="0" smtClean="0"/>
              <a:t>.</a:t>
            </a:r>
            <a:r>
              <a:rPr lang="ru-RU" dirty="0" smtClean="0"/>
              <a:t> </a:t>
            </a:r>
            <a:r>
              <a:rPr lang="uk-UA" dirty="0" smtClean="0"/>
              <a:t>Набуття і реалізація права на землю</a:t>
            </a:r>
            <a:endParaRPr lang="ru-RU" dirty="0" smtClean="0"/>
          </a:p>
          <a:p>
            <a:r>
              <a:rPr lang="uk-UA" b="1" dirty="0" smtClean="0"/>
              <a:t>Розділ </a:t>
            </a:r>
            <a:r>
              <a:rPr lang="en-US" b="1" dirty="0" smtClean="0"/>
              <a:t>V</a:t>
            </a:r>
            <a:r>
              <a:rPr lang="uk-UA" b="1" dirty="0" smtClean="0"/>
              <a:t>.</a:t>
            </a:r>
            <a:r>
              <a:rPr lang="uk-UA" dirty="0" smtClean="0"/>
              <a:t> Гарантії прав на землю </a:t>
            </a:r>
          </a:p>
          <a:p>
            <a:r>
              <a:rPr lang="uk-UA" b="1" dirty="0" smtClean="0"/>
              <a:t>Розділ </a:t>
            </a:r>
            <a:r>
              <a:rPr lang="en-US" b="1" dirty="0" smtClean="0"/>
              <a:t>VI</a:t>
            </a:r>
            <a:r>
              <a:rPr lang="ru-RU" b="1" dirty="0" smtClean="0"/>
              <a:t>. </a:t>
            </a:r>
            <a:r>
              <a:rPr lang="uk-UA" dirty="0" smtClean="0"/>
              <a:t>Охорона земель</a:t>
            </a:r>
            <a:endParaRPr lang="ru-RU" dirty="0" smtClean="0"/>
          </a:p>
          <a:p>
            <a:r>
              <a:rPr lang="uk-UA" b="1" dirty="0" smtClean="0"/>
              <a:t>Розділ </a:t>
            </a:r>
            <a:r>
              <a:rPr lang="en-US" b="1" dirty="0" smtClean="0"/>
              <a:t>VII</a:t>
            </a:r>
            <a:r>
              <a:rPr lang="uk-UA" b="1" dirty="0" smtClean="0"/>
              <a:t>. </a:t>
            </a:r>
            <a:r>
              <a:rPr lang="uk-UA" dirty="0" smtClean="0"/>
              <a:t>Управління у галузі використання та охорони земель</a:t>
            </a:r>
            <a:endParaRPr lang="ru-RU" dirty="0" smtClean="0"/>
          </a:p>
          <a:p>
            <a:r>
              <a:rPr lang="uk-UA" b="1" dirty="0" smtClean="0"/>
              <a:t>Розділ </a:t>
            </a:r>
            <a:r>
              <a:rPr lang="en-US" b="1" dirty="0" smtClean="0"/>
              <a:t>VIII</a:t>
            </a:r>
            <a:r>
              <a:rPr lang="uk-UA" b="1" dirty="0" smtClean="0"/>
              <a:t>. </a:t>
            </a:r>
            <a:r>
              <a:rPr lang="uk-UA" dirty="0" smtClean="0"/>
              <a:t>Відповідальність за порушення земельного законодавства.</a:t>
            </a:r>
            <a:endParaRPr lang="ru-RU" dirty="0" smtClean="0"/>
          </a:p>
          <a:p>
            <a:r>
              <a:rPr lang="uk-UA" b="1" dirty="0" smtClean="0"/>
              <a:t>Розділ ІХ. </a:t>
            </a:r>
            <a:r>
              <a:rPr lang="uk-UA" dirty="0" smtClean="0"/>
              <a:t>Прикінцеві положення.</a:t>
            </a:r>
            <a:endParaRPr lang="ru-RU" dirty="0" smtClean="0"/>
          </a:p>
          <a:p>
            <a:r>
              <a:rPr lang="uk-UA" b="1" dirty="0" smtClean="0"/>
              <a:t>Розділ Х. </a:t>
            </a:r>
            <a:r>
              <a:rPr lang="uk-UA" dirty="0" smtClean="0"/>
              <a:t>Перехідні положення.   </a:t>
            </a:r>
            <a:endParaRPr lang="ru-RU" dirty="0" smtClean="0"/>
          </a:p>
          <a:p>
            <a:endParaRPr lang="ru-RU" dirty="0"/>
          </a:p>
        </p:txBody>
      </p:sp>
    </p:spTree>
    <p:extLst>
      <p:ext uri="{BB962C8B-B14F-4D97-AF65-F5344CB8AC3E}">
        <p14:creationId xmlns:p14="http://schemas.microsoft.com/office/powerpoint/2010/main" val="27960655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435608" y="44624"/>
            <a:ext cx="7498080" cy="1143000"/>
          </a:xfrm>
        </p:spPr>
        <p:txBody>
          <a:bodyPr>
            <a:normAutofit/>
          </a:bodyPr>
          <a:lstStyle/>
          <a:p>
            <a:pPr algn="ctr"/>
            <a:r>
              <a:rPr lang="uk-UA" sz="3000" b="1" dirty="0" smtClean="0"/>
              <a:t>Цивільний кодекс України у системі земельно-правового регулювання</a:t>
            </a:r>
            <a:endParaRPr lang="ru-RU" sz="3000" b="1" dirty="0"/>
          </a:p>
        </p:txBody>
      </p:sp>
      <p:sp>
        <p:nvSpPr>
          <p:cNvPr id="6" name="Содержимое 5"/>
          <p:cNvSpPr>
            <a:spLocks noGrp="1"/>
          </p:cNvSpPr>
          <p:nvPr>
            <p:ph idx="1"/>
          </p:nvPr>
        </p:nvSpPr>
        <p:spPr>
          <a:xfrm>
            <a:off x="971600" y="1196752"/>
            <a:ext cx="7962088" cy="5400600"/>
          </a:xfrm>
        </p:spPr>
        <p:txBody>
          <a:bodyPr>
            <a:normAutofit fontScale="85000" lnSpcReduction="20000"/>
          </a:bodyPr>
          <a:lstStyle/>
          <a:p>
            <a:pPr marL="82296" indent="0">
              <a:buNone/>
            </a:pPr>
            <a:r>
              <a:rPr lang="uk-UA" b="1" dirty="0" smtClean="0"/>
              <a:t>Книга перша. Загальні положення.</a:t>
            </a:r>
          </a:p>
          <a:p>
            <a:r>
              <a:rPr lang="uk-UA" dirty="0" smtClean="0"/>
              <a:t>Розділ І. Основні положення</a:t>
            </a:r>
          </a:p>
          <a:p>
            <a:r>
              <a:rPr lang="uk-UA" dirty="0" smtClean="0"/>
              <a:t>Розділ ІІ. Особи </a:t>
            </a:r>
          </a:p>
          <a:p>
            <a:r>
              <a:rPr lang="uk-UA" dirty="0" smtClean="0"/>
              <a:t>Розділ ІІІ. Об'єкти цивільних прав</a:t>
            </a:r>
          </a:p>
          <a:p>
            <a:r>
              <a:rPr lang="uk-UA" dirty="0" smtClean="0"/>
              <a:t>Розділ І</a:t>
            </a:r>
            <a:r>
              <a:rPr lang="en-US" dirty="0" smtClean="0"/>
              <a:t>V</a:t>
            </a:r>
            <a:r>
              <a:rPr lang="ru-RU" dirty="0" smtClean="0"/>
              <a:t>. Правочини. Представництво.</a:t>
            </a:r>
            <a:endParaRPr lang="ru-RU" dirty="0"/>
          </a:p>
          <a:p>
            <a:pPr marL="82296" indent="0">
              <a:buNone/>
            </a:pPr>
            <a:r>
              <a:rPr lang="uk-UA" b="1" dirty="0" smtClean="0"/>
              <a:t>Книга третя. Право власності та інші речові права.</a:t>
            </a:r>
          </a:p>
          <a:p>
            <a:r>
              <a:rPr lang="uk-UA" dirty="0" smtClean="0"/>
              <a:t>Глава 27. Право власності на землю (земельну ділянку). </a:t>
            </a:r>
          </a:p>
          <a:p>
            <a:r>
              <a:rPr lang="uk-UA" dirty="0" smtClean="0"/>
              <a:t>Глава 32. Право користування чужим майном. </a:t>
            </a:r>
            <a:endParaRPr lang="uk-UA" dirty="0"/>
          </a:p>
          <a:p>
            <a:r>
              <a:rPr lang="uk-UA" dirty="0"/>
              <a:t>Глава </a:t>
            </a:r>
            <a:r>
              <a:rPr lang="uk-UA" dirty="0" smtClean="0"/>
              <a:t>32. </a:t>
            </a:r>
            <a:r>
              <a:rPr lang="uk-UA" dirty="0"/>
              <a:t>Право </a:t>
            </a:r>
            <a:r>
              <a:rPr lang="uk-UA" dirty="0" smtClean="0"/>
              <a:t>користування чужою земельною ділянкою для сільськогосподарських потреб.</a:t>
            </a:r>
            <a:endParaRPr lang="uk-UA" dirty="0"/>
          </a:p>
          <a:p>
            <a:r>
              <a:rPr lang="uk-UA" dirty="0"/>
              <a:t>Глава </a:t>
            </a:r>
            <a:r>
              <a:rPr lang="uk-UA" dirty="0" smtClean="0"/>
              <a:t>33. </a:t>
            </a:r>
            <a:r>
              <a:rPr lang="uk-UA" dirty="0"/>
              <a:t>Право користування чужою земельною ділянкою для </a:t>
            </a:r>
            <a:r>
              <a:rPr lang="uk-UA" dirty="0" smtClean="0"/>
              <a:t>забудови.</a:t>
            </a:r>
            <a:endParaRPr lang="uk-UA" dirty="0"/>
          </a:p>
          <a:p>
            <a:pPr marL="82296" indent="0">
              <a:buNone/>
            </a:pPr>
            <a:endParaRPr lang="ru-RU" dirty="0"/>
          </a:p>
        </p:txBody>
      </p:sp>
    </p:spTree>
    <p:extLst>
      <p:ext uri="{BB962C8B-B14F-4D97-AF65-F5344CB8AC3E}">
        <p14:creationId xmlns:p14="http://schemas.microsoft.com/office/powerpoint/2010/main" val="4009196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435608" y="44624"/>
            <a:ext cx="7498080" cy="1143000"/>
          </a:xfrm>
        </p:spPr>
        <p:txBody>
          <a:bodyPr>
            <a:normAutofit/>
          </a:bodyPr>
          <a:lstStyle/>
          <a:p>
            <a:pPr algn="ctr"/>
            <a:r>
              <a:rPr lang="uk-UA" sz="3000" b="1" dirty="0" smtClean="0"/>
              <a:t>Цивільний кодекс України у системі земельно-правового регулювання</a:t>
            </a:r>
            <a:endParaRPr lang="ru-RU" sz="3000" b="1" dirty="0"/>
          </a:p>
        </p:txBody>
      </p:sp>
      <p:sp>
        <p:nvSpPr>
          <p:cNvPr id="6" name="Содержимое 5"/>
          <p:cNvSpPr>
            <a:spLocks noGrp="1"/>
          </p:cNvSpPr>
          <p:nvPr>
            <p:ph idx="1"/>
          </p:nvPr>
        </p:nvSpPr>
        <p:spPr>
          <a:xfrm>
            <a:off x="971600" y="1196752"/>
            <a:ext cx="7962088" cy="5400600"/>
          </a:xfrm>
        </p:spPr>
        <p:txBody>
          <a:bodyPr>
            <a:normAutofit lnSpcReduction="10000"/>
          </a:bodyPr>
          <a:lstStyle/>
          <a:p>
            <a:pPr marL="82296" indent="0">
              <a:buNone/>
            </a:pPr>
            <a:r>
              <a:rPr lang="uk-UA" sz="2800" b="1" dirty="0" smtClean="0"/>
              <a:t>Книга п'ята. Зобов'язальне право.</a:t>
            </a:r>
            <a:endParaRPr lang="uk-UA" sz="2800" b="1" dirty="0"/>
          </a:p>
          <a:p>
            <a:r>
              <a:rPr lang="uk-UA" sz="2800" dirty="0" smtClean="0"/>
              <a:t>Глава 49, </a:t>
            </a:r>
            <a:r>
              <a:rPr lang="uk-UA" sz="2800" dirty="0" smtClean="0">
                <a:cs typeface="Arial"/>
              </a:rPr>
              <a:t>§ </a:t>
            </a:r>
            <a:r>
              <a:rPr lang="uk-UA" sz="2800" dirty="0" smtClean="0"/>
              <a:t>8. Довірча власність. </a:t>
            </a:r>
            <a:endParaRPr lang="uk-UA" sz="2800" dirty="0"/>
          </a:p>
          <a:p>
            <a:r>
              <a:rPr lang="uk-UA" sz="2800" dirty="0" smtClean="0"/>
              <a:t>Глава 54. Купівля-продаж. </a:t>
            </a:r>
            <a:endParaRPr lang="uk-UA" sz="2800" dirty="0"/>
          </a:p>
          <a:p>
            <a:r>
              <a:rPr lang="uk-UA" sz="2800" dirty="0"/>
              <a:t>Глава </a:t>
            </a:r>
            <a:r>
              <a:rPr lang="uk-UA" sz="2800" dirty="0" smtClean="0"/>
              <a:t>55. Дарування. </a:t>
            </a:r>
            <a:endParaRPr lang="uk-UA" sz="2800" dirty="0"/>
          </a:p>
          <a:p>
            <a:r>
              <a:rPr lang="uk-UA" sz="2800" dirty="0"/>
              <a:t>Глава </a:t>
            </a:r>
            <a:r>
              <a:rPr lang="uk-UA" sz="2800" dirty="0" smtClean="0"/>
              <a:t>56. Рента.</a:t>
            </a:r>
            <a:endParaRPr lang="uk-UA" sz="2800" dirty="0"/>
          </a:p>
          <a:p>
            <a:r>
              <a:rPr lang="uk-UA" sz="2800" dirty="0"/>
              <a:t>Глава </a:t>
            </a:r>
            <a:r>
              <a:rPr lang="uk-UA" sz="2800" dirty="0" smtClean="0"/>
              <a:t>57. Довічне утримання (догляд).</a:t>
            </a:r>
            <a:endParaRPr lang="uk-UA" sz="2800" dirty="0"/>
          </a:p>
          <a:p>
            <a:r>
              <a:rPr lang="uk-UA" sz="2800" dirty="0"/>
              <a:t>Глава </a:t>
            </a:r>
            <a:r>
              <a:rPr lang="uk-UA" sz="2800" dirty="0" smtClean="0"/>
              <a:t>58. Найм (оренда).</a:t>
            </a:r>
          </a:p>
          <a:p>
            <a:r>
              <a:rPr lang="uk-UA" sz="2800" dirty="0" smtClean="0"/>
              <a:t>Глава 60. Позичка.</a:t>
            </a:r>
          </a:p>
          <a:p>
            <a:r>
              <a:rPr lang="uk-UA" sz="2800" dirty="0" smtClean="0"/>
              <a:t>Глава 77. Спільна діяльність.</a:t>
            </a:r>
          </a:p>
          <a:p>
            <a:r>
              <a:rPr lang="uk-UA" sz="2800" dirty="0" smtClean="0"/>
              <a:t>Глава 82. Відшкодування шкоди. </a:t>
            </a:r>
          </a:p>
          <a:p>
            <a:pPr marL="82296" indent="0">
              <a:buNone/>
            </a:pPr>
            <a:r>
              <a:rPr lang="uk-UA" sz="2800" b="1" dirty="0" smtClean="0"/>
              <a:t>Книга шоста</a:t>
            </a:r>
            <a:r>
              <a:rPr lang="uk-UA" sz="2800" b="1" dirty="0"/>
              <a:t>. </a:t>
            </a:r>
            <a:r>
              <a:rPr lang="uk-UA" sz="2800" b="1" dirty="0" smtClean="0"/>
              <a:t>Спадкове </a:t>
            </a:r>
            <a:r>
              <a:rPr lang="uk-UA" sz="2800" b="1" dirty="0"/>
              <a:t>право.</a:t>
            </a:r>
          </a:p>
          <a:p>
            <a:endParaRPr lang="ru-RU" dirty="0"/>
          </a:p>
        </p:txBody>
      </p:sp>
    </p:spTree>
    <p:extLst>
      <p:ext uri="{BB962C8B-B14F-4D97-AF65-F5344CB8AC3E}">
        <p14:creationId xmlns:p14="http://schemas.microsoft.com/office/powerpoint/2010/main" val="751815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dirty="0" smtClean="0"/>
              <a:t>Поняття земельної реформи</a:t>
            </a:r>
            <a:endParaRPr lang="ru-RU" b="1" dirty="0"/>
          </a:p>
        </p:txBody>
      </p:sp>
      <p:sp>
        <p:nvSpPr>
          <p:cNvPr id="3" name="Содержимое 2"/>
          <p:cNvSpPr>
            <a:spLocks noGrp="1"/>
          </p:cNvSpPr>
          <p:nvPr>
            <p:ph idx="1"/>
          </p:nvPr>
        </p:nvSpPr>
        <p:spPr/>
        <p:txBody>
          <a:bodyPr numCol="1">
            <a:normAutofit/>
          </a:bodyPr>
          <a:lstStyle/>
          <a:p>
            <a:pPr marL="596646" indent="-514350">
              <a:buAutoNum type="arabicParenR"/>
            </a:pPr>
            <a:r>
              <a:rPr lang="uk-UA" sz="2600" dirty="0" smtClean="0"/>
              <a:t>врегульована спеціальним земельним законодавством </a:t>
            </a:r>
            <a:r>
              <a:rPr lang="uk-UA" sz="2600" b="1" dirty="0" smtClean="0"/>
              <a:t>система</a:t>
            </a:r>
          </a:p>
          <a:p>
            <a:pPr marL="596646" indent="-514350">
              <a:buAutoNum type="arabicParenR"/>
            </a:pPr>
            <a:r>
              <a:rPr lang="uk-UA" sz="2600" dirty="0" smtClean="0"/>
              <a:t>організаційних, економічних, екологічних, науково-технічних, землевпорядних та державно-правових </a:t>
            </a:r>
            <a:r>
              <a:rPr lang="uk-UA" sz="2600" b="1" dirty="0" smtClean="0"/>
              <a:t>заходів</a:t>
            </a:r>
            <a:r>
              <a:rPr lang="uk-UA" sz="2600" dirty="0" smtClean="0"/>
              <a:t>, </a:t>
            </a:r>
          </a:p>
          <a:p>
            <a:pPr marL="596646" indent="-514350">
              <a:buAutoNum type="arabicParenR"/>
            </a:pPr>
            <a:r>
              <a:rPr lang="uk-UA" sz="2600" dirty="0" smtClean="0"/>
              <a:t>спрямованих на докорінне перетворення та вдосконалення земельних правовідносин відповідно до вимог Концепції сталого розвитку для забезпечення публічних і приватних земельних потреб та інтересів.</a:t>
            </a:r>
            <a:endParaRPr lang="ru-RU" sz="2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435608" y="44624"/>
            <a:ext cx="7498080" cy="1143000"/>
          </a:xfrm>
        </p:spPr>
        <p:txBody>
          <a:bodyPr>
            <a:normAutofit/>
          </a:bodyPr>
          <a:lstStyle/>
          <a:p>
            <a:pPr algn="ctr"/>
            <a:r>
              <a:rPr lang="uk-UA" sz="3000" b="1" dirty="0" smtClean="0"/>
              <a:t>Господарський кодекс України у системі земельно-правового регулювання</a:t>
            </a:r>
            <a:endParaRPr lang="ru-RU" sz="3000" b="1" dirty="0"/>
          </a:p>
        </p:txBody>
      </p:sp>
      <p:sp>
        <p:nvSpPr>
          <p:cNvPr id="6" name="Содержимое 5"/>
          <p:cNvSpPr>
            <a:spLocks noGrp="1"/>
          </p:cNvSpPr>
          <p:nvPr>
            <p:ph idx="1"/>
          </p:nvPr>
        </p:nvSpPr>
        <p:spPr>
          <a:xfrm>
            <a:off x="1115616" y="1340768"/>
            <a:ext cx="7962088" cy="5400600"/>
          </a:xfrm>
        </p:spPr>
        <p:txBody>
          <a:bodyPr>
            <a:normAutofit/>
          </a:bodyPr>
          <a:lstStyle/>
          <a:p>
            <a:pPr marL="82296" indent="0">
              <a:buNone/>
            </a:pPr>
            <a:r>
              <a:rPr lang="uk-UA" sz="2800" b="1" dirty="0" smtClean="0">
                <a:latin typeface="+mj-lt"/>
              </a:rPr>
              <a:t>Розділ І. Основні засади господарської діяльності.</a:t>
            </a:r>
            <a:endParaRPr lang="uk-UA" sz="2800" b="1" dirty="0">
              <a:latin typeface="+mj-lt"/>
            </a:endParaRPr>
          </a:p>
          <a:p>
            <a:pPr lvl="1"/>
            <a:r>
              <a:rPr lang="ru-RU" sz="2400" b="1" dirty="0" err="1">
                <a:solidFill>
                  <a:srgbClr val="000000"/>
                </a:solidFill>
                <a:latin typeface="+mj-lt"/>
              </a:rPr>
              <a:t>Стаття</a:t>
            </a:r>
            <a:r>
              <a:rPr lang="ru-RU" sz="2400" b="1" dirty="0">
                <a:solidFill>
                  <a:srgbClr val="000000"/>
                </a:solidFill>
                <a:latin typeface="+mj-lt"/>
              </a:rPr>
              <a:t> 4.</a:t>
            </a:r>
            <a:r>
              <a:rPr lang="ru-RU" sz="2400" dirty="0">
                <a:solidFill>
                  <a:srgbClr val="000000"/>
                </a:solidFill>
                <a:latin typeface="+mj-lt"/>
              </a:rPr>
              <a:t> </a:t>
            </a:r>
            <a:r>
              <a:rPr lang="ru-RU" sz="2400" dirty="0" err="1">
                <a:solidFill>
                  <a:srgbClr val="000000"/>
                </a:solidFill>
                <a:latin typeface="+mj-lt"/>
              </a:rPr>
              <a:t>Розмежування</a:t>
            </a:r>
            <a:r>
              <a:rPr lang="ru-RU" sz="2400" dirty="0">
                <a:solidFill>
                  <a:srgbClr val="000000"/>
                </a:solidFill>
                <a:latin typeface="+mj-lt"/>
              </a:rPr>
              <a:t> </a:t>
            </a:r>
            <a:r>
              <a:rPr lang="ru-RU" sz="2400" dirty="0" err="1">
                <a:solidFill>
                  <a:srgbClr val="000000"/>
                </a:solidFill>
                <a:latin typeface="+mj-lt"/>
              </a:rPr>
              <a:t>відносин</a:t>
            </a:r>
            <a:r>
              <a:rPr lang="ru-RU" sz="2400" dirty="0">
                <a:solidFill>
                  <a:srgbClr val="000000"/>
                </a:solidFill>
                <a:latin typeface="+mj-lt"/>
              </a:rPr>
              <a:t> у </a:t>
            </a:r>
            <a:r>
              <a:rPr lang="ru-RU" sz="2400" dirty="0" err="1">
                <a:solidFill>
                  <a:srgbClr val="000000"/>
                </a:solidFill>
                <a:latin typeface="+mj-lt"/>
              </a:rPr>
              <a:t>сфері</a:t>
            </a:r>
            <a:r>
              <a:rPr lang="ru-RU" sz="2400" dirty="0">
                <a:solidFill>
                  <a:srgbClr val="000000"/>
                </a:solidFill>
                <a:latin typeface="+mj-lt"/>
              </a:rPr>
              <a:t> </a:t>
            </a:r>
            <a:r>
              <a:rPr lang="ru-RU" sz="2400" dirty="0" err="1">
                <a:solidFill>
                  <a:srgbClr val="000000"/>
                </a:solidFill>
                <a:latin typeface="+mj-lt"/>
              </a:rPr>
              <a:t>господарювання</a:t>
            </a:r>
            <a:r>
              <a:rPr lang="ru-RU" sz="2400" dirty="0">
                <a:solidFill>
                  <a:srgbClr val="000000"/>
                </a:solidFill>
                <a:latin typeface="+mj-lt"/>
              </a:rPr>
              <a:t> з </a:t>
            </a:r>
            <a:r>
              <a:rPr lang="ru-RU" sz="2400" dirty="0" err="1">
                <a:solidFill>
                  <a:srgbClr val="000000"/>
                </a:solidFill>
                <a:latin typeface="+mj-lt"/>
              </a:rPr>
              <a:t>іншими</a:t>
            </a:r>
            <a:r>
              <a:rPr lang="ru-RU" sz="2400" dirty="0">
                <a:solidFill>
                  <a:srgbClr val="000000"/>
                </a:solidFill>
                <a:latin typeface="+mj-lt"/>
              </a:rPr>
              <a:t> видами </a:t>
            </a:r>
            <a:r>
              <a:rPr lang="ru-RU" sz="2400" dirty="0" err="1">
                <a:solidFill>
                  <a:srgbClr val="000000"/>
                </a:solidFill>
                <a:latin typeface="+mj-lt"/>
              </a:rPr>
              <a:t>відносин</a:t>
            </a:r>
            <a:endParaRPr lang="uk-UA" sz="2400" dirty="0" smtClean="0">
              <a:latin typeface="+mj-lt"/>
            </a:endParaRPr>
          </a:p>
          <a:p>
            <a:pPr marL="82296" indent="0">
              <a:buNone/>
            </a:pPr>
            <a:r>
              <a:rPr lang="uk-UA" sz="2800" b="1" dirty="0">
                <a:latin typeface="+mj-lt"/>
              </a:rPr>
              <a:t>Розділ </a:t>
            </a:r>
            <a:r>
              <a:rPr lang="uk-UA" sz="2800" b="1" dirty="0" smtClean="0">
                <a:latin typeface="+mj-lt"/>
              </a:rPr>
              <a:t>ІІ</a:t>
            </a:r>
            <a:r>
              <a:rPr lang="uk-UA" sz="2800" b="1" dirty="0">
                <a:latin typeface="+mj-lt"/>
              </a:rPr>
              <a:t>. </a:t>
            </a:r>
            <a:r>
              <a:rPr lang="uk-UA" sz="2800" b="1" dirty="0" smtClean="0">
                <a:latin typeface="+mj-lt"/>
              </a:rPr>
              <a:t>Суб'єкти господарювання.</a:t>
            </a:r>
            <a:endParaRPr lang="uk-UA" sz="2800" b="1" dirty="0">
              <a:latin typeface="+mj-lt"/>
            </a:endParaRPr>
          </a:p>
          <a:p>
            <a:pPr marL="82296" indent="0">
              <a:buNone/>
            </a:pPr>
            <a:r>
              <a:rPr lang="uk-UA" sz="2800" b="1" dirty="0">
                <a:latin typeface="+mj-lt"/>
              </a:rPr>
              <a:t>Розділ </a:t>
            </a:r>
            <a:r>
              <a:rPr lang="uk-UA" sz="2800" b="1" dirty="0" smtClean="0">
                <a:latin typeface="+mj-lt"/>
              </a:rPr>
              <a:t>ІІІ. Майнова основа господарювання.</a:t>
            </a:r>
            <a:endParaRPr lang="uk-UA" sz="2800" b="1" dirty="0">
              <a:latin typeface="+mj-lt"/>
            </a:endParaRPr>
          </a:p>
          <a:p>
            <a:pPr lvl="1"/>
            <a:r>
              <a:rPr lang="uk-UA" sz="2400" b="1" dirty="0" smtClean="0">
                <a:latin typeface="+mj-lt"/>
              </a:rPr>
              <a:t>Глава 15. </a:t>
            </a:r>
            <a:r>
              <a:rPr lang="uk-UA" sz="2400" dirty="0" smtClean="0">
                <a:latin typeface="+mj-lt"/>
              </a:rPr>
              <a:t>Використання природних ресурсів у сфері господарювання.</a:t>
            </a:r>
            <a:endParaRPr lang="uk-UA" sz="2400" dirty="0">
              <a:latin typeface="+mj-lt"/>
            </a:endParaRPr>
          </a:p>
          <a:p>
            <a:pPr marL="82296" indent="0">
              <a:buNone/>
            </a:pPr>
            <a:r>
              <a:rPr lang="uk-UA" sz="2800" b="1" dirty="0" smtClean="0">
                <a:latin typeface="+mj-lt"/>
              </a:rPr>
              <a:t>Розділ </a:t>
            </a:r>
            <a:r>
              <a:rPr lang="en-US" sz="2800" b="1" dirty="0" smtClean="0">
                <a:latin typeface="+mj-lt"/>
              </a:rPr>
              <a:t>VIII</a:t>
            </a:r>
            <a:r>
              <a:rPr lang="uk-UA" sz="2800" b="1" dirty="0" smtClean="0">
                <a:latin typeface="+mj-lt"/>
              </a:rPr>
              <a:t>. Спеціальні режими господарювання.</a:t>
            </a:r>
          </a:p>
          <a:p>
            <a:pPr lvl="1"/>
            <a:r>
              <a:rPr lang="uk-UA" sz="2400" b="1" dirty="0" smtClean="0">
                <a:latin typeface="+mj-lt"/>
              </a:rPr>
              <a:t>Глава 40. </a:t>
            </a:r>
            <a:r>
              <a:rPr lang="uk-UA" sz="2400" dirty="0" smtClean="0">
                <a:latin typeface="+mj-lt"/>
              </a:rPr>
              <a:t>Концесії.</a:t>
            </a:r>
            <a:endParaRPr lang="ru-RU" sz="2400" dirty="0">
              <a:latin typeface="+mj-lt"/>
            </a:endParaRPr>
          </a:p>
        </p:txBody>
      </p:sp>
    </p:spTree>
    <p:extLst>
      <p:ext uri="{BB962C8B-B14F-4D97-AF65-F5344CB8AC3E}">
        <p14:creationId xmlns:p14="http://schemas.microsoft.com/office/powerpoint/2010/main" val="21343879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435608" y="197768"/>
            <a:ext cx="7498080" cy="1143000"/>
          </a:xfrm>
        </p:spPr>
        <p:txBody>
          <a:bodyPr>
            <a:normAutofit/>
          </a:bodyPr>
          <a:lstStyle/>
          <a:p>
            <a:pPr algn="ctr"/>
            <a:r>
              <a:rPr lang="uk-UA" sz="3000" b="1" dirty="0" smtClean="0"/>
              <a:t>Природоресурсні кодекси як джерела земельного права</a:t>
            </a:r>
            <a:endParaRPr lang="ru-RU" sz="3000" b="1" dirty="0"/>
          </a:p>
        </p:txBody>
      </p:sp>
      <p:sp>
        <p:nvSpPr>
          <p:cNvPr id="6" name="Содержимое 5"/>
          <p:cNvSpPr>
            <a:spLocks noGrp="1"/>
          </p:cNvSpPr>
          <p:nvPr>
            <p:ph idx="1"/>
          </p:nvPr>
        </p:nvSpPr>
        <p:spPr>
          <a:xfrm>
            <a:off x="1115616" y="1700808"/>
            <a:ext cx="7962088" cy="5400600"/>
          </a:xfrm>
        </p:spPr>
        <p:txBody>
          <a:bodyPr>
            <a:normAutofit/>
          </a:bodyPr>
          <a:lstStyle/>
          <a:p>
            <a:pPr>
              <a:buFont typeface="Arial" pitchFamily="34" charset="0"/>
              <a:buChar char="•"/>
            </a:pPr>
            <a:r>
              <a:rPr lang="uk-UA" sz="2800" b="1" dirty="0" smtClean="0">
                <a:latin typeface="+mj-lt"/>
              </a:rPr>
              <a:t>Лісовий кодекс України </a:t>
            </a:r>
            <a:r>
              <a:rPr lang="uk-UA" sz="2800" dirty="0" smtClean="0">
                <a:latin typeface="+mj-lt"/>
              </a:rPr>
              <a:t>від 21 січня 1994 р. (</a:t>
            </a:r>
            <a:r>
              <a:rPr lang="ru-RU" sz="2800" dirty="0" smtClean="0"/>
              <a:t>в </a:t>
            </a:r>
            <a:r>
              <a:rPr lang="uk-UA" sz="2800" dirty="0" smtClean="0"/>
              <a:t>редакції </a:t>
            </a:r>
            <a:r>
              <a:rPr lang="ru-RU" sz="2800" dirty="0" smtClean="0"/>
              <a:t>Закону</a:t>
            </a:r>
            <a:r>
              <a:rPr lang="ru-RU" sz="2800" dirty="0"/>
              <a:t> </a:t>
            </a:r>
            <a:r>
              <a:rPr lang="ru-RU" sz="2800" dirty="0" smtClean="0"/>
              <a:t>№ </a:t>
            </a:r>
            <a:r>
              <a:rPr lang="ru-RU" sz="2800" dirty="0"/>
              <a:t>3404-IV </a:t>
            </a:r>
            <a:r>
              <a:rPr lang="uk-UA" sz="2800" dirty="0" smtClean="0"/>
              <a:t>від 8</a:t>
            </a:r>
            <a:r>
              <a:rPr lang="ru-RU" sz="2800" dirty="0" smtClean="0"/>
              <a:t> лютого 2006р.).</a:t>
            </a:r>
          </a:p>
          <a:p>
            <a:pPr>
              <a:buFont typeface="Arial" pitchFamily="34" charset="0"/>
              <a:buChar char="•"/>
            </a:pPr>
            <a:endParaRPr lang="uk-UA" sz="2800" dirty="0" smtClean="0"/>
          </a:p>
          <a:p>
            <a:pPr>
              <a:buFont typeface="Arial" pitchFamily="34" charset="0"/>
              <a:buChar char="•"/>
            </a:pPr>
            <a:r>
              <a:rPr lang="uk-UA" sz="2800" b="1" dirty="0" smtClean="0"/>
              <a:t>Водний кодекс України </a:t>
            </a:r>
            <a:r>
              <a:rPr lang="uk-UA" sz="2800" dirty="0" smtClean="0"/>
              <a:t>від 6 червня 1995 р.</a:t>
            </a:r>
          </a:p>
          <a:p>
            <a:pPr>
              <a:buFont typeface="Arial" pitchFamily="34" charset="0"/>
              <a:buChar char="•"/>
            </a:pPr>
            <a:endParaRPr lang="uk-UA" sz="2800" dirty="0" smtClean="0"/>
          </a:p>
          <a:p>
            <a:pPr>
              <a:buFont typeface="Arial" pitchFamily="34" charset="0"/>
              <a:buChar char="•"/>
            </a:pPr>
            <a:r>
              <a:rPr lang="uk-UA" sz="2800" b="1" dirty="0" smtClean="0"/>
              <a:t>Кодекс України про надра </a:t>
            </a:r>
            <a:r>
              <a:rPr lang="uk-UA" sz="2800" dirty="0" smtClean="0"/>
              <a:t>від 27 липня 1994 р.</a:t>
            </a:r>
          </a:p>
          <a:p>
            <a:pPr>
              <a:buFont typeface="Arial" pitchFamily="34" charset="0"/>
              <a:buChar char="•"/>
            </a:pPr>
            <a:endParaRPr lang="ru-RU" sz="2400" dirty="0" smtClean="0"/>
          </a:p>
          <a:p>
            <a:pPr>
              <a:buFont typeface="Arial" pitchFamily="34" charset="0"/>
              <a:buChar char="•"/>
            </a:pPr>
            <a:endParaRPr lang="ru-RU" sz="2400" dirty="0" smtClean="0"/>
          </a:p>
          <a:p>
            <a:pPr marL="82296" indent="0">
              <a:buNone/>
            </a:pPr>
            <a:endParaRPr lang="uk-UA" sz="2400" dirty="0">
              <a:latin typeface="+mj-lt"/>
            </a:endParaRPr>
          </a:p>
        </p:txBody>
      </p:sp>
    </p:spTree>
    <p:extLst>
      <p:ext uri="{BB962C8B-B14F-4D97-AF65-F5344CB8AC3E}">
        <p14:creationId xmlns:p14="http://schemas.microsoft.com/office/powerpoint/2010/main" val="17478831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435608" y="44624"/>
            <a:ext cx="7498080" cy="1143000"/>
          </a:xfrm>
        </p:spPr>
        <p:txBody>
          <a:bodyPr>
            <a:normAutofit fontScale="90000"/>
          </a:bodyPr>
          <a:lstStyle/>
          <a:p>
            <a:pPr algn="ctr"/>
            <a:r>
              <a:rPr lang="uk-UA" sz="3000" b="1" dirty="0" smtClean="0"/>
              <a:t>Податковий кодекс України від 2 грудня 2010 р. у системі земельно-правового регулювання</a:t>
            </a:r>
            <a:endParaRPr lang="ru-RU" sz="3000" b="1" dirty="0"/>
          </a:p>
        </p:txBody>
      </p:sp>
      <p:sp>
        <p:nvSpPr>
          <p:cNvPr id="6" name="Содержимое 5"/>
          <p:cNvSpPr>
            <a:spLocks noGrp="1"/>
          </p:cNvSpPr>
          <p:nvPr>
            <p:ph idx="1"/>
          </p:nvPr>
        </p:nvSpPr>
        <p:spPr>
          <a:xfrm>
            <a:off x="1115616" y="1340768"/>
            <a:ext cx="7962088" cy="5400600"/>
          </a:xfrm>
        </p:spPr>
        <p:txBody>
          <a:bodyPr>
            <a:normAutofit/>
          </a:bodyPr>
          <a:lstStyle/>
          <a:p>
            <a:pPr algn="just"/>
            <a:r>
              <a:rPr lang="uk-UA" sz="1400" b="1" dirty="0" smtClean="0">
                <a:solidFill>
                  <a:srgbClr val="000000"/>
                </a:solidFill>
                <a:latin typeface="+mj-lt"/>
              </a:rPr>
              <a:t>Стаття 269.</a:t>
            </a:r>
            <a:r>
              <a:rPr lang="uk-UA" sz="1400" dirty="0" smtClean="0">
                <a:solidFill>
                  <a:srgbClr val="000000"/>
                </a:solidFill>
                <a:latin typeface="+mj-lt"/>
              </a:rPr>
              <a:t> Платники земельного податку</a:t>
            </a:r>
          </a:p>
          <a:p>
            <a:r>
              <a:rPr lang="uk-UA" sz="1400" b="1" dirty="0" smtClean="0">
                <a:solidFill>
                  <a:srgbClr val="000000"/>
                </a:solidFill>
                <a:latin typeface="+mj-lt"/>
              </a:rPr>
              <a:t>Стаття 270.</a:t>
            </a:r>
            <a:r>
              <a:rPr lang="uk-UA" sz="1400" dirty="0" smtClean="0">
                <a:solidFill>
                  <a:srgbClr val="000000"/>
                </a:solidFill>
                <a:latin typeface="+mj-lt"/>
              </a:rPr>
              <a:t> Об'єкти оподаткування земельним податком</a:t>
            </a:r>
            <a:r>
              <a:rPr lang="uk-UA" sz="1400" dirty="0" smtClean="0">
                <a:latin typeface="+mj-lt"/>
              </a:rPr>
              <a:t/>
            </a:r>
            <a:br>
              <a:rPr lang="uk-UA" sz="1400" dirty="0" smtClean="0">
                <a:latin typeface="+mj-lt"/>
              </a:rPr>
            </a:br>
            <a:r>
              <a:rPr lang="uk-UA" sz="1400" b="1" dirty="0" smtClean="0">
                <a:solidFill>
                  <a:srgbClr val="000000"/>
                </a:solidFill>
                <a:latin typeface="+mj-lt"/>
              </a:rPr>
              <a:t>Стаття 271.</a:t>
            </a:r>
            <a:r>
              <a:rPr lang="uk-UA" sz="1400" dirty="0" smtClean="0">
                <a:solidFill>
                  <a:srgbClr val="000000"/>
                </a:solidFill>
                <a:latin typeface="+mj-lt"/>
              </a:rPr>
              <a:t> База оподаткування земельним податком</a:t>
            </a:r>
          </a:p>
          <a:p>
            <a:r>
              <a:rPr lang="uk-UA" sz="1400" b="1" dirty="0" smtClean="0">
                <a:latin typeface="+mj-lt"/>
              </a:rPr>
              <a:t>Стаття 273.</a:t>
            </a:r>
            <a:r>
              <a:rPr lang="uk-UA" sz="1400" dirty="0" smtClean="0">
                <a:latin typeface="+mj-lt"/>
              </a:rPr>
              <a:t> Оподаткування земельних ділянок, наданих на землях лісогосподарського призначення (незалежно від місцезнаходження), земельним податком</a:t>
            </a:r>
          </a:p>
          <a:p>
            <a:r>
              <a:rPr lang="uk-UA" sz="1400" dirty="0" smtClean="0">
                <a:latin typeface="+mj-lt"/>
              </a:rPr>
              <a:t>Стаття 274. Ставка земельного податку за земельні ділянки, нормативну грошову оцінку яких проведено (незалежно від місцезнаходження)</a:t>
            </a:r>
          </a:p>
          <a:p>
            <a:r>
              <a:rPr lang="uk-UA" sz="1400" b="1" dirty="0" smtClean="0">
                <a:latin typeface="+mj-lt"/>
              </a:rPr>
              <a:t>Стаття 277.</a:t>
            </a:r>
            <a:r>
              <a:rPr lang="uk-UA" sz="1400" dirty="0" smtClean="0">
                <a:latin typeface="+mj-lt"/>
              </a:rPr>
              <a:t> Ставки земельного податку за земельні ділянки, нормативну грошову оцінку яких не проведено</a:t>
            </a:r>
          </a:p>
          <a:p>
            <a:r>
              <a:rPr lang="uk-UA" sz="1400" b="1" dirty="0" smtClean="0">
                <a:latin typeface="+mj-lt"/>
              </a:rPr>
              <a:t>Стаття 281.</a:t>
            </a:r>
            <a:r>
              <a:rPr lang="uk-UA" sz="1400" dirty="0" smtClean="0">
                <a:latin typeface="+mj-lt"/>
              </a:rPr>
              <a:t> Пільги щодо сплати земельного податку для фізичних осіб</a:t>
            </a:r>
          </a:p>
          <a:p>
            <a:r>
              <a:rPr lang="uk-UA" sz="1400" b="1" dirty="0" smtClean="0">
                <a:latin typeface="+mj-lt"/>
              </a:rPr>
              <a:t>Стаття 282.</a:t>
            </a:r>
            <a:r>
              <a:rPr lang="uk-UA" sz="1400" dirty="0" smtClean="0">
                <a:latin typeface="+mj-lt"/>
              </a:rPr>
              <a:t> Пільги щодо сплати податку для юридичних осіб</a:t>
            </a:r>
          </a:p>
          <a:p>
            <a:r>
              <a:rPr lang="uk-UA" sz="1400" b="1" dirty="0" smtClean="0">
                <a:latin typeface="+mj-lt"/>
              </a:rPr>
              <a:t>Стаття 283.</a:t>
            </a:r>
            <a:r>
              <a:rPr lang="uk-UA" sz="1400" dirty="0" smtClean="0">
                <a:latin typeface="+mj-lt"/>
              </a:rPr>
              <a:t> Земельні ділянки, які не підлягають оподаткуванню земельним податком</a:t>
            </a:r>
          </a:p>
          <a:p>
            <a:r>
              <a:rPr lang="uk-UA" sz="1400" b="1" dirty="0" smtClean="0">
                <a:latin typeface="+mj-lt"/>
              </a:rPr>
              <a:t>Стаття 284.</a:t>
            </a:r>
            <a:r>
              <a:rPr lang="uk-UA" sz="1400" dirty="0" smtClean="0">
                <a:latin typeface="+mj-lt"/>
              </a:rPr>
              <a:t> Особливості оподаткування платою за землю</a:t>
            </a:r>
          </a:p>
          <a:p>
            <a:r>
              <a:rPr lang="uk-UA" sz="1400" b="1" dirty="0" smtClean="0">
                <a:latin typeface="+mj-lt"/>
              </a:rPr>
              <a:t>Стаття 285.</a:t>
            </a:r>
            <a:r>
              <a:rPr lang="uk-UA" sz="1400" dirty="0" smtClean="0">
                <a:latin typeface="+mj-lt"/>
              </a:rPr>
              <a:t> Податковий період для плати за землю</a:t>
            </a:r>
          </a:p>
          <a:p>
            <a:r>
              <a:rPr lang="uk-UA" sz="1400" b="1" dirty="0" smtClean="0">
                <a:latin typeface="+mj-lt"/>
              </a:rPr>
              <a:t>Стаття 286.</a:t>
            </a:r>
            <a:r>
              <a:rPr lang="uk-UA" sz="1400" dirty="0" smtClean="0">
                <a:latin typeface="+mj-lt"/>
              </a:rPr>
              <a:t> Порядок обчислення плати за землю</a:t>
            </a:r>
          </a:p>
          <a:p>
            <a:r>
              <a:rPr lang="uk-UA" sz="1400" b="1" dirty="0" smtClean="0">
                <a:latin typeface="+mj-lt"/>
              </a:rPr>
              <a:t>Стаття 287.</a:t>
            </a:r>
            <a:r>
              <a:rPr lang="uk-UA" sz="1400" dirty="0" smtClean="0">
                <a:latin typeface="+mj-lt"/>
              </a:rPr>
              <a:t> Строк сплати плати за землю</a:t>
            </a:r>
          </a:p>
          <a:p>
            <a:r>
              <a:rPr lang="uk-UA" sz="1400" b="1" dirty="0" smtClean="0">
                <a:latin typeface="+mj-lt"/>
              </a:rPr>
              <a:t>Стаття 288.</a:t>
            </a:r>
            <a:r>
              <a:rPr lang="uk-UA" sz="1400" dirty="0" smtClean="0">
                <a:latin typeface="+mj-lt"/>
              </a:rPr>
              <a:t> Орендна плата</a:t>
            </a:r>
          </a:p>
          <a:p>
            <a:r>
              <a:rPr lang="uk-UA" sz="1400" b="1" dirty="0" smtClean="0">
                <a:latin typeface="+mj-lt"/>
              </a:rPr>
              <a:t>Стаття 289.</a:t>
            </a:r>
            <a:r>
              <a:rPr lang="uk-UA" sz="1400" dirty="0" smtClean="0">
                <a:latin typeface="+mj-lt"/>
              </a:rPr>
              <a:t> Індексація нормативної грошової оцінки земель</a:t>
            </a:r>
            <a:endParaRPr lang="uk-UA" sz="1400" dirty="0">
              <a:latin typeface="+mj-lt"/>
            </a:endParaRPr>
          </a:p>
        </p:txBody>
      </p:sp>
    </p:spTree>
    <p:extLst>
      <p:ext uri="{BB962C8B-B14F-4D97-AF65-F5344CB8AC3E}">
        <p14:creationId xmlns:p14="http://schemas.microsoft.com/office/powerpoint/2010/main" val="39664575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435608" y="197768"/>
            <a:ext cx="7498080" cy="1143000"/>
          </a:xfrm>
        </p:spPr>
        <p:txBody>
          <a:bodyPr>
            <a:normAutofit/>
          </a:bodyPr>
          <a:lstStyle/>
          <a:p>
            <a:pPr algn="ctr"/>
            <a:r>
              <a:rPr lang="uk-UA" sz="3000" b="1" dirty="0" smtClean="0"/>
              <a:t>Процесуальні кодекси у системі земельно-правового регулювання</a:t>
            </a:r>
            <a:endParaRPr lang="ru-RU" sz="3000" b="1" dirty="0"/>
          </a:p>
        </p:txBody>
      </p:sp>
      <p:sp>
        <p:nvSpPr>
          <p:cNvPr id="6" name="Содержимое 5"/>
          <p:cNvSpPr>
            <a:spLocks noGrp="1"/>
          </p:cNvSpPr>
          <p:nvPr>
            <p:ph idx="1"/>
          </p:nvPr>
        </p:nvSpPr>
        <p:spPr>
          <a:xfrm>
            <a:off x="1043608" y="1484784"/>
            <a:ext cx="7776864" cy="5400600"/>
          </a:xfrm>
        </p:spPr>
        <p:txBody>
          <a:bodyPr>
            <a:normAutofit/>
          </a:bodyPr>
          <a:lstStyle/>
          <a:p>
            <a:pPr>
              <a:buFont typeface="Arial" pitchFamily="34" charset="0"/>
              <a:buChar char="•"/>
            </a:pPr>
            <a:r>
              <a:rPr lang="uk-UA" sz="2600" b="1" dirty="0" smtClean="0">
                <a:latin typeface="+mj-lt"/>
              </a:rPr>
              <a:t>Цивільний процесуальний кодекс України </a:t>
            </a:r>
            <a:r>
              <a:rPr lang="uk-UA" sz="2600" dirty="0" smtClean="0">
                <a:latin typeface="+mj-lt"/>
              </a:rPr>
              <a:t>від 18 березня 2004 р. (</a:t>
            </a:r>
            <a:r>
              <a:rPr lang="ru-RU" sz="2600" dirty="0" smtClean="0"/>
              <a:t>в </a:t>
            </a:r>
            <a:r>
              <a:rPr lang="uk-UA" sz="2600" dirty="0" smtClean="0"/>
              <a:t>редакції від 3 жовтня 2017 р</a:t>
            </a:r>
            <a:r>
              <a:rPr lang="ru-RU" sz="2600" dirty="0" smtClean="0"/>
              <a:t>.) – ст. 19</a:t>
            </a:r>
          </a:p>
          <a:p>
            <a:pPr marL="82296" indent="0">
              <a:buNone/>
            </a:pPr>
            <a:endParaRPr lang="uk-UA" sz="2600" dirty="0" smtClean="0"/>
          </a:p>
          <a:p>
            <a:pPr>
              <a:buFont typeface="Arial" pitchFamily="34" charset="0"/>
              <a:buChar char="•"/>
            </a:pPr>
            <a:r>
              <a:rPr lang="uk-UA" sz="2600" b="1" dirty="0" smtClean="0"/>
              <a:t>Господарський </a:t>
            </a:r>
            <a:r>
              <a:rPr lang="uk-UA" sz="2600" b="1" dirty="0"/>
              <a:t>процесуальний кодекс України </a:t>
            </a:r>
            <a:r>
              <a:rPr lang="uk-UA" sz="2600" dirty="0"/>
              <a:t>від </a:t>
            </a:r>
            <a:r>
              <a:rPr lang="uk-UA" sz="2600" dirty="0" smtClean="0"/>
              <a:t>6 листопада 1991 </a:t>
            </a:r>
            <a:r>
              <a:rPr lang="uk-UA" sz="2600" dirty="0"/>
              <a:t>р. (</a:t>
            </a:r>
            <a:r>
              <a:rPr lang="ru-RU" sz="2600" dirty="0"/>
              <a:t>в </a:t>
            </a:r>
            <a:r>
              <a:rPr lang="uk-UA" sz="2600" dirty="0"/>
              <a:t>редакції від 3 жовтня 2017 р</a:t>
            </a:r>
            <a:r>
              <a:rPr lang="ru-RU" sz="2600" dirty="0" smtClean="0"/>
              <a:t>.) – ст. 20.</a:t>
            </a:r>
            <a:endParaRPr lang="ru-RU" sz="2600" dirty="0"/>
          </a:p>
          <a:p>
            <a:pPr>
              <a:buFont typeface="Arial" pitchFamily="34" charset="0"/>
              <a:buChar char="•"/>
            </a:pPr>
            <a:endParaRPr lang="uk-UA" sz="2600" b="1" dirty="0" smtClean="0"/>
          </a:p>
          <a:p>
            <a:pPr>
              <a:buFont typeface="Arial" pitchFamily="34" charset="0"/>
              <a:buChar char="•"/>
            </a:pPr>
            <a:r>
              <a:rPr lang="uk-UA" sz="2600" b="1" dirty="0" smtClean="0"/>
              <a:t>Кодекс адміністративного судочинства України </a:t>
            </a:r>
            <a:r>
              <a:rPr lang="uk-UA" sz="2600" dirty="0" smtClean="0"/>
              <a:t>від 6 липня 2005 р</a:t>
            </a:r>
            <a:r>
              <a:rPr lang="uk-UA" sz="2600" dirty="0"/>
              <a:t>. (</a:t>
            </a:r>
            <a:r>
              <a:rPr lang="ru-RU" sz="2600" dirty="0"/>
              <a:t>в </a:t>
            </a:r>
            <a:r>
              <a:rPr lang="uk-UA" sz="2600" dirty="0"/>
              <a:t>редакції від 3 жовтня 2017 р</a:t>
            </a:r>
            <a:r>
              <a:rPr lang="ru-RU" sz="2600" dirty="0" smtClean="0"/>
              <a:t>.) </a:t>
            </a:r>
            <a:r>
              <a:rPr lang="ru-RU" sz="2600" dirty="0"/>
              <a:t>– ст. </a:t>
            </a:r>
            <a:r>
              <a:rPr lang="ru-RU" sz="2600" dirty="0" smtClean="0"/>
              <a:t>12, 22, 257, 267.</a:t>
            </a:r>
            <a:endParaRPr lang="ru-RU" sz="2600" dirty="0"/>
          </a:p>
          <a:p>
            <a:pPr>
              <a:buFont typeface="Arial" pitchFamily="34" charset="0"/>
              <a:buChar char="•"/>
            </a:pPr>
            <a:endParaRPr lang="uk-UA" sz="2800" dirty="0" smtClean="0"/>
          </a:p>
          <a:p>
            <a:pPr>
              <a:buFont typeface="Arial" pitchFamily="34" charset="0"/>
              <a:buChar char="•"/>
            </a:pPr>
            <a:endParaRPr lang="ru-RU" sz="2400" dirty="0" smtClean="0"/>
          </a:p>
          <a:p>
            <a:pPr>
              <a:buFont typeface="Arial" pitchFamily="34" charset="0"/>
              <a:buChar char="•"/>
            </a:pPr>
            <a:endParaRPr lang="ru-RU" sz="2400" dirty="0" smtClean="0"/>
          </a:p>
          <a:p>
            <a:pPr marL="82296" indent="0">
              <a:buNone/>
            </a:pPr>
            <a:endParaRPr lang="uk-UA" sz="2400" dirty="0">
              <a:latin typeface="+mj-lt"/>
            </a:endParaRPr>
          </a:p>
        </p:txBody>
      </p:sp>
    </p:spTree>
    <p:extLst>
      <p:ext uri="{BB962C8B-B14F-4D97-AF65-F5344CB8AC3E}">
        <p14:creationId xmlns:p14="http://schemas.microsoft.com/office/powerpoint/2010/main" val="42948647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99392"/>
            <a:ext cx="7742664" cy="1428760"/>
          </a:xfrm>
        </p:spPr>
        <p:txBody>
          <a:bodyPr>
            <a:normAutofit/>
          </a:bodyPr>
          <a:lstStyle/>
          <a:p>
            <a:pPr algn="ctr"/>
            <a:r>
              <a:rPr lang="uk-UA" sz="3000" b="1" dirty="0" smtClean="0"/>
              <a:t>Екологічні закони як джерела </a:t>
            </a:r>
            <a:br>
              <a:rPr lang="uk-UA" sz="3000" b="1" dirty="0" smtClean="0"/>
            </a:br>
            <a:r>
              <a:rPr lang="uk-UA" sz="3000" b="1" dirty="0" smtClean="0"/>
              <a:t>земельного права</a:t>
            </a:r>
            <a:endParaRPr lang="ru-RU" sz="3000" b="1" dirty="0"/>
          </a:p>
        </p:txBody>
      </p:sp>
      <p:sp>
        <p:nvSpPr>
          <p:cNvPr id="3" name="Содержимое 2"/>
          <p:cNvSpPr>
            <a:spLocks noGrp="1"/>
          </p:cNvSpPr>
          <p:nvPr>
            <p:ph idx="1"/>
          </p:nvPr>
        </p:nvSpPr>
        <p:spPr>
          <a:xfrm>
            <a:off x="1043608" y="1268760"/>
            <a:ext cx="7776864" cy="5184576"/>
          </a:xfrm>
        </p:spPr>
        <p:txBody>
          <a:bodyPr>
            <a:normAutofit fontScale="77500" lnSpcReduction="20000"/>
          </a:bodyPr>
          <a:lstStyle/>
          <a:p>
            <a:r>
              <a:rPr lang="uk-UA" sz="2800" dirty="0" smtClean="0"/>
              <a:t>Закон України від 25 червня 1991 р. </a:t>
            </a:r>
            <a:r>
              <a:rPr lang="uk-UA" sz="2800" b="1" dirty="0" smtClean="0"/>
              <a:t>«Про охорону навколишнього природного середовища».</a:t>
            </a:r>
          </a:p>
          <a:p>
            <a:r>
              <a:rPr lang="ru-RU" sz="2800" dirty="0" smtClean="0"/>
              <a:t>Закон </a:t>
            </a:r>
            <a:r>
              <a:rPr lang="uk-UA" sz="2800" dirty="0" smtClean="0"/>
              <a:t>України від 28 лютого 2019 р. «</a:t>
            </a:r>
            <a:r>
              <a:rPr lang="uk-UA" sz="2800" b="1" dirty="0" smtClean="0"/>
              <a:t>Про Основні засади (стратегію) державної екологічної політики України на період д</a:t>
            </a:r>
            <a:r>
              <a:rPr lang="ru-RU" sz="2800" b="1" dirty="0" smtClean="0"/>
              <a:t>о 2030 року».</a:t>
            </a:r>
            <a:endParaRPr lang="uk-UA" sz="2800" b="1" dirty="0" smtClean="0"/>
          </a:p>
          <a:p>
            <a:r>
              <a:rPr lang="uk-UA" sz="2800" dirty="0" smtClean="0"/>
              <a:t>Закон </a:t>
            </a:r>
            <a:r>
              <a:rPr lang="uk-UA" sz="2800" dirty="0"/>
              <a:t>України від </a:t>
            </a:r>
            <a:r>
              <a:rPr lang="uk-UA" sz="2800" dirty="0" smtClean="0"/>
              <a:t>21 вересня 2000 р</a:t>
            </a:r>
            <a:r>
              <a:rPr lang="uk-UA" sz="2800" dirty="0"/>
              <a:t>. </a:t>
            </a:r>
            <a:r>
              <a:rPr lang="uk-UA" sz="2800" b="1" dirty="0"/>
              <a:t>«Про </a:t>
            </a:r>
            <a:r>
              <a:rPr lang="uk-UA" sz="2800" b="1" dirty="0" smtClean="0"/>
              <a:t>Загальнодержавну програму формування </a:t>
            </a:r>
            <a:br>
              <a:rPr lang="uk-UA" sz="2800" b="1" dirty="0" smtClean="0"/>
            </a:br>
            <a:r>
              <a:rPr lang="uk-UA" sz="2800" b="1" dirty="0" smtClean="0"/>
              <a:t>національної екологічної мережі України </a:t>
            </a:r>
            <a:br>
              <a:rPr lang="uk-UA" sz="2800" b="1" dirty="0" smtClean="0"/>
            </a:br>
            <a:r>
              <a:rPr lang="uk-UA" sz="2800" b="1" dirty="0" smtClean="0"/>
              <a:t>на 2000-2015 роки».</a:t>
            </a:r>
            <a:endParaRPr lang="uk-UA" sz="2800" b="1" dirty="0"/>
          </a:p>
          <a:p>
            <a:r>
              <a:rPr lang="uk-UA" sz="2800" dirty="0" smtClean="0"/>
              <a:t>Закон України від 24 червня 2004 р. </a:t>
            </a:r>
            <a:r>
              <a:rPr lang="uk-UA" sz="2800" b="1" dirty="0" smtClean="0"/>
              <a:t>«Про екологічну мережу».</a:t>
            </a:r>
          </a:p>
          <a:p>
            <a:r>
              <a:rPr lang="uk-UA" sz="2800" dirty="0" smtClean="0"/>
              <a:t>Закон України від 16 червня 1992 р. </a:t>
            </a:r>
            <a:r>
              <a:rPr lang="uk-UA" sz="2800" b="1" dirty="0"/>
              <a:t>«</a:t>
            </a:r>
            <a:r>
              <a:rPr lang="uk-UA" sz="2800" b="1" dirty="0" smtClean="0"/>
              <a:t>Про природно-заповідний фонд України».</a:t>
            </a:r>
            <a:endParaRPr lang="uk-UA" sz="2800" b="1" dirty="0"/>
          </a:p>
          <a:p>
            <a:r>
              <a:rPr lang="uk-UA" sz="2800" dirty="0"/>
              <a:t>Закон </a:t>
            </a:r>
            <a:r>
              <a:rPr lang="uk-UA" sz="2800" dirty="0" smtClean="0"/>
              <a:t>України від 23 травня 2017 р. </a:t>
            </a:r>
            <a:r>
              <a:rPr lang="uk-UA" sz="2800" b="1" dirty="0" smtClean="0"/>
              <a:t>«</a:t>
            </a:r>
            <a:r>
              <a:rPr lang="uk-UA" sz="2800" b="1" dirty="0"/>
              <a:t>Про </a:t>
            </a:r>
            <a:r>
              <a:rPr lang="uk-UA" sz="2800" b="1" dirty="0" smtClean="0"/>
              <a:t>оцінку впливу на довкілля».</a:t>
            </a:r>
          </a:p>
          <a:p>
            <a:r>
              <a:rPr lang="uk-UA" sz="2800" dirty="0"/>
              <a:t>Закон України від </a:t>
            </a:r>
            <a:r>
              <a:rPr lang="uk-UA" sz="2800" dirty="0" smtClean="0"/>
              <a:t>20 березня 2018 </a:t>
            </a:r>
            <a:r>
              <a:rPr lang="uk-UA" sz="2800" dirty="0"/>
              <a:t>р. </a:t>
            </a:r>
            <a:r>
              <a:rPr lang="uk-UA" sz="2800" b="1" dirty="0"/>
              <a:t>«Про </a:t>
            </a:r>
            <a:r>
              <a:rPr lang="uk-UA" sz="2800" b="1" dirty="0" smtClean="0"/>
              <a:t>стратегічну екологічну оцінку».</a:t>
            </a:r>
            <a:endParaRPr lang="uk-UA" sz="2800" b="1" dirty="0"/>
          </a:p>
          <a:p>
            <a:endParaRPr lang="uk-UA" sz="2800" b="1" dirty="0"/>
          </a:p>
          <a:p>
            <a:endParaRPr lang="uk-UA" sz="2800" dirty="0" smtClean="0"/>
          </a:p>
        </p:txBody>
      </p:sp>
    </p:spTree>
    <p:extLst>
      <p:ext uri="{BB962C8B-B14F-4D97-AF65-F5344CB8AC3E}">
        <p14:creationId xmlns:p14="http://schemas.microsoft.com/office/powerpoint/2010/main" val="41975109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99392"/>
            <a:ext cx="7742664" cy="1428760"/>
          </a:xfrm>
        </p:spPr>
        <p:txBody>
          <a:bodyPr>
            <a:normAutofit/>
          </a:bodyPr>
          <a:lstStyle/>
          <a:p>
            <a:pPr algn="ctr"/>
            <a:r>
              <a:rPr lang="uk-UA" sz="3000" b="1" dirty="0" smtClean="0"/>
              <a:t>1. Спеціальні земельно-правові закони </a:t>
            </a:r>
            <a:endParaRPr lang="ru-RU" sz="3000" b="1" dirty="0"/>
          </a:p>
        </p:txBody>
      </p:sp>
      <p:sp>
        <p:nvSpPr>
          <p:cNvPr id="3" name="Содержимое 2"/>
          <p:cNvSpPr>
            <a:spLocks noGrp="1"/>
          </p:cNvSpPr>
          <p:nvPr>
            <p:ph idx="1"/>
          </p:nvPr>
        </p:nvSpPr>
        <p:spPr>
          <a:xfrm>
            <a:off x="1187624" y="1052736"/>
            <a:ext cx="7776864" cy="5184576"/>
          </a:xfrm>
        </p:spPr>
        <p:txBody>
          <a:bodyPr>
            <a:normAutofit/>
          </a:bodyPr>
          <a:lstStyle/>
          <a:p>
            <a:r>
              <a:rPr lang="uk-UA" sz="2000" dirty="0" smtClean="0"/>
              <a:t>Закон України від 6 жовтня 1998 р. (в ред. від 2 жовтня 2003 р.) </a:t>
            </a:r>
            <a:r>
              <a:rPr lang="uk-UA" sz="2000" b="1" dirty="0" smtClean="0"/>
              <a:t>«Про оренду землі».</a:t>
            </a:r>
          </a:p>
          <a:p>
            <a:r>
              <a:rPr lang="uk-UA" sz="2000" dirty="0" smtClean="0"/>
              <a:t>Закон України від 5 червня 2003 р. </a:t>
            </a:r>
            <a:r>
              <a:rPr lang="uk-UA" sz="2000" b="1" dirty="0" smtClean="0"/>
              <a:t>«Про порядок виділення в натурі (на місцевості) земельних ділянок власникам земельних часток (паїв)».</a:t>
            </a:r>
          </a:p>
          <a:p>
            <a:pPr lvl="0">
              <a:buClr>
                <a:srgbClr val="3891A7"/>
              </a:buClr>
            </a:pPr>
            <a:r>
              <a:rPr lang="uk-UA" sz="2000" dirty="0">
                <a:solidFill>
                  <a:prstClr val="black"/>
                </a:solidFill>
              </a:rPr>
              <a:t>Закон України від </a:t>
            </a:r>
            <a:r>
              <a:rPr lang="uk-UA" sz="2000" dirty="0" smtClean="0">
                <a:solidFill>
                  <a:prstClr val="black"/>
                </a:solidFill>
              </a:rPr>
              <a:t>20 січня 2005 р. </a:t>
            </a:r>
            <a:r>
              <a:rPr lang="uk-UA" sz="2000" b="1" dirty="0" smtClean="0">
                <a:solidFill>
                  <a:prstClr val="black"/>
                </a:solidFill>
              </a:rPr>
              <a:t>«</a:t>
            </a:r>
            <a:r>
              <a:rPr lang="uk-UA" sz="2000" b="1" dirty="0">
                <a:solidFill>
                  <a:prstClr val="black"/>
                </a:solidFill>
              </a:rPr>
              <a:t>Про </a:t>
            </a:r>
            <a:r>
              <a:rPr lang="uk-UA" sz="2000" b="1" dirty="0" smtClean="0">
                <a:solidFill>
                  <a:prstClr val="black"/>
                </a:solidFill>
              </a:rPr>
              <a:t>захист конституційних прав громадян на землю».</a:t>
            </a:r>
            <a:endParaRPr lang="uk-UA" sz="2000" b="1" dirty="0">
              <a:solidFill>
                <a:prstClr val="black"/>
              </a:solidFill>
            </a:endParaRPr>
          </a:p>
          <a:p>
            <a:r>
              <a:rPr lang="uk-UA" sz="2000" dirty="0" smtClean="0"/>
              <a:t>Закон України від 17 листопада 2009 р. </a:t>
            </a:r>
            <a:r>
              <a:rPr lang="uk-UA" sz="2000" b="1" dirty="0" smtClean="0"/>
              <a:t>«Про відчуження земельних ділянок, інших об'єктів нерухомого майна, що на них розміщені, які перебувають у приватній власності, для суспільних потреб чи з мотивів суспільної необхідності».</a:t>
            </a:r>
          </a:p>
          <a:p>
            <a:r>
              <a:rPr lang="uk-UA" sz="2000" dirty="0"/>
              <a:t>Закон України від 1 липня 2004 р. (в ред. від 26 листопада 2015 р.)  </a:t>
            </a:r>
            <a:r>
              <a:rPr lang="uk-UA" sz="2000" b="1" dirty="0"/>
              <a:t>«Про державну реєстрацію речових прав на нерухоме майно та їх обтяжень».</a:t>
            </a:r>
          </a:p>
          <a:p>
            <a:endParaRPr lang="uk-UA" sz="2800" b="1" dirty="0"/>
          </a:p>
          <a:p>
            <a:endParaRPr lang="uk-UA" sz="2800" dirty="0" smtClean="0"/>
          </a:p>
        </p:txBody>
      </p:sp>
    </p:spTree>
    <p:extLst>
      <p:ext uri="{BB962C8B-B14F-4D97-AF65-F5344CB8AC3E}">
        <p14:creationId xmlns:p14="http://schemas.microsoft.com/office/powerpoint/2010/main" val="34486178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99392"/>
            <a:ext cx="7742664" cy="1428760"/>
          </a:xfrm>
        </p:spPr>
        <p:txBody>
          <a:bodyPr>
            <a:normAutofit/>
          </a:bodyPr>
          <a:lstStyle/>
          <a:p>
            <a:pPr algn="ctr"/>
            <a:r>
              <a:rPr lang="uk-UA" sz="3000" b="1" dirty="0" smtClean="0"/>
              <a:t>2. Спеціальні земельно-правові закони</a:t>
            </a:r>
            <a:endParaRPr lang="ru-RU" sz="3000" b="1" dirty="0"/>
          </a:p>
        </p:txBody>
      </p:sp>
      <p:sp>
        <p:nvSpPr>
          <p:cNvPr id="3" name="Содержимое 2"/>
          <p:cNvSpPr>
            <a:spLocks noGrp="1"/>
          </p:cNvSpPr>
          <p:nvPr>
            <p:ph idx="1"/>
          </p:nvPr>
        </p:nvSpPr>
        <p:spPr>
          <a:xfrm>
            <a:off x="1187624" y="1052736"/>
            <a:ext cx="7776864" cy="5184576"/>
          </a:xfrm>
        </p:spPr>
        <p:txBody>
          <a:bodyPr>
            <a:normAutofit fontScale="92500" lnSpcReduction="10000"/>
          </a:bodyPr>
          <a:lstStyle/>
          <a:p>
            <a:pPr lvl="0">
              <a:buClr>
                <a:srgbClr val="3891A7"/>
              </a:buClr>
            </a:pPr>
            <a:r>
              <a:rPr lang="uk-UA" sz="2600" dirty="0" smtClean="0">
                <a:solidFill>
                  <a:prstClr val="black"/>
                </a:solidFill>
              </a:rPr>
              <a:t>Закон України від 19 червня 2003 р. «</a:t>
            </a:r>
            <a:r>
              <a:rPr lang="uk-UA" sz="2600" b="1" dirty="0" smtClean="0">
                <a:solidFill>
                  <a:prstClr val="black"/>
                </a:solidFill>
              </a:rPr>
              <a:t>Про охорону земель».</a:t>
            </a:r>
          </a:p>
          <a:p>
            <a:r>
              <a:rPr lang="uk-UA" sz="2600" dirty="0" smtClean="0"/>
              <a:t>Закон України від 19 червня 2003 р. </a:t>
            </a:r>
            <a:r>
              <a:rPr lang="uk-UA" sz="2600" b="1" dirty="0" smtClean="0"/>
              <a:t>«Про державний контроль за використанням та охороною земель».</a:t>
            </a:r>
          </a:p>
          <a:p>
            <a:r>
              <a:rPr lang="uk-UA" sz="2600" b="1" dirty="0" smtClean="0"/>
              <a:t> </a:t>
            </a:r>
            <a:r>
              <a:rPr lang="uk-UA" sz="2600" dirty="0" smtClean="0"/>
              <a:t>Закон України від 14 січня 2000 р. </a:t>
            </a:r>
            <a:r>
              <a:rPr lang="uk-UA" sz="2600" b="1" dirty="0" smtClean="0"/>
              <a:t>«Про меліорацію земель».</a:t>
            </a:r>
          </a:p>
          <a:p>
            <a:r>
              <a:rPr lang="uk-UA" sz="2600" dirty="0" smtClean="0"/>
              <a:t>Закон України від 22 травня 2003 р. </a:t>
            </a:r>
            <a:r>
              <a:rPr lang="uk-UA" sz="2600" b="1" dirty="0" smtClean="0"/>
              <a:t>«Про землеустрій».</a:t>
            </a:r>
          </a:p>
          <a:p>
            <a:r>
              <a:rPr lang="uk-UA" sz="2600" dirty="0" smtClean="0"/>
              <a:t>Закон України від 23 грудня 1998 р. </a:t>
            </a:r>
            <a:r>
              <a:rPr lang="uk-UA" sz="2600" b="1" dirty="0" smtClean="0"/>
              <a:t>«Про топографо-геодезичну і картографічну діяльність».</a:t>
            </a:r>
          </a:p>
          <a:p>
            <a:r>
              <a:rPr lang="uk-UA" sz="2600" dirty="0" smtClean="0"/>
              <a:t>Закон України від 7 липня 2011 р. </a:t>
            </a:r>
            <a:r>
              <a:rPr lang="uk-UA" sz="2600" b="1" dirty="0" smtClean="0"/>
              <a:t>«Про Державний земельний кадастр ».</a:t>
            </a:r>
          </a:p>
          <a:p>
            <a:r>
              <a:rPr lang="uk-UA" sz="2600" dirty="0" smtClean="0"/>
              <a:t>Закон України від 11 грудня 2003 р. </a:t>
            </a:r>
            <a:r>
              <a:rPr lang="uk-UA" sz="2600" b="1" dirty="0" smtClean="0"/>
              <a:t>«Про оцінку земель».</a:t>
            </a:r>
          </a:p>
          <a:p>
            <a:endParaRPr lang="uk-UA" sz="2600" b="1" dirty="0"/>
          </a:p>
          <a:p>
            <a:endParaRPr lang="uk-UA" sz="2800" dirty="0" smtClean="0"/>
          </a:p>
        </p:txBody>
      </p:sp>
    </p:spTree>
    <p:extLst>
      <p:ext uri="{BB962C8B-B14F-4D97-AF65-F5344CB8AC3E}">
        <p14:creationId xmlns:p14="http://schemas.microsoft.com/office/powerpoint/2010/main" val="31853721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99392"/>
            <a:ext cx="7742664" cy="1428760"/>
          </a:xfrm>
        </p:spPr>
        <p:txBody>
          <a:bodyPr>
            <a:normAutofit/>
          </a:bodyPr>
          <a:lstStyle/>
          <a:p>
            <a:pPr algn="ctr"/>
            <a:r>
              <a:rPr lang="uk-UA" sz="3000" b="1" dirty="0" smtClean="0"/>
              <a:t>3. Спеціальні земельно-правові закони</a:t>
            </a:r>
            <a:endParaRPr lang="ru-RU" sz="3000" b="1" dirty="0"/>
          </a:p>
        </p:txBody>
      </p:sp>
      <p:sp>
        <p:nvSpPr>
          <p:cNvPr id="3" name="Содержимое 2"/>
          <p:cNvSpPr>
            <a:spLocks noGrp="1"/>
          </p:cNvSpPr>
          <p:nvPr>
            <p:ph idx="1"/>
          </p:nvPr>
        </p:nvSpPr>
        <p:spPr>
          <a:xfrm>
            <a:off x="1187624" y="1052736"/>
            <a:ext cx="7776864" cy="5184576"/>
          </a:xfrm>
        </p:spPr>
        <p:txBody>
          <a:bodyPr>
            <a:normAutofit/>
          </a:bodyPr>
          <a:lstStyle/>
          <a:p>
            <a:r>
              <a:rPr lang="uk-UA" sz="2000" dirty="0" smtClean="0">
                <a:latin typeface="+mj-lt"/>
              </a:rPr>
              <a:t>Закон України від 27 листопада 2003 р. «</a:t>
            </a:r>
            <a:r>
              <a:rPr lang="uk-UA" sz="2000" b="1" dirty="0" smtClean="0">
                <a:latin typeface="+mj-lt"/>
              </a:rPr>
              <a:t>Про використання земель оборони».</a:t>
            </a:r>
          </a:p>
          <a:p>
            <a:r>
              <a:rPr lang="uk-UA" sz="2000" dirty="0" smtClean="0">
                <a:latin typeface="+mj-lt"/>
              </a:rPr>
              <a:t>Закон України від 9 липня 2010 р. </a:t>
            </a:r>
            <a:r>
              <a:rPr lang="uk-UA" sz="2000" b="1" dirty="0" smtClean="0">
                <a:latin typeface="+mj-lt"/>
              </a:rPr>
              <a:t>«Про землі енергетики та правовий режим спеціальних зон енергетичних об'єктів».</a:t>
            </a:r>
          </a:p>
          <a:p>
            <a:pPr lvl="0">
              <a:buClr>
                <a:srgbClr val="3891A7"/>
              </a:buClr>
            </a:pPr>
            <a:r>
              <a:rPr lang="uk-UA" sz="2000" dirty="0"/>
              <a:t>Закон України від </a:t>
            </a:r>
            <a:r>
              <a:rPr lang="uk-UA" sz="2000" dirty="0" smtClean="0"/>
              <a:t>17 лютого 2011 р. «</a:t>
            </a:r>
            <a:r>
              <a:rPr lang="ru-RU" sz="2000" b="1" dirty="0" smtClean="0"/>
              <a:t>Про </a:t>
            </a:r>
            <a:r>
              <a:rPr lang="ru-RU" sz="2000" b="1" dirty="0" err="1"/>
              <a:t>правовий</a:t>
            </a:r>
            <a:r>
              <a:rPr lang="ru-RU" sz="2000" b="1" dirty="0"/>
              <a:t> режим земель </a:t>
            </a:r>
            <a:r>
              <a:rPr lang="ru-RU" sz="2000" b="1" dirty="0" err="1"/>
              <a:t>охоронних</a:t>
            </a:r>
            <a:r>
              <a:rPr lang="ru-RU" sz="2000" b="1" dirty="0"/>
              <a:t> зон </a:t>
            </a:r>
            <a:r>
              <a:rPr lang="ru-RU" sz="2000" b="1" dirty="0" err="1"/>
              <a:t>об’єктів</a:t>
            </a:r>
            <a:r>
              <a:rPr lang="ru-RU" sz="2000" b="1" dirty="0"/>
              <a:t> </a:t>
            </a:r>
            <a:r>
              <a:rPr lang="ru-RU" sz="2000" b="1" dirty="0" err="1"/>
              <a:t>магістральних</a:t>
            </a:r>
            <a:r>
              <a:rPr lang="ru-RU" sz="2000" b="1" dirty="0"/>
              <a:t> </a:t>
            </a:r>
            <a:r>
              <a:rPr lang="ru-RU" sz="2000" b="1" dirty="0" err="1" smtClean="0"/>
              <a:t>трубопроводів</a:t>
            </a:r>
            <a:r>
              <a:rPr lang="ru-RU" sz="2000" b="1" dirty="0" smtClean="0"/>
              <a:t>».</a:t>
            </a:r>
            <a:endParaRPr lang="uk-UA" sz="2000" dirty="0" smtClean="0">
              <a:solidFill>
                <a:prstClr val="black"/>
              </a:solidFill>
              <a:latin typeface="+mj-lt"/>
            </a:endParaRPr>
          </a:p>
          <a:p>
            <a:r>
              <a:rPr lang="uk-UA" sz="2000" dirty="0" smtClean="0">
                <a:solidFill>
                  <a:prstClr val="black"/>
                </a:solidFill>
                <a:latin typeface="+mj-lt"/>
              </a:rPr>
              <a:t>Закон України від 17 березня 2011 р. </a:t>
            </a:r>
            <a:r>
              <a:rPr lang="uk-UA" sz="2000" b="1" dirty="0" smtClean="0">
                <a:solidFill>
                  <a:prstClr val="black"/>
                </a:solidFill>
                <a:latin typeface="+mj-lt"/>
              </a:rPr>
              <a:t>«</a:t>
            </a:r>
            <a:r>
              <a:rPr lang="uk-UA" sz="2000" b="1" dirty="0" smtClean="0">
                <a:solidFill>
                  <a:srgbClr val="333333"/>
                </a:solidFill>
                <a:latin typeface="+mj-lt"/>
              </a:rPr>
              <a:t>Про мораторій на зміну цільового призначення окремих земельних ділянок рекреаційного призначення в містах та інших населених пунктах».</a:t>
            </a:r>
            <a:endParaRPr lang="en-US" sz="2000" b="1" dirty="0" smtClean="0">
              <a:solidFill>
                <a:srgbClr val="333333"/>
              </a:solidFill>
              <a:latin typeface="+mj-lt"/>
            </a:endParaRPr>
          </a:p>
          <a:p>
            <a:r>
              <a:rPr lang="uk-UA" sz="2000" dirty="0">
                <a:solidFill>
                  <a:prstClr val="black"/>
                </a:solidFill>
              </a:rPr>
              <a:t>Закон України від </a:t>
            </a:r>
            <a:r>
              <a:rPr lang="uk-UA" sz="2000" dirty="0" smtClean="0">
                <a:solidFill>
                  <a:prstClr val="black"/>
                </a:solidFill>
              </a:rPr>
              <a:t>7 лютого 2002 р</a:t>
            </a:r>
            <a:r>
              <a:rPr lang="uk-UA" sz="2000" dirty="0">
                <a:solidFill>
                  <a:prstClr val="black"/>
                </a:solidFill>
              </a:rPr>
              <a:t>. </a:t>
            </a:r>
            <a:r>
              <a:rPr lang="uk-UA" sz="2000" b="1" dirty="0">
                <a:solidFill>
                  <a:prstClr val="black"/>
                </a:solidFill>
              </a:rPr>
              <a:t>«</a:t>
            </a:r>
            <a:r>
              <a:rPr lang="uk-UA" sz="2000" b="1" dirty="0" smtClean="0">
                <a:solidFill>
                  <a:srgbClr val="333333"/>
                </a:solidFill>
              </a:rPr>
              <a:t>Про</a:t>
            </a:r>
            <a:r>
              <a:rPr lang="en-US" sz="2000" b="1" dirty="0" smtClean="0">
                <a:solidFill>
                  <a:srgbClr val="333333"/>
                </a:solidFill>
              </a:rPr>
              <a:t> </a:t>
            </a:r>
            <a:r>
              <a:rPr lang="uk-UA" sz="2000" b="1" dirty="0" smtClean="0">
                <a:solidFill>
                  <a:srgbClr val="333333"/>
                </a:solidFill>
              </a:rPr>
              <a:t>Генеральну схему планування території України».</a:t>
            </a:r>
            <a:endParaRPr lang="uk-UA" sz="2000" b="1" dirty="0">
              <a:solidFill>
                <a:srgbClr val="333333"/>
              </a:solidFill>
            </a:endParaRPr>
          </a:p>
          <a:p>
            <a:r>
              <a:rPr lang="uk-UA" sz="2000" dirty="0">
                <a:solidFill>
                  <a:prstClr val="black"/>
                </a:solidFill>
              </a:rPr>
              <a:t>Закон України від </a:t>
            </a:r>
            <a:r>
              <a:rPr lang="uk-UA" sz="2000" dirty="0" smtClean="0">
                <a:solidFill>
                  <a:prstClr val="black"/>
                </a:solidFill>
              </a:rPr>
              <a:t>17 </a:t>
            </a:r>
            <a:r>
              <a:rPr lang="uk-UA" sz="2000" dirty="0">
                <a:solidFill>
                  <a:prstClr val="black"/>
                </a:solidFill>
              </a:rPr>
              <a:t>лютого </a:t>
            </a:r>
            <a:r>
              <a:rPr lang="uk-UA" sz="2000" dirty="0" smtClean="0">
                <a:solidFill>
                  <a:prstClr val="black"/>
                </a:solidFill>
              </a:rPr>
              <a:t>2011 </a:t>
            </a:r>
            <a:r>
              <a:rPr lang="uk-UA" sz="2000" dirty="0">
                <a:solidFill>
                  <a:prstClr val="black"/>
                </a:solidFill>
              </a:rPr>
              <a:t>р. </a:t>
            </a:r>
            <a:r>
              <a:rPr lang="uk-UA" sz="2000" b="1" dirty="0">
                <a:solidFill>
                  <a:prstClr val="black"/>
                </a:solidFill>
              </a:rPr>
              <a:t>«</a:t>
            </a:r>
            <a:r>
              <a:rPr lang="uk-UA" sz="2000" b="1" dirty="0">
                <a:solidFill>
                  <a:srgbClr val="333333"/>
                </a:solidFill>
              </a:rPr>
              <a:t>Про</a:t>
            </a:r>
            <a:r>
              <a:rPr lang="en-US" sz="2000" b="1" dirty="0">
                <a:solidFill>
                  <a:srgbClr val="333333"/>
                </a:solidFill>
              </a:rPr>
              <a:t> </a:t>
            </a:r>
            <a:r>
              <a:rPr lang="uk-UA" sz="2000" b="1" dirty="0" smtClean="0">
                <a:solidFill>
                  <a:srgbClr val="333333"/>
                </a:solidFill>
              </a:rPr>
              <a:t>регулювання містобудівної діяльності».</a:t>
            </a:r>
            <a:endParaRPr lang="uk-UA" sz="2000" b="1" dirty="0">
              <a:solidFill>
                <a:srgbClr val="333333"/>
              </a:solidFill>
            </a:endParaRPr>
          </a:p>
          <a:p>
            <a:endParaRPr lang="uk-UA" sz="2000" b="1" dirty="0">
              <a:solidFill>
                <a:srgbClr val="333333"/>
              </a:solidFill>
            </a:endParaRPr>
          </a:p>
          <a:p>
            <a:endParaRPr lang="uk-UA" sz="2000" b="1" dirty="0" smtClean="0">
              <a:solidFill>
                <a:srgbClr val="333333"/>
              </a:solidFill>
              <a:latin typeface="+mj-lt"/>
            </a:endParaRPr>
          </a:p>
          <a:p>
            <a:endParaRPr lang="uk-UA" sz="2800" b="1" dirty="0" smtClean="0"/>
          </a:p>
          <a:p>
            <a:endParaRPr lang="uk-UA" sz="2800" b="1" dirty="0"/>
          </a:p>
          <a:p>
            <a:endParaRPr lang="uk-UA" sz="2800" dirty="0" smtClean="0"/>
          </a:p>
        </p:txBody>
      </p:sp>
    </p:spTree>
    <p:extLst>
      <p:ext uri="{BB962C8B-B14F-4D97-AF65-F5344CB8AC3E}">
        <p14:creationId xmlns:p14="http://schemas.microsoft.com/office/powerpoint/2010/main" val="11559412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99392"/>
            <a:ext cx="7742664" cy="1428760"/>
          </a:xfrm>
        </p:spPr>
        <p:txBody>
          <a:bodyPr>
            <a:normAutofit/>
          </a:bodyPr>
          <a:lstStyle/>
          <a:p>
            <a:pPr algn="ctr"/>
            <a:r>
              <a:rPr lang="uk-UA" sz="3000" b="1" dirty="0" smtClean="0"/>
              <a:t>4. Спеціальні земельно-правові закони</a:t>
            </a:r>
            <a:endParaRPr lang="ru-RU" sz="3000" b="1" dirty="0"/>
          </a:p>
        </p:txBody>
      </p:sp>
      <p:sp>
        <p:nvSpPr>
          <p:cNvPr id="3" name="Содержимое 2"/>
          <p:cNvSpPr>
            <a:spLocks noGrp="1"/>
          </p:cNvSpPr>
          <p:nvPr>
            <p:ph idx="1"/>
          </p:nvPr>
        </p:nvSpPr>
        <p:spPr>
          <a:xfrm>
            <a:off x="1187624" y="1052736"/>
            <a:ext cx="7776864" cy="5184576"/>
          </a:xfrm>
        </p:spPr>
        <p:txBody>
          <a:bodyPr>
            <a:normAutofit/>
          </a:bodyPr>
          <a:lstStyle/>
          <a:p>
            <a:pPr>
              <a:lnSpc>
                <a:spcPct val="120000"/>
              </a:lnSpc>
            </a:pPr>
            <a:r>
              <a:rPr lang="uk-UA" sz="2200" dirty="0" smtClean="0"/>
              <a:t>Закон України від 10 липня 2018 р. </a:t>
            </a:r>
            <a:r>
              <a:rPr lang="uk-UA" sz="2200" b="1" dirty="0" smtClean="0"/>
              <a:t>«Про внесення змін до деяких законодавчих актів України щодо вирішення питання колективної власності на землю, удосконалення правил землекористування у масивах земель сільськогосподарського призначення, запобігання рейдерству та стимулювання зрошення в Україні».</a:t>
            </a:r>
          </a:p>
          <a:p>
            <a:pPr marL="82296" indent="0">
              <a:lnSpc>
                <a:spcPct val="120000"/>
              </a:lnSpc>
              <a:buNone/>
            </a:pPr>
            <a:endParaRPr lang="uk-UA" sz="2200" b="1" dirty="0" smtClean="0"/>
          </a:p>
          <a:p>
            <a:pPr marL="82296" indent="0">
              <a:lnSpc>
                <a:spcPct val="120000"/>
              </a:lnSpc>
              <a:buNone/>
            </a:pPr>
            <a:endParaRPr lang="uk-UA" b="1" dirty="0" smtClean="0"/>
          </a:p>
          <a:p>
            <a:endParaRPr lang="uk-UA" sz="2800" b="1" dirty="0"/>
          </a:p>
          <a:p>
            <a:endParaRPr lang="uk-UA" sz="2800" dirty="0" smtClean="0"/>
          </a:p>
        </p:txBody>
      </p:sp>
    </p:spTree>
    <p:extLst>
      <p:ext uri="{BB962C8B-B14F-4D97-AF65-F5344CB8AC3E}">
        <p14:creationId xmlns:p14="http://schemas.microsoft.com/office/powerpoint/2010/main" val="12776198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99392"/>
            <a:ext cx="7742664" cy="1428760"/>
          </a:xfrm>
        </p:spPr>
        <p:txBody>
          <a:bodyPr>
            <a:normAutofit/>
          </a:bodyPr>
          <a:lstStyle/>
          <a:p>
            <a:pPr algn="ctr"/>
            <a:r>
              <a:rPr lang="uk-UA" sz="3000" b="1" dirty="0" smtClean="0"/>
              <a:t>Нові (2019) земельно-правові закони</a:t>
            </a:r>
            <a:endParaRPr lang="ru-RU" sz="3000" b="1" dirty="0"/>
          </a:p>
        </p:txBody>
      </p:sp>
      <p:sp>
        <p:nvSpPr>
          <p:cNvPr id="3" name="Содержимое 2"/>
          <p:cNvSpPr>
            <a:spLocks noGrp="1"/>
          </p:cNvSpPr>
          <p:nvPr>
            <p:ph idx="1"/>
          </p:nvPr>
        </p:nvSpPr>
        <p:spPr>
          <a:xfrm>
            <a:off x="1187624" y="1052736"/>
            <a:ext cx="7776864" cy="5184576"/>
          </a:xfrm>
        </p:spPr>
        <p:txBody>
          <a:bodyPr>
            <a:normAutofit/>
          </a:bodyPr>
          <a:lstStyle/>
          <a:p>
            <a:pPr>
              <a:lnSpc>
                <a:spcPct val="120000"/>
              </a:lnSpc>
            </a:pPr>
            <a:r>
              <a:rPr lang="uk-UA" sz="2200" dirty="0"/>
              <a:t>Закон України від </a:t>
            </a:r>
            <a:r>
              <a:rPr lang="uk-UA" sz="2200" dirty="0" smtClean="0"/>
              <a:t>3 жовтня 2019 </a:t>
            </a:r>
            <a:r>
              <a:rPr lang="uk-UA" sz="2200" dirty="0"/>
              <a:t>р. </a:t>
            </a:r>
            <a:r>
              <a:rPr lang="uk-UA" sz="2200" b="1" dirty="0"/>
              <a:t>«</a:t>
            </a:r>
            <a:r>
              <a:rPr lang="uk-UA" sz="2200" b="1" dirty="0" smtClean="0"/>
              <a:t>Про концесію».</a:t>
            </a:r>
            <a:endParaRPr lang="uk-UA" sz="2200" b="1" dirty="0"/>
          </a:p>
          <a:p>
            <a:pPr>
              <a:lnSpc>
                <a:spcPct val="120000"/>
              </a:lnSpc>
            </a:pPr>
            <a:r>
              <a:rPr lang="ru-RU" sz="2200" dirty="0" smtClean="0"/>
              <a:t>Закон </a:t>
            </a:r>
            <a:r>
              <a:rPr lang="ru-RU" sz="2200" dirty="0" err="1" smtClean="0"/>
              <a:t>України</a:t>
            </a:r>
            <a:r>
              <a:rPr lang="ru-RU" sz="2200" dirty="0" smtClean="0"/>
              <a:t> </a:t>
            </a:r>
            <a:r>
              <a:rPr lang="ru-RU" sz="2200" dirty="0" err="1" smtClean="0"/>
              <a:t>від</a:t>
            </a:r>
            <a:r>
              <a:rPr lang="ru-RU" sz="2200" dirty="0" smtClean="0"/>
              <a:t> 29 </a:t>
            </a:r>
            <a:r>
              <a:rPr lang="ru-RU" sz="2200" dirty="0" err="1" smtClean="0"/>
              <a:t>жовтня</a:t>
            </a:r>
            <a:r>
              <a:rPr lang="ru-RU" sz="2200" dirty="0" smtClean="0"/>
              <a:t> 2019 р. </a:t>
            </a:r>
            <a:r>
              <a:rPr lang="ru-RU" sz="2200" b="1" dirty="0" smtClean="0"/>
              <a:t>«Про </a:t>
            </a:r>
            <a:r>
              <a:rPr lang="ru-RU" sz="2200" b="1" dirty="0" err="1"/>
              <a:t>внесення</a:t>
            </a:r>
            <a:r>
              <a:rPr lang="ru-RU" sz="2200" b="1" dirty="0"/>
              <a:t> </a:t>
            </a:r>
            <a:r>
              <a:rPr lang="ru-RU" sz="2200" b="1" dirty="0" err="1"/>
              <a:t>змін</a:t>
            </a:r>
            <a:r>
              <a:rPr lang="ru-RU" sz="2200" b="1" dirty="0"/>
              <a:t> до </a:t>
            </a:r>
            <a:r>
              <a:rPr lang="ru-RU" sz="2200" b="1" dirty="0" err="1"/>
              <a:t>деяких</a:t>
            </a:r>
            <a:r>
              <a:rPr lang="ru-RU" sz="2200" b="1" dirty="0"/>
              <a:t> </a:t>
            </a:r>
            <a:r>
              <a:rPr lang="ru-RU" sz="2200" b="1" dirty="0" err="1"/>
              <a:t>законодавчих</a:t>
            </a:r>
            <a:r>
              <a:rPr lang="ru-RU" sz="2200" b="1" dirty="0"/>
              <a:t> </a:t>
            </a:r>
            <a:r>
              <a:rPr lang="ru-RU" sz="2200" b="1" dirty="0" err="1"/>
              <a:t>актів</a:t>
            </a:r>
            <a:r>
              <a:rPr lang="ru-RU" sz="2200" b="1" dirty="0"/>
              <a:t> </a:t>
            </a:r>
            <a:r>
              <a:rPr lang="ru-RU" sz="2200" b="1" dirty="0" err="1"/>
              <a:t>України</a:t>
            </a:r>
            <a:r>
              <a:rPr lang="ru-RU" sz="2200" b="1" dirty="0"/>
              <a:t> </a:t>
            </a:r>
            <a:r>
              <a:rPr lang="ru-RU" sz="2200" b="1" dirty="0" err="1"/>
              <a:t>щодо</a:t>
            </a:r>
            <a:r>
              <a:rPr lang="ru-RU" sz="2200" b="1" dirty="0"/>
              <a:t> </a:t>
            </a:r>
            <a:r>
              <a:rPr lang="ru-RU" sz="2200" b="1" dirty="0" err="1"/>
              <a:t>забезпечення</a:t>
            </a:r>
            <a:r>
              <a:rPr lang="ru-RU" sz="2200" b="1" dirty="0"/>
              <a:t> </a:t>
            </a:r>
            <a:r>
              <a:rPr lang="ru-RU" sz="2200" b="1" dirty="0" err="1"/>
              <a:t>безперешкодного</a:t>
            </a:r>
            <a:r>
              <a:rPr lang="ru-RU" sz="2200" b="1" dirty="0"/>
              <a:t> доступу </a:t>
            </a:r>
            <a:r>
              <a:rPr lang="ru-RU" sz="2200" b="1" dirty="0" err="1"/>
              <a:t>громадян</a:t>
            </a:r>
            <a:r>
              <a:rPr lang="ru-RU" sz="2200" b="1" dirty="0"/>
              <a:t> до </a:t>
            </a:r>
            <a:r>
              <a:rPr lang="ru-RU" sz="2200" b="1" dirty="0" err="1"/>
              <a:t>узбережжя</a:t>
            </a:r>
            <a:r>
              <a:rPr lang="ru-RU" sz="2200" b="1" dirty="0"/>
              <a:t> </a:t>
            </a:r>
            <a:r>
              <a:rPr lang="ru-RU" sz="2200" b="1" dirty="0" err="1"/>
              <a:t>водних</a:t>
            </a:r>
            <a:r>
              <a:rPr lang="ru-RU" sz="2200" b="1" dirty="0"/>
              <a:t> </a:t>
            </a:r>
            <a:r>
              <a:rPr lang="ru-RU" sz="2200" b="1" dirty="0" err="1"/>
              <a:t>об’єктів</a:t>
            </a:r>
            <a:r>
              <a:rPr lang="ru-RU" sz="2200" b="1" dirty="0"/>
              <a:t> для </a:t>
            </a:r>
            <a:r>
              <a:rPr lang="ru-RU" sz="2200" b="1" dirty="0" err="1"/>
              <a:t>загального</a:t>
            </a:r>
            <a:r>
              <a:rPr lang="ru-RU" sz="2200" b="1" dirty="0"/>
              <a:t> </a:t>
            </a:r>
            <a:r>
              <a:rPr lang="ru-RU" sz="2200" b="1" dirty="0" err="1" smtClean="0"/>
              <a:t>водокористування</a:t>
            </a:r>
            <a:r>
              <a:rPr lang="ru-RU" sz="2200" b="1" dirty="0" smtClean="0"/>
              <a:t>».</a:t>
            </a:r>
          </a:p>
          <a:p>
            <a:pPr>
              <a:lnSpc>
                <a:spcPct val="120000"/>
              </a:lnSpc>
            </a:pPr>
            <a:r>
              <a:rPr lang="uk-UA" sz="2200" dirty="0"/>
              <a:t>Закон України від 3 жовтня 2019 р. «</a:t>
            </a:r>
            <a:r>
              <a:rPr lang="ru-RU" sz="2200" b="1" dirty="0"/>
              <a:t>Про </a:t>
            </a:r>
            <a:r>
              <a:rPr lang="ru-RU" sz="2200" b="1" dirty="0" err="1"/>
              <a:t>внесення</a:t>
            </a:r>
            <a:r>
              <a:rPr lang="ru-RU" sz="2200" b="1" dirty="0"/>
              <a:t> </a:t>
            </a:r>
            <a:r>
              <a:rPr lang="ru-RU" sz="2200" b="1" dirty="0" err="1"/>
              <a:t>змін</a:t>
            </a:r>
            <a:r>
              <a:rPr lang="ru-RU" sz="2200" b="1" dirty="0"/>
              <a:t> до </a:t>
            </a:r>
            <a:r>
              <a:rPr lang="ru-RU" sz="2200" b="1" dirty="0" err="1"/>
              <a:t>деяких</a:t>
            </a:r>
            <a:r>
              <a:rPr lang="ru-RU" sz="2200" b="1" dirty="0"/>
              <a:t> </a:t>
            </a:r>
            <a:r>
              <a:rPr lang="ru-RU" sz="2200" b="1" dirty="0" err="1"/>
              <a:t>законодавчих</a:t>
            </a:r>
            <a:r>
              <a:rPr lang="ru-RU" sz="2200" b="1" dirty="0"/>
              <a:t> </a:t>
            </a:r>
            <a:r>
              <a:rPr lang="ru-RU" sz="2200" b="1" dirty="0" err="1"/>
              <a:t>актів</a:t>
            </a:r>
            <a:r>
              <a:rPr lang="ru-RU" sz="2200" b="1" dirty="0"/>
              <a:t> </a:t>
            </a:r>
            <a:r>
              <a:rPr lang="ru-RU" sz="2200" b="1" dirty="0" err="1"/>
              <a:t>України</a:t>
            </a:r>
            <a:r>
              <a:rPr lang="ru-RU" sz="2200" b="1" dirty="0"/>
              <a:t> </a:t>
            </a:r>
            <a:r>
              <a:rPr lang="ru-RU" sz="2200" b="1" dirty="0" err="1"/>
              <a:t>щодо</a:t>
            </a:r>
            <a:r>
              <a:rPr lang="ru-RU" sz="2200" b="1" dirty="0"/>
              <a:t> </a:t>
            </a:r>
            <a:r>
              <a:rPr lang="ru-RU" sz="2200" b="1" dirty="0" err="1"/>
              <a:t>захисту</a:t>
            </a:r>
            <a:r>
              <a:rPr lang="ru-RU" sz="2200" b="1" dirty="0"/>
              <a:t> права </a:t>
            </a:r>
            <a:r>
              <a:rPr lang="ru-RU" sz="2200" b="1" dirty="0" err="1"/>
              <a:t>власності</a:t>
            </a:r>
            <a:r>
              <a:rPr lang="ru-RU" sz="2200" b="1" dirty="0"/>
              <a:t>».</a:t>
            </a:r>
            <a:endParaRPr lang="uk-UA" sz="2200" b="1" dirty="0"/>
          </a:p>
          <a:p>
            <a:pPr>
              <a:lnSpc>
                <a:spcPct val="120000"/>
              </a:lnSpc>
            </a:pPr>
            <a:r>
              <a:rPr lang="uk-UA" sz="2200" dirty="0" smtClean="0"/>
              <a:t>Закон України від 5 грудня 2019 р. </a:t>
            </a:r>
            <a:r>
              <a:rPr lang="uk-UA" sz="2200" b="1" dirty="0" smtClean="0"/>
              <a:t>«Про </a:t>
            </a:r>
            <a:r>
              <a:rPr lang="ru-RU" sz="2200" b="1" dirty="0" err="1" smtClean="0"/>
              <a:t>внесення</a:t>
            </a:r>
            <a:r>
              <a:rPr lang="ru-RU" sz="2200" b="1" dirty="0" smtClean="0"/>
              <a:t> </a:t>
            </a:r>
            <a:r>
              <a:rPr lang="ru-RU" sz="2200" b="1" dirty="0" err="1"/>
              <a:t>змін</a:t>
            </a:r>
            <a:r>
              <a:rPr lang="ru-RU" sz="2200" b="1" dirty="0"/>
              <a:t> до </a:t>
            </a:r>
            <a:r>
              <a:rPr lang="ru-RU" sz="2200" b="1" dirty="0" err="1"/>
              <a:t>деяких</a:t>
            </a:r>
            <a:r>
              <a:rPr lang="ru-RU" sz="2200" b="1" dirty="0"/>
              <a:t> </a:t>
            </a:r>
            <a:r>
              <a:rPr lang="ru-RU" sz="2200" b="1" dirty="0" err="1"/>
              <a:t>законодавчих</a:t>
            </a:r>
            <a:r>
              <a:rPr lang="ru-RU" sz="2200" b="1" dirty="0"/>
              <a:t> </a:t>
            </a:r>
            <a:r>
              <a:rPr lang="ru-RU" sz="2200" b="1" dirty="0" err="1"/>
              <a:t>актів</a:t>
            </a:r>
            <a:r>
              <a:rPr lang="ru-RU" sz="2200" b="1" dirty="0"/>
              <a:t> </a:t>
            </a:r>
            <a:r>
              <a:rPr lang="ru-RU" sz="2200" b="1" dirty="0" err="1"/>
              <a:t>України</a:t>
            </a:r>
            <a:r>
              <a:rPr lang="ru-RU" sz="2200" b="1" dirty="0"/>
              <a:t> </a:t>
            </a:r>
            <a:r>
              <a:rPr lang="ru-RU" sz="2200" b="1" dirty="0" err="1"/>
              <a:t>щодо</a:t>
            </a:r>
            <a:r>
              <a:rPr lang="ru-RU" sz="2200" b="1" dirty="0"/>
              <a:t> </a:t>
            </a:r>
            <a:r>
              <a:rPr lang="ru-RU" sz="2200" b="1" dirty="0" err="1"/>
              <a:t>протидії</a:t>
            </a:r>
            <a:r>
              <a:rPr lang="ru-RU" sz="2200" b="1" dirty="0"/>
              <a:t> </a:t>
            </a:r>
            <a:r>
              <a:rPr lang="ru-RU" sz="2200" b="1" dirty="0" err="1"/>
              <a:t>рейдерству</a:t>
            </a:r>
            <a:r>
              <a:rPr lang="uk-UA" sz="2200" b="1" dirty="0" smtClean="0"/>
              <a:t>».</a:t>
            </a:r>
          </a:p>
          <a:p>
            <a:pPr marL="82296" indent="0">
              <a:lnSpc>
                <a:spcPct val="120000"/>
              </a:lnSpc>
              <a:buNone/>
            </a:pPr>
            <a:endParaRPr lang="uk-UA" sz="2200" b="1" dirty="0" smtClean="0"/>
          </a:p>
          <a:p>
            <a:pPr marL="82296" indent="0">
              <a:lnSpc>
                <a:spcPct val="120000"/>
              </a:lnSpc>
              <a:buNone/>
            </a:pPr>
            <a:endParaRPr lang="uk-UA" b="1" dirty="0" smtClean="0"/>
          </a:p>
          <a:p>
            <a:endParaRPr lang="uk-UA" sz="2800" b="1" dirty="0"/>
          </a:p>
          <a:p>
            <a:endParaRPr lang="uk-UA" sz="2800" dirty="0" smtClean="0"/>
          </a:p>
        </p:txBody>
      </p:sp>
    </p:spTree>
    <p:extLst>
      <p:ext uri="{BB962C8B-B14F-4D97-AF65-F5344CB8AC3E}">
        <p14:creationId xmlns:p14="http://schemas.microsoft.com/office/powerpoint/2010/main" val="41338483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b="1" dirty="0" smtClean="0"/>
              <a:t>Ключові вектори сучасної земельної реформи</a:t>
            </a:r>
            <a:endParaRPr lang="ru-RU" b="1" dirty="0"/>
          </a:p>
        </p:txBody>
      </p:sp>
      <p:sp>
        <p:nvSpPr>
          <p:cNvPr id="3" name="Объект 2"/>
          <p:cNvSpPr>
            <a:spLocks noGrp="1"/>
          </p:cNvSpPr>
          <p:nvPr>
            <p:ph idx="1"/>
          </p:nvPr>
        </p:nvSpPr>
        <p:spPr/>
        <p:txBody>
          <a:bodyPr/>
          <a:lstStyle/>
          <a:p>
            <a:pPr marL="596646" indent="-514350">
              <a:lnSpc>
                <a:spcPct val="200000"/>
              </a:lnSpc>
              <a:buFont typeface="+mj-lt"/>
              <a:buAutoNum type="arabicPeriod"/>
            </a:pPr>
            <a:r>
              <a:rPr lang="uk-UA" b="1" dirty="0" smtClean="0"/>
              <a:t>Економічний</a:t>
            </a:r>
          </a:p>
          <a:p>
            <a:pPr marL="596646" indent="-514350">
              <a:lnSpc>
                <a:spcPct val="200000"/>
              </a:lnSpc>
              <a:buFont typeface="+mj-lt"/>
              <a:buAutoNum type="arabicPeriod"/>
            </a:pPr>
            <a:r>
              <a:rPr lang="uk-UA" b="1" dirty="0" smtClean="0"/>
              <a:t>Екологічний </a:t>
            </a:r>
          </a:p>
          <a:p>
            <a:pPr marL="596646" indent="-514350">
              <a:lnSpc>
                <a:spcPct val="200000"/>
              </a:lnSpc>
              <a:buFont typeface="+mj-lt"/>
              <a:buAutoNum type="arabicPeriod"/>
            </a:pPr>
            <a:r>
              <a:rPr lang="uk-UA" b="1" dirty="0" smtClean="0"/>
              <a:t>Нормативний (правотворчий)</a:t>
            </a:r>
          </a:p>
          <a:p>
            <a:pPr marL="596646" indent="-514350">
              <a:lnSpc>
                <a:spcPct val="200000"/>
              </a:lnSpc>
              <a:buFont typeface="+mj-lt"/>
              <a:buAutoNum type="arabicPeriod"/>
            </a:pPr>
            <a:r>
              <a:rPr lang="uk-UA" b="1" dirty="0" smtClean="0"/>
              <a:t>Інституційно-функціональний </a:t>
            </a:r>
            <a:endParaRPr lang="ru-RU" b="1" dirty="0"/>
          </a:p>
        </p:txBody>
      </p:sp>
    </p:spTree>
    <p:extLst>
      <p:ext uri="{BB962C8B-B14F-4D97-AF65-F5344CB8AC3E}">
        <p14:creationId xmlns:p14="http://schemas.microsoft.com/office/powerpoint/2010/main" val="8346955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99392"/>
            <a:ext cx="7742664" cy="1428760"/>
          </a:xfrm>
        </p:spPr>
        <p:txBody>
          <a:bodyPr>
            <a:normAutofit/>
          </a:bodyPr>
          <a:lstStyle/>
          <a:p>
            <a:pPr algn="ctr"/>
            <a:r>
              <a:rPr lang="uk-UA" sz="3000" b="1" dirty="0" smtClean="0"/>
              <a:t>Нові (2020) земельно-правові закони</a:t>
            </a:r>
            <a:endParaRPr lang="ru-RU" sz="3000" b="1" dirty="0"/>
          </a:p>
        </p:txBody>
      </p:sp>
      <p:sp>
        <p:nvSpPr>
          <p:cNvPr id="3" name="Содержимое 2"/>
          <p:cNvSpPr>
            <a:spLocks noGrp="1"/>
          </p:cNvSpPr>
          <p:nvPr>
            <p:ph idx="1"/>
          </p:nvPr>
        </p:nvSpPr>
        <p:spPr>
          <a:xfrm>
            <a:off x="1187624" y="1052736"/>
            <a:ext cx="7776864" cy="5184576"/>
          </a:xfrm>
        </p:spPr>
        <p:txBody>
          <a:bodyPr>
            <a:normAutofit fontScale="92500"/>
          </a:bodyPr>
          <a:lstStyle/>
          <a:p>
            <a:pPr>
              <a:lnSpc>
                <a:spcPct val="120000"/>
              </a:lnSpc>
            </a:pPr>
            <a:r>
              <a:rPr lang="uk-UA" sz="2200" dirty="0" smtClean="0"/>
              <a:t>Закон України від 31 березня 2020 р.</a:t>
            </a:r>
            <a:r>
              <a:rPr lang="uk-UA" sz="2200" b="1" dirty="0" smtClean="0"/>
              <a:t> </a:t>
            </a:r>
            <a:r>
              <a:rPr lang="uk-UA" sz="2200" dirty="0" smtClean="0"/>
              <a:t>№552-ІХ </a:t>
            </a:r>
            <a:r>
              <a:rPr lang="uk-UA" sz="2200" b="1" dirty="0" smtClean="0"/>
              <a:t>«Про внесення змін до деяких законодавчих актів України щодо умов обігу земель сільськогосподарського призначення». </a:t>
            </a:r>
          </a:p>
          <a:p>
            <a:pPr>
              <a:lnSpc>
                <a:spcPct val="120000"/>
              </a:lnSpc>
            </a:pPr>
            <a:r>
              <a:rPr lang="uk-UA" sz="2200" dirty="0" smtClean="0"/>
              <a:t>Закон України від 13 квітня 2020 р. № 554-IX </a:t>
            </a:r>
            <a:r>
              <a:rPr lang="uk-UA" sz="2200" b="1" dirty="0" smtClean="0"/>
              <a:t>«Про національну інфраструктуру геопросторових даних»</a:t>
            </a:r>
            <a:r>
              <a:rPr lang="uk-UA" sz="2200" dirty="0" smtClean="0"/>
              <a:t>.</a:t>
            </a:r>
          </a:p>
          <a:p>
            <a:pPr>
              <a:lnSpc>
                <a:spcPct val="120000"/>
              </a:lnSpc>
            </a:pPr>
            <a:r>
              <a:rPr lang="uk-UA" sz="2200" dirty="0" smtClean="0"/>
              <a:t>Закон України від 17 червня 2020 р. № 711-ІХ </a:t>
            </a:r>
            <a:r>
              <a:rPr lang="uk-UA" sz="2200" b="1" dirty="0" smtClean="0"/>
              <a:t>«Про внесення змін до Земельного кодексу України та інших законодавчих актів щодо планування використання земель»</a:t>
            </a:r>
            <a:r>
              <a:rPr lang="uk-UA" sz="2200" dirty="0" smtClean="0"/>
              <a:t>. </a:t>
            </a:r>
          </a:p>
          <a:p>
            <a:pPr>
              <a:lnSpc>
                <a:spcPct val="120000"/>
              </a:lnSpc>
            </a:pPr>
            <a:r>
              <a:rPr lang="uk-UA" sz="2200" dirty="0" smtClean="0"/>
              <a:t>Закон України від 4 листопада 2020 р. №963-ІХ </a:t>
            </a:r>
            <a:r>
              <a:rPr lang="uk-UA" sz="2200" b="1" dirty="0" smtClean="0"/>
              <a:t>«Про внесення змін до деяких законодавчих актів України щодо уточнення порядку передачі в оренду водних об'єктів у комплексі з земельними ділянками». </a:t>
            </a:r>
          </a:p>
          <a:p>
            <a:pPr marL="82296" indent="0">
              <a:lnSpc>
                <a:spcPct val="120000"/>
              </a:lnSpc>
              <a:buNone/>
            </a:pPr>
            <a:endParaRPr lang="uk-UA" b="1" dirty="0" smtClean="0"/>
          </a:p>
          <a:p>
            <a:endParaRPr lang="uk-UA" sz="2800" b="1" dirty="0"/>
          </a:p>
          <a:p>
            <a:endParaRPr lang="uk-UA" sz="2800" dirty="0" smtClean="0"/>
          </a:p>
        </p:txBody>
      </p:sp>
    </p:spTree>
    <p:extLst>
      <p:ext uri="{BB962C8B-B14F-4D97-AF65-F5344CB8AC3E}">
        <p14:creationId xmlns:p14="http://schemas.microsoft.com/office/powerpoint/2010/main" val="16315558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99392"/>
            <a:ext cx="7742664" cy="1428760"/>
          </a:xfrm>
        </p:spPr>
        <p:txBody>
          <a:bodyPr>
            <a:normAutofit/>
          </a:bodyPr>
          <a:lstStyle/>
          <a:p>
            <a:pPr algn="ctr"/>
            <a:r>
              <a:rPr lang="uk-UA" sz="3000" b="1" dirty="0" smtClean="0"/>
              <a:t>Нові (2021) земельно-правові закони</a:t>
            </a:r>
            <a:endParaRPr lang="ru-RU" sz="3000" b="1" dirty="0"/>
          </a:p>
        </p:txBody>
      </p:sp>
      <p:sp>
        <p:nvSpPr>
          <p:cNvPr id="3" name="Содержимое 2"/>
          <p:cNvSpPr>
            <a:spLocks noGrp="1"/>
          </p:cNvSpPr>
          <p:nvPr>
            <p:ph idx="1"/>
          </p:nvPr>
        </p:nvSpPr>
        <p:spPr>
          <a:xfrm>
            <a:off x="1187624" y="1196752"/>
            <a:ext cx="7776864" cy="5040560"/>
          </a:xfrm>
        </p:spPr>
        <p:txBody>
          <a:bodyPr>
            <a:normAutofit fontScale="92500"/>
          </a:bodyPr>
          <a:lstStyle/>
          <a:p>
            <a:pPr>
              <a:lnSpc>
                <a:spcPct val="120000"/>
              </a:lnSpc>
            </a:pPr>
            <a:r>
              <a:rPr lang="uk-UA" sz="2200" dirty="0" smtClean="0"/>
              <a:t>Закон України від 28 квітня 2021 р. №1423-ХІ «</a:t>
            </a:r>
            <a:r>
              <a:rPr lang="uk-UA" sz="2200" b="1" dirty="0" smtClean="0"/>
              <a:t>Про внесення змін до деяких законодавчих актів України щодо вдосконалення системи управління та дерегуляції у сфері земельних відносин»</a:t>
            </a:r>
          </a:p>
          <a:p>
            <a:pPr>
              <a:lnSpc>
                <a:spcPct val="120000"/>
              </a:lnSpc>
            </a:pPr>
            <a:r>
              <a:rPr lang="uk-UA" sz="2200" dirty="0"/>
              <a:t>Закон України </a:t>
            </a:r>
            <a:r>
              <a:rPr lang="uk-UA" sz="2200" dirty="0" smtClean="0"/>
              <a:t>від </a:t>
            </a:r>
            <a:r>
              <a:rPr lang="ru-RU" sz="2200" dirty="0" smtClean="0"/>
              <a:t>2 </a:t>
            </a:r>
            <a:r>
              <a:rPr lang="ru-RU" sz="2200" dirty="0"/>
              <a:t>лютого 2021 </a:t>
            </a:r>
            <a:r>
              <a:rPr lang="ru-RU" sz="2200" smtClean="0"/>
              <a:t>р. № </a:t>
            </a:r>
            <a:r>
              <a:rPr lang="ru-RU" sz="2200" dirty="0"/>
              <a:t>1174-IX </a:t>
            </a:r>
            <a:r>
              <a:rPr lang="uk-UA" sz="2200" dirty="0" smtClean="0"/>
              <a:t>«</a:t>
            </a:r>
            <a:r>
              <a:rPr lang="uk-UA" sz="2200" b="1" dirty="0"/>
              <a:t>Про внесення змін до деяких законодавчих актів України щодо єдиної правової долі земельної ділянки та розміщеного на ній об’єкта нерухомості»</a:t>
            </a:r>
          </a:p>
          <a:p>
            <a:pPr>
              <a:lnSpc>
                <a:spcPct val="120000"/>
              </a:lnSpc>
            </a:pPr>
            <a:r>
              <a:rPr lang="uk-UA" sz="2200" dirty="0" smtClean="0"/>
              <a:t>Закон України від 18 травня 2021 р. № 1444-IX «</a:t>
            </a:r>
            <a:r>
              <a:rPr lang="uk-UA" sz="2200" b="1" dirty="0" smtClean="0"/>
              <a:t>Про внесення змін до деяких законодавчих актів України щодо продажу земельних ділянок та набуття права користування ними через електронні аукціони».</a:t>
            </a:r>
          </a:p>
          <a:p>
            <a:pPr>
              <a:lnSpc>
                <a:spcPct val="120000"/>
              </a:lnSpc>
            </a:pPr>
            <a:r>
              <a:rPr lang="ru-RU" sz="2200" dirty="0" smtClean="0"/>
              <a:t>Закон </a:t>
            </a:r>
            <a:r>
              <a:rPr lang="ru-RU" sz="2200" dirty="0" err="1" smtClean="0"/>
              <a:t>України</a:t>
            </a:r>
            <a:r>
              <a:rPr lang="ru-RU" sz="2200" dirty="0" smtClean="0"/>
              <a:t> </a:t>
            </a:r>
            <a:r>
              <a:rPr lang="ru-RU" sz="2200" dirty="0" err="1"/>
              <a:t>від</a:t>
            </a:r>
            <a:r>
              <a:rPr lang="ru-RU" sz="2200" dirty="0"/>
              <a:t> 16 листопада 2021 р. № </a:t>
            </a:r>
            <a:r>
              <a:rPr lang="ru-RU" sz="2200" dirty="0" smtClean="0"/>
              <a:t>1875-IX</a:t>
            </a:r>
            <a:r>
              <a:rPr lang="uk-UA" sz="2200" dirty="0" smtClean="0"/>
              <a:t> </a:t>
            </a:r>
            <a:r>
              <a:rPr lang="ru-RU" sz="2200" b="1" dirty="0" smtClean="0"/>
              <a:t>«Про </a:t>
            </a:r>
            <a:r>
              <a:rPr lang="ru-RU" sz="2200" b="1" dirty="0" err="1" smtClean="0"/>
              <a:t>медіацію</a:t>
            </a:r>
            <a:r>
              <a:rPr lang="ru-RU" sz="2200" b="1" dirty="0" smtClean="0"/>
              <a:t>»</a:t>
            </a:r>
            <a:endParaRPr lang="uk-UA" b="1" dirty="0" smtClean="0"/>
          </a:p>
          <a:p>
            <a:endParaRPr lang="uk-UA" sz="2800" b="1" dirty="0"/>
          </a:p>
          <a:p>
            <a:endParaRPr lang="uk-UA" sz="2800" dirty="0" smtClean="0"/>
          </a:p>
        </p:txBody>
      </p:sp>
    </p:spTree>
    <p:extLst>
      <p:ext uri="{BB962C8B-B14F-4D97-AF65-F5344CB8AC3E}">
        <p14:creationId xmlns:p14="http://schemas.microsoft.com/office/powerpoint/2010/main" val="6680353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99392"/>
            <a:ext cx="7742664" cy="1428760"/>
          </a:xfrm>
        </p:spPr>
        <p:txBody>
          <a:bodyPr>
            <a:normAutofit/>
          </a:bodyPr>
          <a:lstStyle/>
          <a:p>
            <a:pPr algn="ctr"/>
            <a:r>
              <a:rPr lang="uk-UA" sz="3000" b="1" dirty="0" smtClean="0"/>
              <a:t>Нові (2022) земельно-правові закони</a:t>
            </a:r>
            <a:endParaRPr lang="ru-RU" sz="3000" b="1" dirty="0"/>
          </a:p>
        </p:txBody>
      </p:sp>
      <p:sp>
        <p:nvSpPr>
          <p:cNvPr id="3" name="Содержимое 2"/>
          <p:cNvSpPr>
            <a:spLocks noGrp="1"/>
          </p:cNvSpPr>
          <p:nvPr>
            <p:ph idx="1"/>
          </p:nvPr>
        </p:nvSpPr>
        <p:spPr>
          <a:xfrm>
            <a:off x="1187624" y="1196752"/>
            <a:ext cx="7776864" cy="5040560"/>
          </a:xfrm>
        </p:spPr>
        <p:txBody>
          <a:bodyPr>
            <a:normAutofit lnSpcReduction="10000"/>
          </a:bodyPr>
          <a:lstStyle/>
          <a:p>
            <a:pPr>
              <a:lnSpc>
                <a:spcPct val="120000"/>
              </a:lnSpc>
            </a:pPr>
            <a:r>
              <a:rPr lang="uk-UA" sz="2000" dirty="0" smtClean="0"/>
              <a:t>Закон України від </a:t>
            </a:r>
            <a:r>
              <a:rPr lang="ru-RU" sz="2000" dirty="0"/>
              <a:t>17 лютого 2022 </a:t>
            </a:r>
            <a:r>
              <a:rPr lang="ru-RU" sz="2000" dirty="0" smtClean="0"/>
              <a:t>р. № </a:t>
            </a:r>
            <a:r>
              <a:rPr lang="ru-RU" sz="2000" dirty="0"/>
              <a:t>2079-IX </a:t>
            </a:r>
            <a:r>
              <a:rPr lang="uk-UA" sz="2000" dirty="0" smtClean="0"/>
              <a:t>«</a:t>
            </a:r>
            <a:r>
              <a:rPr lang="uk-UA" sz="2000" b="1" dirty="0" smtClean="0"/>
              <a:t>Про  </a:t>
            </a:r>
            <a:r>
              <a:rPr lang="uk-UA" sz="2000" b="1" dirty="0"/>
              <a:t>організації водокористувачів та стимулювання гідротехнічної меліорації земель</a:t>
            </a:r>
            <a:r>
              <a:rPr lang="uk-UA" sz="2000" b="1" dirty="0" smtClean="0"/>
              <a:t>».</a:t>
            </a:r>
          </a:p>
          <a:p>
            <a:pPr>
              <a:lnSpc>
                <a:spcPct val="120000"/>
              </a:lnSpc>
            </a:pPr>
            <a:r>
              <a:rPr lang="uk-UA" sz="2000" dirty="0"/>
              <a:t>Закон України від </a:t>
            </a:r>
            <a:r>
              <a:rPr lang="ru-RU" sz="2000" dirty="0"/>
              <a:t>24 </a:t>
            </a:r>
            <a:r>
              <a:rPr lang="ru-RU" sz="2000" dirty="0" err="1"/>
              <a:t>березня</a:t>
            </a:r>
            <a:r>
              <a:rPr lang="ru-RU" sz="2000" dirty="0"/>
              <a:t> 2022 р. № 2145-IX </a:t>
            </a:r>
            <a:r>
              <a:rPr lang="uk-UA" sz="2000" dirty="0"/>
              <a:t>«</a:t>
            </a:r>
            <a:r>
              <a:rPr lang="ru-RU" sz="2000" b="1" dirty="0"/>
              <a:t>Про </a:t>
            </a:r>
            <a:r>
              <a:rPr lang="ru-RU" sz="2000" b="1" dirty="0" err="1"/>
              <a:t>внесення</a:t>
            </a:r>
            <a:r>
              <a:rPr lang="ru-RU" sz="2000" b="1" dirty="0"/>
              <a:t> </a:t>
            </a:r>
            <a:r>
              <a:rPr lang="ru-RU" sz="2000" b="1" dirty="0" err="1"/>
              <a:t>змін</a:t>
            </a:r>
            <a:r>
              <a:rPr lang="ru-RU" sz="2000" b="1" dirty="0"/>
              <a:t> до </a:t>
            </a:r>
            <a:r>
              <a:rPr lang="ru-RU" sz="2000" b="1" dirty="0" err="1"/>
              <a:t>деяких</a:t>
            </a:r>
            <a:r>
              <a:rPr lang="ru-RU" sz="2000" b="1" dirty="0"/>
              <a:t> </a:t>
            </a:r>
            <a:r>
              <a:rPr lang="ru-RU" sz="2000" b="1" dirty="0" err="1"/>
              <a:t>законодавчих</a:t>
            </a:r>
            <a:r>
              <a:rPr lang="ru-RU" sz="2000" b="1" dirty="0"/>
              <a:t> </a:t>
            </a:r>
            <a:r>
              <a:rPr lang="ru-RU" sz="2000" b="1" dirty="0" err="1"/>
              <a:t>актів</a:t>
            </a:r>
            <a:r>
              <a:rPr lang="ru-RU" sz="2000" b="1" dirty="0"/>
              <a:t> </a:t>
            </a:r>
            <a:r>
              <a:rPr lang="ru-RU" sz="2000" b="1" dirty="0" err="1"/>
              <a:t>України</a:t>
            </a:r>
            <a:r>
              <a:rPr lang="ru-RU" sz="2000" b="1" dirty="0"/>
              <a:t> </a:t>
            </a:r>
            <a:r>
              <a:rPr lang="ru-RU" sz="2000" b="1" dirty="0" err="1"/>
              <a:t>щодо</a:t>
            </a:r>
            <a:r>
              <a:rPr lang="ru-RU" sz="2000" b="1" dirty="0"/>
              <a:t> </a:t>
            </a:r>
            <a:r>
              <a:rPr lang="ru-RU" sz="2000" b="1" dirty="0" err="1"/>
              <a:t>створення</a:t>
            </a:r>
            <a:r>
              <a:rPr lang="ru-RU" sz="2000" b="1" dirty="0"/>
              <a:t> умов для </a:t>
            </a:r>
            <a:r>
              <a:rPr lang="ru-RU" sz="2000" b="1" dirty="0" err="1"/>
              <a:t>забезпечення</a:t>
            </a:r>
            <a:r>
              <a:rPr lang="ru-RU" sz="2000" b="1" dirty="0"/>
              <a:t> </a:t>
            </a:r>
            <a:r>
              <a:rPr lang="ru-RU" sz="2000" b="1" dirty="0" err="1"/>
              <a:t>продовольчої</a:t>
            </a:r>
            <a:r>
              <a:rPr lang="ru-RU" sz="2000" b="1" dirty="0"/>
              <a:t> </a:t>
            </a:r>
            <a:r>
              <a:rPr lang="ru-RU" sz="2000" b="1" dirty="0" err="1"/>
              <a:t>безпеки</a:t>
            </a:r>
            <a:r>
              <a:rPr lang="ru-RU" sz="2000" b="1" dirty="0"/>
              <a:t> в </a:t>
            </a:r>
            <a:r>
              <a:rPr lang="ru-RU" sz="2000" b="1" dirty="0" err="1"/>
              <a:t>умовах</a:t>
            </a:r>
            <a:r>
              <a:rPr lang="ru-RU" sz="2000" b="1" dirty="0"/>
              <a:t> </a:t>
            </a:r>
            <a:r>
              <a:rPr lang="ru-RU" sz="2000" b="1" dirty="0" err="1"/>
              <a:t>воєнного</a:t>
            </a:r>
            <a:r>
              <a:rPr lang="ru-RU" sz="2000" b="1" dirty="0"/>
              <a:t> стану</a:t>
            </a:r>
            <a:r>
              <a:rPr lang="uk-UA" sz="2000" b="1" dirty="0"/>
              <a:t>».</a:t>
            </a:r>
          </a:p>
          <a:p>
            <a:pPr>
              <a:lnSpc>
                <a:spcPct val="120000"/>
              </a:lnSpc>
            </a:pPr>
            <a:r>
              <a:rPr lang="uk-UA" sz="2000" dirty="0" smtClean="0"/>
              <a:t>Закон </a:t>
            </a:r>
            <a:r>
              <a:rPr lang="uk-UA" sz="2000" dirty="0"/>
              <a:t>України від </a:t>
            </a:r>
            <a:r>
              <a:rPr lang="ru-RU" sz="2000" dirty="0"/>
              <a:t>12 </a:t>
            </a:r>
            <a:r>
              <a:rPr lang="ru-RU" sz="2000" dirty="0" err="1"/>
              <a:t>травня</a:t>
            </a:r>
            <a:r>
              <a:rPr lang="ru-RU" sz="2000" dirty="0"/>
              <a:t> 2022 </a:t>
            </a:r>
            <a:r>
              <a:rPr lang="ru-RU" sz="2000" dirty="0" smtClean="0"/>
              <a:t>р. № 2247-IX </a:t>
            </a:r>
            <a:r>
              <a:rPr lang="ru-RU" sz="2000" b="1" dirty="0" smtClean="0"/>
              <a:t>«Про </a:t>
            </a:r>
            <a:r>
              <a:rPr lang="ru-RU" sz="2000" b="1" dirty="0" err="1"/>
              <a:t>внесення</a:t>
            </a:r>
            <a:r>
              <a:rPr lang="ru-RU" sz="2000" b="1" dirty="0"/>
              <a:t> </a:t>
            </a:r>
            <a:r>
              <a:rPr lang="ru-RU" sz="2000" b="1" dirty="0" err="1"/>
              <a:t>змін</a:t>
            </a:r>
            <a:r>
              <a:rPr lang="ru-RU" sz="2000" b="1" dirty="0"/>
              <a:t> до </a:t>
            </a:r>
            <a:r>
              <a:rPr lang="ru-RU" sz="2000" b="1" dirty="0" err="1"/>
              <a:t>деяких</a:t>
            </a:r>
            <a:r>
              <a:rPr lang="ru-RU" sz="2000" b="1" dirty="0"/>
              <a:t> </a:t>
            </a:r>
            <a:r>
              <a:rPr lang="ru-RU" sz="2000" b="1" dirty="0" err="1"/>
              <a:t>законодавчих</a:t>
            </a:r>
            <a:r>
              <a:rPr lang="ru-RU" sz="2000" b="1" dirty="0"/>
              <a:t> </a:t>
            </a:r>
            <a:r>
              <a:rPr lang="ru-RU" sz="2000" b="1" dirty="0" err="1"/>
              <a:t>актів</a:t>
            </a:r>
            <a:r>
              <a:rPr lang="ru-RU" sz="2000" b="1" dirty="0"/>
              <a:t> </a:t>
            </a:r>
            <a:r>
              <a:rPr lang="ru-RU" sz="2000" b="1" dirty="0" err="1"/>
              <a:t>України</a:t>
            </a:r>
            <a:r>
              <a:rPr lang="ru-RU" sz="2000" b="1" dirty="0"/>
              <a:t> </a:t>
            </a:r>
            <a:r>
              <a:rPr lang="ru-RU" sz="2000" b="1" dirty="0" err="1"/>
              <a:t>щодо</a:t>
            </a:r>
            <a:r>
              <a:rPr lang="ru-RU" sz="2000" b="1" dirty="0"/>
              <a:t> </a:t>
            </a:r>
            <a:r>
              <a:rPr lang="ru-RU" sz="2000" b="1" dirty="0" err="1"/>
              <a:t>особливостей</a:t>
            </a:r>
            <a:r>
              <a:rPr lang="ru-RU" sz="2000" b="1" dirty="0"/>
              <a:t> </a:t>
            </a:r>
            <a:r>
              <a:rPr lang="ru-RU" sz="2000" b="1" dirty="0" err="1"/>
              <a:t>регулювання</a:t>
            </a:r>
            <a:r>
              <a:rPr lang="ru-RU" sz="2000" b="1" dirty="0"/>
              <a:t> </a:t>
            </a:r>
            <a:r>
              <a:rPr lang="ru-RU" sz="2000" b="1" dirty="0" err="1"/>
              <a:t>земельних</a:t>
            </a:r>
            <a:r>
              <a:rPr lang="ru-RU" sz="2000" b="1" dirty="0"/>
              <a:t> </a:t>
            </a:r>
            <a:r>
              <a:rPr lang="ru-RU" sz="2000" b="1" dirty="0" err="1"/>
              <a:t>відносин</a:t>
            </a:r>
            <a:r>
              <a:rPr lang="ru-RU" sz="2000" b="1" dirty="0"/>
              <a:t> в </a:t>
            </a:r>
            <a:r>
              <a:rPr lang="ru-RU" sz="2000" b="1" dirty="0" err="1"/>
              <a:t>умовах</a:t>
            </a:r>
            <a:r>
              <a:rPr lang="ru-RU" sz="2000" b="1" dirty="0"/>
              <a:t> </a:t>
            </a:r>
            <a:r>
              <a:rPr lang="ru-RU" sz="2000" b="1" dirty="0" err="1"/>
              <a:t>воєнного</a:t>
            </a:r>
            <a:r>
              <a:rPr lang="ru-RU" sz="2000" b="1" dirty="0"/>
              <a:t> </a:t>
            </a:r>
            <a:r>
              <a:rPr lang="ru-RU" sz="2000" b="1" dirty="0" smtClean="0"/>
              <a:t>стану».</a:t>
            </a:r>
            <a:endParaRPr lang="uk-UA" sz="2000" b="1" dirty="0"/>
          </a:p>
          <a:p>
            <a:pPr>
              <a:lnSpc>
                <a:spcPct val="120000"/>
              </a:lnSpc>
            </a:pPr>
            <a:r>
              <a:rPr lang="uk-UA" sz="2000" dirty="0" smtClean="0"/>
              <a:t>Закон </a:t>
            </a:r>
            <a:r>
              <a:rPr lang="uk-UA" sz="2000" dirty="0"/>
              <a:t>України від </a:t>
            </a:r>
            <a:r>
              <a:rPr lang="ru-RU" sz="2000" dirty="0"/>
              <a:t>20 </a:t>
            </a:r>
            <a:r>
              <a:rPr lang="ru-RU" sz="2000" dirty="0" err="1"/>
              <a:t>червня</a:t>
            </a:r>
            <a:r>
              <a:rPr lang="ru-RU" sz="2000" dirty="0"/>
              <a:t> 2022 </a:t>
            </a:r>
            <a:r>
              <a:rPr lang="ru-RU" sz="2000" dirty="0" smtClean="0"/>
              <a:t>р. № 2321-IX «</a:t>
            </a:r>
            <a:r>
              <a:rPr lang="ru-RU" sz="2000" b="1" dirty="0" smtClean="0"/>
              <a:t>Про </a:t>
            </a:r>
            <a:r>
              <a:rPr lang="ru-RU" sz="2000" b="1" dirty="0" err="1"/>
              <a:t>внесення</a:t>
            </a:r>
            <a:r>
              <a:rPr lang="ru-RU" sz="2000" b="1" dirty="0"/>
              <a:t> </a:t>
            </a:r>
            <a:r>
              <a:rPr lang="ru-RU" sz="2000" b="1" dirty="0" err="1"/>
              <a:t>змін</a:t>
            </a:r>
            <a:r>
              <a:rPr lang="ru-RU" sz="2000" b="1" dirty="0"/>
              <a:t> до </a:t>
            </a:r>
            <a:r>
              <a:rPr lang="ru-RU" sz="2000" b="1" dirty="0" err="1"/>
              <a:t>деяких</a:t>
            </a:r>
            <a:r>
              <a:rPr lang="ru-RU" sz="2000" b="1" dirty="0"/>
              <a:t> </a:t>
            </a:r>
            <a:r>
              <a:rPr lang="ru-RU" sz="2000" b="1" dirty="0" err="1"/>
              <a:t>законодавчих</a:t>
            </a:r>
            <a:r>
              <a:rPr lang="ru-RU" sz="2000" b="1" dirty="0"/>
              <a:t> </a:t>
            </a:r>
            <a:r>
              <a:rPr lang="ru-RU" sz="2000" b="1" dirty="0" err="1"/>
              <a:t>актів</a:t>
            </a:r>
            <a:r>
              <a:rPr lang="ru-RU" sz="2000" b="1" dirty="0"/>
              <a:t> </a:t>
            </a:r>
            <a:r>
              <a:rPr lang="ru-RU" sz="2000" b="1" dirty="0" err="1"/>
              <a:t>України</a:t>
            </a:r>
            <a:r>
              <a:rPr lang="ru-RU" sz="2000" b="1" dirty="0"/>
              <a:t> </a:t>
            </a:r>
            <a:r>
              <a:rPr lang="ru-RU" sz="2000" b="1" dirty="0" err="1"/>
              <a:t>щодо</a:t>
            </a:r>
            <a:r>
              <a:rPr lang="ru-RU" sz="2000" b="1" dirty="0"/>
              <a:t> </a:t>
            </a:r>
            <a:r>
              <a:rPr lang="ru-RU" sz="2000" b="1" dirty="0" err="1"/>
              <a:t>збереження</a:t>
            </a:r>
            <a:r>
              <a:rPr lang="ru-RU" sz="2000" b="1" dirty="0"/>
              <a:t> </a:t>
            </a:r>
            <a:r>
              <a:rPr lang="ru-RU" sz="2000" b="1" dirty="0" err="1" smtClean="0"/>
              <a:t>лісів</a:t>
            </a:r>
            <a:r>
              <a:rPr lang="ru-RU" sz="2000" b="1" dirty="0" smtClean="0"/>
              <a:t>».</a:t>
            </a:r>
            <a:endParaRPr lang="uk-UA" sz="2000" b="1" dirty="0" smtClean="0"/>
          </a:p>
          <a:p>
            <a:pPr marL="82296" indent="0">
              <a:lnSpc>
                <a:spcPct val="120000"/>
              </a:lnSpc>
              <a:buNone/>
            </a:pPr>
            <a:endParaRPr lang="uk-UA" b="1" dirty="0" smtClean="0"/>
          </a:p>
          <a:p>
            <a:endParaRPr lang="uk-UA" sz="2800" b="1" dirty="0"/>
          </a:p>
          <a:p>
            <a:endParaRPr lang="uk-UA" sz="2800" dirty="0" smtClean="0"/>
          </a:p>
        </p:txBody>
      </p:sp>
    </p:spTree>
    <p:extLst>
      <p:ext uri="{BB962C8B-B14F-4D97-AF65-F5344CB8AC3E}">
        <p14:creationId xmlns:p14="http://schemas.microsoft.com/office/powerpoint/2010/main" val="16464233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0166" y="142852"/>
            <a:ext cx="7358114" cy="1428760"/>
          </a:xfrm>
        </p:spPr>
        <p:txBody>
          <a:bodyPr>
            <a:normAutofit/>
          </a:bodyPr>
          <a:lstStyle/>
          <a:p>
            <a:pPr algn="ctr"/>
            <a:r>
              <a:rPr lang="uk-UA" sz="3200" b="1" dirty="0" smtClean="0"/>
              <a:t>Підзаконні нормативно-правові акти як джерела земельного права</a:t>
            </a:r>
            <a:endParaRPr lang="ru-RU" sz="3200" b="1" dirty="0"/>
          </a:p>
        </p:txBody>
      </p:sp>
      <p:sp>
        <p:nvSpPr>
          <p:cNvPr id="3" name="Содержимое 2"/>
          <p:cNvSpPr>
            <a:spLocks noGrp="1"/>
          </p:cNvSpPr>
          <p:nvPr>
            <p:ph idx="1"/>
          </p:nvPr>
        </p:nvSpPr>
        <p:spPr>
          <a:xfrm>
            <a:off x="1428728" y="1500174"/>
            <a:ext cx="7504960" cy="4748226"/>
          </a:xfrm>
        </p:spPr>
        <p:txBody>
          <a:bodyPr>
            <a:normAutofit fontScale="85000" lnSpcReduction="10000"/>
          </a:bodyPr>
          <a:lstStyle/>
          <a:p>
            <a:r>
              <a:rPr lang="uk-UA" dirty="0" smtClean="0"/>
              <a:t>Постанови Верховної Ради України;</a:t>
            </a:r>
          </a:p>
          <a:p>
            <a:r>
              <a:rPr lang="uk-UA" dirty="0" smtClean="0"/>
              <a:t>Укази та розпорядження Президента України;</a:t>
            </a:r>
          </a:p>
          <a:p>
            <a:r>
              <a:rPr lang="uk-UA" dirty="0" smtClean="0"/>
              <a:t>Постанови та розпорядження Кабінету Міністрів України;</a:t>
            </a:r>
          </a:p>
          <a:p>
            <a:r>
              <a:rPr lang="uk-UA" dirty="0" smtClean="0"/>
              <a:t>Нормативні акти міністерств та інших центральних органів виконавчої влади (у т.ч. нормативні документи-стандарти, ДБНіП, СНіП тощо);</a:t>
            </a:r>
          </a:p>
          <a:p>
            <a:r>
              <a:rPr lang="uk-UA" dirty="0" smtClean="0"/>
              <a:t>Нормативні акти органів місцевого самоврядування та місцевих органів виконавчої влади.</a:t>
            </a:r>
          </a:p>
          <a:p>
            <a:endParaRPr lang="uk-UA" dirty="0" smtClean="0"/>
          </a:p>
          <a:p>
            <a:endParaRPr lang="ru-RU" dirty="0"/>
          </a:p>
        </p:txBody>
      </p:sp>
    </p:spTree>
    <p:extLst>
      <p:ext uri="{BB962C8B-B14F-4D97-AF65-F5344CB8AC3E}">
        <p14:creationId xmlns:p14="http://schemas.microsoft.com/office/powerpoint/2010/main" val="16976093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124744"/>
            <a:ext cx="3649280"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Заголовок 3"/>
          <p:cNvSpPr>
            <a:spLocks noGrp="1"/>
          </p:cNvSpPr>
          <p:nvPr>
            <p:ph type="title" idx="4294967295"/>
          </p:nvPr>
        </p:nvSpPr>
        <p:spPr>
          <a:xfrm>
            <a:off x="1393130" y="-27384"/>
            <a:ext cx="7499350" cy="1143000"/>
          </a:xfrm>
        </p:spPr>
        <p:txBody>
          <a:bodyPr>
            <a:normAutofit/>
          </a:bodyPr>
          <a:lstStyle/>
          <a:p>
            <a:r>
              <a:rPr lang="uk-UA" sz="2800" b="1" dirty="0" smtClean="0">
                <a:solidFill>
                  <a:srgbClr val="C00000"/>
                </a:solidFill>
              </a:rPr>
              <a:t>Рішення </a:t>
            </a:r>
            <a:r>
              <a:rPr lang="uk-UA" sz="2800" b="1" dirty="0" err="1" smtClean="0">
                <a:solidFill>
                  <a:srgbClr val="C00000"/>
                </a:solidFill>
              </a:rPr>
              <a:t>ЄСПЛ</a:t>
            </a:r>
            <a:r>
              <a:rPr lang="uk-UA" sz="2800" b="1" dirty="0" smtClean="0">
                <a:solidFill>
                  <a:srgbClr val="C00000"/>
                </a:solidFill>
              </a:rPr>
              <a:t> як джерела земельного права</a:t>
            </a:r>
            <a:endParaRPr lang="uk-UA" sz="2800" b="1" dirty="0">
              <a:solidFill>
                <a:srgbClr val="C00000"/>
              </a:solidFill>
            </a:endParaRPr>
          </a:p>
        </p:txBody>
      </p:sp>
      <p:sp>
        <p:nvSpPr>
          <p:cNvPr id="8" name="Прямоугольник 7"/>
          <p:cNvSpPr/>
          <p:nvPr/>
        </p:nvSpPr>
        <p:spPr>
          <a:xfrm>
            <a:off x="4680520" y="1124744"/>
            <a:ext cx="4211960" cy="5170646"/>
          </a:xfrm>
          <a:prstGeom prst="rect">
            <a:avLst/>
          </a:prstGeom>
        </p:spPr>
        <p:txBody>
          <a:bodyPr wrap="square">
            <a:spAutoFit/>
          </a:bodyPr>
          <a:lstStyle/>
          <a:p>
            <a:r>
              <a:rPr lang="ru-RU" sz="2200" b="1" dirty="0" err="1"/>
              <a:t>ЄВРОПЕЙСЬКИЙ</a:t>
            </a:r>
            <a:r>
              <a:rPr lang="ru-RU" sz="2200" b="1" dirty="0"/>
              <a:t> СУД З ПРАВ </a:t>
            </a:r>
            <a:r>
              <a:rPr lang="ru-RU" sz="2200" b="1" dirty="0" err="1"/>
              <a:t>ЛЮДИНИ</a:t>
            </a:r>
            <a:endParaRPr lang="ru-RU" sz="2200" b="1" dirty="0"/>
          </a:p>
          <a:p>
            <a:r>
              <a:rPr lang="ru-RU" sz="2200" b="1" dirty="0" err="1"/>
              <a:t>Четверта</a:t>
            </a:r>
            <a:r>
              <a:rPr lang="ru-RU" sz="2200" b="1" dirty="0"/>
              <a:t> </a:t>
            </a:r>
            <a:r>
              <a:rPr lang="ru-RU" sz="2200" b="1" dirty="0" err="1"/>
              <a:t>секція</a:t>
            </a:r>
            <a:endParaRPr lang="ru-RU" sz="2200" b="1" dirty="0"/>
          </a:p>
          <a:p>
            <a:endParaRPr lang="ru-RU" sz="2200" b="1" dirty="0"/>
          </a:p>
          <a:p>
            <a:r>
              <a:rPr lang="ru-RU" sz="2200" b="1" dirty="0" err="1"/>
              <a:t>РІШЕННЯ</a:t>
            </a:r>
            <a:endParaRPr lang="ru-RU" sz="2200" b="1" dirty="0"/>
          </a:p>
          <a:p>
            <a:endParaRPr lang="ru-RU" sz="2200" b="1" dirty="0"/>
          </a:p>
          <a:p>
            <a:r>
              <a:rPr lang="ru-RU" sz="2200" b="1" dirty="0"/>
              <a:t>Справа «Зеленчук і </a:t>
            </a:r>
            <a:r>
              <a:rPr lang="ru-RU" sz="2200" b="1" dirty="0" err="1"/>
              <a:t>Цицюра</a:t>
            </a:r>
            <a:r>
              <a:rPr lang="ru-RU" sz="2200" b="1" dirty="0"/>
              <a:t> </a:t>
            </a:r>
            <a:r>
              <a:rPr lang="ru-RU" sz="2200" b="1" dirty="0" err="1"/>
              <a:t>проти</a:t>
            </a:r>
            <a:r>
              <a:rPr lang="ru-RU" sz="2200" b="1" dirty="0"/>
              <a:t> </a:t>
            </a:r>
            <a:r>
              <a:rPr lang="ru-RU" sz="2200" b="1" dirty="0" err="1"/>
              <a:t>України</a:t>
            </a:r>
            <a:r>
              <a:rPr lang="ru-RU" sz="2200" b="1" dirty="0"/>
              <a:t>»</a:t>
            </a:r>
          </a:p>
          <a:p>
            <a:r>
              <a:rPr lang="ru-RU" sz="2200" b="1" dirty="0"/>
              <a:t>(Заяви № 846/16 та № 1075/16)</a:t>
            </a:r>
          </a:p>
          <a:p>
            <a:endParaRPr lang="ru-RU" sz="2200" b="1" dirty="0"/>
          </a:p>
          <a:p>
            <a:r>
              <a:rPr lang="ru-RU" sz="2200" b="1" dirty="0"/>
              <a:t>СТРАСБУРГ</a:t>
            </a:r>
          </a:p>
          <a:p>
            <a:r>
              <a:rPr lang="ru-RU" sz="2200" b="1" dirty="0"/>
              <a:t>22 </a:t>
            </a:r>
            <a:r>
              <a:rPr lang="ru-RU" sz="2200" b="1" dirty="0" err="1"/>
              <a:t>травня</a:t>
            </a:r>
            <a:r>
              <a:rPr lang="ru-RU" sz="2200" b="1" dirty="0"/>
              <a:t> 2018 року</a:t>
            </a:r>
          </a:p>
          <a:p>
            <a:endParaRPr lang="ru-RU" sz="2200" b="1" dirty="0"/>
          </a:p>
          <a:p>
            <a:r>
              <a:rPr lang="ru-RU" sz="2200" b="1" dirty="0" err="1"/>
              <a:t>ОСТАТОЧНЕ</a:t>
            </a:r>
            <a:endParaRPr lang="ru-RU" sz="2200" b="1" dirty="0"/>
          </a:p>
          <a:p>
            <a:r>
              <a:rPr lang="ru-RU" sz="2200" b="1" dirty="0"/>
              <a:t>22/08/2018</a:t>
            </a:r>
            <a:endParaRPr lang="uk-UA" sz="2200" b="1" dirty="0"/>
          </a:p>
        </p:txBody>
      </p:sp>
    </p:spTree>
    <p:extLst>
      <p:ext uri="{BB962C8B-B14F-4D97-AF65-F5344CB8AC3E}">
        <p14:creationId xmlns:p14="http://schemas.microsoft.com/office/powerpoint/2010/main" val="28547744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spcBef>
                <a:spcPts val="0"/>
              </a:spcBef>
            </a:pPr>
            <a:r>
              <a:rPr lang="ru-RU" sz="2800" b="1" dirty="0">
                <a:solidFill>
                  <a:srgbClr val="C00000"/>
                </a:solidFill>
                <a:effectLst/>
              </a:rPr>
              <a:t>Справа «Зеленчук і </a:t>
            </a:r>
            <a:r>
              <a:rPr lang="ru-RU" sz="2800" b="1" dirty="0" err="1">
                <a:solidFill>
                  <a:srgbClr val="C00000"/>
                </a:solidFill>
                <a:effectLst/>
              </a:rPr>
              <a:t>Цицюра</a:t>
            </a:r>
            <a:r>
              <a:rPr lang="ru-RU" sz="2800" b="1" dirty="0">
                <a:solidFill>
                  <a:srgbClr val="C00000"/>
                </a:solidFill>
                <a:effectLst/>
              </a:rPr>
              <a:t> </a:t>
            </a:r>
            <a:r>
              <a:rPr lang="ru-RU" sz="2800" b="1" dirty="0" err="1">
                <a:solidFill>
                  <a:srgbClr val="C00000"/>
                </a:solidFill>
                <a:effectLst/>
              </a:rPr>
              <a:t>проти</a:t>
            </a:r>
            <a:r>
              <a:rPr lang="ru-RU" sz="2800" b="1" dirty="0">
                <a:solidFill>
                  <a:srgbClr val="C00000"/>
                </a:solidFill>
                <a:effectLst/>
              </a:rPr>
              <a:t> </a:t>
            </a:r>
            <a:r>
              <a:rPr lang="ru-RU" sz="2800" b="1" dirty="0" err="1">
                <a:solidFill>
                  <a:srgbClr val="C00000"/>
                </a:solidFill>
                <a:effectLst/>
              </a:rPr>
              <a:t>України</a:t>
            </a:r>
            <a:r>
              <a:rPr lang="ru-RU" sz="2800" b="1" dirty="0">
                <a:solidFill>
                  <a:srgbClr val="C00000"/>
                </a:solidFill>
                <a:effectLst/>
              </a:rPr>
              <a:t>»</a:t>
            </a:r>
            <a:br>
              <a:rPr lang="ru-RU" sz="2800" b="1" dirty="0">
                <a:solidFill>
                  <a:srgbClr val="C00000"/>
                </a:solidFill>
                <a:effectLst/>
              </a:rPr>
            </a:br>
            <a:endParaRPr lang="uk-UA" sz="2800" dirty="0">
              <a:solidFill>
                <a:srgbClr val="C00000"/>
              </a:solidFill>
            </a:endParaRPr>
          </a:p>
        </p:txBody>
      </p:sp>
      <p:sp>
        <p:nvSpPr>
          <p:cNvPr id="3" name="Объект 2"/>
          <p:cNvSpPr>
            <a:spLocks noGrp="1"/>
          </p:cNvSpPr>
          <p:nvPr>
            <p:ph idx="1"/>
          </p:nvPr>
        </p:nvSpPr>
        <p:spPr>
          <a:xfrm>
            <a:off x="1187624" y="908720"/>
            <a:ext cx="7776864" cy="5880720"/>
          </a:xfrm>
        </p:spPr>
        <p:txBody>
          <a:bodyPr>
            <a:normAutofit fontScale="62500" lnSpcReduction="20000"/>
          </a:bodyPr>
          <a:lstStyle/>
          <a:p>
            <a:pPr algn="just"/>
            <a:r>
              <a:rPr lang="uk-UA" b="1" dirty="0" err="1"/>
              <a:t>ЄСПЛ</a:t>
            </a:r>
            <a:r>
              <a:rPr lang="uk-UA" b="1" dirty="0"/>
              <a:t> встановив, що Україна не встановила справедливий баланс між загальними інтересами громади та інтересами заявників, а також перевищила свої повноваження щодо </a:t>
            </a:r>
            <a:r>
              <a:rPr lang="uk-UA" b="1" dirty="0" err="1"/>
              <a:t>дискреційності</a:t>
            </a:r>
            <a:r>
              <a:rPr lang="uk-UA" b="1" dirty="0"/>
              <a:t> («межі розсуду»). Судом наголошено, що жодна інша держава Ради Європи не мала таку заборону і посилався на невідповідність підходу України до завершення мораторію. Було також незрозуміло, чому менш обмежувальний захід не був ефективним для досягнення тієї ж мети.</a:t>
            </a:r>
          </a:p>
          <a:p>
            <a:pPr algn="just"/>
            <a:endParaRPr lang="uk-UA" b="1" dirty="0"/>
          </a:p>
          <a:p>
            <a:pPr algn="just"/>
            <a:r>
              <a:rPr lang="uk-UA" b="1" dirty="0" err="1"/>
              <a:t>ЄСПЛ</a:t>
            </a:r>
            <a:r>
              <a:rPr lang="uk-UA" b="1" dirty="0"/>
              <a:t> встановив, що тягар, накладений на двох заявників, був надмірним. Вони постраждали від наслідків нездатності органів влади дотриматися своїх власних крайніх строків, в той час як органи влади надали лише незначні підстави для нездатності обрати менш обмежувальні заходи.</a:t>
            </a:r>
          </a:p>
          <a:p>
            <a:pPr algn="just"/>
            <a:endParaRPr lang="uk-UA" b="1" dirty="0"/>
          </a:p>
          <a:p>
            <a:pPr algn="just"/>
            <a:r>
              <a:rPr lang="uk-UA" b="1" dirty="0" err="1"/>
              <a:t>ЄСПЛ</a:t>
            </a:r>
            <a:r>
              <a:rPr lang="uk-UA" b="1" dirty="0"/>
              <a:t> наголосив, що справа стосувалася загальної законодавчої ситуації та не обмежувалася лише заявниками. Суд зазначив, що Україна повинна вжити відповідні законодавчі або інші заходи для забезпечення справедливого балансу між інтересами власників сільськогосподарських земель та суспільством взагалі</a:t>
            </a:r>
            <a:r>
              <a:rPr lang="uk-UA" b="1" dirty="0" smtClean="0"/>
              <a:t>.</a:t>
            </a:r>
            <a:endParaRPr lang="uk-UA" b="1" dirty="0"/>
          </a:p>
        </p:txBody>
      </p:sp>
    </p:spTree>
    <p:extLst>
      <p:ext uri="{BB962C8B-B14F-4D97-AF65-F5344CB8AC3E}">
        <p14:creationId xmlns:p14="http://schemas.microsoft.com/office/powerpoint/2010/main" val="24054961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116632"/>
            <a:ext cx="7498080" cy="1143000"/>
          </a:xfrm>
        </p:spPr>
        <p:txBody>
          <a:bodyPr>
            <a:normAutofit/>
          </a:bodyPr>
          <a:lstStyle/>
          <a:p>
            <a:pPr algn="ctr"/>
            <a:r>
              <a:rPr lang="uk-UA" sz="3000" b="1" dirty="0" smtClean="0"/>
              <a:t>Поняття земель сільськогосподарського призначення   </a:t>
            </a:r>
            <a:endParaRPr lang="ru-RU" sz="3000" b="1" dirty="0"/>
          </a:p>
        </p:txBody>
      </p:sp>
      <p:sp>
        <p:nvSpPr>
          <p:cNvPr id="3" name="Объект 2"/>
          <p:cNvSpPr>
            <a:spLocks noGrp="1"/>
          </p:cNvSpPr>
          <p:nvPr>
            <p:ph idx="1"/>
          </p:nvPr>
        </p:nvSpPr>
        <p:spPr>
          <a:xfrm>
            <a:off x="1331640" y="1412776"/>
            <a:ext cx="7560840" cy="5256584"/>
          </a:xfrm>
        </p:spPr>
        <p:txBody>
          <a:bodyPr>
            <a:normAutofit fontScale="85000" lnSpcReduction="20000"/>
          </a:bodyPr>
          <a:lstStyle/>
          <a:p>
            <a:pPr marL="82296" indent="0">
              <a:spcAft>
                <a:spcPts val="1800"/>
              </a:spcAft>
              <a:buNone/>
            </a:pPr>
            <a:r>
              <a:rPr lang="uk-UA" b="1" dirty="0" smtClean="0"/>
              <a:t>Землями </a:t>
            </a:r>
            <a:r>
              <a:rPr lang="uk-UA" b="1" dirty="0"/>
              <a:t>сільськогосподарського призначення </a:t>
            </a:r>
            <a:r>
              <a:rPr lang="uk-UA" dirty="0" smtClean="0"/>
              <a:t>визнаються </a:t>
            </a:r>
            <a:r>
              <a:rPr lang="uk-UA" dirty="0"/>
              <a:t>землі, надані </a:t>
            </a:r>
            <a:r>
              <a:rPr lang="uk-UA" dirty="0" smtClean="0"/>
              <a:t>для:</a:t>
            </a:r>
          </a:p>
          <a:p>
            <a:pPr>
              <a:spcAft>
                <a:spcPts val="1200"/>
              </a:spcAft>
              <a:buFont typeface="Wingdings" pitchFamily="2" charset="2"/>
              <a:buChar char="Ø"/>
            </a:pPr>
            <a:r>
              <a:rPr lang="uk-UA" dirty="0" smtClean="0"/>
              <a:t>виробництва </a:t>
            </a:r>
            <a:r>
              <a:rPr lang="uk-UA" dirty="0"/>
              <a:t>сільськогосподарської продукції, </a:t>
            </a:r>
            <a:endParaRPr lang="uk-UA" dirty="0" smtClean="0"/>
          </a:p>
          <a:p>
            <a:pPr>
              <a:spcAft>
                <a:spcPts val="1200"/>
              </a:spcAft>
              <a:buFont typeface="Wingdings" pitchFamily="2" charset="2"/>
              <a:buChar char="Ø"/>
            </a:pPr>
            <a:r>
              <a:rPr lang="uk-UA" dirty="0" smtClean="0"/>
              <a:t>здійснення сільськогосподарської </a:t>
            </a:r>
            <a:r>
              <a:rPr lang="uk-UA" dirty="0"/>
              <a:t>науково-дослідної та навчальної діяльності, </a:t>
            </a:r>
            <a:endParaRPr lang="uk-UA" dirty="0" smtClean="0"/>
          </a:p>
          <a:p>
            <a:pPr>
              <a:spcAft>
                <a:spcPts val="1200"/>
              </a:spcAft>
              <a:buFont typeface="Wingdings" pitchFamily="2" charset="2"/>
              <a:buChar char="Ø"/>
            </a:pPr>
            <a:r>
              <a:rPr lang="uk-UA" dirty="0" smtClean="0"/>
              <a:t>розміщення </a:t>
            </a:r>
            <a:r>
              <a:rPr lang="uk-UA" dirty="0"/>
              <a:t>відповідної виробничої інфраструктури, у тому числі інфраструктури оптових ринків </a:t>
            </a:r>
            <a:r>
              <a:rPr lang="uk-UA" dirty="0" smtClean="0"/>
              <a:t>сільськогосподарської </a:t>
            </a:r>
            <a:r>
              <a:rPr lang="uk-UA" dirty="0"/>
              <a:t>продукції </a:t>
            </a:r>
            <a:endParaRPr lang="uk-UA" dirty="0" smtClean="0"/>
          </a:p>
          <a:p>
            <a:pPr>
              <a:spcAft>
                <a:spcPts val="1200"/>
              </a:spcAft>
              <a:buFont typeface="Wingdings" pitchFamily="2" charset="2"/>
              <a:buChar char="Ø"/>
            </a:pPr>
            <a:r>
              <a:rPr lang="uk-UA" dirty="0" smtClean="0"/>
              <a:t>або </a:t>
            </a:r>
            <a:r>
              <a:rPr lang="uk-UA" dirty="0"/>
              <a:t>призначені для цих цілей</a:t>
            </a:r>
            <a:r>
              <a:rPr lang="uk-UA" dirty="0" smtClean="0"/>
              <a:t>.</a:t>
            </a:r>
            <a:r>
              <a:rPr lang="uk-UA" dirty="0"/>
              <a:t> </a:t>
            </a:r>
            <a:endParaRPr lang="uk-UA" dirty="0" smtClean="0"/>
          </a:p>
          <a:p>
            <a:pPr marL="82296" indent="0" algn="r">
              <a:buNone/>
            </a:pPr>
            <a:r>
              <a:rPr lang="uk-UA" b="1" dirty="0" smtClean="0"/>
              <a:t>(</a:t>
            </a:r>
            <a:r>
              <a:rPr lang="uk-UA" b="1" dirty="0"/>
              <a:t>ст. </a:t>
            </a:r>
            <a:r>
              <a:rPr lang="uk-UA" b="1" dirty="0" smtClean="0"/>
              <a:t>22 ЗК України) </a:t>
            </a:r>
            <a:endParaRPr lang="ru-RU" b="1" dirty="0"/>
          </a:p>
        </p:txBody>
      </p:sp>
    </p:spTree>
    <p:extLst>
      <p:ext uri="{BB962C8B-B14F-4D97-AF65-F5344CB8AC3E}">
        <p14:creationId xmlns:p14="http://schemas.microsoft.com/office/powerpoint/2010/main" val="33313027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1043608" y="404664"/>
            <a:ext cx="7776864" cy="5761186"/>
          </a:xfrm>
        </p:spPr>
        <p:txBody>
          <a:bodyPr>
            <a:normAutofit fontScale="62500" lnSpcReduction="20000"/>
          </a:bodyPr>
          <a:lstStyle/>
          <a:p>
            <a:pPr marL="82296" indent="0">
              <a:lnSpc>
                <a:spcPct val="120000"/>
              </a:lnSpc>
              <a:buNone/>
            </a:pPr>
            <a:r>
              <a:rPr lang="ru-RU" sz="4000" b="1" dirty="0">
                <a:solidFill>
                  <a:srgbClr val="002060"/>
                </a:solidFill>
              </a:rPr>
              <a:t>Закон </a:t>
            </a:r>
            <a:r>
              <a:rPr lang="ru-RU" sz="4000" b="1" dirty="0" err="1">
                <a:solidFill>
                  <a:srgbClr val="002060"/>
                </a:solidFill>
              </a:rPr>
              <a:t>України</a:t>
            </a:r>
            <a:r>
              <a:rPr lang="ru-RU" sz="4000" b="1" dirty="0">
                <a:solidFill>
                  <a:srgbClr val="002060"/>
                </a:solidFill>
              </a:rPr>
              <a:t> </a:t>
            </a:r>
            <a:r>
              <a:rPr lang="ru-RU" sz="4000" b="1" dirty="0" err="1">
                <a:solidFill>
                  <a:srgbClr val="002060"/>
                </a:solidFill>
              </a:rPr>
              <a:t>від</a:t>
            </a:r>
            <a:r>
              <a:rPr lang="ru-RU" sz="4000" b="1" dirty="0">
                <a:solidFill>
                  <a:srgbClr val="002060"/>
                </a:solidFill>
              </a:rPr>
              <a:t> 25 </a:t>
            </a:r>
            <a:r>
              <a:rPr lang="ru-RU" sz="4000" b="1" dirty="0" err="1">
                <a:solidFill>
                  <a:srgbClr val="002060"/>
                </a:solidFill>
              </a:rPr>
              <a:t>червня</a:t>
            </a:r>
            <a:r>
              <a:rPr lang="ru-RU" sz="4000" b="1" dirty="0">
                <a:solidFill>
                  <a:srgbClr val="002060"/>
                </a:solidFill>
              </a:rPr>
              <a:t> 2009 р</a:t>
            </a:r>
            <a:r>
              <a:rPr lang="ru-RU" sz="4000" b="1" dirty="0" smtClean="0">
                <a:solidFill>
                  <a:srgbClr val="002060"/>
                </a:solidFill>
              </a:rPr>
              <a:t>.</a:t>
            </a:r>
          </a:p>
          <a:p>
            <a:pPr marL="82296" indent="0">
              <a:lnSpc>
                <a:spcPct val="120000"/>
              </a:lnSpc>
              <a:buNone/>
            </a:pPr>
            <a:r>
              <a:rPr lang="ru-RU" sz="4000" b="1" dirty="0" smtClean="0">
                <a:solidFill>
                  <a:srgbClr val="FF0000"/>
                </a:solidFill>
              </a:rPr>
              <a:t>«</a:t>
            </a:r>
            <a:r>
              <a:rPr lang="ru-RU" sz="4000" b="1" dirty="0">
                <a:solidFill>
                  <a:srgbClr val="FF0000"/>
                </a:solidFill>
              </a:rPr>
              <a:t>Про </a:t>
            </a:r>
            <a:r>
              <a:rPr lang="ru-RU" sz="4000" b="1" dirty="0" err="1">
                <a:solidFill>
                  <a:srgbClr val="FF0000"/>
                </a:solidFill>
              </a:rPr>
              <a:t>оптові</a:t>
            </a:r>
            <a:r>
              <a:rPr lang="ru-RU" sz="4000" b="1" dirty="0">
                <a:solidFill>
                  <a:srgbClr val="FF0000"/>
                </a:solidFill>
              </a:rPr>
              <a:t> ринки </a:t>
            </a:r>
            <a:r>
              <a:rPr lang="ru-RU" sz="4000" b="1" dirty="0" err="1">
                <a:solidFill>
                  <a:srgbClr val="FF0000"/>
                </a:solidFill>
              </a:rPr>
              <a:t>сільськогосподарської</a:t>
            </a:r>
            <a:r>
              <a:rPr lang="ru-RU" sz="4000" b="1" dirty="0">
                <a:solidFill>
                  <a:srgbClr val="FF0000"/>
                </a:solidFill>
              </a:rPr>
              <a:t> </a:t>
            </a:r>
            <a:r>
              <a:rPr lang="ru-RU" sz="4000" b="1" dirty="0" err="1">
                <a:solidFill>
                  <a:srgbClr val="FF0000"/>
                </a:solidFill>
              </a:rPr>
              <a:t>продукції</a:t>
            </a:r>
            <a:r>
              <a:rPr lang="ru-RU" sz="4000" b="1" dirty="0">
                <a:solidFill>
                  <a:srgbClr val="FF0000"/>
                </a:solidFill>
              </a:rPr>
              <a:t>» </a:t>
            </a:r>
            <a:endParaRPr lang="ru-RU" sz="4000" b="1" dirty="0" smtClean="0">
              <a:solidFill>
                <a:srgbClr val="FF0000"/>
              </a:solidFill>
            </a:endParaRPr>
          </a:p>
          <a:p>
            <a:pPr marL="82296" indent="0">
              <a:lnSpc>
                <a:spcPct val="120000"/>
              </a:lnSpc>
              <a:spcAft>
                <a:spcPts val="1800"/>
              </a:spcAft>
              <a:buNone/>
            </a:pPr>
            <a:r>
              <a:rPr lang="ru-RU" sz="4000" b="1" dirty="0" smtClean="0"/>
              <a:t>ст</a:t>
            </a:r>
            <a:r>
              <a:rPr lang="ru-RU" sz="4000" b="1" dirty="0"/>
              <a:t>. </a:t>
            </a:r>
            <a:r>
              <a:rPr lang="ru-RU" sz="4000" b="1" dirty="0" smtClean="0"/>
              <a:t>1:</a:t>
            </a:r>
            <a:endParaRPr lang="en-US" sz="4000" b="1" dirty="0" smtClean="0"/>
          </a:p>
          <a:p>
            <a:pPr marL="82296" indent="0">
              <a:lnSpc>
                <a:spcPct val="120000"/>
              </a:lnSpc>
              <a:spcAft>
                <a:spcPts val="1800"/>
              </a:spcAft>
              <a:buNone/>
            </a:pPr>
            <a:r>
              <a:rPr lang="ru-RU" sz="4000" b="1" dirty="0" err="1" smtClean="0"/>
              <a:t>інфраструктура</a:t>
            </a:r>
            <a:r>
              <a:rPr lang="ru-RU" sz="4000" b="1" dirty="0" smtClean="0"/>
              <a:t> оптового</a:t>
            </a:r>
            <a:r>
              <a:rPr lang="en-US" sz="4000" b="1" dirty="0" smtClean="0"/>
              <a:t> </a:t>
            </a:r>
            <a:r>
              <a:rPr lang="ru-RU" sz="4000" b="1" dirty="0" smtClean="0"/>
              <a:t>ринку      </a:t>
            </a:r>
            <a:r>
              <a:rPr lang="ru-RU" sz="4000" b="1" dirty="0" err="1"/>
              <a:t>сільськогосподарської</a:t>
            </a:r>
            <a:r>
              <a:rPr lang="ru-RU" sz="4000" b="1" dirty="0"/>
              <a:t> </a:t>
            </a:r>
            <a:r>
              <a:rPr lang="ru-RU" sz="4000" b="1" dirty="0" err="1"/>
              <a:t>продукції</a:t>
            </a:r>
            <a:r>
              <a:rPr lang="ru-RU" sz="4000" b="1" dirty="0"/>
              <a:t> </a:t>
            </a:r>
            <a:r>
              <a:rPr lang="ru-RU" sz="4000" b="1" dirty="0" smtClean="0"/>
              <a:t>- </a:t>
            </a:r>
            <a:r>
              <a:rPr lang="ru-RU" sz="4000" dirty="0" smtClean="0"/>
              <a:t>система  </a:t>
            </a:r>
            <a:r>
              <a:rPr lang="ru-RU" sz="4000" dirty="0" err="1"/>
              <a:t>обслуговуючих</a:t>
            </a:r>
            <a:r>
              <a:rPr lang="ru-RU" sz="4000" dirty="0"/>
              <a:t>  структур,  </a:t>
            </a:r>
            <a:r>
              <a:rPr lang="ru-RU" sz="4000" dirty="0" err="1"/>
              <a:t>споруд</a:t>
            </a:r>
            <a:r>
              <a:rPr lang="ru-RU" sz="4000" dirty="0"/>
              <a:t>,  </a:t>
            </a:r>
            <a:r>
              <a:rPr lang="ru-RU" sz="4000" dirty="0" err="1"/>
              <a:t>будівель</a:t>
            </a:r>
            <a:r>
              <a:rPr lang="ru-RU" sz="4000" dirty="0"/>
              <a:t>, систем,  мереж, </a:t>
            </a:r>
            <a:r>
              <a:rPr lang="ru-RU" sz="4000" dirty="0" err="1"/>
              <a:t>ліній</a:t>
            </a:r>
            <a:r>
              <a:rPr lang="ru-RU" sz="4000" dirty="0"/>
              <a:t>, служб, </a:t>
            </a:r>
            <a:r>
              <a:rPr lang="ru-RU" sz="4000" dirty="0" err="1"/>
              <a:t>складських</a:t>
            </a:r>
            <a:r>
              <a:rPr lang="ru-RU" sz="4000" dirty="0"/>
              <a:t> </a:t>
            </a:r>
            <a:r>
              <a:rPr lang="ru-RU" sz="4000" dirty="0" err="1"/>
              <a:t>приміщень</a:t>
            </a:r>
            <a:r>
              <a:rPr lang="ru-RU" sz="4000" dirty="0"/>
              <a:t>, </a:t>
            </a:r>
            <a:r>
              <a:rPr lang="ru-RU" sz="4000" dirty="0" err="1"/>
              <a:t>сховищ</a:t>
            </a:r>
            <a:r>
              <a:rPr lang="ru-RU" sz="4000" dirty="0"/>
              <a:t>, </a:t>
            </a:r>
            <a:r>
              <a:rPr lang="ru-RU" sz="4000" dirty="0" err="1"/>
              <a:t>залів</a:t>
            </a:r>
            <a:r>
              <a:rPr lang="ru-RU" sz="4000" dirty="0"/>
              <a:t>, площадок,  </a:t>
            </a:r>
            <a:r>
              <a:rPr lang="ru-RU" sz="4000" dirty="0" err="1"/>
              <a:t>павільйонів</a:t>
            </a:r>
            <a:r>
              <a:rPr lang="ru-RU" sz="4000" dirty="0"/>
              <a:t>,  </a:t>
            </a:r>
            <a:r>
              <a:rPr lang="ru-RU" sz="4000" dirty="0" err="1"/>
              <a:t>обладнання</a:t>
            </a:r>
            <a:r>
              <a:rPr lang="ru-RU" sz="4000" dirty="0"/>
              <a:t>,  транспорту,   </a:t>
            </a:r>
            <a:r>
              <a:rPr lang="ru-RU" sz="4000" dirty="0" err="1"/>
              <a:t>під'їзних</a:t>
            </a:r>
            <a:r>
              <a:rPr lang="ru-RU" sz="4000" dirty="0"/>
              <a:t>   та  </a:t>
            </a:r>
            <a:r>
              <a:rPr lang="ru-RU" sz="4000" dirty="0" err="1"/>
              <a:t>внутрішніх</a:t>
            </a:r>
            <a:r>
              <a:rPr lang="ru-RU" sz="4000" dirty="0"/>
              <a:t>   </a:t>
            </a:r>
            <a:r>
              <a:rPr lang="ru-RU" sz="4000" dirty="0" err="1"/>
              <a:t>шляхів</a:t>
            </a:r>
            <a:r>
              <a:rPr lang="ru-RU" sz="4000" dirty="0"/>
              <a:t>,  </a:t>
            </a:r>
            <a:r>
              <a:rPr lang="ru-RU" sz="4000" dirty="0" err="1"/>
              <a:t>засобів</a:t>
            </a:r>
            <a:r>
              <a:rPr lang="ru-RU" sz="4000" dirty="0"/>
              <a:t>  </a:t>
            </a:r>
            <a:r>
              <a:rPr lang="ru-RU" sz="4000" dirty="0" err="1"/>
              <a:t>зв'язку</a:t>
            </a:r>
            <a:r>
              <a:rPr lang="ru-RU" sz="4000" dirty="0"/>
              <a:t>,  </a:t>
            </a:r>
            <a:r>
              <a:rPr lang="ru-RU" sz="4000" dirty="0" err="1"/>
              <a:t>що</a:t>
            </a:r>
            <a:r>
              <a:rPr lang="ru-RU" sz="4000" dirty="0"/>
              <a:t>  </a:t>
            </a:r>
            <a:r>
              <a:rPr lang="ru-RU" sz="4000" dirty="0" err="1"/>
              <a:t>включені</a:t>
            </a:r>
            <a:r>
              <a:rPr lang="ru-RU" sz="4000" dirty="0"/>
              <a:t>  до  проекту  (</a:t>
            </a:r>
            <a:r>
              <a:rPr lang="ru-RU" sz="4000" dirty="0" err="1"/>
              <a:t>бізнес</a:t>
            </a:r>
            <a:r>
              <a:rPr lang="ru-RU" sz="4000" dirty="0"/>
              <a:t>-плану)  </a:t>
            </a:r>
            <a:r>
              <a:rPr lang="ru-RU" sz="4000" dirty="0" err="1"/>
              <a:t>організації</a:t>
            </a:r>
            <a:r>
              <a:rPr lang="ru-RU" sz="4000" dirty="0"/>
              <a:t>  </a:t>
            </a:r>
            <a:r>
              <a:rPr lang="ru-RU" sz="4000" dirty="0" err="1"/>
              <a:t>діяльності</a:t>
            </a:r>
            <a:r>
              <a:rPr lang="ru-RU" sz="4000" dirty="0"/>
              <a:t>  </a:t>
            </a:r>
            <a:r>
              <a:rPr lang="ru-RU" sz="4000" dirty="0" err="1"/>
              <a:t>юридичної</a:t>
            </a:r>
            <a:r>
              <a:rPr lang="ru-RU" sz="4000" dirty="0"/>
              <a:t> особи у </a:t>
            </a:r>
            <a:r>
              <a:rPr lang="ru-RU" sz="4000" dirty="0" err="1"/>
              <a:t>статусі</a:t>
            </a:r>
            <a:r>
              <a:rPr lang="ru-RU" sz="4000" dirty="0"/>
              <a:t> оптового ринку </a:t>
            </a:r>
            <a:r>
              <a:rPr lang="ru-RU" sz="4000" dirty="0" err="1"/>
              <a:t>сільськогосподарської</a:t>
            </a:r>
            <a:r>
              <a:rPr lang="ru-RU" sz="4000" dirty="0"/>
              <a:t> </a:t>
            </a:r>
            <a:r>
              <a:rPr lang="ru-RU" sz="4000" dirty="0" err="1"/>
              <a:t>продукції</a:t>
            </a:r>
            <a:r>
              <a:rPr lang="ru-RU" sz="4000" dirty="0"/>
              <a:t>.</a:t>
            </a:r>
          </a:p>
          <a:p>
            <a:pPr marL="82296" indent="0">
              <a:spcAft>
                <a:spcPts val="1800"/>
              </a:spcAft>
              <a:buNone/>
            </a:pPr>
            <a:endParaRPr lang="ru-RU" b="1" dirty="0"/>
          </a:p>
        </p:txBody>
      </p:sp>
    </p:spTree>
    <p:extLst>
      <p:ext uri="{BB962C8B-B14F-4D97-AF65-F5344CB8AC3E}">
        <p14:creationId xmlns:p14="http://schemas.microsoft.com/office/powerpoint/2010/main" val="400611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1043608" y="404664"/>
            <a:ext cx="7776864" cy="5761186"/>
          </a:xfrm>
        </p:spPr>
        <p:txBody>
          <a:bodyPr>
            <a:normAutofit/>
          </a:bodyPr>
          <a:lstStyle/>
          <a:p>
            <a:pPr marL="82296" indent="0" algn="ctr">
              <a:spcAft>
                <a:spcPts val="1800"/>
              </a:spcAft>
              <a:buNone/>
            </a:pPr>
            <a:r>
              <a:rPr lang="uk-UA" b="1" dirty="0" smtClean="0">
                <a:solidFill>
                  <a:srgbClr val="002060"/>
                </a:solidFill>
              </a:rPr>
              <a:t>Землі, </a:t>
            </a:r>
            <a:r>
              <a:rPr lang="uk-UA" b="1" dirty="0" smtClean="0">
                <a:solidFill>
                  <a:srgbClr val="FF0000"/>
                </a:solidFill>
              </a:rPr>
              <a:t>при</a:t>
            </a:r>
            <a:r>
              <a:rPr lang="ru-RU" b="1" dirty="0" err="1" smtClean="0">
                <a:solidFill>
                  <a:srgbClr val="FF0000"/>
                </a:solidFill>
              </a:rPr>
              <a:t>значені</a:t>
            </a:r>
            <a:r>
              <a:rPr lang="ru-RU" b="1" dirty="0" smtClean="0">
                <a:solidFill>
                  <a:srgbClr val="FF0000"/>
                </a:solidFill>
              </a:rPr>
              <a:t> </a:t>
            </a:r>
            <a:r>
              <a:rPr lang="ru-RU" b="1" dirty="0">
                <a:solidFill>
                  <a:srgbClr val="002060"/>
                </a:solidFill>
              </a:rPr>
              <a:t>для </a:t>
            </a:r>
            <a:r>
              <a:rPr lang="ru-RU" b="1" dirty="0" err="1" smtClean="0">
                <a:solidFill>
                  <a:srgbClr val="002060"/>
                </a:solidFill>
              </a:rPr>
              <a:t>сільськогосподарських</a:t>
            </a:r>
            <a:r>
              <a:rPr lang="ru-RU" b="1" dirty="0" smtClean="0">
                <a:solidFill>
                  <a:srgbClr val="002060"/>
                </a:solidFill>
              </a:rPr>
              <a:t> </a:t>
            </a:r>
            <a:r>
              <a:rPr lang="ru-RU" b="1" dirty="0" err="1" smtClean="0">
                <a:solidFill>
                  <a:srgbClr val="002060"/>
                </a:solidFill>
              </a:rPr>
              <a:t>цілей</a:t>
            </a:r>
            <a:r>
              <a:rPr lang="ru-RU" b="1" dirty="0" smtClean="0">
                <a:solidFill>
                  <a:srgbClr val="002060"/>
                </a:solidFill>
              </a:rPr>
              <a:t>:</a:t>
            </a:r>
            <a:endParaRPr lang="ru-RU" b="1" dirty="0">
              <a:solidFill>
                <a:srgbClr val="002060"/>
              </a:solidFill>
            </a:endParaRPr>
          </a:p>
          <a:p>
            <a:pPr marL="715963" indent="-633413">
              <a:spcAft>
                <a:spcPts val="1800"/>
              </a:spcAft>
              <a:buFont typeface="Wingdings" panose="05000000000000000000" pitchFamily="2" charset="2"/>
              <a:buChar char="Ø"/>
            </a:pPr>
            <a:r>
              <a:rPr lang="ru-RU" sz="2800" b="1" dirty="0" err="1" smtClean="0"/>
              <a:t>землі</a:t>
            </a:r>
            <a:r>
              <a:rPr lang="ru-RU" sz="2800" b="1" dirty="0" smtClean="0"/>
              <a:t> запасу;</a:t>
            </a:r>
            <a:endParaRPr lang="ru-RU" sz="2800" b="1" dirty="0"/>
          </a:p>
          <a:p>
            <a:pPr marL="715963" indent="-633413">
              <a:spcAft>
                <a:spcPts val="1800"/>
              </a:spcAft>
              <a:buFont typeface="Wingdings" panose="05000000000000000000" pitchFamily="2" charset="2"/>
              <a:buChar char="Ø"/>
            </a:pPr>
            <a:r>
              <a:rPr lang="ru-RU" sz="2800" b="1" dirty="0" err="1" smtClean="0"/>
              <a:t>землі</a:t>
            </a:r>
            <a:r>
              <a:rPr lang="ru-RU" sz="2800" b="1" dirty="0"/>
              <a:t>, </a:t>
            </a:r>
            <a:r>
              <a:rPr lang="ru-RU" sz="2800" b="1" dirty="0" err="1"/>
              <a:t>що</a:t>
            </a:r>
            <a:r>
              <a:rPr lang="ru-RU" sz="2800" b="1" dirty="0"/>
              <a:t> </a:t>
            </a:r>
            <a:r>
              <a:rPr lang="ru-RU" sz="2800" b="1" dirty="0" err="1" smtClean="0"/>
              <a:t>підлягають</a:t>
            </a:r>
            <a:r>
              <a:rPr lang="ru-RU" sz="2800" b="1" dirty="0" smtClean="0"/>
              <a:t> </a:t>
            </a:r>
            <a:r>
              <a:rPr lang="ru-RU" sz="2800" b="1" dirty="0" err="1"/>
              <a:t>сільськогосподарській</a:t>
            </a:r>
            <a:r>
              <a:rPr lang="ru-RU" sz="2800" b="1" dirty="0"/>
              <a:t> </a:t>
            </a:r>
            <a:r>
              <a:rPr lang="ru-RU" sz="2800" b="1" dirty="0" err="1" smtClean="0"/>
              <a:t>рекультивації</a:t>
            </a:r>
            <a:r>
              <a:rPr lang="ru-RU" sz="2800" b="1" dirty="0" smtClean="0"/>
              <a:t> та </a:t>
            </a:r>
            <a:r>
              <a:rPr lang="ru-RU" sz="2800" b="1" dirty="0" err="1" smtClean="0"/>
              <a:t>консервації</a:t>
            </a:r>
            <a:r>
              <a:rPr lang="ru-RU" sz="2800" b="1" dirty="0" smtClean="0"/>
              <a:t>;</a:t>
            </a:r>
            <a:endParaRPr lang="ru-RU" sz="2800" b="1" dirty="0"/>
          </a:p>
          <a:p>
            <a:pPr marL="715963" indent="-633413">
              <a:spcAft>
                <a:spcPts val="1800"/>
              </a:spcAft>
              <a:buFont typeface="Wingdings" panose="05000000000000000000" pitchFamily="2" charset="2"/>
              <a:buChar char="Ø"/>
            </a:pPr>
            <a:r>
              <a:rPr lang="ru-RU" sz="2800" b="1" dirty="0" err="1" smtClean="0"/>
              <a:t>землі</a:t>
            </a:r>
            <a:r>
              <a:rPr lang="ru-RU" sz="2800" b="1" dirty="0"/>
              <a:t>, </a:t>
            </a:r>
            <a:r>
              <a:rPr lang="ru-RU" sz="2800" b="1" dirty="0" err="1"/>
              <a:t>що</a:t>
            </a:r>
            <a:r>
              <a:rPr lang="ru-RU" sz="2800" b="1" dirty="0"/>
              <a:t> </a:t>
            </a:r>
            <a:r>
              <a:rPr lang="ru-RU" sz="2800" b="1" dirty="0" err="1"/>
              <a:t>підлягають</a:t>
            </a:r>
            <a:r>
              <a:rPr lang="ru-RU" sz="2800" b="1" dirty="0"/>
              <a:t> </a:t>
            </a:r>
            <a:r>
              <a:rPr lang="ru-RU" sz="2800" b="1" dirty="0" err="1"/>
              <a:t>сільськогосподарському</a:t>
            </a:r>
            <a:r>
              <a:rPr lang="ru-RU" sz="2800" b="1" dirty="0"/>
              <a:t> </a:t>
            </a:r>
            <a:r>
              <a:rPr lang="ru-RU" sz="2800" b="1" dirty="0" err="1"/>
              <a:t>освоєнню</a:t>
            </a:r>
            <a:r>
              <a:rPr lang="ru-RU" sz="2800" b="1" dirty="0"/>
              <a:t> </a:t>
            </a:r>
            <a:r>
              <a:rPr lang="ru-RU" sz="2800" b="1" dirty="0" err="1"/>
              <a:t>відповідно</a:t>
            </a:r>
            <a:r>
              <a:rPr lang="ru-RU" sz="2800" b="1" dirty="0"/>
              <a:t> до </a:t>
            </a:r>
            <a:r>
              <a:rPr lang="ru-RU" sz="2800" b="1" dirty="0" err="1"/>
              <a:t>певного</a:t>
            </a:r>
            <a:r>
              <a:rPr lang="ru-RU" sz="2800" b="1" dirty="0"/>
              <a:t> </a:t>
            </a:r>
            <a:r>
              <a:rPr lang="ru-RU" sz="2800" b="1" dirty="0" err="1"/>
              <a:t>землевпорядного</a:t>
            </a:r>
            <a:r>
              <a:rPr lang="ru-RU" sz="2800" b="1" dirty="0"/>
              <a:t> проекту.</a:t>
            </a:r>
          </a:p>
          <a:p>
            <a:pPr marL="82296" indent="0">
              <a:spcAft>
                <a:spcPts val="1800"/>
              </a:spcAft>
              <a:buNone/>
            </a:pPr>
            <a:endParaRPr lang="ru-RU" b="1" dirty="0"/>
          </a:p>
        </p:txBody>
      </p:sp>
    </p:spTree>
    <p:extLst>
      <p:ext uri="{BB962C8B-B14F-4D97-AF65-F5344CB8AC3E}">
        <p14:creationId xmlns:p14="http://schemas.microsoft.com/office/powerpoint/2010/main" val="18363606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116632"/>
            <a:ext cx="7818072" cy="1143000"/>
          </a:xfrm>
        </p:spPr>
        <p:txBody>
          <a:bodyPr>
            <a:normAutofit/>
          </a:bodyPr>
          <a:lstStyle/>
          <a:p>
            <a:pPr algn="ctr"/>
            <a:r>
              <a:rPr lang="uk-UA" sz="3000" b="1" dirty="0" smtClean="0"/>
              <a:t>Склад земель сільськогосподарського призначення   </a:t>
            </a:r>
            <a:endParaRPr lang="ru-RU" sz="3000" b="1" dirty="0"/>
          </a:p>
        </p:txBody>
      </p:sp>
      <p:sp>
        <p:nvSpPr>
          <p:cNvPr id="3" name="Объект 2"/>
          <p:cNvSpPr>
            <a:spLocks noGrp="1"/>
          </p:cNvSpPr>
          <p:nvPr>
            <p:ph idx="1"/>
          </p:nvPr>
        </p:nvSpPr>
        <p:spPr>
          <a:xfrm>
            <a:off x="971600" y="1259632"/>
            <a:ext cx="7920880" cy="5481736"/>
          </a:xfrm>
        </p:spPr>
        <p:txBody>
          <a:bodyPr>
            <a:normAutofit fontScale="70000" lnSpcReduction="20000"/>
          </a:bodyPr>
          <a:lstStyle/>
          <a:p>
            <a:pPr marL="82296" indent="0">
              <a:lnSpc>
                <a:spcPts val="3500"/>
              </a:lnSpc>
              <a:spcAft>
                <a:spcPts val="1800"/>
              </a:spcAft>
              <a:buNone/>
            </a:pPr>
            <a:r>
              <a:rPr lang="uk-UA" b="1" dirty="0"/>
              <a:t>а</a:t>
            </a:r>
            <a:r>
              <a:rPr lang="uk-UA" sz="3800" b="1" dirty="0"/>
              <a:t>) </a:t>
            </a:r>
            <a:r>
              <a:rPr lang="uk-UA" sz="3800" b="1" dirty="0">
                <a:solidFill>
                  <a:srgbClr val="FF0000"/>
                </a:solidFill>
              </a:rPr>
              <a:t>сільськогосподарські угіддя </a:t>
            </a:r>
            <a:r>
              <a:rPr lang="uk-UA" sz="3800" b="1" dirty="0"/>
              <a:t>(рілля, багаторічні насадження, сіножаті, пасовища та перелоги);</a:t>
            </a:r>
          </a:p>
          <a:p>
            <a:pPr marL="82296" indent="0">
              <a:lnSpc>
                <a:spcPts val="3500"/>
              </a:lnSpc>
              <a:spcAft>
                <a:spcPts val="1800"/>
              </a:spcAft>
              <a:buNone/>
            </a:pPr>
            <a:r>
              <a:rPr lang="uk-UA" sz="3800" b="1" dirty="0"/>
              <a:t>б) </a:t>
            </a:r>
            <a:r>
              <a:rPr lang="uk-UA" sz="3800" b="1" dirty="0">
                <a:solidFill>
                  <a:srgbClr val="FF0000"/>
                </a:solidFill>
              </a:rPr>
              <a:t>несільськогосподарські угіддя </a:t>
            </a:r>
            <a:r>
              <a:rPr lang="uk-UA" sz="3800" b="1" dirty="0"/>
              <a:t>(господарські шляхи і прогони, полезахисні лісові смуги та інші захисні насадження, крім тих, що віднесені до земель </a:t>
            </a:r>
            <a:r>
              <a:rPr lang="uk-UA" sz="3800" b="1" dirty="0" smtClean="0">
                <a:solidFill>
                  <a:srgbClr val="00B050"/>
                </a:solidFill>
              </a:rPr>
              <a:t>інших категорій</a:t>
            </a:r>
            <a:r>
              <a:rPr lang="uk-UA" sz="3800" b="1" dirty="0" smtClean="0"/>
              <a:t>, </a:t>
            </a:r>
            <a:r>
              <a:rPr lang="uk-UA" sz="3800" b="1" dirty="0"/>
              <a:t>землі під господарськими будівлями і дворами, землі під інфраструктурою </a:t>
            </a:r>
            <a:r>
              <a:rPr lang="uk-UA" sz="3800" b="1" dirty="0" smtClean="0"/>
              <a:t>оптових  ринків сільськогосподарської </a:t>
            </a:r>
            <a:r>
              <a:rPr lang="uk-UA" sz="3800" b="1" dirty="0"/>
              <a:t>продукції, землі тимчасової консервації тощо).</a:t>
            </a:r>
          </a:p>
          <a:p>
            <a:pPr marL="82296" indent="0" algn="r">
              <a:buNone/>
            </a:pPr>
            <a:r>
              <a:rPr lang="uk-UA" sz="3400" b="1" dirty="0" smtClean="0"/>
              <a:t>(ч. 2 ст</a:t>
            </a:r>
            <a:r>
              <a:rPr lang="uk-UA" sz="3400" b="1" dirty="0"/>
              <a:t>. </a:t>
            </a:r>
            <a:r>
              <a:rPr lang="uk-UA" sz="3400" b="1" dirty="0" smtClean="0"/>
              <a:t>22 ЗК України) </a:t>
            </a:r>
            <a:endParaRPr lang="ru-RU" sz="3400" b="1" dirty="0"/>
          </a:p>
        </p:txBody>
      </p:sp>
    </p:spTree>
    <p:extLst>
      <p:ext uri="{BB962C8B-B14F-4D97-AF65-F5344CB8AC3E}">
        <p14:creationId xmlns:p14="http://schemas.microsoft.com/office/powerpoint/2010/main" val="9546039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dirty="0" smtClean="0"/>
              <a:t>Принципи земельного права</a:t>
            </a:r>
            <a:endParaRPr lang="ru-RU" b="1" dirty="0"/>
          </a:p>
        </p:txBody>
      </p:sp>
      <p:sp>
        <p:nvSpPr>
          <p:cNvPr id="3" name="Содержимое 2"/>
          <p:cNvSpPr>
            <a:spLocks noGrp="1"/>
          </p:cNvSpPr>
          <p:nvPr>
            <p:ph idx="1"/>
          </p:nvPr>
        </p:nvSpPr>
        <p:spPr/>
        <p:txBody>
          <a:bodyPr>
            <a:normAutofit fontScale="92500"/>
          </a:bodyPr>
          <a:lstStyle/>
          <a:p>
            <a:pPr algn="just">
              <a:buNone/>
            </a:pPr>
            <a:r>
              <a:rPr lang="uk-UA" dirty="0" smtClean="0"/>
              <a:t>	</a:t>
            </a:r>
            <a:r>
              <a:rPr lang="uk-UA" sz="3600" b="1" dirty="0" smtClean="0"/>
              <a:t>вихідні засади, ідеї, положення</a:t>
            </a:r>
            <a:r>
              <a:rPr lang="uk-UA" sz="3600" dirty="0" smtClean="0"/>
              <a:t>, що:</a:t>
            </a:r>
          </a:p>
          <a:p>
            <a:pPr algn="just">
              <a:buNone/>
            </a:pPr>
            <a:r>
              <a:rPr lang="uk-UA" sz="3600" dirty="0" smtClean="0"/>
              <a:t> 1) характеризуються універсальністю, загальною значущістю та вищою імперативністю;</a:t>
            </a:r>
          </a:p>
          <a:p>
            <a:pPr algn="just">
              <a:buNone/>
            </a:pPr>
            <a:r>
              <a:rPr lang="uk-UA" sz="3600" dirty="0" smtClean="0"/>
              <a:t>2) визначають загальну спрямованість і найбільш суттєві риси правового регулювання земельних відносин та тенденції його розвитку</a:t>
            </a:r>
            <a:endParaRPr lang="ru-RU" sz="36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99392"/>
            <a:ext cx="7818072" cy="1143000"/>
          </a:xfrm>
        </p:spPr>
        <p:txBody>
          <a:bodyPr>
            <a:normAutofit/>
          </a:bodyPr>
          <a:lstStyle/>
          <a:p>
            <a:pPr algn="ctr"/>
            <a:r>
              <a:rPr lang="uk-UA" sz="3000" b="1" dirty="0" smtClean="0"/>
              <a:t>Види сільськогосподарських угідь</a:t>
            </a:r>
            <a:endParaRPr lang="ru-RU" sz="3000" b="1" dirty="0"/>
          </a:p>
        </p:txBody>
      </p:sp>
      <p:sp>
        <p:nvSpPr>
          <p:cNvPr id="3" name="Объект 2"/>
          <p:cNvSpPr>
            <a:spLocks noGrp="1"/>
          </p:cNvSpPr>
          <p:nvPr>
            <p:ph idx="1"/>
          </p:nvPr>
        </p:nvSpPr>
        <p:spPr>
          <a:xfrm>
            <a:off x="755576" y="1052736"/>
            <a:ext cx="8136904" cy="5481736"/>
          </a:xfrm>
        </p:spPr>
        <p:txBody>
          <a:bodyPr>
            <a:normAutofit fontScale="85000" lnSpcReduction="10000"/>
          </a:bodyPr>
          <a:lstStyle/>
          <a:p>
            <a:pPr marL="916686" lvl="1" indent="-514350">
              <a:buClr>
                <a:srgbClr val="C00000"/>
              </a:buClr>
              <a:buFont typeface="+mj-lt"/>
              <a:buAutoNum type="arabicPeriod"/>
            </a:pPr>
            <a:r>
              <a:rPr lang="uk-UA" b="1" dirty="0" smtClean="0"/>
              <a:t>рілля</a:t>
            </a:r>
            <a:r>
              <a:rPr lang="uk-UA" dirty="0" smtClean="0"/>
              <a:t> </a:t>
            </a:r>
            <a:r>
              <a:rPr lang="uk-UA" dirty="0"/>
              <a:t>– земельні ділянки, що систематично обробляються і використовуються для сівби сільськогосподарських культур;</a:t>
            </a:r>
            <a:endParaRPr lang="uk-UA" sz="2400" dirty="0"/>
          </a:p>
          <a:p>
            <a:pPr marL="916686" lvl="1" indent="-514350">
              <a:buClr>
                <a:srgbClr val="C00000"/>
              </a:buClr>
              <a:buFont typeface="+mj-lt"/>
              <a:buAutoNum type="arabicPeriod"/>
            </a:pPr>
            <a:r>
              <a:rPr lang="uk-UA" b="1" dirty="0"/>
              <a:t>багаторічні насадження </a:t>
            </a:r>
            <a:r>
              <a:rPr lang="uk-UA" dirty="0"/>
              <a:t>– земельні ділянки, зайняті штучно створеними деревними, чагарниковими і трав’яними багаторічними насадженнями;</a:t>
            </a:r>
            <a:endParaRPr lang="uk-UA" sz="2400" dirty="0"/>
          </a:p>
          <a:p>
            <a:pPr marL="916686" lvl="1" indent="-514350">
              <a:buClr>
                <a:srgbClr val="C00000"/>
              </a:buClr>
              <a:buFont typeface="+mj-lt"/>
              <a:buAutoNum type="arabicPeriod"/>
            </a:pPr>
            <a:r>
              <a:rPr lang="uk-UA" b="1" dirty="0"/>
              <a:t>сінокоси</a:t>
            </a:r>
            <a:r>
              <a:rPr lang="uk-UA" dirty="0"/>
              <a:t> – земельні ділянки, покриті багаторічною трав’янистою рослинністю, що систематично використовуються для сінокосіння;</a:t>
            </a:r>
            <a:endParaRPr lang="uk-UA" sz="2400" dirty="0"/>
          </a:p>
          <a:p>
            <a:pPr marL="916686" lvl="1" indent="-514350">
              <a:buClr>
                <a:srgbClr val="C00000"/>
              </a:buClr>
              <a:buFont typeface="+mj-lt"/>
              <a:buAutoNum type="arabicPeriod"/>
            </a:pPr>
            <a:r>
              <a:rPr lang="uk-UA" b="1" dirty="0"/>
              <a:t>пасовища</a:t>
            </a:r>
            <a:r>
              <a:rPr lang="uk-UA" dirty="0"/>
              <a:t> – земельні ділянки, покриті багаторічною трав’янистою рослинністю, що систематично використовуються для випасання худоби;</a:t>
            </a:r>
            <a:endParaRPr lang="uk-UA" sz="2400" dirty="0"/>
          </a:p>
          <a:p>
            <a:pPr marL="916686" lvl="1" indent="-514350">
              <a:buClr>
                <a:srgbClr val="C00000"/>
              </a:buClr>
              <a:buFont typeface="+mj-lt"/>
              <a:buAutoNum type="arabicPeriod"/>
            </a:pPr>
            <a:r>
              <a:rPr lang="uk-UA" b="1" dirty="0"/>
              <a:t>перелоги</a:t>
            </a:r>
            <a:r>
              <a:rPr lang="uk-UA" dirty="0"/>
              <a:t> – землі, які раніше використовувались та більше одного року не використовуються для сівби сільськогосподарських культур.     </a:t>
            </a:r>
            <a:endParaRPr lang="uk-UA" sz="2400" dirty="0"/>
          </a:p>
        </p:txBody>
      </p:sp>
    </p:spTree>
    <p:extLst>
      <p:ext uri="{BB962C8B-B14F-4D97-AF65-F5344CB8AC3E}">
        <p14:creationId xmlns:p14="http://schemas.microsoft.com/office/powerpoint/2010/main" val="8626006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43608" y="692696"/>
            <a:ext cx="7776864" cy="6494085"/>
          </a:xfrm>
          <a:prstGeom prst="rect">
            <a:avLst/>
          </a:prstGeom>
        </p:spPr>
        <p:txBody>
          <a:bodyPr wrap="square">
            <a:spAutoFit/>
          </a:bodyPr>
          <a:lstStyle/>
          <a:p>
            <a:pPr indent="457200" algn="just"/>
            <a:r>
              <a:rPr lang="uk-UA" sz="2600" b="1" dirty="0" smtClean="0"/>
              <a:t>Ґрунт</a:t>
            </a:r>
            <a:r>
              <a:rPr lang="uk-UA" sz="2600" dirty="0" smtClean="0"/>
              <a:t> – природно-історичне   органо-мінеральне   тіло,   що утворилося на  поверхні  земної  кори під впливом живих організмів і  є  осередком  найбільшої  концентрації  поживних речовин,  основою життя та розвитку людства  завдяки найціннішій своїй властивості – родючості. </a:t>
            </a:r>
          </a:p>
          <a:p>
            <a:pPr indent="457200" algn="just"/>
            <a:endParaRPr lang="uk-UA" sz="2600" dirty="0" smtClean="0"/>
          </a:p>
          <a:p>
            <a:pPr indent="457200" algn="just"/>
            <a:r>
              <a:rPr lang="uk-UA" sz="2600" b="1" dirty="0" smtClean="0"/>
              <a:t>Ґрунтова маса </a:t>
            </a:r>
            <a:r>
              <a:rPr lang="uk-UA" sz="2600" dirty="0" smtClean="0"/>
              <a:t>– знятий родючий шар ґрунту. </a:t>
            </a:r>
          </a:p>
          <a:p>
            <a:pPr indent="457200" algn="just"/>
            <a:endParaRPr lang="uk-UA" sz="2600" dirty="0" smtClean="0"/>
          </a:p>
          <a:p>
            <a:pPr indent="457200" algn="just"/>
            <a:r>
              <a:rPr lang="uk-UA" sz="2600" b="1" dirty="0" smtClean="0"/>
              <a:t>Родючість</a:t>
            </a:r>
            <a:r>
              <a:rPr lang="uk-UA" sz="2600" dirty="0" smtClean="0"/>
              <a:t> – </a:t>
            </a:r>
            <a:r>
              <a:rPr lang="ru-RU" sz="2600" dirty="0" err="1"/>
              <a:t>сукупність</a:t>
            </a:r>
            <a:r>
              <a:rPr lang="ru-RU" sz="2600" dirty="0"/>
              <a:t> </a:t>
            </a:r>
            <a:r>
              <a:rPr lang="ru-RU" sz="2600" dirty="0" err="1"/>
              <a:t>якостей</a:t>
            </a:r>
            <a:r>
              <a:rPr lang="ru-RU" sz="2600" dirty="0"/>
              <a:t> </a:t>
            </a:r>
            <a:r>
              <a:rPr lang="ru-RU" sz="2600" dirty="0" err="1"/>
              <a:t>ґрунту</a:t>
            </a:r>
            <a:r>
              <a:rPr lang="ru-RU" sz="2600" dirty="0"/>
              <a:t>, </a:t>
            </a:r>
            <a:r>
              <a:rPr lang="ru-RU" sz="2600" dirty="0" err="1"/>
              <a:t>що</a:t>
            </a:r>
            <a:r>
              <a:rPr lang="ru-RU" sz="2600" dirty="0"/>
              <a:t> </a:t>
            </a:r>
            <a:r>
              <a:rPr lang="ru-RU" sz="2600" dirty="0" err="1"/>
              <a:t>забезпечує</a:t>
            </a:r>
            <a:r>
              <a:rPr lang="ru-RU" sz="2600" dirty="0"/>
              <a:t> </a:t>
            </a:r>
            <a:r>
              <a:rPr lang="ru-RU" sz="2600" dirty="0" err="1"/>
              <a:t>вирощування</a:t>
            </a:r>
            <a:r>
              <a:rPr lang="ru-RU" sz="2600" dirty="0"/>
              <a:t> </a:t>
            </a:r>
            <a:r>
              <a:rPr lang="ru-RU" sz="2600" dirty="0" err="1" smtClean="0"/>
              <a:t>врожаю</a:t>
            </a:r>
            <a:r>
              <a:rPr lang="ru-RU" sz="2600" dirty="0" smtClean="0"/>
              <a:t>.</a:t>
            </a:r>
          </a:p>
          <a:p>
            <a:pPr indent="457200" algn="just"/>
            <a:r>
              <a:rPr lang="ru-RU" sz="2600" dirty="0" err="1" smtClean="0"/>
              <a:t>Поділяється</a:t>
            </a:r>
            <a:r>
              <a:rPr lang="ru-RU" sz="2600" dirty="0" smtClean="0"/>
              <a:t> </a:t>
            </a:r>
            <a:r>
              <a:rPr lang="ru-RU" sz="2600" dirty="0"/>
              <a:t>на </a:t>
            </a:r>
            <a:r>
              <a:rPr lang="ru-RU" sz="2600" b="1" i="1" dirty="0" err="1"/>
              <a:t>природну</a:t>
            </a:r>
            <a:r>
              <a:rPr lang="ru-RU" sz="2600" dirty="0"/>
              <a:t> (</a:t>
            </a:r>
            <a:r>
              <a:rPr lang="ru-RU" sz="2600" dirty="0" err="1"/>
              <a:t>потенційну</a:t>
            </a:r>
            <a:r>
              <a:rPr lang="ru-RU" sz="2600" dirty="0"/>
              <a:t>) та </a:t>
            </a:r>
            <a:r>
              <a:rPr lang="ru-RU" sz="2600" b="1" i="1" dirty="0" err="1"/>
              <a:t>ефективну</a:t>
            </a:r>
            <a:r>
              <a:rPr lang="ru-RU" sz="2600" dirty="0"/>
              <a:t> (яка </a:t>
            </a:r>
            <a:r>
              <a:rPr lang="ru-RU" sz="2600" dirty="0" err="1"/>
              <a:t>виникає</a:t>
            </a:r>
            <a:r>
              <a:rPr lang="ru-RU" sz="2600" dirty="0"/>
              <a:t> </a:t>
            </a:r>
            <a:r>
              <a:rPr lang="ru-RU" sz="2600" dirty="0" err="1"/>
              <a:t>внаслідок</a:t>
            </a:r>
            <a:r>
              <a:rPr lang="ru-RU" sz="2600" dirty="0"/>
              <a:t> </a:t>
            </a:r>
            <a:r>
              <a:rPr lang="ru-RU" sz="2600" dirty="0" err="1"/>
              <a:t>обробітку</a:t>
            </a:r>
            <a:r>
              <a:rPr lang="ru-RU" sz="2600" dirty="0"/>
              <a:t>)</a:t>
            </a:r>
            <a:r>
              <a:rPr lang="uk-UA" sz="2600" dirty="0" smtClean="0"/>
              <a:t>. </a:t>
            </a:r>
          </a:p>
          <a:p>
            <a:endParaRPr lang="ru-RU" sz="2600" dirty="0"/>
          </a:p>
          <a:p>
            <a:endParaRPr lang="ru-RU" sz="2600" dirty="0"/>
          </a:p>
          <a:p>
            <a:r>
              <a:rPr lang="ru-RU" sz="2600" dirty="0"/>
              <a:t>     </a:t>
            </a:r>
          </a:p>
        </p:txBody>
      </p:sp>
    </p:spTree>
    <p:extLst>
      <p:ext uri="{BB962C8B-B14F-4D97-AF65-F5344CB8AC3E}">
        <p14:creationId xmlns:p14="http://schemas.microsoft.com/office/powerpoint/2010/main" val="33109495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99392"/>
            <a:ext cx="7818072" cy="1143000"/>
          </a:xfrm>
        </p:spPr>
        <p:txBody>
          <a:bodyPr>
            <a:normAutofit/>
          </a:bodyPr>
          <a:lstStyle/>
          <a:p>
            <a:pPr algn="ctr"/>
            <a:r>
              <a:rPr lang="uk-UA" sz="3000" b="1" dirty="0" smtClean="0"/>
              <a:t>Правовий режим земель сільськогосподарського призначення</a:t>
            </a:r>
            <a:endParaRPr lang="ru-RU" sz="3000" b="1" dirty="0"/>
          </a:p>
        </p:txBody>
      </p:sp>
      <p:sp>
        <p:nvSpPr>
          <p:cNvPr id="3" name="Объект 2"/>
          <p:cNvSpPr>
            <a:spLocks noGrp="1"/>
          </p:cNvSpPr>
          <p:nvPr>
            <p:ph idx="1"/>
          </p:nvPr>
        </p:nvSpPr>
        <p:spPr>
          <a:xfrm>
            <a:off x="755576" y="1187624"/>
            <a:ext cx="8136904" cy="5481736"/>
          </a:xfrm>
        </p:spPr>
        <p:txBody>
          <a:bodyPr>
            <a:normAutofit fontScale="92500" lnSpcReduction="20000"/>
          </a:bodyPr>
          <a:lstStyle/>
          <a:p>
            <a:pPr marL="916686" lvl="1" indent="-514350">
              <a:buClr>
                <a:srgbClr val="C00000"/>
              </a:buClr>
              <a:buFont typeface="+mj-lt"/>
              <a:buAutoNum type="arabicPeriod"/>
            </a:pPr>
            <a:r>
              <a:rPr lang="ru-RU" b="1" dirty="0" smtClean="0"/>
              <a:t>порядок </a:t>
            </a:r>
            <a:r>
              <a:rPr lang="ru-RU" b="1" dirty="0" err="1"/>
              <a:t>визначення</a:t>
            </a:r>
            <a:r>
              <a:rPr lang="ru-RU" b="1" dirty="0"/>
              <a:t> </a:t>
            </a:r>
            <a:r>
              <a:rPr lang="ru-RU" b="1" dirty="0" err="1"/>
              <a:t>цільового</a:t>
            </a:r>
            <a:r>
              <a:rPr lang="ru-RU" b="1" dirty="0"/>
              <a:t> </a:t>
            </a:r>
            <a:r>
              <a:rPr lang="ru-RU" b="1" dirty="0" err="1"/>
              <a:t>призначення</a:t>
            </a:r>
            <a:r>
              <a:rPr lang="ru-RU" b="1" dirty="0"/>
              <a:t> земель та </a:t>
            </a:r>
            <a:r>
              <a:rPr lang="ru-RU" b="1" dirty="0" err="1"/>
              <a:t>віднесення</a:t>
            </a:r>
            <a:r>
              <a:rPr lang="ru-RU" b="1" dirty="0"/>
              <a:t> </a:t>
            </a:r>
            <a:r>
              <a:rPr lang="ru-RU" b="1" dirty="0" err="1"/>
              <a:t>їх</a:t>
            </a:r>
            <a:r>
              <a:rPr lang="ru-RU" b="1" dirty="0"/>
              <a:t> до </a:t>
            </a:r>
            <a:r>
              <a:rPr lang="ru-RU" b="1" dirty="0" err="1" smtClean="0"/>
              <a:t>цієї</a:t>
            </a:r>
            <a:r>
              <a:rPr lang="ru-RU" b="1" dirty="0" smtClean="0"/>
              <a:t> </a:t>
            </a:r>
            <a:r>
              <a:rPr lang="ru-RU" b="1" dirty="0" err="1" smtClean="0"/>
              <a:t>категорії</a:t>
            </a:r>
            <a:r>
              <a:rPr lang="ru-RU" b="1" dirty="0"/>
              <a:t>;</a:t>
            </a:r>
          </a:p>
          <a:p>
            <a:pPr marL="916686" lvl="1" indent="-514350">
              <a:buClr>
                <a:srgbClr val="C00000"/>
              </a:buClr>
              <a:buFont typeface="+mj-lt"/>
              <a:buAutoNum type="arabicPeriod"/>
            </a:pPr>
            <a:r>
              <a:rPr lang="ru-RU" b="1" dirty="0" err="1" smtClean="0"/>
              <a:t>правові</a:t>
            </a:r>
            <a:r>
              <a:rPr lang="ru-RU" b="1" dirty="0" smtClean="0"/>
              <a:t> </a:t>
            </a:r>
            <a:r>
              <a:rPr lang="ru-RU" b="1" dirty="0" err="1"/>
              <a:t>форми</a:t>
            </a:r>
            <a:r>
              <a:rPr lang="ru-RU" b="1" dirty="0"/>
              <a:t> </a:t>
            </a:r>
            <a:r>
              <a:rPr lang="ru-RU" b="1" dirty="0" err="1"/>
              <a:t>використання</a:t>
            </a:r>
            <a:r>
              <a:rPr lang="ru-RU" b="1" dirty="0"/>
              <a:t> </a:t>
            </a:r>
            <a:r>
              <a:rPr lang="ru-RU" b="1" dirty="0" smtClean="0"/>
              <a:t>земель (</a:t>
            </a:r>
            <a:r>
              <a:rPr lang="ru-RU" b="1" dirty="0" err="1" smtClean="0"/>
              <a:t>види</a:t>
            </a:r>
            <a:r>
              <a:rPr lang="ru-RU" b="1" dirty="0" smtClean="0"/>
              <a:t> прав на </a:t>
            </a:r>
            <a:r>
              <a:rPr lang="ru-RU" b="1" dirty="0" err="1" smtClean="0"/>
              <a:t>землі</a:t>
            </a:r>
            <a:r>
              <a:rPr lang="ru-RU" b="1" dirty="0" smtClean="0"/>
              <a:t>);</a:t>
            </a:r>
            <a:endParaRPr lang="ru-RU" b="1" dirty="0"/>
          </a:p>
          <a:p>
            <a:pPr marL="916686" lvl="1" indent="-514350">
              <a:buClr>
                <a:srgbClr val="C00000"/>
              </a:buClr>
              <a:buFont typeface="+mj-lt"/>
              <a:buAutoNum type="arabicPeriod"/>
            </a:pPr>
            <a:r>
              <a:rPr lang="ru-RU" b="1" dirty="0" err="1" smtClean="0"/>
              <a:t>підстави</a:t>
            </a:r>
            <a:r>
              <a:rPr lang="ru-RU" b="1" dirty="0" smtClean="0"/>
              <a:t> </a:t>
            </a:r>
            <a:r>
              <a:rPr lang="ru-RU" b="1" dirty="0"/>
              <a:t>та порядок </a:t>
            </a:r>
            <a:r>
              <a:rPr lang="ru-RU" b="1" dirty="0" err="1"/>
              <a:t>набуття</a:t>
            </a:r>
            <a:r>
              <a:rPr lang="ru-RU" b="1" dirty="0"/>
              <a:t> прав на </a:t>
            </a:r>
            <a:r>
              <a:rPr lang="ru-RU" b="1" dirty="0" err="1" smtClean="0"/>
              <a:t>землі</a:t>
            </a:r>
            <a:r>
              <a:rPr lang="ru-RU" b="1" dirty="0" smtClean="0"/>
              <a:t>;</a:t>
            </a:r>
            <a:endParaRPr lang="ru-RU" b="1" dirty="0"/>
          </a:p>
          <a:p>
            <a:pPr marL="916686" lvl="1" indent="-514350">
              <a:buClr>
                <a:srgbClr val="C00000"/>
              </a:buClr>
              <a:buFont typeface="+mj-lt"/>
              <a:buAutoNum type="arabicPeriod"/>
            </a:pPr>
            <a:r>
              <a:rPr lang="ru-RU" b="1" dirty="0" smtClean="0"/>
              <a:t>права </a:t>
            </a:r>
            <a:r>
              <a:rPr lang="ru-RU" b="1" dirty="0"/>
              <a:t>та </a:t>
            </a:r>
            <a:r>
              <a:rPr lang="ru-RU" b="1" dirty="0" err="1"/>
              <a:t>обов’язки</a:t>
            </a:r>
            <a:r>
              <a:rPr lang="ru-RU" b="1" dirty="0"/>
              <a:t> </a:t>
            </a:r>
            <a:r>
              <a:rPr lang="ru-RU" b="1" dirty="0" err="1"/>
              <a:t>суб’єктів</a:t>
            </a:r>
            <a:r>
              <a:rPr lang="ru-RU" b="1" dirty="0"/>
              <a:t> </a:t>
            </a:r>
            <a:r>
              <a:rPr lang="ru-RU" b="1" dirty="0" err="1"/>
              <a:t>щодо</a:t>
            </a:r>
            <a:r>
              <a:rPr lang="ru-RU" b="1" dirty="0"/>
              <a:t> </a:t>
            </a:r>
            <a:r>
              <a:rPr lang="ru-RU" b="1" dirty="0" err="1"/>
              <a:t>використання</a:t>
            </a:r>
            <a:r>
              <a:rPr lang="ru-RU" b="1" dirty="0"/>
              <a:t> земель, за </a:t>
            </a:r>
            <a:r>
              <a:rPr lang="ru-RU" b="1" dirty="0" err="1"/>
              <a:t>цільовим</a:t>
            </a:r>
            <a:r>
              <a:rPr lang="ru-RU" b="1" dirty="0"/>
              <a:t> </a:t>
            </a:r>
            <a:r>
              <a:rPr lang="ru-RU" b="1" dirty="0" err="1"/>
              <a:t>призначен-ням</a:t>
            </a:r>
            <a:r>
              <a:rPr lang="ru-RU" b="1" dirty="0"/>
              <a:t>, у тому </a:t>
            </a:r>
            <a:r>
              <a:rPr lang="ru-RU" b="1" dirty="0" err="1"/>
              <a:t>числі</a:t>
            </a:r>
            <a:r>
              <a:rPr lang="ru-RU" b="1" dirty="0"/>
              <a:t> </a:t>
            </a:r>
            <a:r>
              <a:rPr lang="ru-RU" b="1" dirty="0" err="1"/>
              <a:t>обмеження</a:t>
            </a:r>
            <a:r>
              <a:rPr lang="ru-RU" b="1" dirty="0"/>
              <a:t> </a:t>
            </a:r>
            <a:r>
              <a:rPr lang="ru-RU" b="1" dirty="0" err="1"/>
              <a:t>цих</a:t>
            </a:r>
            <a:r>
              <a:rPr lang="ru-RU" b="1" dirty="0"/>
              <a:t> прав;</a:t>
            </a:r>
          </a:p>
          <a:p>
            <a:pPr marL="916686" lvl="1" indent="-514350">
              <a:buClr>
                <a:srgbClr val="C00000"/>
              </a:buClr>
              <a:buFont typeface="+mj-lt"/>
              <a:buAutoNum type="arabicPeriod"/>
            </a:pPr>
            <a:r>
              <a:rPr lang="ru-RU" b="1" dirty="0" err="1" smtClean="0"/>
              <a:t>підстави</a:t>
            </a:r>
            <a:r>
              <a:rPr lang="ru-RU" b="1" dirty="0" smtClean="0"/>
              <a:t> </a:t>
            </a:r>
            <a:r>
              <a:rPr lang="ru-RU" b="1" dirty="0"/>
              <a:t>та порядок </a:t>
            </a:r>
            <a:r>
              <a:rPr lang="ru-RU" b="1" dirty="0" err="1"/>
              <a:t>припинення</a:t>
            </a:r>
            <a:r>
              <a:rPr lang="ru-RU" b="1" dirty="0"/>
              <a:t> прав на </a:t>
            </a:r>
            <a:r>
              <a:rPr lang="ru-RU" b="1" dirty="0" err="1"/>
              <a:t>землі</a:t>
            </a:r>
            <a:r>
              <a:rPr lang="ru-RU" b="1" dirty="0"/>
              <a:t>;</a:t>
            </a:r>
          </a:p>
          <a:p>
            <a:pPr marL="916686" lvl="1" indent="-514350">
              <a:buClr>
                <a:srgbClr val="C00000"/>
              </a:buClr>
              <a:buFont typeface="+mj-lt"/>
              <a:buAutoNum type="arabicPeriod"/>
            </a:pPr>
            <a:r>
              <a:rPr lang="ru-RU" b="1" dirty="0" err="1" smtClean="0"/>
              <a:t>правова</a:t>
            </a:r>
            <a:r>
              <a:rPr lang="ru-RU" b="1" dirty="0" smtClean="0"/>
              <a:t> </a:t>
            </a:r>
            <a:r>
              <a:rPr lang="ru-RU" b="1" dirty="0" err="1" smtClean="0"/>
              <a:t>охорона</a:t>
            </a:r>
            <a:r>
              <a:rPr lang="ru-RU" b="1" dirty="0" smtClean="0"/>
              <a:t> </a:t>
            </a:r>
            <a:r>
              <a:rPr lang="ru-RU" b="1" dirty="0" err="1"/>
              <a:t>землі</a:t>
            </a:r>
            <a:r>
              <a:rPr lang="ru-RU" b="1" dirty="0"/>
              <a:t> як </a:t>
            </a:r>
            <a:r>
              <a:rPr lang="ru-RU" b="1" dirty="0" err="1"/>
              <a:t>об’єкта</a:t>
            </a:r>
            <a:r>
              <a:rPr lang="ru-RU" b="1" dirty="0"/>
              <a:t> </a:t>
            </a:r>
            <a:r>
              <a:rPr lang="ru-RU" b="1" dirty="0" err="1"/>
              <a:t>природи</a:t>
            </a:r>
            <a:r>
              <a:rPr lang="ru-RU" b="1" dirty="0"/>
              <a:t> та </a:t>
            </a:r>
            <a:r>
              <a:rPr lang="ru-RU" b="1" dirty="0" err="1"/>
              <a:t>суб’єктивних</a:t>
            </a:r>
            <a:r>
              <a:rPr lang="ru-RU" b="1" dirty="0"/>
              <a:t> прав;</a:t>
            </a:r>
          </a:p>
          <a:p>
            <a:pPr marL="916686" lvl="1" indent="-514350">
              <a:buClr>
                <a:srgbClr val="C00000"/>
              </a:buClr>
              <a:buFont typeface="+mj-lt"/>
              <a:buAutoNum type="arabicPeriod"/>
            </a:pPr>
            <a:r>
              <a:rPr lang="ru-RU" b="1" dirty="0" err="1" smtClean="0"/>
              <a:t>юридична</a:t>
            </a:r>
            <a:r>
              <a:rPr lang="ru-RU" b="1" dirty="0" smtClean="0"/>
              <a:t> </a:t>
            </a:r>
            <a:r>
              <a:rPr lang="ru-RU" b="1" dirty="0" err="1"/>
              <a:t>відповідальність</a:t>
            </a:r>
            <a:r>
              <a:rPr lang="ru-RU" b="1" dirty="0"/>
              <a:t> за </a:t>
            </a:r>
            <a:r>
              <a:rPr lang="ru-RU" b="1" dirty="0" err="1"/>
              <a:t>порушення</a:t>
            </a:r>
            <a:r>
              <a:rPr lang="ru-RU" b="1" dirty="0"/>
              <a:t> </a:t>
            </a:r>
            <a:r>
              <a:rPr lang="ru-RU" b="1" dirty="0" err="1"/>
              <a:t>встановлених</a:t>
            </a:r>
            <a:r>
              <a:rPr lang="ru-RU" b="1" dirty="0"/>
              <a:t> </a:t>
            </a:r>
            <a:r>
              <a:rPr lang="ru-RU" b="1" dirty="0" err="1"/>
              <a:t>вимог</a:t>
            </a:r>
            <a:r>
              <a:rPr lang="ru-RU" b="1" dirty="0"/>
              <a:t> </a:t>
            </a:r>
            <a:r>
              <a:rPr lang="ru-RU" b="1" dirty="0" err="1"/>
              <a:t>щодо</a:t>
            </a:r>
            <a:r>
              <a:rPr lang="ru-RU" b="1" dirty="0"/>
              <a:t> </a:t>
            </a:r>
            <a:r>
              <a:rPr lang="ru-RU" b="1" dirty="0" err="1"/>
              <a:t>використання</a:t>
            </a:r>
            <a:r>
              <a:rPr lang="ru-RU" b="1" dirty="0"/>
              <a:t> земель </a:t>
            </a:r>
            <a:r>
              <a:rPr lang="ru-RU" b="1" dirty="0" err="1" smtClean="0"/>
              <a:t>цієї</a:t>
            </a:r>
            <a:r>
              <a:rPr lang="ru-RU" b="1" dirty="0" smtClean="0"/>
              <a:t> </a:t>
            </a:r>
            <a:r>
              <a:rPr lang="ru-RU" b="1" dirty="0" err="1"/>
              <a:t>категорії</a:t>
            </a:r>
            <a:r>
              <a:rPr lang="ru-RU" b="1" dirty="0"/>
              <a:t>. </a:t>
            </a:r>
            <a:endParaRPr lang="uk-UA" sz="2400" dirty="0"/>
          </a:p>
        </p:txBody>
      </p:sp>
    </p:spTree>
    <p:extLst>
      <p:ext uri="{BB962C8B-B14F-4D97-AF65-F5344CB8AC3E}">
        <p14:creationId xmlns:p14="http://schemas.microsoft.com/office/powerpoint/2010/main" val="8998442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125760"/>
            <a:ext cx="7818072" cy="1143000"/>
          </a:xfrm>
        </p:spPr>
        <p:txBody>
          <a:bodyPr>
            <a:normAutofit/>
          </a:bodyPr>
          <a:lstStyle/>
          <a:p>
            <a:pPr algn="ctr"/>
            <a:r>
              <a:rPr lang="uk-UA" sz="3000" b="1" dirty="0" smtClean="0"/>
              <a:t>Види (рівні) правового режиму земель сільськогосподарського призначення</a:t>
            </a:r>
            <a:endParaRPr lang="ru-RU" sz="3000" b="1" dirty="0"/>
          </a:p>
        </p:txBody>
      </p:sp>
      <p:sp>
        <p:nvSpPr>
          <p:cNvPr id="3" name="Объект 2"/>
          <p:cNvSpPr>
            <a:spLocks noGrp="1"/>
          </p:cNvSpPr>
          <p:nvPr>
            <p:ph idx="1"/>
          </p:nvPr>
        </p:nvSpPr>
        <p:spPr>
          <a:xfrm>
            <a:off x="755576" y="1619672"/>
            <a:ext cx="8136904" cy="5481736"/>
          </a:xfrm>
        </p:spPr>
        <p:txBody>
          <a:bodyPr>
            <a:normAutofit/>
          </a:bodyPr>
          <a:lstStyle/>
          <a:p>
            <a:pPr marL="859536" lvl="1" indent="-457200">
              <a:buClr>
                <a:srgbClr val="C00000"/>
              </a:buClr>
              <a:buFont typeface="+mj-lt"/>
              <a:buAutoNum type="arabicPeriod"/>
            </a:pPr>
            <a:r>
              <a:rPr lang="ru-RU" b="1" dirty="0" err="1" smtClean="0">
                <a:solidFill>
                  <a:srgbClr val="FF0000"/>
                </a:solidFill>
              </a:rPr>
              <a:t>загальний</a:t>
            </a:r>
            <a:r>
              <a:rPr lang="ru-RU" b="1" dirty="0" smtClean="0"/>
              <a:t> </a:t>
            </a:r>
            <a:r>
              <a:rPr lang="ru-RU" b="1" dirty="0" err="1"/>
              <a:t>правовий</a:t>
            </a:r>
            <a:r>
              <a:rPr lang="ru-RU" b="1" dirty="0"/>
              <a:t> режим земель </a:t>
            </a:r>
            <a:r>
              <a:rPr lang="ru-RU" b="1" dirty="0" err="1"/>
              <a:t>сільськогосподарського</a:t>
            </a:r>
            <a:r>
              <a:rPr lang="ru-RU" b="1" dirty="0"/>
              <a:t> </a:t>
            </a:r>
            <a:r>
              <a:rPr lang="ru-RU" b="1" dirty="0" err="1" smtClean="0"/>
              <a:t>призначення</a:t>
            </a:r>
            <a:endParaRPr lang="ru-RU" b="1" dirty="0" smtClean="0"/>
          </a:p>
          <a:p>
            <a:pPr marL="859536" lvl="1" indent="-457200">
              <a:buClr>
                <a:srgbClr val="C00000"/>
              </a:buClr>
              <a:buFont typeface="+mj-lt"/>
              <a:buAutoNum type="arabicPeriod"/>
            </a:pPr>
            <a:endParaRPr lang="ru-RU" b="1" dirty="0"/>
          </a:p>
          <a:p>
            <a:pPr marL="916686" lvl="1" indent="-514350">
              <a:buClr>
                <a:srgbClr val="C00000"/>
              </a:buClr>
              <a:buFont typeface="+mj-lt"/>
              <a:buAutoNum type="arabicPeriod"/>
            </a:pPr>
            <a:r>
              <a:rPr lang="ru-RU" b="1" dirty="0" err="1" smtClean="0">
                <a:solidFill>
                  <a:srgbClr val="FF0000"/>
                </a:solidFill>
              </a:rPr>
              <a:t>особливий</a:t>
            </a:r>
            <a:r>
              <a:rPr lang="ru-RU" b="1" dirty="0" smtClean="0">
                <a:solidFill>
                  <a:srgbClr val="FF0000"/>
                </a:solidFill>
              </a:rPr>
              <a:t> </a:t>
            </a:r>
            <a:r>
              <a:rPr lang="ru-RU" b="1" dirty="0" err="1"/>
              <a:t>правовий</a:t>
            </a:r>
            <a:r>
              <a:rPr lang="ru-RU" b="1" dirty="0"/>
              <a:t> режим земель </a:t>
            </a:r>
            <a:r>
              <a:rPr lang="ru-RU" b="1" dirty="0" err="1"/>
              <a:t>окремих</a:t>
            </a:r>
            <a:r>
              <a:rPr lang="ru-RU" b="1" dirty="0"/>
              <a:t> </a:t>
            </a:r>
            <a:r>
              <a:rPr lang="ru-RU" b="1" dirty="0" err="1"/>
              <a:t>груп</a:t>
            </a:r>
            <a:r>
              <a:rPr lang="ru-RU" b="1" dirty="0"/>
              <a:t> земель в межах </a:t>
            </a:r>
            <a:r>
              <a:rPr lang="ru-RU" b="1" dirty="0" err="1"/>
              <a:t>цієї</a:t>
            </a:r>
            <a:r>
              <a:rPr lang="ru-RU" b="1" dirty="0"/>
              <a:t> </a:t>
            </a:r>
            <a:r>
              <a:rPr lang="ru-RU" b="1" dirty="0" err="1" smtClean="0"/>
              <a:t>категорії</a:t>
            </a:r>
            <a:endParaRPr lang="ru-RU" b="1" dirty="0"/>
          </a:p>
          <a:p>
            <a:pPr marL="916686" lvl="1" indent="-514350">
              <a:buClr>
                <a:srgbClr val="C00000"/>
              </a:buClr>
              <a:buFont typeface="+mj-lt"/>
              <a:buAutoNum type="arabicPeriod"/>
            </a:pPr>
            <a:endParaRPr lang="ru-RU" b="1" dirty="0" smtClean="0"/>
          </a:p>
          <a:p>
            <a:pPr marL="916686" lvl="1" indent="-514350">
              <a:buClr>
                <a:srgbClr val="C00000"/>
              </a:buClr>
              <a:buFont typeface="+mj-lt"/>
              <a:buAutoNum type="arabicPeriod"/>
            </a:pPr>
            <a:r>
              <a:rPr lang="ru-RU" b="1" dirty="0" err="1" smtClean="0">
                <a:solidFill>
                  <a:srgbClr val="FF0000"/>
                </a:solidFill>
              </a:rPr>
              <a:t>спеціальний</a:t>
            </a:r>
            <a:r>
              <a:rPr lang="ru-RU" b="1" dirty="0" smtClean="0">
                <a:solidFill>
                  <a:srgbClr val="FF0000"/>
                </a:solidFill>
              </a:rPr>
              <a:t> </a:t>
            </a:r>
            <a:r>
              <a:rPr lang="ru-RU" b="1" dirty="0" err="1"/>
              <a:t>правовий</a:t>
            </a:r>
            <a:r>
              <a:rPr lang="ru-RU" b="1" dirty="0"/>
              <a:t> режим для </a:t>
            </a:r>
            <a:r>
              <a:rPr lang="ru-RU" b="1" dirty="0" err="1"/>
              <a:t>окремих</a:t>
            </a:r>
            <a:r>
              <a:rPr lang="ru-RU" b="1" dirty="0"/>
              <a:t> </a:t>
            </a:r>
            <a:r>
              <a:rPr lang="ru-RU" b="1" dirty="0" err="1"/>
              <a:t>земельних</a:t>
            </a:r>
            <a:r>
              <a:rPr lang="ru-RU" b="1" dirty="0"/>
              <a:t> </a:t>
            </a:r>
            <a:r>
              <a:rPr lang="ru-RU" b="1" dirty="0" err="1" smtClean="0"/>
              <a:t>ділянок</a:t>
            </a:r>
            <a:endParaRPr lang="ru-RU" b="1" dirty="0"/>
          </a:p>
          <a:p>
            <a:pPr marL="402336" lvl="1" indent="0">
              <a:buClr>
                <a:srgbClr val="C00000"/>
              </a:buClr>
              <a:buNone/>
            </a:pPr>
            <a:endParaRPr lang="uk-UA" sz="2400" dirty="0"/>
          </a:p>
        </p:txBody>
      </p:sp>
    </p:spTree>
    <p:extLst>
      <p:ext uri="{BB962C8B-B14F-4D97-AF65-F5344CB8AC3E}">
        <p14:creationId xmlns:p14="http://schemas.microsoft.com/office/powerpoint/2010/main" val="256095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1043608" y="188640"/>
            <a:ext cx="7848872" cy="5078313"/>
          </a:xfrm>
          <a:prstGeom prst="rect">
            <a:avLst/>
          </a:prstGeom>
        </p:spPr>
        <p:txBody>
          <a:bodyPr wrap="square">
            <a:spAutoFit/>
          </a:bodyPr>
          <a:lstStyle/>
          <a:p>
            <a:r>
              <a:rPr lang="ru-RU" sz="2600" b="1" dirty="0" err="1">
                <a:solidFill>
                  <a:srgbClr val="FF0000"/>
                </a:solidFill>
              </a:rPr>
              <a:t>Стаття</a:t>
            </a:r>
            <a:r>
              <a:rPr lang="ru-RU" sz="2600" b="1" dirty="0">
                <a:solidFill>
                  <a:srgbClr val="FF0000"/>
                </a:solidFill>
              </a:rPr>
              <a:t> </a:t>
            </a:r>
            <a:r>
              <a:rPr lang="ru-RU" sz="2600" b="1" dirty="0" smtClean="0">
                <a:solidFill>
                  <a:srgbClr val="FF0000"/>
                </a:solidFill>
              </a:rPr>
              <a:t>23 ЗК. </a:t>
            </a:r>
            <a:r>
              <a:rPr lang="ru-RU" sz="2600" b="1" dirty="0" err="1"/>
              <a:t>Пріоритетність</a:t>
            </a:r>
            <a:r>
              <a:rPr lang="ru-RU" sz="2600" b="1" dirty="0"/>
              <a:t> земель </a:t>
            </a:r>
            <a:r>
              <a:rPr lang="ru-RU" sz="2600" b="1" dirty="0" err="1"/>
              <a:t>сільськогосподарського</a:t>
            </a:r>
            <a:r>
              <a:rPr lang="ru-RU" sz="2600" b="1" dirty="0"/>
              <a:t> </a:t>
            </a:r>
            <a:r>
              <a:rPr lang="ru-RU" sz="2600" b="1" dirty="0" err="1"/>
              <a:t>призначення</a:t>
            </a:r>
            <a:endParaRPr lang="ru-RU" sz="2600" b="1" dirty="0"/>
          </a:p>
          <a:p>
            <a:endParaRPr lang="ru-RU" sz="2600" dirty="0" smtClean="0"/>
          </a:p>
          <a:p>
            <a:r>
              <a:rPr lang="ru-RU" sz="2000" strike="sngStrike" dirty="0" err="1" smtClean="0"/>
              <a:t>Землі</a:t>
            </a:r>
            <a:r>
              <a:rPr lang="ru-RU" sz="2000" strike="sngStrike" dirty="0"/>
              <a:t>, </a:t>
            </a:r>
            <a:r>
              <a:rPr lang="ru-RU" sz="2000" strike="sngStrike" dirty="0" err="1"/>
              <a:t>придатні</a:t>
            </a:r>
            <a:r>
              <a:rPr lang="ru-RU" sz="2000" strike="sngStrike" dirty="0"/>
              <a:t> для потреб </a:t>
            </a:r>
            <a:r>
              <a:rPr lang="ru-RU" sz="2000" strike="sngStrike" dirty="0" err="1"/>
              <a:t>сільського</a:t>
            </a:r>
            <a:r>
              <a:rPr lang="ru-RU" sz="2000" strike="sngStrike" dirty="0"/>
              <a:t> </a:t>
            </a:r>
            <a:r>
              <a:rPr lang="ru-RU" sz="2000" strike="sngStrike" dirty="0" err="1"/>
              <a:t>господарства</a:t>
            </a:r>
            <a:r>
              <a:rPr lang="ru-RU" sz="2000" strike="sngStrike" dirty="0"/>
              <a:t>, </a:t>
            </a:r>
            <a:r>
              <a:rPr lang="ru-RU" sz="2000" strike="sngStrike" dirty="0" err="1"/>
              <a:t>повинні</a:t>
            </a:r>
            <a:r>
              <a:rPr lang="ru-RU" sz="2000" strike="sngStrike" dirty="0"/>
              <a:t> </a:t>
            </a:r>
            <a:r>
              <a:rPr lang="ru-RU" sz="2000" strike="sngStrike" dirty="0" err="1"/>
              <a:t>надаватися</a:t>
            </a:r>
            <a:r>
              <a:rPr lang="ru-RU" sz="2000" strike="sngStrike" dirty="0"/>
              <a:t> </a:t>
            </a:r>
            <a:r>
              <a:rPr lang="ru-RU" sz="2000" strike="sngStrike" dirty="0" err="1"/>
              <a:t>насамперед</a:t>
            </a:r>
            <a:r>
              <a:rPr lang="ru-RU" sz="2000" strike="sngStrike" dirty="0"/>
              <a:t> для </a:t>
            </a:r>
            <a:r>
              <a:rPr lang="ru-RU" sz="2000" strike="sngStrike" dirty="0" err="1"/>
              <a:t>сільськогосподарського</a:t>
            </a:r>
            <a:r>
              <a:rPr lang="ru-RU" sz="2000" strike="sngStrike" dirty="0"/>
              <a:t> </a:t>
            </a:r>
            <a:r>
              <a:rPr lang="ru-RU" sz="2000" strike="sngStrike" dirty="0" err="1"/>
              <a:t>використання</a:t>
            </a:r>
            <a:r>
              <a:rPr lang="ru-RU" sz="2000" dirty="0" smtClean="0"/>
              <a:t>.</a:t>
            </a:r>
          </a:p>
          <a:p>
            <a:endParaRPr lang="ru-RU" sz="2000" dirty="0" smtClean="0"/>
          </a:p>
          <a:p>
            <a:r>
              <a:rPr lang="ru-RU" sz="2000" b="1" dirty="0" smtClean="0">
                <a:solidFill>
                  <a:srgbClr val="00B050"/>
                </a:solidFill>
              </a:rPr>
              <a:t>Нова </a:t>
            </a:r>
            <a:r>
              <a:rPr lang="ru-RU" sz="2000" b="1" dirty="0" err="1" smtClean="0">
                <a:solidFill>
                  <a:srgbClr val="00B050"/>
                </a:solidFill>
              </a:rPr>
              <a:t>редакція</a:t>
            </a:r>
            <a:r>
              <a:rPr lang="ru-RU" sz="2000" b="1" dirty="0" smtClean="0">
                <a:solidFill>
                  <a:srgbClr val="00B050"/>
                </a:solidFill>
              </a:rPr>
              <a:t> (з </a:t>
            </a:r>
            <a:r>
              <a:rPr lang="ru-RU" sz="2000" b="1" dirty="0" err="1" smtClean="0">
                <a:solidFill>
                  <a:srgbClr val="00B050"/>
                </a:solidFill>
              </a:rPr>
              <a:t>липня</a:t>
            </a:r>
            <a:r>
              <a:rPr lang="ru-RU" sz="2000" b="1" smtClean="0">
                <a:solidFill>
                  <a:srgbClr val="00B050"/>
                </a:solidFill>
              </a:rPr>
              <a:t> 2022 р.):</a:t>
            </a:r>
            <a:endParaRPr lang="ru-RU" sz="2000" b="1" dirty="0">
              <a:solidFill>
                <a:srgbClr val="00B050"/>
              </a:solidFill>
            </a:endParaRPr>
          </a:p>
          <a:p>
            <a:r>
              <a:rPr lang="ru-RU" sz="2000" dirty="0" smtClean="0"/>
              <a:t>1. </a:t>
            </a:r>
            <a:r>
              <a:rPr lang="ru-RU" sz="2000" dirty="0" err="1" smtClean="0"/>
              <a:t>Землі</a:t>
            </a:r>
            <a:r>
              <a:rPr lang="ru-RU" sz="2000" dirty="0"/>
              <a:t>, </a:t>
            </a:r>
            <a:r>
              <a:rPr lang="ru-RU" sz="2000" dirty="0" err="1"/>
              <a:t>придатні</a:t>
            </a:r>
            <a:r>
              <a:rPr lang="ru-RU" sz="2000" dirty="0"/>
              <a:t> для потреб </a:t>
            </a:r>
            <a:r>
              <a:rPr lang="ru-RU" sz="2000" dirty="0" err="1"/>
              <a:t>сільського</a:t>
            </a:r>
            <a:r>
              <a:rPr lang="ru-RU" sz="2000" dirty="0"/>
              <a:t> </a:t>
            </a:r>
            <a:r>
              <a:rPr lang="ru-RU" sz="2000" dirty="0" err="1"/>
              <a:t>господарства</a:t>
            </a:r>
            <a:r>
              <a:rPr lang="ru-RU" sz="2000" dirty="0"/>
              <a:t> (</a:t>
            </a:r>
            <a:r>
              <a:rPr lang="ru-RU" sz="2000" dirty="0" err="1"/>
              <a:t>крім</a:t>
            </a:r>
            <a:r>
              <a:rPr lang="ru-RU" sz="2000" dirty="0"/>
              <a:t> </a:t>
            </a:r>
            <a:r>
              <a:rPr lang="ru-RU" sz="2000" dirty="0" err="1"/>
              <a:t>самозалісених</a:t>
            </a:r>
            <a:r>
              <a:rPr lang="ru-RU" sz="2000" dirty="0"/>
              <a:t> земель), </a:t>
            </a:r>
            <a:r>
              <a:rPr lang="ru-RU" sz="2000" dirty="0" err="1"/>
              <a:t>повинні</a:t>
            </a:r>
            <a:r>
              <a:rPr lang="ru-RU" sz="2000" dirty="0"/>
              <a:t> </a:t>
            </a:r>
            <a:r>
              <a:rPr lang="ru-RU" sz="2000" dirty="0" err="1"/>
              <a:t>надаватися</a:t>
            </a:r>
            <a:r>
              <a:rPr lang="ru-RU" sz="2000" dirty="0"/>
              <a:t> </a:t>
            </a:r>
            <a:r>
              <a:rPr lang="ru-RU" sz="2000" dirty="0" err="1"/>
              <a:t>насамперед</a:t>
            </a:r>
            <a:r>
              <a:rPr lang="ru-RU" sz="2000" dirty="0"/>
              <a:t> для таких </a:t>
            </a:r>
            <a:r>
              <a:rPr lang="ru-RU" sz="2000" dirty="0" err="1"/>
              <a:t>цілей</a:t>
            </a:r>
            <a:r>
              <a:rPr lang="ru-RU" sz="2000" dirty="0" smtClean="0"/>
              <a:t>:</a:t>
            </a:r>
          </a:p>
          <a:p>
            <a:endParaRPr lang="ru-RU" sz="2000" dirty="0"/>
          </a:p>
          <a:p>
            <a:pPr indent="361950"/>
            <a:r>
              <a:rPr lang="ru-RU" sz="2000" dirty="0" smtClean="0"/>
              <a:t>1</a:t>
            </a:r>
            <a:r>
              <a:rPr lang="ru-RU" sz="2000" dirty="0"/>
              <a:t>) </a:t>
            </a:r>
            <a:r>
              <a:rPr lang="ru-RU" sz="2000" dirty="0" err="1"/>
              <a:t>ведення</a:t>
            </a:r>
            <a:r>
              <a:rPr lang="ru-RU" sz="2000" dirty="0"/>
              <a:t> </a:t>
            </a:r>
            <a:r>
              <a:rPr lang="ru-RU" sz="2000" dirty="0" err="1"/>
              <a:t>сільського</a:t>
            </a:r>
            <a:r>
              <a:rPr lang="ru-RU" sz="2000" dirty="0"/>
              <a:t> </a:t>
            </a:r>
            <a:r>
              <a:rPr lang="ru-RU" sz="2000" dirty="0" err="1"/>
              <a:t>господарства</a:t>
            </a:r>
            <a:r>
              <a:rPr lang="ru-RU" sz="2000" dirty="0"/>
              <a:t>;</a:t>
            </a:r>
          </a:p>
          <a:p>
            <a:pPr indent="361950"/>
            <a:r>
              <a:rPr lang="ru-RU" sz="2000" dirty="0" smtClean="0"/>
              <a:t>2</a:t>
            </a:r>
            <a:r>
              <a:rPr lang="ru-RU" sz="2000" dirty="0"/>
              <a:t>) </a:t>
            </a:r>
            <a:r>
              <a:rPr lang="ru-RU" sz="2000" dirty="0" err="1"/>
              <a:t>ведення</a:t>
            </a:r>
            <a:r>
              <a:rPr lang="ru-RU" sz="2000" dirty="0"/>
              <a:t> </a:t>
            </a:r>
            <a:r>
              <a:rPr lang="ru-RU" sz="2000" dirty="0" err="1"/>
              <a:t>лісового</a:t>
            </a:r>
            <a:r>
              <a:rPr lang="ru-RU" sz="2000" dirty="0"/>
              <a:t> </a:t>
            </a:r>
            <a:r>
              <a:rPr lang="ru-RU" sz="2000" dirty="0" err="1"/>
              <a:t>господарства</a:t>
            </a:r>
            <a:r>
              <a:rPr lang="ru-RU" sz="2000" dirty="0"/>
              <a:t>;</a:t>
            </a:r>
          </a:p>
          <a:p>
            <a:pPr indent="361950"/>
            <a:r>
              <a:rPr lang="ru-RU" sz="2000" dirty="0" smtClean="0"/>
              <a:t>3</a:t>
            </a:r>
            <a:r>
              <a:rPr lang="ru-RU" sz="2000" dirty="0"/>
              <a:t>) </a:t>
            </a:r>
            <a:r>
              <a:rPr lang="ru-RU" sz="2000" dirty="0" err="1"/>
              <a:t>створення</a:t>
            </a:r>
            <a:r>
              <a:rPr lang="ru-RU" sz="2000" dirty="0"/>
              <a:t> </a:t>
            </a:r>
            <a:r>
              <a:rPr lang="ru-RU" sz="2000" dirty="0" err="1"/>
              <a:t>територій</a:t>
            </a:r>
            <a:r>
              <a:rPr lang="ru-RU" sz="2000" dirty="0"/>
              <a:t> та </a:t>
            </a:r>
            <a:r>
              <a:rPr lang="ru-RU" sz="2000" dirty="0" err="1"/>
              <a:t>об’єктів</a:t>
            </a:r>
            <a:r>
              <a:rPr lang="ru-RU" sz="2000" dirty="0"/>
              <a:t> природно-</a:t>
            </a:r>
            <a:r>
              <a:rPr lang="ru-RU" sz="2000" dirty="0" err="1"/>
              <a:t>заповідного</a:t>
            </a:r>
            <a:r>
              <a:rPr lang="ru-RU" sz="2000" dirty="0"/>
              <a:t> фонду.</a:t>
            </a:r>
          </a:p>
          <a:p>
            <a:pPr indent="361950"/>
            <a:endParaRPr lang="ru-RU" sz="2600" dirty="0"/>
          </a:p>
        </p:txBody>
      </p:sp>
    </p:spTree>
    <p:extLst>
      <p:ext uri="{BB962C8B-B14F-4D97-AF65-F5344CB8AC3E}">
        <p14:creationId xmlns:p14="http://schemas.microsoft.com/office/powerpoint/2010/main" val="26599922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384"/>
            <a:ext cx="7498080" cy="1143000"/>
          </a:xfrm>
        </p:spPr>
        <p:txBody>
          <a:bodyPr/>
          <a:lstStyle/>
          <a:p>
            <a:pPr algn="ctr"/>
            <a:r>
              <a:rPr lang="uk-UA" sz="3200" b="1" dirty="0">
                <a:solidFill>
                  <a:srgbClr val="4F271C">
                    <a:satMod val="130000"/>
                  </a:srgbClr>
                </a:solidFill>
              </a:rPr>
              <a:t>Правові форми використання </a:t>
            </a:r>
            <a:r>
              <a:rPr lang="uk-UA" sz="3200" b="1" dirty="0" smtClean="0">
                <a:solidFill>
                  <a:srgbClr val="4F271C">
                    <a:satMod val="130000"/>
                  </a:srgbClr>
                </a:solidFill>
              </a:rPr>
              <a:t>ЗСГП </a:t>
            </a:r>
            <a:endParaRPr lang="ru-RU" dirty="0"/>
          </a:p>
        </p:txBody>
      </p:sp>
      <p:sp>
        <p:nvSpPr>
          <p:cNvPr id="3" name="Объект 2"/>
          <p:cNvSpPr>
            <a:spLocks noGrp="1"/>
          </p:cNvSpPr>
          <p:nvPr>
            <p:ph idx="1"/>
          </p:nvPr>
        </p:nvSpPr>
        <p:spPr>
          <a:xfrm>
            <a:off x="1435608" y="1268760"/>
            <a:ext cx="7498080" cy="4800600"/>
          </a:xfrm>
        </p:spPr>
        <p:txBody>
          <a:bodyPr>
            <a:normAutofit fontScale="92500" lnSpcReduction="20000"/>
          </a:bodyPr>
          <a:lstStyle/>
          <a:p>
            <a:pPr marL="596646" indent="-514350">
              <a:spcAft>
                <a:spcPts val="1800"/>
              </a:spcAft>
              <a:buClr>
                <a:srgbClr val="FF0000"/>
              </a:buClr>
              <a:buFont typeface="+mj-lt"/>
              <a:buAutoNum type="arabicPeriod"/>
            </a:pPr>
            <a:r>
              <a:rPr lang="ru-RU" b="1" dirty="0" smtClean="0"/>
              <a:t>на </a:t>
            </a:r>
            <a:r>
              <a:rPr lang="ru-RU" b="1" dirty="0" err="1"/>
              <a:t>підставі</a:t>
            </a:r>
            <a:r>
              <a:rPr lang="ru-RU" b="1" dirty="0"/>
              <a:t> права </a:t>
            </a:r>
            <a:r>
              <a:rPr lang="ru-RU" b="1" dirty="0" err="1"/>
              <a:t>власності</a:t>
            </a:r>
            <a:r>
              <a:rPr lang="ru-RU" b="1" dirty="0"/>
              <a:t>;</a:t>
            </a:r>
          </a:p>
          <a:p>
            <a:pPr marL="596646" indent="-514350">
              <a:spcAft>
                <a:spcPts val="1800"/>
              </a:spcAft>
              <a:buClr>
                <a:srgbClr val="FF0000"/>
              </a:buClr>
              <a:buFont typeface="+mj-lt"/>
              <a:buAutoNum type="arabicPeriod"/>
            </a:pPr>
            <a:r>
              <a:rPr lang="ru-RU" b="1" dirty="0" smtClean="0"/>
              <a:t>на </a:t>
            </a:r>
            <a:r>
              <a:rPr lang="ru-RU" b="1" dirty="0" err="1"/>
              <a:t>праві</a:t>
            </a:r>
            <a:r>
              <a:rPr lang="ru-RU" b="1" dirty="0"/>
              <a:t> </a:t>
            </a:r>
            <a:r>
              <a:rPr lang="ru-RU" b="1" dirty="0" err="1"/>
              <a:t>постійного</a:t>
            </a:r>
            <a:r>
              <a:rPr lang="ru-RU" b="1" dirty="0"/>
              <a:t> </a:t>
            </a:r>
            <a:r>
              <a:rPr lang="ru-RU" b="1" dirty="0" err="1"/>
              <a:t>користування</a:t>
            </a:r>
            <a:r>
              <a:rPr lang="ru-RU" b="1" dirty="0"/>
              <a:t>;</a:t>
            </a:r>
          </a:p>
          <a:p>
            <a:pPr marL="596646" indent="-514350">
              <a:spcAft>
                <a:spcPts val="1800"/>
              </a:spcAft>
              <a:buClr>
                <a:srgbClr val="FF0000"/>
              </a:buClr>
              <a:buFont typeface="+mj-lt"/>
              <a:buAutoNum type="arabicPeriod"/>
            </a:pPr>
            <a:r>
              <a:rPr lang="ru-RU" b="1" dirty="0" smtClean="0"/>
              <a:t>на </a:t>
            </a:r>
            <a:r>
              <a:rPr lang="ru-RU" b="1" dirty="0" err="1" smtClean="0"/>
              <a:t>підставі</a:t>
            </a:r>
            <a:r>
              <a:rPr lang="ru-RU" b="1" dirty="0" smtClean="0"/>
              <a:t> права </a:t>
            </a:r>
            <a:r>
              <a:rPr lang="ru-RU" b="1" dirty="0" err="1" smtClean="0"/>
              <a:t>довічного</a:t>
            </a:r>
            <a:r>
              <a:rPr lang="ru-RU" b="1" dirty="0" smtClean="0"/>
              <a:t> </a:t>
            </a:r>
            <a:r>
              <a:rPr lang="ru-RU" b="1" dirty="0" err="1" smtClean="0"/>
              <a:t>успадкованого</a:t>
            </a:r>
            <a:r>
              <a:rPr lang="ru-RU" b="1" dirty="0" smtClean="0"/>
              <a:t> </a:t>
            </a:r>
            <a:r>
              <a:rPr lang="ru-RU" b="1" dirty="0" err="1" smtClean="0"/>
              <a:t>землеволодіння</a:t>
            </a:r>
            <a:r>
              <a:rPr lang="ru-RU" b="1" dirty="0" smtClean="0"/>
              <a:t>;</a:t>
            </a:r>
          </a:p>
          <a:p>
            <a:pPr marL="596646" indent="-514350">
              <a:spcAft>
                <a:spcPts val="1800"/>
              </a:spcAft>
              <a:buClr>
                <a:srgbClr val="FF0000"/>
              </a:buClr>
              <a:buFont typeface="+mj-lt"/>
              <a:buAutoNum type="arabicPeriod"/>
            </a:pPr>
            <a:r>
              <a:rPr lang="ru-RU" b="1" dirty="0" smtClean="0"/>
              <a:t>на </a:t>
            </a:r>
            <a:r>
              <a:rPr lang="ru-RU" b="1" dirty="0" err="1"/>
              <a:t>підставі</a:t>
            </a:r>
            <a:r>
              <a:rPr lang="ru-RU" b="1" dirty="0"/>
              <a:t> договору </a:t>
            </a:r>
            <a:r>
              <a:rPr lang="ru-RU" b="1" dirty="0" err="1"/>
              <a:t>оренди</a:t>
            </a:r>
            <a:r>
              <a:rPr lang="ru-RU" b="1" dirty="0"/>
              <a:t> (</a:t>
            </a:r>
            <a:r>
              <a:rPr lang="ru-RU" b="1" dirty="0" err="1"/>
              <a:t>суборенди</a:t>
            </a:r>
            <a:r>
              <a:rPr lang="ru-RU" b="1" dirty="0"/>
              <a:t>);</a:t>
            </a:r>
          </a:p>
          <a:p>
            <a:pPr marL="596646" indent="-514350">
              <a:spcAft>
                <a:spcPts val="1800"/>
              </a:spcAft>
              <a:buClr>
                <a:srgbClr val="FF0000"/>
              </a:buClr>
              <a:buFont typeface="+mj-lt"/>
              <a:buAutoNum type="arabicPeriod"/>
            </a:pPr>
            <a:r>
              <a:rPr lang="ru-RU" b="1" dirty="0" smtClean="0"/>
              <a:t>на </a:t>
            </a:r>
            <a:r>
              <a:rPr lang="ru-RU" b="1" dirty="0" err="1"/>
              <a:t>підставі</a:t>
            </a:r>
            <a:r>
              <a:rPr lang="ru-RU" b="1" dirty="0"/>
              <a:t> </a:t>
            </a:r>
            <a:r>
              <a:rPr lang="ru-RU" b="1" dirty="0" err="1"/>
              <a:t>сервітутного</a:t>
            </a:r>
            <a:r>
              <a:rPr lang="ru-RU" b="1" dirty="0"/>
              <a:t> права;</a:t>
            </a:r>
          </a:p>
          <a:p>
            <a:pPr marL="596646" indent="-514350">
              <a:spcAft>
                <a:spcPts val="1800"/>
              </a:spcAft>
              <a:buClr>
                <a:srgbClr val="FF0000"/>
              </a:buClr>
              <a:buFont typeface="+mj-lt"/>
              <a:buAutoNum type="arabicPeriod"/>
            </a:pPr>
            <a:r>
              <a:rPr lang="ru-RU" b="1" dirty="0" smtClean="0"/>
              <a:t>на </a:t>
            </a:r>
            <a:r>
              <a:rPr lang="ru-RU" b="1" dirty="0" err="1"/>
              <a:t>підставі</a:t>
            </a:r>
            <a:r>
              <a:rPr lang="ru-RU" b="1" dirty="0"/>
              <a:t> </a:t>
            </a:r>
            <a:r>
              <a:rPr lang="ru-RU" b="1" dirty="0" smtClean="0"/>
              <a:t>права </a:t>
            </a:r>
            <a:r>
              <a:rPr lang="ru-RU" b="1" dirty="0" err="1" smtClean="0"/>
              <a:t>емфітевзису</a:t>
            </a:r>
            <a:r>
              <a:rPr lang="ru-RU" b="1" dirty="0" smtClean="0"/>
              <a:t>.</a:t>
            </a:r>
            <a:endParaRPr lang="ru-RU" b="1" dirty="0"/>
          </a:p>
          <a:p>
            <a:pPr marL="82296" indent="0">
              <a:buNone/>
            </a:pPr>
            <a:endParaRPr lang="ru-RU" dirty="0"/>
          </a:p>
        </p:txBody>
      </p:sp>
    </p:spTree>
    <p:extLst>
      <p:ext uri="{BB962C8B-B14F-4D97-AF65-F5344CB8AC3E}">
        <p14:creationId xmlns:p14="http://schemas.microsoft.com/office/powerpoint/2010/main" val="19912249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1043608" y="116632"/>
            <a:ext cx="8100392" cy="4524315"/>
          </a:xfrm>
          <a:prstGeom prst="rect">
            <a:avLst/>
          </a:prstGeom>
        </p:spPr>
        <p:txBody>
          <a:bodyPr wrap="square">
            <a:spAutoFit/>
          </a:bodyPr>
          <a:lstStyle/>
          <a:p>
            <a:r>
              <a:rPr lang="ru-RU" sz="2400" b="1" dirty="0"/>
              <a:t>ЗАКОН УКРАЇНИ</a:t>
            </a:r>
          </a:p>
          <a:p>
            <a:r>
              <a:rPr lang="uk-UA" sz="2400" b="1" dirty="0" smtClean="0"/>
              <a:t>від </a:t>
            </a:r>
            <a:r>
              <a:rPr lang="ru-RU" sz="2400" b="1" dirty="0"/>
              <a:t>31 </a:t>
            </a:r>
            <a:r>
              <a:rPr lang="ru-RU" sz="2400" b="1" dirty="0" err="1"/>
              <a:t>березня</a:t>
            </a:r>
            <a:r>
              <a:rPr lang="ru-RU" sz="2400" b="1" dirty="0"/>
              <a:t> 2020 </a:t>
            </a:r>
            <a:r>
              <a:rPr lang="ru-RU" sz="2400" b="1" dirty="0" smtClean="0"/>
              <a:t>р. № 552-IX</a:t>
            </a:r>
          </a:p>
          <a:p>
            <a:r>
              <a:rPr lang="ru-RU" sz="2400" b="1" dirty="0" smtClean="0">
                <a:solidFill>
                  <a:srgbClr val="FF0000"/>
                </a:solidFill>
              </a:rPr>
              <a:t>«Про </a:t>
            </a:r>
            <a:r>
              <a:rPr lang="ru-RU" sz="2400" b="1" dirty="0" err="1">
                <a:solidFill>
                  <a:srgbClr val="FF0000"/>
                </a:solidFill>
              </a:rPr>
              <a:t>внесення</a:t>
            </a:r>
            <a:r>
              <a:rPr lang="ru-RU" sz="2400" b="1" dirty="0">
                <a:solidFill>
                  <a:srgbClr val="FF0000"/>
                </a:solidFill>
              </a:rPr>
              <a:t> </a:t>
            </a:r>
            <a:r>
              <a:rPr lang="ru-RU" sz="2400" b="1" dirty="0" err="1">
                <a:solidFill>
                  <a:srgbClr val="FF0000"/>
                </a:solidFill>
              </a:rPr>
              <a:t>змін</a:t>
            </a:r>
            <a:r>
              <a:rPr lang="ru-RU" sz="2400" b="1" dirty="0">
                <a:solidFill>
                  <a:srgbClr val="FF0000"/>
                </a:solidFill>
              </a:rPr>
              <a:t> до </a:t>
            </a:r>
            <a:r>
              <a:rPr lang="ru-RU" sz="2400" b="1" dirty="0" err="1">
                <a:solidFill>
                  <a:srgbClr val="FF0000"/>
                </a:solidFill>
              </a:rPr>
              <a:t>деяких</a:t>
            </a:r>
            <a:r>
              <a:rPr lang="ru-RU" sz="2400" b="1" dirty="0">
                <a:solidFill>
                  <a:srgbClr val="FF0000"/>
                </a:solidFill>
              </a:rPr>
              <a:t> </a:t>
            </a:r>
            <a:r>
              <a:rPr lang="ru-RU" sz="2400" b="1" dirty="0" err="1">
                <a:solidFill>
                  <a:srgbClr val="FF0000"/>
                </a:solidFill>
              </a:rPr>
              <a:t>законодавчих</a:t>
            </a:r>
            <a:r>
              <a:rPr lang="ru-RU" sz="2400" b="1" dirty="0">
                <a:solidFill>
                  <a:srgbClr val="FF0000"/>
                </a:solidFill>
              </a:rPr>
              <a:t> </a:t>
            </a:r>
            <a:r>
              <a:rPr lang="ru-RU" sz="2400" b="1" dirty="0" err="1">
                <a:solidFill>
                  <a:srgbClr val="FF0000"/>
                </a:solidFill>
              </a:rPr>
              <a:t>актів</a:t>
            </a:r>
            <a:r>
              <a:rPr lang="ru-RU" sz="2400" b="1" dirty="0">
                <a:solidFill>
                  <a:srgbClr val="FF0000"/>
                </a:solidFill>
              </a:rPr>
              <a:t> </a:t>
            </a:r>
            <a:r>
              <a:rPr lang="ru-RU" sz="2400" b="1" dirty="0" err="1">
                <a:solidFill>
                  <a:srgbClr val="FF0000"/>
                </a:solidFill>
              </a:rPr>
              <a:t>України</a:t>
            </a:r>
            <a:r>
              <a:rPr lang="ru-RU" sz="2400" b="1" dirty="0">
                <a:solidFill>
                  <a:srgbClr val="FF0000"/>
                </a:solidFill>
              </a:rPr>
              <a:t> </a:t>
            </a:r>
            <a:r>
              <a:rPr lang="ru-RU" sz="2400" b="1" dirty="0" err="1">
                <a:solidFill>
                  <a:srgbClr val="FF0000"/>
                </a:solidFill>
              </a:rPr>
              <a:t>щодо</a:t>
            </a:r>
            <a:r>
              <a:rPr lang="ru-RU" sz="2400" b="1" dirty="0">
                <a:solidFill>
                  <a:srgbClr val="FF0000"/>
                </a:solidFill>
              </a:rPr>
              <a:t> умов </a:t>
            </a:r>
            <a:r>
              <a:rPr lang="ru-RU" sz="2400" b="1" dirty="0" err="1">
                <a:solidFill>
                  <a:srgbClr val="FF0000"/>
                </a:solidFill>
              </a:rPr>
              <a:t>обігу</a:t>
            </a:r>
            <a:r>
              <a:rPr lang="ru-RU" sz="2400" b="1" dirty="0">
                <a:solidFill>
                  <a:srgbClr val="FF0000"/>
                </a:solidFill>
              </a:rPr>
              <a:t> земель </a:t>
            </a:r>
            <a:r>
              <a:rPr lang="ru-RU" sz="2400" b="1" dirty="0" err="1">
                <a:solidFill>
                  <a:srgbClr val="FF0000"/>
                </a:solidFill>
              </a:rPr>
              <a:t>сільськогосподарського</a:t>
            </a:r>
            <a:r>
              <a:rPr lang="ru-RU" sz="2400" b="1" dirty="0">
                <a:solidFill>
                  <a:srgbClr val="FF0000"/>
                </a:solidFill>
              </a:rPr>
              <a:t> </a:t>
            </a:r>
            <a:r>
              <a:rPr lang="ru-RU" sz="2400" b="1" dirty="0" err="1" smtClean="0">
                <a:solidFill>
                  <a:srgbClr val="FF0000"/>
                </a:solidFill>
              </a:rPr>
              <a:t>призначення</a:t>
            </a:r>
            <a:r>
              <a:rPr lang="ru-RU" sz="2400" b="1" dirty="0" smtClean="0">
                <a:solidFill>
                  <a:srgbClr val="FF0000"/>
                </a:solidFill>
              </a:rPr>
              <a:t>»</a:t>
            </a:r>
          </a:p>
          <a:p>
            <a:endParaRPr lang="ru-RU" sz="2400" b="1" dirty="0">
              <a:solidFill>
                <a:srgbClr val="FF0000"/>
              </a:solidFill>
            </a:endParaRPr>
          </a:p>
          <a:p>
            <a:endParaRPr lang="ru-RU" sz="2400" b="1" dirty="0" smtClean="0">
              <a:solidFill>
                <a:srgbClr val="FF0000"/>
              </a:solidFill>
            </a:endParaRPr>
          </a:p>
          <a:p>
            <a:r>
              <a:rPr lang="ru-RU" sz="2400" b="1" dirty="0" err="1">
                <a:solidFill>
                  <a:srgbClr val="002060"/>
                </a:solidFill>
              </a:rPr>
              <a:t>Стаття</a:t>
            </a:r>
            <a:r>
              <a:rPr lang="ru-RU" sz="2400" b="1" dirty="0">
                <a:solidFill>
                  <a:srgbClr val="002060"/>
                </a:solidFill>
              </a:rPr>
              <a:t> 130. </a:t>
            </a:r>
            <a:r>
              <a:rPr lang="ru-RU" sz="2400" b="1" dirty="0" err="1">
                <a:solidFill>
                  <a:srgbClr val="002060"/>
                </a:solidFill>
              </a:rPr>
              <a:t>Набуття</a:t>
            </a:r>
            <a:r>
              <a:rPr lang="ru-RU" sz="2400" b="1" dirty="0">
                <a:solidFill>
                  <a:srgbClr val="002060"/>
                </a:solidFill>
              </a:rPr>
              <a:t> права </a:t>
            </a:r>
            <a:r>
              <a:rPr lang="ru-RU" sz="2400" b="1" dirty="0" err="1">
                <a:solidFill>
                  <a:srgbClr val="002060"/>
                </a:solidFill>
              </a:rPr>
              <a:t>власності</a:t>
            </a:r>
            <a:r>
              <a:rPr lang="ru-RU" sz="2400" b="1" dirty="0">
                <a:solidFill>
                  <a:srgbClr val="002060"/>
                </a:solidFill>
              </a:rPr>
              <a:t> на </a:t>
            </a:r>
            <a:r>
              <a:rPr lang="ru-RU" sz="2400" b="1" dirty="0" err="1">
                <a:solidFill>
                  <a:srgbClr val="002060"/>
                </a:solidFill>
              </a:rPr>
              <a:t>земельні</a:t>
            </a:r>
            <a:r>
              <a:rPr lang="ru-RU" sz="2400" b="1" dirty="0">
                <a:solidFill>
                  <a:srgbClr val="002060"/>
                </a:solidFill>
              </a:rPr>
              <a:t> </a:t>
            </a:r>
            <a:r>
              <a:rPr lang="ru-RU" sz="2400" b="1" dirty="0" err="1">
                <a:solidFill>
                  <a:srgbClr val="002060"/>
                </a:solidFill>
              </a:rPr>
              <a:t>ділянки</a:t>
            </a:r>
            <a:r>
              <a:rPr lang="ru-RU" sz="2400" b="1" dirty="0">
                <a:solidFill>
                  <a:srgbClr val="002060"/>
                </a:solidFill>
              </a:rPr>
              <a:t> </a:t>
            </a:r>
            <a:r>
              <a:rPr lang="ru-RU" sz="2400" b="1" dirty="0" err="1">
                <a:solidFill>
                  <a:srgbClr val="002060"/>
                </a:solidFill>
              </a:rPr>
              <a:t>сільськогосподарського</a:t>
            </a:r>
            <a:r>
              <a:rPr lang="ru-RU" sz="2400" b="1" dirty="0">
                <a:solidFill>
                  <a:srgbClr val="002060"/>
                </a:solidFill>
              </a:rPr>
              <a:t> </a:t>
            </a:r>
            <a:r>
              <a:rPr lang="ru-RU" sz="2400" b="1" dirty="0" err="1" smtClean="0">
                <a:solidFill>
                  <a:srgbClr val="002060"/>
                </a:solidFill>
              </a:rPr>
              <a:t>призначення</a:t>
            </a:r>
            <a:endParaRPr lang="ru-RU" sz="2400" b="1" dirty="0" smtClean="0">
              <a:solidFill>
                <a:srgbClr val="002060"/>
              </a:solidFill>
            </a:endParaRPr>
          </a:p>
          <a:p>
            <a:endParaRPr lang="ru-RU" sz="2400" b="1" dirty="0">
              <a:solidFill>
                <a:srgbClr val="002060"/>
              </a:solidFill>
            </a:endParaRPr>
          </a:p>
          <a:p>
            <a:r>
              <a:rPr lang="ru-RU" sz="2400" b="1" dirty="0" err="1">
                <a:solidFill>
                  <a:srgbClr val="002060"/>
                </a:solidFill>
              </a:rPr>
              <a:t>Стаття</a:t>
            </a:r>
            <a:r>
              <a:rPr lang="ru-RU" sz="2400" b="1" dirty="0">
                <a:solidFill>
                  <a:srgbClr val="002060"/>
                </a:solidFill>
              </a:rPr>
              <a:t> 131. </a:t>
            </a:r>
            <a:r>
              <a:rPr lang="ru-RU" sz="2400" b="1" dirty="0" err="1">
                <a:solidFill>
                  <a:srgbClr val="002060"/>
                </a:solidFill>
              </a:rPr>
              <a:t>Набуття</a:t>
            </a:r>
            <a:r>
              <a:rPr lang="ru-RU" sz="2400" b="1" dirty="0">
                <a:solidFill>
                  <a:srgbClr val="002060"/>
                </a:solidFill>
              </a:rPr>
              <a:t> права </a:t>
            </a:r>
            <a:r>
              <a:rPr lang="ru-RU" sz="2400" b="1" dirty="0" err="1">
                <a:solidFill>
                  <a:srgbClr val="002060"/>
                </a:solidFill>
              </a:rPr>
              <a:t>власності</a:t>
            </a:r>
            <a:r>
              <a:rPr lang="ru-RU" sz="2400" b="1" dirty="0">
                <a:solidFill>
                  <a:srgbClr val="002060"/>
                </a:solidFill>
              </a:rPr>
              <a:t> на </a:t>
            </a:r>
            <a:r>
              <a:rPr lang="ru-RU" sz="2400" b="1" dirty="0" err="1">
                <a:solidFill>
                  <a:srgbClr val="002060"/>
                </a:solidFill>
              </a:rPr>
              <a:t>земельні</a:t>
            </a:r>
            <a:r>
              <a:rPr lang="ru-RU" sz="2400" b="1" dirty="0">
                <a:solidFill>
                  <a:srgbClr val="002060"/>
                </a:solidFill>
              </a:rPr>
              <a:t> </a:t>
            </a:r>
            <a:r>
              <a:rPr lang="ru-RU" sz="2400" b="1" dirty="0" err="1">
                <a:solidFill>
                  <a:srgbClr val="002060"/>
                </a:solidFill>
              </a:rPr>
              <a:t>ділянки</a:t>
            </a:r>
            <a:r>
              <a:rPr lang="ru-RU" sz="2400" b="1" dirty="0">
                <a:solidFill>
                  <a:srgbClr val="002060"/>
                </a:solidFill>
              </a:rPr>
              <a:t> на </a:t>
            </a:r>
            <a:r>
              <a:rPr lang="ru-RU" sz="2400" b="1" dirty="0" err="1">
                <a:solidFill>
                  <a:srgbClr val="002060"/>
                </a:solidFill>
              </a:rPr>
              <a:t>підставі</a:t>
            </a:r>
            <a:r>
              <a:rPr lang="ru-RU" sz="2400" b="1" dirty="0">
                <a:solidFill>
                  <a:srgbClr val="002060"/>
                </a:solidFill>
              </a:rPr>
              <a:t> </a:t>
            </a:r>
            <a:r>
              <a:rPr lang="ru-RU" sz="2400" b="1" dirty="0" err="1">
                <a:solidFill>
                  <a:srgbClr val="002060"/>
                </a:solidFill>
              </a:rPr>
              <a:t>цивільно-правових</a:t>
            </a:r>
            <a:r>
              <a:rPr lang="ru-RU" sz="2400" b="1" dirty="0">
                <a:solidFill>
                  <a:srgbClr val="002060"/>
                </a:solidFill>
              </a:rPr>
              <a:t> </a:t>
            </a:r>
            <a:r>
              <a:rPr lang="ru-RU" sz="2400" b="1" dirty="0" err="1">
                <a:solidFill>
                  <a:srgbClr val="002060"/>
                </a:solidFill>
              </a:rPr>
              <a:t>угод</a:t>
            </a:r>
            <a:endParaRPr lang="en-US" sz="2400" b="1" dirty="0">
              <a:solidFill>
                <a:srgbClr val="002060"/>
              </a:solidFill>
            </a:endParaRPr>
          </a:p>
        </p:txBody>
      </p:sp>
    </p:spTree>
    <p:extLst>
      <p:ext uri="{BB962C8B-B14F-4D97-AF65-F5344CB8AC3E}">
        <p14:creationId xmlns:p14="http://schemas.microsoft.com/office/powerpoint/2010/main" val="2745245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номера слайда 1"/>
          <p:cNvSpPr>
            <a:spLocks noGrp="1"/>
          </p:cNvSpPr>
          <p:nvPr>
            <p:ph type="sldNum" sz="quarter" idx="12"/>
          </p:nvPr>
        </p:nvSpPr>
        <p:spPr/>
        <p:txBody>
          <a:bodyPr/>
          <a:lstStyle/>
          <a:p>
            <a:fld id="{E6E552DB-3BFB-4DB8-BCA7-BD5160928C6A}" type="slidenum">
              <a:rPr lang="ru-RU" smtClean="0"/>
              <a:pPr/>
              <a:t>47</a:t>
            </a:fld>
            <a:endParaRPr lang="ru-RU"/>
          </a:p>
        </p:txBody>
      </p:sp>
      <p:pic>
        <p:nvPicPr>
          <p:cNvPr id="5" name="Рисунок 4"/>
          <p:cNvPicPr>
            <a:picLocks noChangeAspect="1"/>
          </p:cNvPicPr>
          <p:nvPr/>
        </p:nvPicPr>
        <p:blipFill>
          <a:blip r:embed="rId2"/>
          <a:stretch>
            <a:fillRect/>
          </a:stretch>
        </p:blipFill>
        <p:spPr>
          <a:xfrm>
            <a:off x="4502" y="0"/>
            <a:ext cx="9139498" cy="6525344"/>
          </a:xfrm>
          <a:prstGeom prst="rect">
            <a:avLst/>
          </a:prstGeom>
        </p:spPr>
      </p:pic>
    </p:spTree>
    <p:extLst>
      <p:ext uri="{BB962C8B-B14F-4D97-AF65-F5344CB8AC3E}">
        <p14:creationId xmlns:p14="http://schemas.microsoft.com/office/powerpoint/2010/main" val="36645766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номера слайда 1"/>
          <p:cNvSpPr>
            <a:spLocks noGrp="1"/>
          </p:cNvSpPr>
          <p:nvPr>
            <p:ph type="sldNum" sz="quarter" idx="12"/>
          </p:nvPr>
        </p:nvSpPr>
        <p:spPr/>
        <p:txBody>
          <a:bodyPr/>
          <a:lstStyle/>
          <a:p>
            <a:fld id="{E6E552DB-3BFB-4DB8-BCA7-BD5160928C6A}" type="slidenum">
              <a:rPr lang="ru-RU" smtClean="0"/>
              <a:pPr/>
              <a:t>48</a:t>
            </a:fld>
            <a:endParaRPr lang="ru-RU"/>
          </a:p>
        </p:txBody>
      </p:sp>
      <p:pic>
        <p:nvPicPr>
          <p:cNvPr id="3" name="Рисунок 2"/>
          <p:cNvPicPr>
            <a:picLocks noChangeAspect="1"/>
          </p:cNvPicPr>
          <p:nvPr/>
        </p:nvPicPr>
        <p:blipFill>
          <a:blip r:embed="rId2"/>
          <a:stretch>
            <a:fillRect/>
          </a:stretch>
        </p:blipFill>
        <p:spPr>
          <a:xfrm>
            <a:off x="23708" y="21124"/>
            <a:ext cx="9114284" cy="6504219"/>
          </a:xfrm>
          <a:prstGeom prst="rect">
            <a:avLst/>
          </a:prstGeom>
        </p:spPr>
      </p:pic>
    </p:spTree>
    <p:extLst>
      <p:ext uri="{BB962C8B-B14F-4D97-AF65-F5344CB8AC3E}">
        <p14:creationId xmlns:p14="http://schemas.microsoft.com/office/powerpoint/2010/main" val="42563769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номера слайда 1"/>
          <p:cNvSpPr>
            <a:spLocks noGrp="1"/>
          </p:cNvSpPr>
          <p:nvPr>
            <p:ph type="sldNum" sz="quarter" idx="12"/>
          </p:nvPr>
        </p:nvSpPr>
        <p:spPr/>
        <p:txBody>
          <a:bodyPr/>
          <a:lstStyle/>
          <a:p>
            <a:fld id="{E6E552DB-3BFB-4DB8-BCA7-BD5160928C6A}" type="slidenum">
              <a:rPr lang="ru-RU" smtClean="0"/>
              <a:pPr/>
              <a:t>49</a:t>
            </a:fld>
            <a:endParaRPr lang="ru-RU"/>
          </a:p>
        </p:txBody>
      </p:sp>
      <p:pic>
        <p:nvPicPr>
          <p:cNvPr id="3" name="Рисунок 2"/>
          <p:cNvPicPr>
            <a:picLocks noChangeAspect="1"/>
          </p:cNvPicPr>
          <p:nvPr/>
        </p:nvPicPr>
        <p:blipFill>
          <a:blip r:embed="rId2"/>
          <a:stretch>
            <a:fillRect/>
          </a:stretch>
        </p:blipFill>
        <p:spPr>
          <a:xfrm>
            <a:off x="0" y="0"/>
            <a:ext cx="9144000" cy="6453336"/>
          </a:xfrm>
          <a:prstGeom prst="rect">
            <a:avLst/>
          </a:prstGeom>
        </p:spPr>
      </p:pic>
    </p:spTree>
    <p:extLst>
      <p:ext uri="{BB962C8B-B14F-4D97-AF65-F5344CB8AC3E}">
        <p14:creationId xmlns:p14="http://schemas.microsoft.com/office/powerpoint/2010/main" val="3153478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274638"/>
            <a:ext cx="7458032" cy="850106"/>
          </a:xfrm>
        </p:spPr>
        <p:txBody>
          <a:bodyPr>
            <a:noAutofit/>
          </a:bodyPr>
          <a:lstStyle/>
          <a:p>
            <a:pPr algn="ctr"/>
            <a:r>
              <a:rPr lang="uk-UA" sz="3600" b="1" dirty="0" smtClean="0"/>
              <a:t>Конституційні принципи земельного права</a:t>
            </a:r>
            <a:endParaRPr lang="ru-RU" sz="3600" b="1" dirty="0"/>
          </a:p>
        </p:txBody>
      </p:sp>
      <p:sp>
        <p:nvSpPr>
          <p:cNvPr id="3" name="Объект 2"/>
          <p:cNvSpPr>
            <a:spLocks noGrp="1"/>
          </p:cNvSpPr>
          <p:nvPr>
            <p:ph idx="1"/>
          </p:nvPr>
        </p:nvSpPr>
        <p:spPr/>
        <p:txBody>
          <a:bodyPr>
            <a:normAutofit lnSpcReduction="10000"/>
          </a:bodyPr>
          <a:lstStyle/>
          <a:p>
            <a:pPr marL="596646" indent="-514350">
              <a:buAutoNum type="arabicPeriod"/>
            </a:pPr>
            <a:r>
              <a:rPr lang="uk-UA" b="1" dirty="0" smtClean="0"/>
              <a:t>Пріоритету інтересів Українського народу як суб'єкта права власності на землю (ст. 13 Конституції України)</a:t>
            </a:r>
          </a:p>
          <a:p>
            <a:pPr marL="596646" indent="-514350">
              <a:buAutoNum type="arabicPeriod"/>
            </a:pPr>
            <a:r>
              <a:rPr lang="uk-UA" b="1" dirty="0" smtClean="0"/>
              <a:t>Забезпечення правового режиму землі як основного національного багатства, що перебуває під особливою охороною держави      (ст. 14)</a:t>
            </a:r>
            <a:r>
              <a:rPr lang="ru-RU" b="1" dirty="0" smtClean="0"/>
              <a:t>.</a:t>
            </a:r>
          </a:p>
          <a:p>
            <a:pPr marL="596646" indent="-514350">
              <a:buAutoNum type="arabicPeriod"/>
            </a:pPr>
            <a:r>
              <a:rPr lang="uk-UA" b="1" dirty="0" smtClean="0"/>
              <a:t>Гарантування права власності на землю (ст. 14).</a:t>
            </a:r>
            <a:endParaRPr lang="ru-RU" b="1" dirty="0" smtClean="0"/>
          </a:p>
          <a:p>
            <a:pPr marL="596646" indent="-514350">
              <a:buAutoNum type="arabicPeriod"/>
            </a:pPr>
            <a:endParaRPr lang="uk-UA" b="1" dirty="0" smtClean="0"/>
          </a:p>
          <a:p>
            <a:pPr marL="596646" indent="-514350">
              <a:buAutoNum type="arabicPeriod"/>
            </a:pPr>
            <a:endParaRPr lang="ru-RU" dirty="0"/>
          </a:p>
        </p:txBody>
      </p:sp>
    </p:spTree>
    <p:extLst>
      <p:ext uri="{BB962C8B-B14F-4D97-AF65-F5344CB8AC3E}">
        <p14:creationId xmlns:p14="http://schemas.microsoft.com/office/powerpoint/2010/main" val="13163525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номера слайда 1"/>
          <p:cNvSpPr>
            <a:spLocks noGrp="1"/>
          </p:cNvSpPr>
          <p:nvPr>
            <p:ph type="sldNum" sz="quarter" idx="12"/>
          </p:nvPr>
        </p:nvSpPr>
        <p:spPr/>
        <p:txBody>
          <a:bodyPr/>
          <a:lstStyle/>
          <a:p>
            <a:fld id="{E6E552DB-3BFB-4DB8-BCA7-BD5160928C6A}" type="slidenum">
              <a:rPr lang="ru-RU" smtClean="0"/>
              <a:pPr/>
              <a:t>50</a:t>
            </a:fld>
            <a:endParaRPr lang="ru-RU"/>
          </a:p>
        </p:txBody>
      </p:sp>
      <p:pic>
        <p:nvPicPr>
          <p:cNvPr id="3" name="Рисунок 2"/>
          <p:cNvPicPr>
            <a:picLocks noChangeAspect="1"/>
          </p:cNvPicPr>
          <p:nvPr/>
        </p:nvPicPr>
        <p:blipFill>
          <a:blip r:embed="rId2"/>
          <a:stretch>
            <a:fillRect/>
          </a:stretch>
        </p:blipFill>
        <p:spPr>
          <a:xfrm>
            <a:off x="-6051" y="0"/>
            <a:ext cx="9150051" cy="6453336"/>
          </a:xfrm>
          <a:prstGeom prst="rect">
            <a:avLst/>
          </a:prstGeom>
        </p:spPr>
      </p:pic>
    </p:spTree>
    <p:extLst>
      <p:ext uri="{BB962C8B-B14F-4D97-AF65-F5344CB8AC3E}">
        <p14:creationId xmlns:p14="http://schemas.microsoft.com/office/powerpoint/2010/main" val="39272242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номера слайда 1"/>
          <p:cNvSpPr>
            <a:spLocks noGrp="1"/>
          </p:cNvSpPr>
          <p:nvPr>
            <p:ph type="sldNum" sz="quarter" idx="12"/>
          </p:nvPr>
        </p:nvSpPr>
        <p:spPr/>
        <p:txBody>
          <a:bodyPr/>
          <a:lstStyle/>
          <a:p>
            <a:fld id="{E6E552DB-3BFB-4DB8-BCA7-BD5160928C6A}" type="slidenum">
              <a:rPr lang="ru-RU" smtClean="0"/>
              <a:pPr/>
              <a:t>51</a:t>
            </a:fld>
            <a:endParaRPr lang="ru-RU"/>
          </a:p>
        </p:txBody>
      </p:sp>
      <p:pic>
        <p:nvPicPr>
          <p:cNvPr id="3" name="Рисунок 2"/>
          <p:cNvPicPr>
            <a:picLocks noChangeAspect="1"/>
          </p:cNvPicPr>
          <p:nvPr/>
        </p:nvPicPr>
        <p:blipFill>
          <a:blip r:embed="rId2"/>
          <a:stretch>
            <a:fillRect/>
          </a:stretch>
        </p:blipFill>
        <p:spPr>
          <a:xfrm>
            <a:off x="-3448" y="0"/>
            <a:ext cx="9147448" cy="6597352"/>
          </a:xfrm>
          <a:prstGeom prst="rect">
            <a:avLst/>
          </a:prstGeom>
        </p:spPr>
      </p:pic>
    </p:spTree>
    <p:extLst>
      <p:ext uri="{BB962C8B-B14F-4D97-AF65-F5344CB8AC3E}">
        <p14:creationId xmlns:p14="http://schemas.microsoft.com/office/powerpoint/2010/main" val="40936523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171400"/>
            <a:ext cx="7498080" cy="1143000"/>
          </a:xfrm>
        </p:spPr>
        <p:txBody>
          <a:bodyPr>
            <a:normAutofit/>
          </a:bodyPr>
          <a:lstStyle/>
          <a:p>
            <a:pPr algn="ctr"/>
            <a:r>
              <a:rPr lang="uk-UA" sz="2800" b="1" dirty="0" smtClean="0"/>
              <a:t>Суб'єкти права власності на ЗСГП</a:t>
            </a:r>
            <a:endParaRPr lang="ru-RU" sz="2800" b="1" dirty="0"/>
          </a:p>
        </p:txBody>
      </p:sp>
      <p:sp>
        <p:nvSpPr>
          <p:cNvPr id="3" name="Содержимое 2"/>
          <p:cNvSpPr>
            <a:spLocks noGrp="1"/>
          </p:cNvSpPr>
          <p:nvPr>
            <p:ph idx="1"/>
          </p:nvPr>
        </p:nvSpPr>
        <p:spPr>
          <a:xfrm>
            <a:off x="1043608" y="1124744"/>
            <a:ext cx="7848872" cy="4800600"/>
          </a:xfrm>
        </p:spPr>
        <p:txBody>
          <a:bodyPr>
            <a:noAutofit/>
          </a:bodyPr>
          <a:lstStyle/>
          <a:p>
            <a:pPr marL="596646" lvl="0" indent="-514350">
              <a:buClr>
                <a:srgbClr val="C00000"/>
              </a:buClr>
              <a:buFont typeface="+mj-lt"/>
              <a:buAutoNum type="arabicPeriod"/>
            </a:pPr>
            <a:r>
              <a:rPr lang="ru-RU" sz="2600" b="1" dirty="0" smtClean="0"/>
              <a:t>держава</a:t>
            </a:r>
            <a:r>
              <a:rPr lang="ru-RU" sz="2600" b="1" dirty="0"/>
              <a:t>;</a:t>
            </a:r>
          </a:p>
          <a:p>
            <a:pPr marL="596646" lvl="0" indent="-514350">
              <a:buClr>
                <a:srgbClr val="C00000"/>
              </a:buClr>
              <a:buFont typeface="+mj-lt"/>
              <a:buAutoNum type="arabicPeriod"/>
            </a:pPr>
            <a:r>
              <a:rPr lang="ru-RU" sz="2600" b="1" dirty="0" err="1" smtClean="0"/>
              <a:t>територіальні</a:t>
            </a:r>
            <a:r>
              <a:rPr lang="ru-RU" sz="2600" b="1" dirty="0" smtClean="0"/>
              <a:t> </a:t>
            </a:r>
            <a:r>
              <a:rPr lang="ru-RU" sz="2600" b="1" dirty="0" err="1"/>
              <a:t>громади</a:t>
            </a:r>
            <a:r>
              <a:rPr lang="ru-RU" sz="2600" b="1" dirty="0"/>
              <a:t>;</a:t>
            </a:r>
          </a:p>
          <a:p>
            <a:pPr marL="596646" lvl="0" indent="-514350">
              <a:buClr>
                <a:srgbClr val="C00000"/>
              </a:buClr>
              <a:buFont typeface="+mj-lt"/>
              <a:buAutoNum type="arabicPeriod"/>
            </a:pPr>
            <a:r>
              <a:rPr lang="ru-RU" sz="2600" b="1" dirty="0" err="1" smtClean="0"/>
              <a:t>недержавні</a:t>
            </a:r>
            <a:r>
              <a:rPr lang="ru-RU" sz="2600" b="1" dirty="0" smtClean="0"/>
              <a:t> </a:t>
            </a:r>
            <a:r>
              <a:rPr lang="ru-RU" sz="2600" b="1" dirty="0" err="1"/>
              <a:t>сільськогосподарські</a:t>
            </a:r>
            <a:r>
              <a:rPr lang="ru-RU" sz="2600" b="1" dirty="0"/>
              <a:t> </a:t>
            </a:r>
            <a:r>
              <a:rPr lang="ru-RU" sz="2600" b="1" dirty="0" err="1" smtClean="0"/>
              <a:t>підприємства</a:t>
            </a:r>
            <a:r>
              <a:rPr lang="ru-RU" sz="2600" b="1" dirty="0" smtClean="0"/>
              <a:t> </a:t>
            </a:r>
            <a:r>
              <a:rPr lang="ru-RU" sz="2600" b="1" dirty="0"/>
              <a:t>– для </a:t>
            </a:r>
            <a:r>
              <a:rPr lang="ru-RU" sz="2600" b="1" dirty="0" err="1"/>
              <a:t>ведення</a:t>
            </a:r>
            <a:r>
              <a:rPr lang="ru-RU" sz="2600" b="1" dirty="0"/>
              <a:t> товарного </a:t>
            </a:r>
            <a:r>
              <a:rPr lang="ru-RU" sz="2600" b="1" dirty="0" err="1" smtClean="0"/>
              <a:t>сільськогосподар-ського</a:t>
            </a:r>
            <a:r>
              <a:rPr lang="ru-RU" sz="2600" b="1" dirty="0" smtClean="0"/>
              <a:t> </a:t>
            </a:r>
            <a:r>
              <a:rPr lang="ru-RU" sz="2600" b="1" dirty="0" err="1"/>
              <a:t>виробництва</a:t>
            </a:r>
            <a:r>
              <a:rPr lang="ru-RU" sz="2600" b="1" dirty="0"/>
              <a:t> (ст. 28 ЗК);</a:t>
            </a:r>
          </a:p>
          <a:p>
            <a:pPr marL="596646" lvl="0" indent="-514350">
              <a:buClr>
                <a:srgbClr val="C00000"/>
              </a:buClr>
              <a:buFont typeface="+mj-lt"/>
              <a:buAutoNum type="arabicPeriod"/>
            </a:pPr>
            <a:r>
              <a:rPr lang="ru-RU" sz="2600" b="1" dirty="0" err="1" smtClean="0"/>
              <a:t>недержавні</a:t>
            </a:r>
            <a:r>
              <a:rPr lang="ru-RU" sz="2600" b="1" dirty="0" smtClean="0"/>
              <a:t> </a:t>
            </a:r>
            <a:r>
              <a:rPr lang="ru-RU" sz="2600" b="1" dirty="0" err="1"/>
              <a:t>несільськогосподарські</a:t>
            </a:r>
            <a:r>
              <a:rPr lang="ru-RU" sz="2600" b="1" dirty="0"/>
              <a:t> </a:t>
            </a:r>
            <a:r>
              <a:rPr lang="ru-RU" sz="2600" b="1" dirty="0" err="1"/>
              <a:t>підприємства</a:t>
            </a:r>
            <a:r>
              <a:rPr lang="ru-RU" sz="2600" b="1" dirty="0"/>
              <a:t> – для </a:t>
            </a:r>
            <a:r>
              <a:rPr lang="ru-RU" sz="2600" b="1" dirty="0" err="1"/>
              <a:t>організації</a:t>
            </a:r>
            <a:r>
              <a:rPr lang="ru-RU" sz="2600" b="1" dirty="0"/>
              <a:t> </a:t>
            </a:r>
            <a:r>
              <a:rPr lang="ru-RU" sz="2600" b="1" dirty="0" err="1"/>
              <a:t>підсобного</a:t>
            </a:r>
            <a:r>
              <a:rPr lang="ru-RU" sz="2600" b="1" dirty="0"/>
              <a:t> </a:t>
            </a:r>
            <a:r>
              <a:rPr lang="ru-RU" sz="2600" b="1" dirty="0" err="1"/>
              <a:t>господарства</a:t>
            </a:r>
            <a:r>
              <a:rPr lang="ru-RU" sz="2600" b="1" dirty="0"/>
              <a:t> (ст. 37 ЗК);</a:t>
            </a:r>
          </a:p>
          <a:p>
            <a:pPr marL="596646" lvl="0" indent="-514350">
              <a:buClr>
                <a:srgbClr val="C00000"/>
              </a:buClr>
              <a:buFont typeface="+mj-lt"/>
              <a:buAutoNum type="arabicPeriod"/>
            </a:pPr>
            <a:r>
              <a:rPr lang="ru-RU" sz="2600" b="1" dirty="0" err="1" smtClean="0"/>
              <a:t>фермерські</a:t>
            </a:r>
            <a:r>
              <a:rPr lang="ru-RU" sz="2600" b="1" dirty="0" smtClean="0"/>
              <a:t> </a:t>
            </a:r>
            <a:r>
              <a:rPr lang="ru-RU" sz="2600" b="1" dirty="0" err="1"/>
              <a:t>господарства</a:t>
            </a:r>
            <a:r>
              <a:rPr lang="ru-RU" sz="2600" b="1" dirty="0"/>
              <a:t> – для </a:t>
            </a:r>
            <a:r>
              <a:rPr lang="ru-RU" sz="2600" b="1" dirty="0" err="1"/>
              <a:t>ведення</a:t>
            </a:r>
            <a:r>
              <a:rPr lang="ru-RU" sz="2600" b="1" dirty="0"/>
              <a:t> товарного </a:t>
            </a:r>
            <a:r>
              <a:rPr lang="ru-RU" sz="2600" b="1" dirty="0" err="1"/>
              <a:t>сільськогосподарського</a:t>
            </a:r>
            <a:r>
              <a:rPr lang="ru-RU" sz="2600" b="1" dirty="0"/>
              <a:t> </a:t>
            </a:r>
            <a:r>
              <a:rPr lang="ru-RU" sz="2600" b="1" dirty="0" err="1" smtClean="0"/>
              <a:t>виробництва</a:t>
            </a:r>
            <a:r>
              <a:rPr lang="ru-RU" sz="2600" b="1" dirty="0" smtClean="0"/>
              <a:t> </a:t>
            </a:r>
            <a:r>
              <a:rPr lang="ru-RU" sz="2600" b="1" dirty="0"/>
              <a:t>(ст. 31 ЗК</a:t>
            </a:r>
            <a:r>
              <a:rPr lang="ru-RU" sz="2600" b="1" dirty="0" smtClean="0"/>
              <a:t>);</a:t>
            </a:r>
            <a:endParaRPr lang="ru-RU" sz="2600" b="1" dirty="0"/>
          </a:p>
        </p:txBody>
      </p:sp>
    </p:spTree>
    <p:extLst>
      <p:ext uri="{BB962C8B-B14F-4D97-AF65-F5344CB8AC3E}">
        <p14:creationId xmlns:p14="http://schemas.microsoft.com/office/powerpoint/2010/main" val="7442522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171400"/>
            <a:ext cx="7498080" cy="1143000"/>
          </a:xfrm>
        </p:spPr>
        <p:txBody>
          <a:bodyPr>
            <a:normAutofit/>
          </a:bodyPr>
          <a:lstStyle/>
          <a:p>
            <a:pPr algn="ctr"/>
            <a:r>
              <a:rPr lang="uk-UA" sz="2800" b="1" dirty="0" smtClean="0"/>
              <a:t>Суб'єкти права власності на ЗСГП</a:t>
            </a:r>
            <a:endParaRPr lang="ru-RU" sz="2800" b="1" dirty="0"/>
          </a:p>
        </p:txBody>
      </p:sp>
      <p:sp>
        <p:nvSpPr>
          <p:cNvPr id="3" name="Содержимое 2"/>
          <p:cNvSpPr>
            <a:spLocks noGrp="1"/>
          </p:cNvSpPr>
          <p:nvPr>
            <p:ph idx="1"/>
          </p:nvPr>
        </p:nvSpPr>
        <p:spPr>
          <a:xfrm>
            <a:off x="899592" y="836712"/>
            <a:ext cx="8034096" cy="5832648"/>
          </a:xfrm>
        </p:spPr>
        <p:txBody>
          <a:bodyPr>
            <a:noAutofit/>
          </a:bodyPr>
          <a:lstStyle/>
          <a:p>
            <a:pPr marL="596646" lvl="0" indent="-514350">
              <a:buClr>
                <a:srgbClr val="FF0000"/>
              </a:buClr>
              <a:buFont typeface="+mj-lt"/>
              <a:buAutoNum type="arabicPeriod" startAt="6"/>
            </a:pPr>
            <a:r>
              <a:rPr lang="ru-RU" sz="2600" b="1" dirty="0" err="1" smtClean="0"/>
              <a:t>садівницькі</a:t>
            </a:r>
            <a:r>
              <a:rPr lang="ru-RU" sz="2600" b="1" dirty="0" smtClean="0"/>
              <a:t> </a:t>
            </a:r>
            <a:r>
              <a:rPr lang="ru-RU" sz="2600" b="1" dirty="0" err="1"/>
              <a:t>товариства</a:t>
            </a:r>
            <a:r>
              <a:rPr lang="ru-RU" sz="2600" b="1" dirty="0"/>
              <a:t> (</a:t>
            </a:r>
            <a:r>
              <a:rPr lang="ru-RU" sz="2600" b="1" dirty="0" err="1"/>
              <a:t>щодо</a:t>
            </a:r>
            <a:r>
              <a:rPr lang="ru-RU" sz="2600" b="1" dirty="0"/>
              <a:t> земель </a:t>
            </a:r>
            <a:r>
              <a:rPr lang="ru-RU" sz="2600" b="1" dirty="0" err="1"/>
              <a:t>загального</a:t>
            </a:r>
            <a:r>
              <a:rPr lang="ru-RU" sz="2600" b="1" dirty="0"/>
              <a:t> </a:t>
            </a:r>
            <a:r>
              <a:rPr lang="ru-RU" sz="2600" b="1" dirty="0" err="1"/>
              <a:t>користування</a:t>
            </a:r>
            <a:r>
              <a:rPr lang="ru-RU" sz="2600" b="1" dirty="0"/>
              <a:t> </a:t>
            </a:r>
            <a:r>
              <a:rPr lang="ru-RU" sz="2600" b="1" dirty="0" err="1"/>
              <a:t>цих</a:t>
            </a:r>
            <a:r>
              <a:rPr lang="ru-RU" sz="2600" b="1" dirty="0"/>
              <a:t> </a:t>
            </a:r>
            <a:r>
              <a:rPr lang="ru-RU" sz="2600" b="1" dirty="0" err="1"/>
              <a:t>товариств</a:t>
            </a:r>
            <a:r>
              <a:rPr lang="ru-RU" sz="2600" b="1" dirty="0"/>
              <a:t> – ст. 35 ЗК);</a:t>
            </a:r>
          </a:p>
          <a:p>
            <a:pPr marL="596646" lvl="0" indent="-514350">
              <a:buClr>
                <a:srgbClr val="FF0000"/>
              </a:buClr>
              <a:buFont typeface="+mj-lt"/>
              <a:buAutoNum type="arabicPeriod" startAt="6"/>
            </a:pPr>
            <a:r>
              <a:rPr lang="ru-RU" sz="2600" b="1" dirty="0" err="1" smtClean="0"/>
              <a:t>громадяни</a:t>
            </a:r>
            <a:r>
              <a:rPr lang="ru-RU" sz="2600" b="1" dirty="0" smtClean="0"/>
              <a:t> </a:t>
            </a:r>
            <a:r>
              <a:rPr lang="ru-RU" sz="2600" b="1" dirty="0" err="1"/>
              <a:t>України</a:t>
            </a:r>
            <a:r>
              <a:rPr lang="ru-RU" sz="2600" b="1" dirty="0"/>
              <a:t> – для</a:t>
            </a:r>
          </a:p>
          <a:p>
            <a:pPr marL="80963" lvl="0" indent="547688">
              <a:buClr>
                <a:srgbClr val="FF0000"/>
              </a:buClr>
              <a:buNone/>
              <a:tabLst>
                <a:tab pos="542925" algn="l"/>
              </a:tabLst>
            </a:pPr>
            <a:r>
              <a:rPr lang="ru-RU" sz="2600" b="1" dirty="0"/>
              <a:t>-	</a:t>
            </a:r>
            <a:r>
              <a:rPr lang="ru-RU" sz="2600" b="1" dirty="0" err="1"/>
              <a:t>ведення</a:t>
            </a:r>
            <a:r>
              <a:rPr lang="ru-RU" sz="2600" b="1" dirty="0"/>
              <a:t> товарного </a:t>
            </a:r>
            <a:r>
              <a:rPr lang="ru-RU" sz="2600" b="1" dirty="0" err="1"/>
              <a:t>сільськогосподарського</a:t>
            </a:r>
            <a:r>
              <a:rPr lang="ru-RU" sz="2600" b="1" dirty="0"/>
              <a:t> </a:t>
            </a:r>
            <a:r>
              <a:rPr lang="ru-RU" sz="2600" b="1" dirty="0" err="1"/>
              <a:t>виробництва</a:t>
            </a:r>
            <a:r>
              <a:rPr lang="ru-RU" sz="2600" b="1" dirty="0"/>
              <a:t>;</a:t>
            </a:r>
          </a:p>
          <a:p>
            <a:pPr marL="80963" lvl="0" indent="547688">
              <a:buClr>
                <a:srgbClr val="FF0000"/>
              </a:buClr>
              <a:buNone/>
              <a:tabLst>
                <a:tab pos="542925" algn="l"/>
              </a:tabLst>
            </a:pPr>
            <a:r>
              <a:rPr lang="ru-RU" sz="2600" b="1" dirty="0"/>
              <a:t>-	</a:t>
            </a:r>
            <a:r>
              <a:rPr lang="ru-RU" sz="2600" b="1" dirty="0" err="1"/>
              <a:t>ведення</a:t>
            </a:r>
            <a:r>
              <a:rPr lang="ru-RU" sz="2600" b="1" dirty="0"/>
              <a:t> </a:t>
            </a:r>
            <a:r>
              <a:rPr lang="ru-RU" sz="2600" b="1" dirty="0" err="1"/>
              <a:t>фермерського</a:t>
            </a:r>
            <a:r>
              <a:rPr lang="ru-RU" sz="2600" b="1" dirty="0"/>
              <a:t> </a:t>
            </a:r>
            <a:r>
              <a:rPr lang="ru-RU" sz="2600" b="1" dirty="0" err="1"/>
              <a:t>господарства</a:t>
            </a:r>
            <a:r>
              <a:rPr lang="ru-RU" sz="2600" b="1" dirty="0"/>
              <a:t>;</a:t>
            </a:r>
          </a:p>
          <a:p>
            <a:pPr marL="80963" lvl="0" indent="547688">
              <a:buClr>
                <a:srgbClr val="FF0000"/>
              </a:buClr>
              <a:buNone/>
              <a:tabLst>
                <a:tab pos="542925" algn="l"/>
              </a:tabLst>
            </a:pPr>
            <a:r>
              <a:rPr lang="ru-RU" sz="2600" b="1" dirty="0"/>
              <a:t>-	</a:t>
            </a:r>
            <a:r>
              <a:rPr lang="ru-RU" sz="2600" b="1" dirty="0" err="1"/>
              <a:t>ведення</a:t>
            </a:r>
            <a:r>
              <a:rPr lang="ru-RU" sz="2600" b="1" dirty="0"/>
              <a:t> </a:t>
            </a:r>
            <a:r>
              <a:rPr lang="ru-RU" sz="2600" b="1" dirty="0" err="1"/>
              <a:t>особистого</a:t>
            </a:r>
            <a:r>
              <a:rPr lang="ru-RU" sz="2600" b="1" dirty="0"/>
              <a:t> </a:t>
            </a:r>
            <a:r>
              <a:rPr lang="ru-RU" sz="2600" b="1" dirty="0" err="1"/>
              <a:t>селянського</a:t>
            </a:r>
            <a:r>
              <a:rPr lang="ru-RU" sz="2600" b="1" dirty="0"/>
              <a:t> </a:t>
            </a:r>
            <a:r>
              <a:rPr lang="ru-RU" sz="2600" b="1" dirty="0" err="1"/>
              <a:t>господарства</a:t>
            </a:r>
            <a:endParaRPr lang="ru-RU" sz="2600" b="1" dirty="0"/>
          </a:p>
          <a:p>
            <a:pPr marL="80963" lvl="0" indent="547688">
              <a:buClr>
                <a:srgbClr val="FF0000"/>
              </a:buClr>
              <a:buNone/>
              <a:tabLst>
                <a:tab pos="542925" algn="l"/>
              </a:tabLst>
            </a:pPr>
            <a:r>
              <a:rPr lang="ru-RU" sz="2600" b="1" dirty="0"/>
              <a:t>-	для </a:t>
            </a:r>
            <a:r>
              <a:rPr lang="ru-RU" sz="2600" b="1" dirty="0" err="1"/>
              <a:t>ведення</a:t>
            </a:r>
            <a:r>
              <a:rPr lang="ru-RU" sz="2600" b="1" dirty="0"/>
              <a:t> </a:t>
            </a:r>
            <a:r>
              <a:rPr lang="ru-RU" sz="2600" b="1" dirty="0" err="1"/>
              <a:t>індивідуального</a:t>
            </a:r>
            <a:r>
              <a:rPr lang="ru-RU" sz="2600" b="1" dirty="0"/>
              <a:t> </a:t>
            </a:r>
            <a:r>
              <a:rPr lang="ru-RU" sz="2600" b="1" dirty="0" err="1"/>
              <a:t>або</a:t>
            </a:r>
            <a:r>
              <a:rPr lang="ru-RU" sz="2600" b="1" dirty="0"/>
              <a:t> </a:t>
            </a:r>
            <a:r>
              <a:rPr lang="ru-RU" sz="2600" b="1" dirty="0" err="1"/>
              <a:t>колективного</a:t>
            </a:r>
            <a:r>
              <a:rPr lang="ru-RU" sz="2600" b="1" dirty="0"/>
              <a:t> </a:t>
            </a:r>
            <a:r>
              <a:rPr lang="ru-RU" sz="2600" b="1" dirty="0" err="1" smtClean="0"/>
              <a:t>садівництва</a:t>
            </a:r>
            <a:r>
              <a:rPr lang="ru-RU" sz="2600" b="1" dirty="0" smtClean="0"/>
              <a:t>;</a:t>
            </a:r>
          </a:p>
          <a:p>
            <a:pPr marL="596646" lvl="0" indent="-514350">
              <a:buClr>
                <a:srgbClr val="FF0000"/>
              </a:buClr>
              <a:buFont typeface="+mj-lt"/>
              <a:buAutoNum type="arabicPeriod" startAt="8"/>
            </a:pPr>
            <a:r>
              <a:rPr lang="ru-RU" sz="2600" b="1" dirty="0" err="1" smtClean="0"/>
              <a:t>іноземні</a:t>
            </a:r>
            <a:r>
              <a:rPr lang="ru-RU" sz="2600" b="1" dirty="0" smtClean="0"/>
              <a:t> </a:t>
            </a:r>
            <a:r>
              <a:rPr lang="ru-RU" sz="2600" b="1" dirty="0" err="1"/>
              <a:t>юридичні</a:t>
            </a:r>
            <a:r>
              <a:rPr lang="ru-RU" sz="2600" b="1" dirty="0"/>
              <a:t> особи, </a:t>
            </a:r>
            <a:r>
              <a:rPr lang="ru-RU" sz="2600" b="1" dirty="0" err="1"/>
              <a:t>іноземні</a:t>
            </a:r>
            <a:r>
              <a:rPr lang="ru-RU" sz="2600" b="1" dirty="0"/>
              <a:t> </a:t>
            </a:r>
            <a:r>
              <a:rPr lang="ru-RU" sz="2600" b="1" dirty="0" err="1"/>
              <a:t>громадяни</a:t>
            </a:r>
            <a:r>
              <a:rPr lang="ru-RU" sz="2600" b="1" dirty="0"/>
              <a:t> та особи без </a:t>
            </a:r>
            <a:r>
              <a:rPr lang="ru-RU" sz="2600" b="1" dirty="0" err="1"/>
              <a:t>громадянства</a:t>
            </a:r>
            <a:r>
              <a:rPr lang="ru-RU" sz="2600" b="1" dirty="0"/>
              <a:t> </a:t>
            </a:r>
            <a:r>
              <a:rPr lang="ru-RU" sz="2600" b="1" dirty="0" smtClean="0"/>
              <a:t>(на </a:t>
            </a:r>
            <a:r>
              <a:rPr lang="ru-RU" sz="2600" b="1" dirty="0" err="1" smtClean="0"/>
              <a:t>прийняті</a:t>
            </a:r>
            <a:r>
              <a:rPr lang="ru-RU" sz="2600" b="1" dirty="0" smtClean="0"/>
              <a:t> </a:t>
            </a:r>
            <a:r>
              <a:rPr lang="ru-RU" sz="2600" b="1" dirty="0"/>
              <a:t>у </a:t>
            </a:r>
            <a:r>
              <a:rPr lang="ru-RU" sz="2600" b="1" dirty="0" err="1"/>
              <a:t>спадщину</a:t>
            </a:r>
            <a:r>
              <a:rPr lang="ru-RU" sz="2600" b="1" dirty="0"/>
              <a:t> </a:t>
            </a:r>
            <a:r>
              <a:rPr lang="ru-RU" sz="2600" b="1" dirty="0" err="1"/>
              <a:t>землі</a:t>
            </a:r>
            <a:r>
              <a:rPr lang="ru-RU" sz="2600" b="1" dirty="0"/>
              <a:t> </a:t>
            </a:r>
            <a:r>
              <a:rPr lang="ru-RU" sz="2600" b="1" dirty="0" err="1"/>
              <a:t>сільськогосподарського</a:t>
            </a:r>
            <a:r>
              <a:rPr lang="ru-RU" sz="2600" b="1" dirty="0"/>
              <a:t> </a:t>
            </a:r>
            <a:r>
              <a:rPr lang="ru-RU" sz="2600" b="1" dirty="0" err="1" smtClean="0"/>
              <a:t>призначення</a:t>
            </a:r>
            <a:r>
              <a:rPr lang="ru-RU" sz="2600" b="1" dirty="0" smtClean="0"/>
              <a:t>).</a:t>
            </a:r>
            <a:endParaRPr lang="ru-RU" sz="2600" b="1" dirty="0"/>
          </a:p>
        </p:txBody>
      </p:sp>
    </p:spTree>
    <p:extLst>
      <p:ext uri="{BB962C8B-B14F-4D97-AF65-F5344CB8AC3E}">
        <p14:creationId xmlns:p14="http://schemas.microsoft.com/office/powerpoint/2010/main" val="28560717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uk-UA" sz="2200" b="1" dirty="0" smtClean="0">
                <a:solidFill>
                  <a:srgbClr val="FF0000"/>
                </a:solidFill>
                <a:effectLst/>
              </a:rPr>
              <a:t>Законодавчі акти, що визначають правовий статус окремих суб'єктів прав на землі сільськогосподарського призначення</a:t>
            </a:r>
            <a:endParaRPr lang="en-US" sz="2200" b="1" dirty="0">
              <a:solidFill>
                <a:srgbClr val="FF0000"/>
              </a:solidFill>
              <a:effectLst/>
            </a:endParaRPr>
          </a:p>
        </p:txBody>
      </p:sp>
      <p:sp>
        <p:nvSpPr>
          <p:cNvPr id="3" name="Місце для вмісту 2"/>
          <p:cNvSpPr>
            <a:spLocks noGrp="1"/>
          </p:cNvSpPr>
          <p:nvPr>
            <p:ph idx="1"/>
          </p:nvPr>
        </p:nvSpPr>
        <p:spPr>
          <a:xfrm>
            <a:off x="1115616" y="1447800"/>
            <a:ext cx="7818072" cy="5410200"/>
          </a:xfrm>
        </p:spPr>
        <p:txBody>
          <a:bodyPr>
            <a:normAutofit fontScale="92500" lnSpcReduction="10000"/>
          </a:bodyPr>
          <a:lstStyle/>
          <a:p>
            <a:pPr marL="450850" indent="-369888">
              <a:buFont typeface="+mj-lt"/>
              <a:buAutoNum type="arabicPeriod"/>
            </a:pPr>
            <a:r>
              <a:rPr lang="uk-UA" sz="2200" b="1" dirty="0" smtClean="0"/>
              <a:t>Цивільний кодекс України від 16 січня 2003 р.</a:t>
            </a:r>
          </a:p>
          <a:p>
            <a:pPr marL="450850" indent="-369888">
              <a:buFont typeface="+mj-lt"/>
              <a:buAutoNum type="arabicPeriod"/>
            </a:pPr>
            <a:r>
              <a:rPr lang="uk-UA" sz="2200" b="1" dirty="0" smtClean="0"/>
              <a:t>Господарський кодекс України від 16 січня 2003 р.</a:t>
            </a:r>
          </a:p>
          <a:p>
            <a:pPr marL="450850" indent="-369888">
              <a:buFont typeface="+mj-lt"/>
              <a:buAutoNum type="arabicPeriod"/>
            </a:pPr>
            <a:r>
              <a:rPr lang="uk-UA" sz="2200" b="1" dirty="0" smtClean="0"/>
              <a:t>Закон України від </a:t>
            </a:r>
            <a:r>
              <a:rPr lang="uk-UA" sz="2200" b="1" dirty="0"/>
              <a:t>14 лютого 1992 </a:t>
            </a:r>
            <a:r>
              <a:rPr lang="uk-UA" sz="2200" b="1" dirty="0" smtClean="0"/>
              <a:t>р. «Про колективне сільськогосподарське підприємство».</a:t>
            </a:r>
          </a:p>
          <a:p>
            <a:pPr marL="450850" indent="-369888">
              <a:buFont typeface="+mj-lt"/>
              <a:buAutoNum type="arabicPeriod"/>
            </a:pPr>
            <a:r>
              <a:rPr lang="uk-UA" sz="2200" b="1" dirty="0"/>
              <a:t>Закон </a:t>
            </a:r>
            <a:r>
              <a:rPr lang="uk-UA" sz="2200" b="1" dirty="0" smtClean="0"/>
              <a:t>України від 21 липня 2020 р. </a:t>
            </a:r>
            <a:r>
              <a:rPr lang="uk-UA" sz="2200" b="1" dirty="0"/>
              <a:t>«Про </a:t>
            </a:r>
            <a:r>
              <a:rPr lang="uk-UA" sz="2200" b="1" dirty="0" smtClean="0"/>
              <a:t>сільськогосподарську кооперацію».</a:t>
            </a:r>
            <a:endParaRPr lang="uk-UA" sz="2200" b="1" dirty="0"/>
          </a:p>
          <a:p>
            <a:pPr marL="450850" indent="-369888">
              <a:buFont typeface="+mj-lt"/>
              <a:buAutoNum type="arabicPeriod"/>
            </a:pPr>
            <a:r>
              <a:rPr lang="uk-UA" sz="2200" b="1" dirty="0"/>
              <a:t>Закон </a:t>
            </a:r>
            <a:r>
              <a:rPr lang="uk-UA" sz="2200" b="1" dirty="0" smtClean="0"/>
              <a:t>України від 19 </a:t>
            </a:r>
            <a:r>
              <a:rPr lang="uk-UA" sz="2200" b="1" dirty="0"/>
              <a:t>червня 2003 </a:t>
            </a:r>
            <a:r>
              <a:rPr lang="uk-UA" sz="2200" b="1" dirty="0" smtClean="0"/>
              <a:t>р. </a:t>
            </a:r>
            <a:r>
              <a:rPr lang="uk-UA" sz="2200" b="1" dirty="0"/>
              <a:t>«Про </a:t>
            </a:r>
            <a:r>
              <a:rPr lang="uk-UA" sz="2200" b="1" dirty="0" smtClean="0"/>
              <a:t>фермерське господарство».</a:t>
            </a:r>
            <a:endParaRPr lang="uk-UA" sz="2200" b="1" dirty="0"/>
          </a:p>
          <a:p>
            <a:pPr marL="450850" indent="-369888">
              <a:buFont typeface="+mj-lt"/>
              <a:buAutoNum type="arabicPeriod"/>
            </a:pPr>
            <a:r>
              <a:rPr lang="uk-UA" sz="2200" b="1" dirty="0"/>
              <a:t>Закон </a:t>
            </a:r>
            <a:r>
              <a:rPr lang="uk-UA" sz="2200" b="1" dirty="0" smtClean="0"/>
              <a:t>України від 15 травня 2003 р. </a:t>
            </a:r>
            <a:r>
              <a:rPr lang="uk-UA" sz="2200" b="1" dirty="0"/>
              <a:t>«</a:t>
            </a:r>
            <a:r>
              <a:rPr lang="uk-UA" sz="2200" b="1" dirty="0" smtClean="0"/>
              <a:t>Про особисте селянське господарство».</a:t>
            </a:r>
          </a:p>
          <a:p>
            <a:pPr marL="450850" indent="-369888">
              <a:buFont typeface="+mj-lt"/>
              <a:buAutoNum type="arabicPeriod"/>
            </a:pPr>
            <a:r>
              <a:rPr lang="uk-UA" sz="2200" b="1" dirty="0" smtClean="0"/>
              <a:t>Закон </a:t>
            </a:r>
            <a:r>
              <a:rPr lang="uk-UA" sz="2200" b="1" dirty="0"/>
              <a:t>України </a:t>
            </a:r>
            <a:r>
              <a:rPr lang="uk-UA" sz="2200" b="1" dirty="0" smtClean="0"/>
              <a:t>від 19 </a:t>
            </a:r>
            <a:r>
              <a:rPr lang="uk-UA" sz="2200" b="1" dirty="0"/>
              <a:t>вересня </a:t>
            </a:r>
            <a:r>
              <a:rPr lang="uk-UA" sz="2200" b="1" dirty="0" smtClean="0"/>
              <a:t>1991 р. «Про господарські товариства».</a:t>
            </a:r>
          </a:p>
          <a:p>
            <a:pPr marL="450850" indent="-369888">
              <a:buFont typeface="+mj-lt"/>
              <a:buAutoNum type="arabicPeriod"/>
            </a:pPr>
            <a:r>
              <a:rPr lang="uk-UA" sz="2200" b="1" dirty="0"/>
              <a:t>Закон </a:t>
            </a:r>
            <a:r>
              <a:rPr lang="uk-UA" sz="2200" b="1" dirty="0" smtClean="0"/>
              <a:t>України від 17 </a:t>
            </a:r>
            <a:r>
              <a:rPr lang="uk-UA" sz="2200" b="1" dirty="0"/>
              <a:t>вересня </a:t>
            </a:r>
            <a:r>
              <a:rPr lang="uk-UA" sz="2200" b="1" dirty="0" smtClean="0"/>
              <a:t>2008 р.  «Про акціонерні товариства».</a:t>
            </a:r>
          </a:p>
          <a:p>
            <a:pPr marL="450850" indent="-369888">
              <a:buFont typeface="+mj-lt"/>
              <a:buAutoNum type="arabicPeriod"/>
            </a:pPr>
            <a:r>
              <a:rPr lang="ru-RU" sz="2200" b="1" dirty="0" smtClean="0"/>
              <a:t>Закон </a:t>
            </a:r>
            <a:r>
              <a:rPr lang="ru-RU" sz="2200" b="1" dirty="0" err="1" smtClean="0"/>
              <a:t>України</a:t>
            </a:r>
            <a:r>
              <a:rPr lang="ru-RU" sz="2200" b="1" dirty="0" smtClean="0"/>
              <a:t> </a:t>
            </a:r>
            <a:r>
              <a:rPr lang="ru-RU" sz="2200" b="1" dirty="0" err="1" smtClean="0"/>
              <a:t>від</a:t>
            </a:r>
            <a:r>
              <a:rPr lang="ru-RU" sz="2200" b="1" dirty="0" smtClean="0"/>
              <a:t> 6 лютого 2018 р. «Про </a:t>
            </a:r>
            <a:r>
              <a:rPr lang="ru-RU" sz="2200" b="1" dirty="0" err="1"/>
              <a:t>товариства</a:t>
            </a:r>
            <a:r>
              <a:rPr lang="ru-RU" sz="2200" b="1" dirty="0"/>
              <a:t> з </a:t>
            </a:r>
            <a:r>
              <a:rPr lang="ru-RU" sz="2200" b="1" dirty="0" err="1"/>
              <a:t>обмеженою</a:t>
            </a:r>
            <a:r>
              <a:rPr lang="ru-RU" sz="2200" b="1" dirty="0"/>
              <a:t> та </a:t>
            </a:r>
            <a:r>
              <a:rPr lang="ru-RU" sz="2200" b="1" dirty="0" err="1"/>
              <a:t>додатковою</a:t>
            </a:r>
            <a:r>
              <a:rPr lang="ru-RU" sz="2200" b="1" dirty="0"/>
              <a:t> </a:t>
            </a:r>
            <a:r>
              <a:rPr lang="ru-RU" sz="2200" b="1" dirty="0" err="1" smtClean="0"/>
              <a:t>відповідальністю</a:t>
            </a:r>
            <a:r>
              <a:rPr lang="uk-UA" sz="2200" b="1" dirty="0" smtClean="0"/>
              <a:t>». </a:t>
            </a:r>
            <a:endParaRPr lang="uk-UA" sz="2200" b="1" dirty="0"/>
          </a:p>
          <a:p>
            <a:pPr marL="596646" indent="-514350">
              <a:buFont typeface="+mj-lt"/>
              <a:buAutoNum type="arabicPeriod"/>
            </a:pPr>
            <a:endParaRPr lang="en-US" dirty="0"/>
          </a:p>
        </p:txBody>
      </p:sp>
    </p:spTree>
    <p:extLst>
      <p:ext uri="{BB962C8B-B14F-4D97-AF65-F5344CB8AC3E}">
        <p14:creationId xmlns:p14="http://schemas.microsoft.com/office/powerpoint/2010/main" val="31387829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435608" y="-90264"/>
            <a:ext cx="7498080" cy="1143000"/>
          </a:xfrm>
        </p:spPr>
        <p:txBody>
          <a:bodyPr>
            <a:normAutofit/>
          </a:bodyPr>
          <a:lstStyle/>
          <a:p>
            <a:pPr algn="ctr"/>
            <a:r>
              <a:rPr lang="uk-UA" sz="3000" b="1" dirty="0" smtClean="0"/>
              <a:t>Право емфітевзису </a:t>
            </a:r>
            <a:br>
              <a:rPr lang="uk-UA" sz="3000" b="1" dirty="0" smtClean="0"/>
            </a:br>
            <a:r>
              <a:rPr lang="uk-UA" sz="3000" b="1" dirty="0" smtClean="0"/>
              <a:t>(</a:t>
            </a:r>
            <a:r>
              <a:rPr lang="uk-UA" sz="3000" b="1" dirty="0" err="1" smtClean="0"/>
              <a:t>гл</a:t>
            </a:r>
            <a:r>
              <a:rPr lang="uk-UA" sz="3000" b="1" dirty="0" smtClean="0"/>
              <a:t>. 16</a:t>
            </a:r>
            <a:r>
              <a:rPr lang="uk-UA" sz="3000" b="1" baseline="30000" dirty="0" smtClean="0"/>
              <a:t>1</a:t>
            </a:r>
            <a:r>
              <a:rPr lang="uk-UA" sz="3000" b="1" dirty="0" smtClean="0"/>
              <a:t> </a:t>
            </a:r>
            <a:r>
              <a:rPr lang="uk-UA" sz="3000" b="1" dirty="0" err="1" smtClean="0"/>
              <a:t>ЗК</a:t>
            </a:r>
            <a:r>
              <a:rPr lang="uk-UA" sz="3000" b="1" dirty="0" smtClean="0"/>
              <a:t>, </a:t>
            </a:r>
            <a:r>
              <a:rPr lang="uk-UA" sz="3000" b="1" dirty="0" err="1" smtClean="0"/>
              <a:t>гл</a:t>
            </a:r>
            <a:r>
              <a:rPr lang="uk-UA" sz="3000" b="1" dirty="0" smtClean="0"/>
              <a:t>. 33 ЦК)</a:t>
            </a:r>
            <a:endParaRPr lang="ru-RU" sz="3000" b="1" dirty="0"/>
          </a:p>
        </p:txBody>
      </p:sp>
      <p:sp>
        <p:nvSpPr>
          <p:cNvPr id="6" name="Содержимое 5"/>
          <p:cNvSpPr>
            <a:spLocks noGrp="1"/>
          </p:cNvSpPr>
          <p:nvPr>
            <p:ph idx="1"/>
          </p:nvPr>
        </p:nvSpPr>
        <p:spPr>
          <a:xfrm>
            <a:off x="1002400" y="1268760"/>
            <a:ext cx="7962088" cy="5688632"/>
          </a:xfrm>
        </p:spPr>
        <p:txBody>
          <a:bodyPr>
            <a:normAutofit/>
          </a:bodyPr>
          <a:lstStyle/>
          <a:p>
            <a:pPr marL="82296" indent="0" algn="just">
              <a:buNone/>
            </a:pPr>
            <a:r>
              <a:rPr lang="uk-UA" sz="2000" b="1" dirty="0" smtClean="0">
                <a:solidFill>
                  <a:srgbClr val="FF0000"/>
                </a:solidFill>
              </a:rPr>
              <a:t>Ч. 1 ст. 102</a:t>
            </a:r>
            <a:r>
              <a:rPr lang="uk-UA" sz="2000" b="1" baseline="30000" dirty="0" smtClean="0">
                <a:solidFill>
                  <a:srgbClr val="FF0000"/>
                </a:solidFill>
              </a:rPr>
              <a:t>1</a:t>
            </a:r>
            <a:r>
              <a:rPr lang="uk-UA" sz="2000" b="1" dirty="0" smtClean="0">
                <a:solidFill>
                  <a:srgbClr val="FF0000"/>
                </a:solidFill>
              </a:rPr>
              <a:t> </a:t>
            </a:r>
            <a:r>
              <a:rPr lang="uk-UA" sz="2000" b="1" dirty="0" err="1" smtClean="0">
                <a:solidFill>
                  <a:srgbClr val="FF0000"/>
                </a:solidFill>
              </a:rPr>
              <a:t>ЗК</a:t>
            </a:r>
            <a:r>
              <a:rPr lang="uk-UA" sz="2000" b="1" dirty="0" smtClean="0">
                <a:solidFill>
                  <a:srgbClr val="FF0000"/>
                </a:solidFill>
              </a:rPr>
              <a:t>, ст. 407 ЦК</a:t>
            </a:r>
          </a:p>
          <a:p>
            <a:pPr marL="82296" indent="0" algn="just">
              <a:buNone/>
            </a:pPr>
            <a:r>
              <a:rPr lang="uk-UA" sz="2000" b="1" dirty="0" smtClean="0"/>
              <a:t>Право емфітевзису </a:t>
            </a:r>
            <a:r>
              <a:rPr lang="uk-UA" sz="2000" dirty="0" smtClean="0"/>
              <a:t>- це право </a:t>
            </a:r>
            <a:r>
              <a:rPr lang="ru-RU" sz="2000" dirty="0" err="1" smtClean="0"/>
              <a:t>користування</a:t>
            </a:r>
            <a:r>
              <a:rPr lang="ru-RU" sz="2000" dirty="0" smtClean="0"/>
              <a:t> </a:t>
            </a:r>
            <a:r>
              <a:rPr lang="ru-RU" sz="2000" dirty="0"/>
              <a:t>чужою земельною </a:t>
            </a:r>
            <a:r>
              <a:rPr lang="ru-RU" sz="2000" dirty="0" err="1"/>
              <a:t>ділянкою</a:t>
            </a:r>
            <a:r>
              <a:rPr lang="ru-RU" sz="2000" dirty="0"/>
              <a:t> для </a:t>
            </a:r>
            <a:r>
              <a:rPr lang="ru-RU" sz="2000" dirty="0" err="1"/>
              <a:t>сільськогосподарських</a:t>
            </a:r>
            <a:r>
              <a:rPr lang="ru-RU" sz="2000" dirty="0"/>
              <a:t> потреб </a:t>
            </a:r>
            <a:endParaRPr lang="uk-UA" sz="2000" dirty="0" smtClean="0"/>
          </a:p>
          <a:p>
            <a:pPr marL="82296" indent="0" algn="just">
              <a:buNone/>
            </a:pPr>
            <a:r>
              <a:rPr lang="uk-UA" sz="2000" b="1" dirty="0" smtClean="0">
                <a:solidFill>
                  <a:srgbClr val="FF0000"/>
                </a:solidFill>
              </a:rPr>
              <a:t>Правові ознаки емфітевзису:</a:t>
            </a:r>
          </a:p>
          <a:p>
            <a:pPr marL="539496" indent="-457200" algn="just">
              <a:buAutoNum type="arabicPeriod"/>
            </a:pPr>
            <a:r>
              <a:rPr lang="uk-UA" sz="2000" dirty="0" smtClean="0"/>
              <a:t>юридична підстава - договір;</a:t>
            </a:r>
          </a:p>
          <a:p>
            <a:pPr marL="539496" indent="-457200" algn="just">
              <a:buAutoNum type="arabicPeriod"/>
            </a:pPr>
            <a:r>
              <a:rPr lang="uk-UA" sz="2000" dirty="0" smtClean="0"/>
              <a:t>оплатний характер;</a:t>
            </a:r>
          </a:p>
          <a:p>
            <a:pPr marL="539496" indent="-457200" algn="just">
              <a:buAutoNum type="arabicPeriod"/>
            </a:pPr>
            <a:r>
              <a:rPr lang="uk-UA" sz="2000" dirty="0" smtClean="0"/>
              <a:t>може </a:t>
            </a:r>
            <a:r>
              <a:rPr lang="uk-UA" sz="2000" dirty="0"/>
              <a:t>відчужуватись та передаватись у спадок, за винятком обмежень, встановлених для земельних ділянок державної </a:t>
            </a:r>
            <a:r>
              <a:rPr lang="uk-UA" sz="2000" dirty="0" smtClean="0"/>
              <a:t>та </a:t>
            </a:r>
            <a:r>
              <a:rPr lang="uk-UA" sz="2000" dirty="0"/>
              <a:t>комунальної власності</a:t>
            </a:r>
            <a:r>
              <a:rPr lang="uk-UA" sz="2000" dirty="0" smtClean="0"/>
              <a:t>; </a:t>
            </a:r>
          </a:p>
          <a:p>
            <a:pPr marL="539496" indent="-457200" algn="just">
              <a:buAutoNum type="arabicPeriod"/>
            </a:pPr>
            <a:r>
              <a:rPr lang="uk-UA" sz="2000" dirty="0"/>
              <a:t>встановлюється на певний строк чи без визначення такого (для земельних ділянок </a:t>
            </a:r>
            <a:r>
              <a:rPr lang="uk-UA" sz="2000" dirty="0" smtClean="0"/>
              <a:t>державної, комунальної </a:t>
            </a:r>
            <a:r>
              <a:rPr lang="uk-UA" sz="2000" u="sng" dirty="0" smtClean="0"/>
              <a:t>і </a:t>
            </a:r>
            <a:r>
              <a:rPr lang="uk-UA" sz="2000" u="sng" dirty="0"/>
              <a:t>приватної власності</a:t>
            </a:r>
            <a:r>
              <a:rPr lang="uk-UA" sz="2000" dirty="0"/>
              <a:t>  – не більше 50 років) </a:t>
            </a:r>
            <a:r>
              <a:rPr lang="uk-UA" sz="2000" dirty="0" smtClean="0"/>
              <a:t>.</a:t>
            </a:r>
          </a:p>
          <a:p>
            <a:pPr marL="82296" indent="0" algn="just">
              <a:buNone/>
            </a:pPr>
            <a:endParaRPr lang="uk-UA" sz="2000" dirty="0"/>
          </a:p>
        </p:txBody>
      </p:sp>
    </p:spTree>
    <p:extLst>
      <p:ext uri="{BB962C8B-B14F-4D97-AF65-F5344CB8AC3E}">
        <p14:creationId xmlns:p14="http://schemas.microsoft.com/office/powerpoint/2010/main" val="40168599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1043608" y="260648"/>
            <a:ext cx="7920880" cy="5755422"/>
          </a:xfrm>
          <a:prstGeom prst="rect">
            <a:avLst/>
          </a:prstGeom>
        </p:spPr>
        <p:txBody>
          <a:bodyPr wrap="square">
            <a:spAutoFit/>
          </a:bodyPr>
          <a:lstStyle/>
          <a:p>
            <a:r>
              <a:rPr lang="uk-UA" sz="2400" b="1" dirty="0" smtClean="0">
                <a:solidFill>
                  <a:srgbClr val="FF0000"/>
                </a:solidFill>
              </a:rPr>
              <a:t>ЗАКОН УКРАЇНИ </a:t>
            </a:r>
          </a:p>
          <a:p>
            <a:r>
              <a:rPr lang="uk-UA" sz="2400" b="1" dirty="0" smtClean="0">
                <a:solidFill>
                  <a:srgbClr val="FF0000"/>
                </a:solidFill>
              </a:rPr>
              <a:t>від 10 липня 2018 р. № 2498-VIII</a:t>
            </a:r>
          </a:p>
          <a:p>
            <a:r>
              <a:rPr lang="uk-UA" sz="2000" b="1" dirty="0" smtClean="0"/>
              <a:t>«Про внесення змін до деяких законодавчих актів України щодо вирішення питання колективної власності на землю, удосконалення правил землекористування у масивах земель сільськогосподарського призначення, запобігання рейдерству та стимулювання зрошення в Україні»</a:t>
            </a:r>
          </a:p>
          <a:p>
            <a:endParaRPr lang="uk-UA" sz="2400" b="1" dirty="0" smtClean="0"/>
          </a:p>
          <a:p>
            <a:endParaRPr lang="uk-UA" sz="2400" dirty="0" smtClean="0"/>
          </a:p>
          <a:p>
            <a:endParaRPr lang="uk-UA" sz="2400" b="1" dirty="0" smtClean="0">
              <a:solidFill>
                <a:srgbClr val="FF0000"/>
              </a:solidFill>
            </a:endParaRPr>
          </a:p>
          <a:p>
            <a:r>
              <a:rPr lang="uk-UA" sz="2400" b="1" dirty="0" smtClean="0">
                <a:solidFill>
                  <a:srgbClr val="FF0000"/>
                </a:solidFill>
              </a:rPr>
              <a:t>П. 21 розділу Х «Перехідні положення» </a:t>
            </a:r>
            <a:r>
              <a:rPr lang="uk-UA" sz="2400" b="1" dirty="0" err="1" smtClean="0">
                <a:solidFill>
                  <a:srgbClr val="FF0000"/>
                </a:solidFill>
              </a:rPr>
              <a:t>ЗК</a:t>
            </a:r>
            <a:r>
              <a:rPr lang="uk-UA" sz="2400" b="1" dirty="0" smtClean="0">
                <a:solidFill>
                  <a:srgbClr val="FF0000"/>
                </a:solidFill>
              </a:rPr>
              <a:t> України</a:t>
            </a:r>
          </a:p>
          <a:p>
            <a:r>
              <a:rPr lang="uk-UA" sz="2400" dirty="0" smtClean="0"/>
              <a:t> </a:t>
            </a:r>
          </a:p>
          <a:p>
            <a:r>
              <a:rPr lang="uk-UA" sz="2000" b="1" dirty="0" smtClean="0"/>
              <a:t>з дня набрання чинності цим Законом землі колективних сільськогосподарських підприємств, що припинені (крім земельних ділянок, які на день набрання чинності зазначеним Законом перебували у приватній власності), вважаються </a:t>
            </a:r>
            <a:r>
              <a:rPr lang="uk-UA" sz="2000" b="1" u="sng" dirty="0" smtClean="0"/>
              <a:t>власністю територіальних громад</a:t>
            </a:r>
            <a:r>
              <a:rPr lang="uk-UA" sz="2000" b="1" dirty="0" smtClean="0"/>
              <a:t>, на території яких вони розташовані. </a:t>
            </a:r>
            <a:endParaRPr lang="uk-UA" sz="2000" b="1" dirty="0"/>
          </a:p>
        </p:txBody>
      </p:sp>
      <p:sp>
        <p:nvSpPr>
          <p:cNvPr id="10" name="Стрелка вниз 9"/>
          <p:cNvSpPr/>
          <p:nvPr/>
        </p:nvSpPr>
        <p:spPr>
          <a:xfrm>
            <a:off x="4519416" y="2780928"/>
            <a:ext cx="484632"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9648518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1043608" y="260648"/>
            <a:ext cx="7920880" cy="6001643"/>
          </a:xfrm>
          <a:prstGeom prst="rect">
            <a:avLst/>
          </a:prstGeom>
        </p:spPr>
        <p:txBody>
          <a:bodyPr wrap="square">
            <a:spAutoFit/>
          </a:bodyPr>
          <a:lstStyle/>
          <a:p>
            <a:r>
              <a:rPr lang="uk-UA" sz="2400" b="1" dirty="0" smtClean="0">
                <a:solidFill>
                  <a:srgbClr val="FF0000"/>
                </a:solidFill>
              </a:rPr>
              <a:t>ЗАКОН УКРАЇНИ </a:t>
            </a:r>
          </a:p>
          <a:p>
            <a:r>
              <a:rPr lang="uk-UA" sz="2400" b="1" dirty="0" smtClean="0">
                <a:solidFill>
                  <a:srgbClr val="FF0000"/>
                </a:solidFill>
              </a:rPr>
              <a:t>від 10 липня 2018 р. № 2498-VIII</a:t>
            </a:r>
          </a:p>
          <a:p>
            <a:r>
              <a:rPr lang="uk-UA" sz="2000" b="1" dirty="0" smtClean="0"/>
              <a:t>«Про внесення змін до деяких законодавчих актів України щодо вирішення питання колективної власності на землю, удосконалення правил землекористування у масивах земель сільськогосподарського призначення, запобігання рейдерству та стимулювання зрошення в Україні»</a:t>
            </a:r>
          </a:p>
          <a:p>
            <a:endParaRPr lang="uk-UA" sz="2400" b="1" dirty="0" smtClean="0"/>
          </a:p>
          <a:p>
            <a:endParaRPr lang="uk-UA" sz="2400" dirty="0" smtClean="0"/>
          </a:p>
          <a:p>
            <a:endParaRPr lang="uk-UA" sz="2400" b="1" dirty="0" smtClean="0">
              <a:solidFill>
                <a:srgbClr val="FF0000"/>
              </a:solidFill>
            </a:endParaRPr>
          </a:p>
          <a:p>
            <a:r>
              <a:rPr lang="ru-RU" sz="2400" b="1" dirty="0" err="1" smtClean="0">
                <a:solidFill>
                  <a:srgbClr val="002060"/>
                </a:solidFill>
              </a:rPr>
              <a:t>Стаття</a:t>
            </a:r>
            <a:r>
              <a:rPr lang="ru-RU" sz="2400" b="1" dirty="0" smtClean="0">
                <a:solidFill>
                  <a:srgbClr val="002060"/>
                </a:solidFill>
              </a:rPr>
              <a:t> 37-1 ЗК </a:t>
            </a:r>
            <a:r>
              <a:rPr lang="ru-RU" sz="2400" b="1" dirty="0" err="1" smtClean="0">
                <a:solidFill>
                  <a:srgbClr val="002060"/>
                </a:solidFill>
              </a:rPr>
              <a:t>України</a:t>
            </a:r>
            <a:r>
              <a:rPr lang="ru-RU" sz="2400" b="1" dirty="0" smtClean="0">
                <a:solidFill>
                  <a:srgbClr val="002060"/>
                </a:solidFill>
              </a:rPr>
              <a:t>.</a:t>
            </a:r>
          </a:p>
          <a:p>
            <a:pPr algn="just"/>
            <a:r>
              <a:rPr lang="ru-RU" sz="2400" b="1" dirty="0" err="1" smtClean="0"/>
              <a:t>Особливості</a:t>
            </a:r>
            <a:r>
              <a:rPr lang="ru-RU" sz="2400" b="1" dirty="0" smtClean="0"/>
              <a:t> </a:t>
            </a:r>
            <a:r>
              <a:rPr lang="ru-RU" sz="2400" b="1" dirty="0" err="1" smtClean="0"/>
              <a:t>використання</a:t>
            </a:r>
            <a:r>
              <a:rPr lang="ru-RU" sz="2400" b="1" dirty="0" smtClean="0"/>
              <a:t> та </a:t>
            </a:r>
            <a:r>
              <a:rPr lang="ru-RU" sz="2400" b="1" dirty="0" err="1" smtClean="0"/>
              <a:t>розпорядження</a:t>
            </a:r>
            <a:r>
              <a:rPr lang="ru-RU" sz="2400" b="1" dirty="0" smtClean="0"/>
              <a:t> </a:t>
            </a:r>
            <a:r>
              <a:rPr lang="ru-RU" sz="2400" b="1" dirty="0" err="1" smtClean="0"/>
              <a:t>земельними</a:t>
            </a:r>
            <a:r>
              <a:rPr lang="ru-RU" sz="2400" b="1" dirty="0" smtClean="0"/>
              <a:t> </a:t>
            </a:r>
            <a:r>
              <a:rPr lang="ru-RU" sz="2400" b="1" dirty="0" err="1" smtClean="0"/>
              <a:t>ділянками</a:t>
            </a:r>
            <a:r>
              <a:rPr lang="ru-RU" sz="2400" b="1" dirty="0" smtClean="0"/>
              <a:t>, </a:t>
            </a:r>
            <a:r>
              <a:rPr lang="ru-RU" sz="2400" b="1" dirty="0" err="1" smtClean="0"/>
              <a:t>розташованими</a:t>
            </a:r>
            <a:r>
              <a:rPr lang="ru-RU" sz="2400" b="1" dirty="0" smtClean="0"/>
              <a:t> у </a:t>
            </a:r>
            <a:r>
              <a:rPr lang="ru-RU" sz="2400" b="1" dirty="0" err="1" smtClean="0">
                <a:solidFill>
                  <a:srgbClr val="00B050"/>
                </a:solidFill>
              </a:rPr>
              <a:t>масиві</a:t>
            </a:r>
            <a:r>
              <a:rPr lang="ru-RU" sz="2400" b="1" dirty="0" smtClean="0">
                <a:solidFill>
                  <a:srgbClr val="00B050"/>
                </a:solidFill>
              </a:rPr>
              <a:t> земель </a:t>
            </a:r>
            <a:r>
              <a:rPr lang="ru-RU" sz="2400" b="1" dirty="0" err="1" smtClean="0">
                <a:solidFill>
                  <a:srgbClr val="00B050"/>
                </a:solidFill>
              </a:rPr>
              <a:t>сільськогосподарського</a:t>
            </a:r>
            <a:r>
              <a:rPr lang="ru-RU" sz="2400" b="1" dirty="0" smtClean="0">
                <a:solidFill>
                  <a:srgbClr val="00B050"/>
                </a:solidFill>
              </a:rPr>
              <a:t> </a:t>
            </a:r>
            <a:r>
              <a:rPr lang="ru-RU" sz="2400" b="1" dirty="0" err="1" smtClean="0">
                <a:solidFill>
                  <a:srgbClr val="00B050"/>
                </a:solidFill>
              </a:rPr>
              <a:t>призначення</a:t>
            </a:r>
            <a:r>
              <a:rPr lang="ru-RU" sz="2400" b="1" dirty="0" smtClean="0"/>
              <a:t>, а </a:t>
            </a:r>
            <a:r>
              <a:rPr lang="ru-RU" sz="2400" b="1" dirty="0" err="1" smtClean="0"/>
              <a:t>також</a:t>
            </a:r>
            <a:r>
              <a:rPr lang="ru-RU" sz="2400" b="1" dirty="0" smtClean="0"/>
              <a:t> </a:t>
            </a:r>
            <a:r>
              <a:rPr lang="ru-RU" sz="2400" b="1" dirty="0" err="1" smtClean="0"/>
              <a:t>полезахисними</a:t>
            </a:r>
            <a:r>
              <a:rPr lang="ru-RU" sz="2400" b="1" dirty="0" smtClean="0"/>
              <a:t> </a:t>
            </a:r>
            <a:r>
              <a:rPr lang="ru-RU" sz="2400" b="1" dirty="0" err="1" smtClean="0"/>
              <a:t>лісовими</a:t>
            </a:r>
            <a:r>
              <a:rPr lang="ru-RU" sz="2400" b="1" dirty="0" smtClean="0"/>
              <a:t> </a:t>
            </a:r>
            <a:r>
              <a:rPr lang="ru-RU" sz="2400" b="1" dirty="0" err="1" smtClean="0"/>
              <a:t>смугами</a:t>
            </a:r>
            <a:r>
              <a:rPr lang="ru-RU" sz="2400" b="1" dirty="0" smtClean="0"/>
              <a:t>, </a:t>
            </a:r>
            <a:r>
              <a:rPr lang="ru-RU" sz="2400" b="1" dirty="0" err="1" smtClean="0"/>
              <a:t>які</a:t>
            </a:r>
            <a:r>
              <a:rPr lang="ru-RU" sz="2400" b="1" dirty="0" smtClean="0"/>
              <a:t> </a:t>
            </a:r>
            <a:r>
              <a:rPr lang="ru-RU" sz="2400" b="1" dirty="0" err="1" smtClean="0"/>
              <a:t>обмежують</a:t>
            </a:r>
            <a:r>
              <a:rPr lang="ru-RU" sz="2400" b="1" dirty="0" smtClean="0"/>
              <a:t> </a:t>
            </a:r>
            <a:r>
              <a:rPr lang="ru-RU" sz="2400" b="1" dirty="0" err="1" smtClean="0"/>
              <a:t>такий</a:t>
            </a:r>
            <a:r>
              <a:rPr lang="ru-RU" sz="2400" b="1" dirty="0" smtClean="0"/>
              <a:t> </a:t>
            </a:r>
            <a:r>
              <a:rPr lang="ru-RU" sz="2400" b="1" dirty="0" err="1" smtClean="0"/>
              <a:t>масив</a:t>
            </a:r>
            <a:endParaRPr lang="uk-UA" sz="2400" b="1" dirty="0" smtClean="0"/>
          </a:p>
          <a:p>
            <a:r>
              <a:rPr lang="uk-UA" sz="2000" b="1" dirty="0" smtClean="0"/>
              <a:t> </a:t>
            </a:r>
            <a:endParaRPr lang="uk-UA" sz="2000" b="1" dirty="0"/>
          </a:p>
        </p:txBody>
      </p:sp>
      <p:sp>
        <p:nvSpPr>
          <p:cNvPr id="10" name="Стрелка вниз 9"/>
          <p:cNvSpPr/>
          <p:nvPr/>
        </p:nvSpPr>
        <p:spPr>
          <a:xfrm>
            <a:off x="4519416" y="2780928"/>
            <a:ext cx="484632"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35789014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1187624" y="116632"/>
            <a:ext cx="7776864" cy="6524863"/>
          </a:xfrm>
          <a:prstGeom prst="rect">
            <a:avLst/>
          </a:prstGeom>
        </p:spPr>
        <p:txBody>
          <a:bodyPr wrap="square">
            <a:spAutoFit/>
          </a:bodyPr>
          <a:lstStyle/>
          <a:p>
            <a:pPr algn="just"/>
            <a:r>
              <a:rPr lang="uk-UA" sz="2200" b="1" dirty="0" smtClean="0">
                <a:solidFill>
                  <a:srgbClr val="C00000"/>
                </a:solidFill>
              </a:rPr>
              <a:t>Масив </a:t>
            </a:r>
            <a:r>
              <a:rPr lang="uk-UA" sz="2200" b="1" dirty="0">
                <a:solidFill>
                  <a:srgbClr val="C00000"/>
                </a:solidFill>
              </a:rPr>
              <a:t>земель сільськогосподарського призначення </a:t>
            </a:r>
            <a:r>
              <a:rPr lang="uk-UA" sz="2200" dirty="0"/>
              <a:t>- сукупність земельних ділянок сільськогосподарського призначення, що складаються з сільськогосподарських та необхідних для їх обслуговування несільськогосподарських угідь (земель під польовими дорогами, меліоративними системами, господарськими шляхами, прогонами, лінійними об’єктами, об’єктами інженерної інфраструктури, а також ярами, заболоченими землями, іншими угіддями, що розташовані всередині земельного масиву), мають спільні межі та обмежені природними та/або штучними елементами рельєфу (автомобільними дорогами загального користування, полезахисними лісовими смугами та іншими захисними насадженнями, водними об’єктами тощо</a:t>
            </a:r>
            <a:r>
              <a:rPr lang="uk-UA" sz="2200" dirty="0" smtClean="0"/>
              <a:t>).</a:t>
            </a:r>
          </a:p>
          <a:p>
            <a:pPr algn="just"/>
            <a:endParaRPr lang="uk-UA" sz="2200" dirty="0"/>
          </a:p>
          <a:p>
            <a:pPr algn="just"/>
            <a:r>
              <a:rPr lang="ru-RU" sz="2200" b="1" dirty="0" err="1" smtClean="0">
                <a:solidFill>
                  <a:srgbClr val="C00000"/>
                </a:solidFill>
              </a:rPr>
              <a:t>Зрошувальний</a:t>
            </a:r>
            <a:r>
              <a:rPr lang="ru-RU" sz="2200" b="1" dirty="0" smtClean="0">
                <a:solidFill>
                  <a:srgbClr val="C00000"/>
                </a:solidFill>
              </a:rPr>
              <a:t> </a:t>
            </a:r>
            <a:r>
              <a:rPr lang="ru-RU" sz="2200" b="1" dirty="0">
                <a:solidFill>
                  <a:srgbClr val="C00000"/>
                </a:solidFill>
              </a:rPr>
              <a:t>(</a:t>
            </a:r>
            <a:r>
              <a:rPr lang="ru-RU" sz="2200" b="1" dirty="0" err="1">
                <a:solidFill>
                  <a:srgbClr val="C00000"/>
                </a:solidFill>
              </a:rPr>
              <a:t>осушувальний</a:t>
            </a:r>
            <a:r>
              <a:rPr lang="ru-RU" sz="2200" b="1" dirty="0">
                <a:solidFill>
                  <a:srgbClr val="C00000"/>
                </a:solidFill>
              </a:rPr>
              <a:t>) </a:t>
            </a:r>
            <a:r>
              <a:rPr lang="ru-RU" sz="2200" b="1" dirty="0" err="1">
                <a:solidFill>
                  <a:srgbClr val="C00000"/>
                </a:solidFill>
              </a:rPr>
              <a:t>масив</a:t>
            </a:r>
            <a:r>
              <a:rPr lang="ru-RU" sz="2200" b="1" dirty="0">
                <a:solidFill>
                  <a:srgbClr val="C00000"/>
                </a:solidFill>
              </a:rPr>
              <a:t> </a:t>
            </a:r>
            <a:r>
              <a:rPr lang="ru-RU" sz="2200" dirty="0"/>
              <a:t>- </a:t>
            </a:r>
            <a:r>
              <a:rPr lang="ru-RU" sz="2200" dirty="0" err="1"/>
              <a:t>масив</a:t>
            </a:r>
            <a:r>
              <a:rPr lang="ru-RU" sz="2200" dirty="0"/>
              <a:t> земель </a:t>
            </a:r>
            <a:r>
              <a:rPr lang="ru-RU" sz="2200" dirty="0" err="1"/>
              <a:t>сільськогосподарського</a:t>
            </a:r>
            <a:r>
              <a:rPr lang="ru-RU" sz="2200" dirty="0"/>
              <a:t> </a:t>
            </a:r>
            <a:r>
              <a:rPr lang="ru-RU" sz="2200" dirty="0" err="1"/>
              <a:t>призначення</a:t>
            </a:r>
            <a:r>
              <a:rPr lang="ru-RU" sz="2200" dirty="0"/>
              <a:t>, на </a:t>
            </a:r>
            <a:r>
              <a:rPr lang="ru-RU" sz="2200" dirty="0" err="1"/>
              <a:t>якому</a:t>
            </a:r>
            <a:r>
              <a:rPr lang="ru-RU" sz="2200" dirty="0"/>
              <a:t> проводиться </a:t>
            </a:r>
            <a:r>
              <a:rPr lang="ru-RU" sz="2200" dirty="0" err="1"/>
              <a:t>гідротехнічна</a:t>
            </a:r>
            <a:r>
              <a:rPr lang="ru-RU" sz="2200" dirty="0"/>
              <a:t> </a:t>
            </a:r>
            <a:r>
              <a:rPr lang="ru-RU" sz="2200" dirty="0" err="1"/>
              <a:t>меліорація</a:t>
            </a:r>
            <a:r>
              <a:rPr lang="ru-RU" sz="2200" dirty="0"/>
              <a:t> та/</a:t>
            </a:r>
            <a:r>
              <a:rPr lang="ru-RU" sz="2200" dirty="0" err="1"/>
              <a:t>або</a:t>
            </a:r>
            <a:r>
              <a:rPr lang="ru-RU" sz="2200" dirty="0"/>
              <a:t> </a:t>
            </a:r>
            <a:r>
              <a:rPr lang="ru-RU" sz="2200" dirty="0" err="1"/>
              <a:t>розташовані</a:t>
            </a:r>
            <a:r>
              <a:rPr lang="ru-RU" sz="2200" dirty="0"/>
              <a:t> </a:t>
            </a:r>
            <a:r>
              <a:rPr lang="ru-RU" sz="2200" dirty="0" err="1"/>
              <a:t>внутрішньогосподарські</a:t>
            </a:r>
            <a:r>
              <a:rPr lang="ru-RU" sz="2200" dirty="0"/>
              <a:t> </a:t>
            </a:r>
            <a:r>
              <a:rPr lang="ru-RU" sz="2200" dirty="0" err="1"/>
              <a:t>меліоративні</a:t>
            </a:r>
            <a:r>
              <a:rPr lang="ru-RU" sz="2200" dirty="0"/>
              <a:t> </a:t>
            </a:r>
            <a:r>
              <a:rPr lang="ru-RU" sz="2200" dirty="0" err="1" smtClean="0"/>
              <a:t>системи</a:t>
            </a:r>
            <a:r>
              <a:rPr lang="ru-RU" sz="2200" dirty="0" smtClean="0"/>
              <a:t>.</a:t>
            </a:r>
            <a:endParaRPr lang="uk-UA" sz="2200" dirty="0" smtClean="0"/>
          </a:p>
          <a:p>
            <a:pPr algn="r"/>
            <a:r>
              <a:rPr lang="uk-UA" sz="2200" b="1" dirty="0" smtClean="0">
                <a:solidFill>
                  <a:srgbClr val="002060"/>
                </a:solidFill>
              </a:rPr>
              <a:t>Ст. 1 Закону України «Про землеустрій»</a:t>
            </a:r>
            <a:endParaRPr lang="en-US" sz="2200" b="1" dirty="0">
              <a:solidFill>
                <a:srgbClr val="002060"/>
              </a:solidFill>
            </a:endParaRPr>
          </a:p>
        </p:txBody>
      </p:sp>
    </p:spTree>
    <p:extLst>
      <p:ext uri="{BB962C8B-B14F-4D97-AF65-F5344CB8AC3E}">
        <p14:creationId xmlns:p14="http://schemas.microsoft.com/office/powerpoint/2010/main" val="19255150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1187624" y="239737"/>
            <a:ext cx="7776864" cy="6524863"/>
          </a:xfrm>
          <a:prstGeom prst="rect">
            <a:avLst/>
          </a:prstGeom>
        </p:spPr>
        <p:txBody>
          <a:bodyPr wrap="square">
            <a:spAutoFit/>
          </a:bodyPr>
          <a:lstStyle/>
          <a:p>
            <a:r>
              <a:rPr lang="uk-UA" sz="2200" b="1" dirty="0" smtClean="0"/>
              <a:t>Закон України від </a:t>
            </a:r>
            <a:r>
              <a:rPr lang="ru-RU" sz="2200" b="1" dirty="0" smtClean="0"/>
              <a:t>5 </a:t>
            </a:r>
            <a:r>
              <a:rPr lang="ru-RU" sz="2200" b="1" dirty="0" err="1"/>
              <a:t>червня</a:t>
            </a:r>
            <a:r>
              <a:rPr lang="ru-RU" sz="2200" b="1" dirty="0"/>
              <a:t> 2003 </a:t>
            </a:r>
            <a:r>
              <a:rPr lang="ru-RU" sz="2200" b="1" dirty="0" smtClean="0"/>
              <a:t>р. № </a:t>
            </a:r>
            <a:r>
              <a:rPr lang="ru-RU" sz="2200" b="1" dirty="0"/>
              <a:t>899-IV</a:t>
            </a:r>
            <a:endParaRPr lang="uk-UA" sz="2200" b="1" dirty="0" smtClean="0"/>
          </a:p>
          <a:p>
            <a:r>
              <a:rPr lang="ru-RU" sz="2200" b="1" dirty="0" smtClean="0">
                <a:solidFill>
                  <a:srgbClr val="C00000"/>
                </a:solidFill>
              </a:rPr>
              <a:t>«Про </a:t>
            </a:r>
            <a:r>
              <a:rPr lang="ru-RU" sz="2200" b="1" dirty="0">
                <a:solidFill>
                  <a:srgbClr val="C00000"/>
                </a:solidFill>
              </a:rPr>
              <a:t>порядок </a:t>
            </a:r>
            <a:r>
              <a:rPr lang="ru-RU" sz="2200" b="1" dirty="0" err="1">
                <a:solidFill>
                  <a:srgbClr val="C00000"/>
                </a:solidFill>
              </a:rPr>
              <a:t>виділення</a:t>
            </a:r>
            <a:r>
              <a:rPr lang="ru-RU" sz="2200" b="1" dirty="0">
                <a:solidFill>
                  <a:srgbClr val="C00000"/>
                </a:solidFill>
              </a:rPr>
              <a:t> в </a:t>
            </a:r>
            <a:r>
              <a:rPr lang="ru-RU" sz="2200" b="1" dirty="0" err="1">
                <a:solidFill>
                  <a:srgbClr val="C00000"/>
                </a:solidFill>
              </a:rPr>
              <a:t>натурі</a:t>
            </a:r>
            <a:r>
              <a:rPr lang="ru-RU" sz="2200" b="1" dirty="0">
                <a:solidFill>
                  <a:srgbClr val="C00000"/>
                </a:solidFill>
              </a:rPr>
              <a:t> (на </a:t>
            </a:r>
            <a:r>
              <a:rPr lang="ru-RU" sz="2200" b="1" dirty="0" err="1">
                <a:solidFill>
                  <a:srgbClr val="C00000"/>
                </a:solidFill>
              </a:rPr>
              <a:t>місцевості</a:t>
            </a:r>
            <a:r>
              <a:rPr lang="ru-RU" sz="2200" b="1" dirty="0">
                <a:solidFill>
                  <a:srgbClr val="C00000"/>
                </a:solidFill>
              </a:rPr>
              <a:t>) </a:t>
            </a:r>
            <a:r>
              <a:rPr lang="ru-RU" sz="2200" b="1" dirty="0" err="1">
                <a:solidFill>
                  <a:srgbClr val="C00000"/>
                </a:solidFill>
              </a:rPr>
              <a:t>земельних</a:t>
            </a:r>
            <a:r>
              <a:rPr lang="ru-RU" sz="2200" b="1" dirty="0">
                <a:solidFill>
                  <a:srgbClr val="C00000"/>
                </a:solidFill>
              </a:rPr>
              <a:t> </a:t>
            </a:r>
            <a:r>
              <a:rPr lang="ru-RU" sz="2200" b="1" dirty="0" err="1">
                <a:solidFill>
                  <a:srgbClr val="C00000"/>
                </a:solidFill>
              </a:rPr>
              <a:t>ділянок</a:t>
            </a:r>
            <a:r>
              <a:rPr lang="ru-RU" sz="2200" b="1" dirty="0">
                <a:solidFill>
                  <a:srgbClr val="C00000"/>
                </a:solidFill>
              </a:rPr>
              <a:t> </a:t>
            </a:r>
            <a:r>
              <a:rPr lang="ru-RU" sz="2200" b="1" dirty="0" err="1">
                <a:solidFill>
                  <a:srgbClr val="C00000"/>
                </a:solidFill>
              </a:rPr>
              <a:t>власникам</a:t>
            </a:r>
            <a:r>
              <a:rPr lang="ru-RU" sz="2200" b="1" dirty="0">
                <a:solidFill>
                  <a:srgbClr val="C00000"/>
                </a:solidFill>
              </a:rPr>
              <a:t> </a:t>
            </a:r>
            <a:r>
              <a:rPr lang="ru-RU" sz="2200" b="1" dirty="0" err="1">
                <a:solidFill>
                  <a:srgbClr val="C00000"/>
                </a:solidFill>
              </a:rPr>
              <a:t>земельних</a:t>
            </a:r>
            <a:r>
              <a:rPr lang="ru-RU" sz="2200" b="1" dirty="0">
                <a:solidFill>
                  <a:srgbClr val="C00000"/>
                </a:solidFill>
              </a:rPr>
              <a:t> </a:t>
            </a:r>
            <a:r>
              <a:rPr lang="ru-RU" sz="2200" b="1" dirty="0" err="1">
                <a:solidFill>
                  <a:srgbClr val="C00000"/>
                </a:solidFill>
              </a:rPr>
              <a:t>часток</a:t>
            </a:r>
            <a:r>
              <a:rPr lang="ru-RU" sz="2200" b="1" dirty="0">
                <a:solidFill>
                  <a:srgbClr val="C00000"/>
                </a:solidFill>
              </a:rPr>
              <a:t> (</a:t>
            </a:r>
            <a:r>
              <a:rPr lang="ru-RU" sz="2200" b="1" dirty="0" err="1">
                <a:solidFill>
                  <a:srgbClr val="C00000"/>
                </a:solidFill>
              </a:rPr>
              <a:t>паїв</a:t>
            </a:r>
            <a:r>
              <a:rPr lang="ru-RU" sz="2200" b="1" dirty="0" smtClean="0">
                <a:solidFill>
                  <a:srgbClr val="C00000"/>
                </a:solidFill>
              </a:rPr>
              <a:t>)»</a:t>
            </a:r>
            <a:endParaRPr lang="uk-UA" sz="2200" b="1" dirty="0">
              <a:solidFill>
                <a:srgbClr val="C00000"/>
              </a:solidFill>
            </a:endParaRPr>
          </a:p>
          <a:p>
            <a:endParaRPr lang="uk-UA" sz="2200" dirty="0" smtClean="0">
              <a:solidFill>
                <a:srgbClr val="002060"/>
              </a:solidFill>
            </a:endParaRPr>
          </a:p>
          <a:p>
            <a:r>
              <a:rPr lang="uk-UA" sz="2200" b="1" dirty="0" smtClean="0">
                <a:solidFill>
                  <a:srgbClr val="002060"/>
                </a:solidFill>
              </a:rPr>
              <a:t>Стаття </a:t>
            </a:r>
            <a:r>
              <a:rPr lang="uk-UA" sz="2200" b="1" dirty="0">
                <a:solidFill>
                  <a:srgbClr val="002060"/>
                </a:solidFill>
              </a:rPr>
              <a:t>13. Використання нерозподілених та невитребуваних земельних ділянок і земельних часток (паїв)</a:t>
            </a:r>
          </a:p>
          <a:p>
            <a:endParaRPr lang="uk-UA" sz="2200" dirty="0"/>
          </a:p>
          <a:p>
            <a:r>
              <a:rPr lang="uk-UA" sz="2200" b="1" dirty="0">
                <a:solidFill>
                  <a:srgbClr val="00B050"/>
                </a:solidFill>
              </a:rPr>
              <a:t>Нерозподіленою земельною ділянкою </a:t>
            </a:r>
            <a:r>
              <a:rPr lang="uk-UA" sz="2200" dirty="0"/>
              <a:t>є земельна ділянка, яка відповідно до проекту землеустрою щодо організації території земельних часток (паїв) увійшла до площі земель, що підлягають розподілу, але відповідно до протоколу про розподіл земельних ділянок не була виділена власнику земельної частки (паю).</a:t>
            </a:r>
          </a:p>
          <a:p>
            <a:endParaRPr lang="uk-UA" sz="2200" dirty="0"/>
          </a:p>
          <a:p>
            <a:r>
              <a:rPr lang="uk-UA" sz="2200" b="1" dirty="0">
                <a:solidFill>
                  <a:srgbClr val="00B050"/>
                </a:solidFill>
              </a:rPr>
              <a:t>Невитребуваною є земельна частка (пай)</a:t>
            </a:r>
            <a:r>
              <a:rPr lang="uk-UA" sz="2200" dirty="0"/>
              <a:t>, на яку не отримано документа, що посвідчує право на неї, або земельна частка (пай), право на яку посвідчено відповідно до законодавства, але яка не була виділена в натурі (на місцевості).</a:t>
            </a:r>
            <a:endParaRPr lang="en-US" sz="2200" dirty="0"/>
          </a:p>
        </p:txBody>
      </p:sp>
    </p:spTree>
    <p:extLst>
      <p:ext uri="{BB962C8B-B14F-4D97-AF65-F5344CB8AC3E}">
        <p14:creationId xmlns:p14="http://schemas.microsoft.com/office/powerpoint/2010/main" val="4181933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274638"/>
            <a:ext cx="7458032" cy="850106"/>
          </a:xfrm>
        </p:spPr>
        <p:txBody>
          <a:bodyPr>
            <a:normAutofit fontScale="90000"/>
          </a:bodyPr>
          <a:lstStyle/>
          <a:p>
            <a:pPr algn="ctr"/>
            <a:r>
              <a:rPr lang="uk-UA" sz="3200" b="1" dirty="0" smtClean="0"/>
              <a:t>Галузеві принципи земельного права</a:t>
            </a:r>
            <a:br>
              <a:rPr lang="uk-UA" sz="3200" b="1" dirty="0" smtClean="0"/>
            </a:br>
            <a:r>
              <a:rPr lang="uk-UA" sz="3200" b="1" dirty="0" smtClean="0"/>
              <a:t>(ст. 5 Земельного кодексу України)</a:t>
            </a:r>
            <a:endParaRPr lang="ru-RU" sz="3200" b="1" dirty="0"/>
          </a:p>
        </p:txBody>
      </p:sp>
      <p:sp>
        <p:nvSpPr>
          <p:cNvPr id="3" name="Объект 2"/>
          <p:cNvSpPr>
            <a:spLocks noGrp="1"/>
          </p:cNvSpPr>
          <p:nvPr>
            <p:ph idx="1"/>
          </p:nvPr>
        </p:nvSpPr>
        <p:spPr/>
        <p:txBody>
          <a:bodyPr>
            <a:normAutofit fontScale="70000" lnSpcReduction="20000"/>
          </a:bodyPr>
          <a:lstStyle/>
          <a:p>
            <a:pPr marL="596646" indent="-514350">
              <a:buFont typeface="+mj-lt"/>
              <a:buAutoNum type="arabicPeriod"/>
            </a:pPr>
            <a:r>
              <a:rPr lang="uk-UA" b="1" dirty="0" smtClean="0"/>
              <a:t>поєднання     особливостей     використання    землі    як територіального базису,  природного  ресурсу  і  основного  засобу виробництва;</a:t>
            </a:r>
          </a:p>
          <a:p>
            <a:pPr marL="596646" indent="-514350">
              <a:buFont typeface="+mj-lt"/>
              <a:buAutoNum type="arabicPeriod"/>
            </a:pPr>
            <a:r>
              <a:rPr lang="uk-UA" b="1" dirty="0" smtClean="0"/>
              <a:t>забезпечення  рівності  права власності на землю громадян, юридичних осіб, територіальних громад та держави;</a:t>
            </a:r>
          </a:p>
          <a:p>
            <a:pPr marL="596646" indent="-514350">
              <a:buFont typeface="+mj-lt"/>
              <a:buAutoNum type="arabicPeriod"/>
            </a:pPr>
            <a:r>
              <a:rPr lang="uk-UA" b="1" dirty="0" smtClean="0"/>
              <a:t>невтручання держави в здійснення  громадянами, юридичними особами  та  територіальними  громадами своїх прав щодо володіння, користування і розпорядження землею,  крім випадків,  передбачених законом;</a:t>
            </a:r>
          </a:p>
          <a:p>
            <a:pPr marL="596646" indent="-514350">
              <a:buFont typeface="+mj-lt"/>
              <a:buAutoNum type="arabicPeriod"/>
            </a:pPr>
            <a:r>
              <a:rPr lang="uk-UA" b="1" dirty="0" smtClean="0"/>
              <a:t>забезпечення раціонального використання та охорони земель;</a:t>
            </a:r>
          </a:p>
          <a:p>
            <a:pPr marL="596646" indent="-514350">
              <a:buFont typeface="+mj-lt"/>
              <a:buAutoNum type="arabicPeriod"/>
            </a:pPr>
            <a:r>
              <a:rPr lang="uk-UA" b="1" dirty="0" smtClean="0"/>
              <a:t>забезпечення гарантій та захисту прав на землю;</a:t>
            </a:r>
          </a:p>
          <a:p>
            <a:pPr marL="596646" indent="-514350">
              <a:buFont typeface="+mj-lt"/>
              <a:buAutoNum type="arabicPeriod"/>
            </a:pPr>
            <a:r>
              <a:rPr lang="uk-UA" b="1" dirty="0" smtClean="0"/>
              <a:t>пріоритету вимог екологічної безпеки.</a:t>
            </a:r>
          </a:p>
          <a:p>
            <a:endParaRPr lang="ru-RU" dirty="0"/>
          </a:p>
        </p:txBody>
      </p:sp>
    </p:spTree>
    <p:extLst>
      <p:ext uri="{BB962C8B-B14F-4D97-AF65-F5344CB8AC3E}">
        <p14:creationId xmlns:p14="http://schemas.microsoft.com/office/powerpoint/2010/main" val="22601442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1331640" y="188640"/>
            <a:ext cx="7560840" cy="6001643"/>
          </a:xfrm>
          <a:prstGeom prst="rect">
            <a:avLst/>
          </a:prstGeom>
        </p:spPr>
        <p:txBody>
          <a:bodyPr wrap="square">
            <a:spAutoFit/>
          </a:bodyPr>
          <a:lstStyle/>
          <a:p>
            <a:endParaRPr lang="ru-RU" sz="2400" b="1" dirty="0" smtClean="0"/>
          </a:p>
          <a:p>
            <a:r>
              <a:rPr lang="ru-RU" sz="2400" b="1" dirty="0" smtClean="0"/>
              <a:t>УКАЗ ПРЕЗИДЕНТА УКРАЇНИ </a:t>
            </a:r>
          </a:p>
          <a:p>
            <a:r>
              <a:rPr lang="ru-RU" sz="2400" b="1" dirty="0" err="1" smtClean="0"/>
              <a:t>від</a:t>
            </a:r>
            <a:r>
              <a:rPr lang="ru-RU" sz="2400" b="1" dirty="0" smtClean="0"/>
              <a:t> </a:t>
            </a:r>
            <a:r>
              <a:rPr lang="ru-RU" sz="2400" b="1" dirty="0"/>
              <a:t>15 </a:t>
            </a:r>
            <a:r>
              <a:rPr lang="ru-RU" sz="2400" b="1" dirty="0" err="1"/>
              <a:t>жовтня</a:t>
            </a:r>
            <a:r>
              <a:rPr lang="ru-RU" sz="2400" b="1" dirty="0"/>
              <a:t> 2020 р. № 449 </a:t>
            </a:r>
            <a:endParaRPr lang="ru-RU" sz="2400" b="1" dirty="0" smtClean="0"/>
          </a:p>
          <a:p>
            <a:r>
              <a:rPr lang="ru-RU" sz="2400" b="1" dirty="0" smtClean="0">
                <a:solidFill>
                  <a:srgbClr val="002060"/>
                </a:solidFill>
              </a:rPr>
              <a:t>«Про </a:t>
            </a:r>
            <a:r>
              <a:rPr lang="ru-RU" sz="2400" b="1" dirty="0" err="1">
                <a:solidFill>
                  <a:srgbClr val="002060"/>
                </a:solidFill>
              </a:rPr>
              <a:t>деякі</a:t>
            </a:r>
            <a:r>
              <a:rPr lang="ru-RU" sz="2400" b="1" dirty="0">
                <a:solidFill>
                  <a:srgbClr val="002060"/>
                </a:solidFill>
              </a:rPr>
              <a:t> заходи </a:t>
            </a:r>
            <a:r>
              <a:rPr lang="ru-RU" sz="2400" b="1" dirty="0" err="1">
                <a:solidFill>
                  <a:srgbClr val="002060"/>
                </a:solidFill>
              </a:rPr>
              <a:t>щодо</a:t>
            </a:r>
            <a:r>
              <a:rPr lang="ru-RU" sz="2400" b="1" dirty="0">
                <a:solidFill>
                  <a:srgbClr val="002060"/>
                </a:solidFill>
              </a:rPr>
              <a:t> </a:t>
            </a:r>
            <a:r>
              <a:rPr lang="ru-RU" sz="2400" b="1" dirty="0" err="1">
                <a:solidFill>
                  <a:srgbClr val="002060"/>
                </a:solidFill>
              </a:rPr>
              <a:t>прискорення</a:t>
            </a:r>
            <a:r>
              <a:rPr lang="ru-RU" sz="2400" b="1" dirty="0">
                <a:solidFill>
                  <a:srgbClr val="002060"/>
                </a:solidFill>
              </a:rPr>
              <a:t> реформ у </a:t>
            </a:r>
            <a:r>
              <a:rPr lang="ru-RU" sz="2400" b="1" dirty="0" err="1">
                <a:solidFill>
                  <a:srgbClr val="002060"/>
                </a:solidFill>
              </a:rPr>
              <a:t>сфері</a:t>
            </a:r>
            <a:r>
              <a:rPr lang="ru-RU" sz="2400" b="1" dirty="0">
                <a:solidFill>
                  <a:srgbClr val="002060"/>
                </a:solidFill>
              </a:rPr>
              <a:t> </a:t>
            </a:r>
            <a:r>
              <a:rPr lang="ru-RU" sz="2400" b="1" dirty="0" err="1">
                <a:solidFill>
                  <a:srgbClr val="002060"/>
                </a:solidFill>
              </a:rPr>
              <a:t>земельних</a:t>
            </a:r>
            <a:r>
              <a:rPr lang="ru-RU" sz="2400" b="1" dirty="0">
                <a:solidFill>
                  <a:srgbClr val="002060"/>
                </a:solidFill>
              </a:rPr>
              <a:t> </a:t>
            </a:r>
            <a:r>
              <a:rPr lang="ru-RU" sz="2400" b="1" dirty="0" err="1" smtClean="0">
                <a:solidFill>
                  <a:srgbClr val="002060"/>
                </a:solidFill>
              </a:rPr>
              <a:t>відносин</a:t>
            </a:r>
            <a:r>
              <a:rPr lang="ru-RU" sz="2400" b="1" dirty="0" smtClean="0">
                <a:solidFill>
                  <a:srgbClr val="002060"/>
                </a:solidFill>
              </a:rPr>
              <a:t>»</a:t>
            </a:r>
          </a:p>
          <a:p>
            <a:endParaRPr lang="ru-RU" sz="2400" b="1" dirty="0"/>
          </a:p>
          <a:p>
            <a:endParaRPr lang="ru-RU" sz="2400" b="1" dirty="0"/>
          </a:p>
          <a:p>
            <a:r>
              <a:rPr lang="ru-RU" sz="2400" b="1" dirty="0" smtClean="0"/>
              <a:t>ПОСТАНОВА КАБІНЕТУ </a:t>
            </a:r>
            <a:r>
              <a:rPr lang="ru-RU" sz="2400" b="1" dirty="0"/>
              <a:t>МІНІСТРІВ УКРАЇНИ</a:t>
            </a:r>
          </a:p>
          <a:p>
            <a:r>
              <a:rPr lang="ru-RU" sz="2400" b="1" dirty="0" err="1" smtClean="0"/>
              <a:t>від</a:t>
            </a:r>
            <a:r>
              <a:rPr lang="ru-RU" sz="2400" b="1" dirty="0" smtClean="0"/>
              <a:t> </a:t>
            </a:r>
            <a:r>
              <a:rPr lang="ru-RU" sz="2400" b="1" dirty="0"/>
              <a:t>16 листопада 2020 р. № 1113</a:t>
            </a:r>
          </a:p>
          <a:p>
            <a:r>
              <a:rPr lang="ru-RU" sz="2400" b="1" dirty="0" smtClean="0">
                <a:solidFill>
                  <a:srgbClr val="002060"/>
                </a:solidFill>
              </a:rPr>
              <a:t>«</a:t>
            </a:r>
            <a:r>
              <a:rPr lang="ru-RU" sz="2400" b="1" dirty="0" err="1" smtClean="0">
                <a:solidFill>
                  <a:srgbClr val="002060"/>
                </a:solidFill>
              </a:rPr>
              <a:t>Деякі</a:t>
            </a:r>
            <a:r>
              <a:rPr lang="ru-RU" sz="2400" b="1" dirty="0" smtClean="0">
                <a:solidFill>
                  <a:srgbClr val="002060"/>
                </a:solidFill>
              </a:rPr>
              <a:t> </a:t>
            </a:r>
            <a:r>
              <a:rPr lang="ru-RU" sz="2400" b="1" dirty="0">
                <a:solidFill>
                  <a:srgbClr val="002060"/>
                </a:solidFill>
              </a:rPr>
              <a:t>заходи </a:t>
            </a:r>
            <a:r>
              <a:rPr lang="ru-RU" sz="2400" b="1" dirty="0" err="1">
                <a:solidFill>
                  <a:srgbClr val="002060"/>
                </a:solidFill>
              </a:rPr>
              <a:t>щодо</a:t>
            </a:r>
            <a:r>
              <a:rPr lang="ru-RU" sz="2400" b="1" dirty="0">
                <a:solidFill>
                  <a:srgbClr val="002060"/>
                </a:solidFill>
              </a:rPr>
              <a:t> </a:t>
            </a:r>
            <a:r>
              <a:rPr lang="ru-RU" sz="2400" b="1" dirty="0" err="1">
                <a:solidFill>
                  <a:srgbClr val="002060"/>
                </a:solidFill>
              </a:rPr>
              <a:t>прискорення</a:t>
            </a:r>
            <a:r>
              <a:rPr lang="ru-RU" sz="2400" b="1" dirty="0">
                <a:solidFill>
                  <a:srgbClr val="002060"/>
                </a:solidFill>
              </a:rPr>
              <a:t> реформ у </a:t>
            </a:r>
            <a:r>
              <a:rPr lang="ru-RU" sz="2400" b="1" dirty="0" err="1">
                <a:solidFill>
                  <a:srgbClr val="002060"/>
                </a:solidFill>
              </a:rPr>
              <a:t>сфері</a:t>
            </a:r>
            <a:r>
              <a:rPr lang="ru-RU" sz="2400" b="1" dirty="0">
                <a:solidFill>
                  <a:srgbClr val="002060"/>
                </a:solidFill>
              </a:rPr>
              <a:t> </a:t>
            </a:r>
            <a:r>
              <a:rPr lang="ru-RU" sz="2400" b="1" dirty="0" err="1">
                <a:solidFill>
                  <a:srgbClr val="002060"/>
                </a:solidFill>
              </a:rPr>
              <a:t>земельних</a:t>
            </a:r>
            <a:r>
              <a:rPr lang="ru-RU" sz="2400" b="1" dirty="0">
                <a:solidFill>
                  <a:srgbClr val="002060"/>
                </a:solidFill>
              </a:rPr>
              <a:t> </a:t>
            </a:r>
            <a:r>
              <a:rPr lang="ru-RU" sz="2400" b="1" dirty="0" err="1" smtClean="0">
                <a:solidFill>
                  <a:srgbClr val="002060"/>
                </a:solidFill>
              </a:rPr>
              <a:t>відносин</a:t>
            </a:r>
            <a:r>
              <a:rPr lang="ru-RU" sz="2400" b="1" dirty="0" smtClean="0">
                <a:solidFill>
                  <a:srgbClr val="002060"/>
                </a:solidFill>
              </a:rPr>
              <a:t>»</a:t>
            </a:r>
          </a:p>
          <a:p>
            <a:endParaRPr lang="uk-UA" sz="2400" b="1" dirty="0">
              <a:solidFill>
                <a:srgbClr val="002060"/>
              </a:solidFill>
            </a:endParaRPr>
          </a:p>
          <a:p>
            <a:endParaRPr lang="uk-UA" sz="2400" b="1" dirty="0" smtClean="0"/>
          </a:p>
          <a:p>
            <a:r>
              <a:rPr lang="uk-UA" sz="2400" b="1" u="sng" dirty="0" smtClean="0"/>
              <a:t>Головна мета</a:t>
            </a:r>
            <a:r>
              <a:rPr lang="uk-UA" sz="2400" b="1" dirty="0" smtClean="0"/>
              <a:t> – прискорити передачу земель сільськогосподарського призначення із державної власності у комунальну</a:t>
            </a:r>
            <a:endParaRPr lang="ru-RU" sz="2400" b="1" dirty="0"/>
          </a:p>
        </p:txBody>
      </p:sp>
    </p:spTree>
    <p:extLst>
      <p:ext uri="{BB962C8B-B14F-4D97-AF65-F5344CB8AC3E}">
        <p14:creationId xmlns:p14="http://schemas.microsoft.com/office/powerpoint/2010/main" val="17511649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andlord.ua/wp-content/uploads/2018/03/prices_for_agricultural_land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04664"/>
            <a:ext cx="7974732" cy="5680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5172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landlord.ua/wp-content/uploads/2018/03/prices_for_agricultural_land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32656"/>
            <a:ext cx="7992887" cy="626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5425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188640"/>
            <a:ext cx="7498080" cy="576064"/>
          </a:xfrm>
        </p:spPr>
        <p:txBody>
          <a:bodyPr>
            <a:normAutofit fontScale="90000"/>
          </a:bodyPr>
          <a:lstStyle/>
          <a:p>
            <a:pPr algn="ctr"/>
            <a:r>
              <a:rPr lang="uk-UA" sz="2400" b="1" dirty="0" err="1" smtClean="0"/>
              <a:t>Генеза</a:t>
            </a:r>
            <a:r>
              <a:rPr lang="uk-UA" sz="2400" b="1" dirty="0" smtClean="0"/>
              <a:t> мораторію на відчуження земель сільськогосподарського призначення в Україні</a:t>
            </a:r>
            <a:endParaRPr lang="uk-UA" sz="2400" b="1" dirty="0"/>
          </a:p>
        </p:txBody>
      </p:sp>
      <p:sp>
        <p:nvSpPr>
          <p:cNvPr id="3" name="Місце для вмісту 2"/>
          <p:cNvSpPr>
            <a:spLocks noGrp="1"/>
          </p:cNvSpPr>
          <p:nvPr>
            <p:ph idx="1"/>
          </p:nvPr>
        </p:nvSpPr>
        <p:spPr>
          <a:xfrm>
            <a:off x="1115616" y="980728"/>
            <a:ext cx="7818072" cy="5267672"/>
          </a:xfrm>
        </p:spPr>
        <p:txBody>
          <a:bodyPr>
            <a:normAutofit/>
          </a:bodyPr>
          <a:lstStyle/>
          <a:p>
            <a:pPr marL="361950" indent="-280988">
              <a:buFont typeface="+mj-lt"/>
              <a:buAutoNum type="arabicPeriod"/>
            </a:pPr>
            <a:r>
              <a:rPr lang="uk-UA" sz="2000" dirty="0" smtClean="0"/>
              <a:t>Закон «Про угоди щодо відчуження земельної частки (паю)» від 18.01.2001 № 2242-ІІІ.</a:t>
            </a:r>
          </a:p>
          <a:p>
            <a:pPr marL="361950" indent="-280988">
              <a:buFont typeface="+mj-lt"/>
              <a:buAutoNum type="arabicPeriod"/>
            </a:pPr>
            <a:r>
              <a:rPr lang="uk-UA" sz="2000" dirty="0" smtClean="0"/>
              <a:t>Закон України «Про внесення змін до Земельного кодексу України» від 06.10.2004 № 2059-IV.</a:t>
            </a:r>
          </a:p>
          <a:p>
            <a:pPr marL="361950" indent="-280988">
              <a:buFont typeface="+mj-lt"/>
              <a:buAutoNum type="arabicPeriod"/>
            </a:pPr>
            <a:r>
              <a:rPr lang="uk-UA" sz="2000" dirty="0" smtClean="0"/>
              <a:t>Закон України «Про внесення змін до Земельного кодексу України щодо заборони продажу земель сільськогосподарського призначення до прийняття відповідних законодавчих актів» від 19.12.2006 № 490-V.</a:t>
            </a:r>
          </a:p>
          <a:p>
            <a:pPr marL="361950" indent="-280988">
              <a:buFont typeface="+mj-lt"/>
              <a:buAutoNum type="arabicPeriod"/>
            </a:pPr>
            <a:r>
              <a:rPr lang="uk-UA" sz="2000" dirty="0" smtClean="0"/>
              <a:t>Закон України «Про внесення змін до пунктів 14 і 15 розділу X "Перехідні положення" Земельного кодексу України щодо терміну на продаж земельних ділянок» від 19.01.2010 № 1783-VI.</a:t>
            </a:r>
          </a:p>
          <a:p>
            <a:pPr marL="361950" indent="-280988">
              <a:buFont typeface="+mj-lt"/>
              <a:buAutoNum type="arabicPeriod"/>
            </a:pPr>
            <a:r>
              <a:rPr lang="uk-UA" sz="2000" dirty="0" smtClean="0"/>
              <a:t>Закон України «Про внесення змін до розділу X "Перехідні положення« Земельного кодексу України щодо заборони на відчуження та зміну цільового призначення земель сільськогосподарського призначення» від 20.12.2011 № 4174-VI.</a:t>
            </a:r>
          </a:p>
          <a:p>
            <a:pPr marL="82296" indent="0">
              <a:buNone/>
            </a:pPr>
            <a:endParaRPr lang="uk-UA" dirty="0"/>
          </a:p>
        </p:txBody>
      </p:sp>
    </p:spTree>
    <p:extLst>
      <p:ext uri="{BB962C8B-B14F-4D97-AF65-F5344CB8AC3E}">
        <p14:creationId xmlns:p14="http://schemas.microsoft.com/office/powerpoint/2010/main" val="4946171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188640"/>
            <a:ext cx="7498080" cy="576064"/>
          </a:xfrm>
        </p:spPr>
        <p:txBody>
          <a:bodyPr>
            <a:normAutofit fontScale="90000"/>
          </a:bodyPr>
          <a:lstStyle/>
          <a:p>
            <a:pPr algn="ctr"/>
            <a:r>
              <a:rPr lang="uk-UA" sz="2400" b="1" dirty="0" err="1" smtClean="0"/>
              <a:t>Генеза</a:t>
            </a:r>
            <a:r>
              <a:rPr lang="uk-UA" sz="2400" b="1" dirty="0" smtClean="0"/>
              <a:t> мораторію на відчуження земель сільськогосподарського призначення в Україні</a:t>
            </a:r>
            <a:endParaRPr lang="uk-UA" sz="2400" b="1" dirty="0"/>
          </a:p>
        </p:txBody>
      </p:sp>
      <p:sp>
        <p:nvSpPr>
          <p:cNvPr id="3" name="Місце для вмісту 2"/>
          <p:cNvSpPr>
            <a:spLocks noGrp="1"/>
          </p:cNvSpPr>
          <p:nvPr>
            <p:ph idx="1"/>
          </p:nvPr>
        </p:nvSpPr>
        <p:spPr>
          <a:xfrm>
            <a:off x="1115616" y="980728"/>
            <a:ext cx="7818072" cy="5267672"/>
          </a:xfrm>
        </p:spPr>
        <p:txBody>
          <a:bodyPr>
            <a:noAutofit/>
          </a:bodyPr>
          <a:lstStyle/>
          <a:p>
            <a:pPr marL="538162" indent="-457200">
              <a:buFont typeface="+mj-lt"/>
              <a:buAutoNum type="arabicPeriod" startAt="6"/>
            </a:pPr>
            <a:r>
              <a:rPr lang="uk-UA" sz="2000" dirty="0" smtClean="0"/>
              <a:t>Закон </a:t>
            </a:r>
            <a:r>
              <a:rPr lang="uk-UA" sz="2000" dirty="0"/>
              <a:t>України «Про внесення змін до Земельного кодексу України» </a:t>
            </a:r>
            <a:r>
              <a:rPr lang="uk-UA" sz="2000" dirty="0" smtClean="0"/>
              <a:t>від 20.11.2012 </a:t>
            </a:r>
            <a:r>
              <a:rPr lang="uk-UA" sz="2000" dirty="0"/>
              <a:t>№ 5494-</a:t>
            </a:r>
            <a:r>
              <a:rPr lang="en-US" sz="2000" dirty="0" smtClean="0"/>
              <a:t>VI</a:t>
            </a:r>
            <a:r>
              <a:rPr lang="uk-UA" sz="2000" dirty="0" smtClean="0"/>
              <a:t>.</a:t>
            </a:r>
            <a:endParaRPr lang="en-US" sz="2000" dirty="0"/>
          </a:p>
          <a:p>
            <a:pPr marL="538162" indent="-457200">
              <a:buFont typeface="+mj-lt"/>
              <a:buAutoNum type="arabicPeriod" startAt="6"/>
            </a:pPr>
            <a:r>
              <a:rPr lang="uk-UA" sz="2000" dirty="0" smtClean="0"/>
              <a:t>Закон </a:t>
            </a:r>
            <a:r>
              <a:rPr lang="uk-UA" sz="2000" dirty="0"/>
              <a:t>України «Про внесення змін до розділу </a:t>
            </a:r>
            <a:r>
              <a:rPr lang="en-US" sz="2000" dirty="0"/>
              <a:t>X "</a:t>
            </a:r>
            <a:r>
              <a:rPr lang="uk-UA" sz="2000" dirty="0"/>
              <a:t>Перехідні </a:t>
            </a:r>
            <a:r>
              <a:rPr lang="uk-UA" sz="2000" dirty="0" smtClean="0"/>
              <a:t>положення« Земельного </a:t>
            </a:r>
            <a:r>
              <a:rPr lang="uk-UA" sz="2000" dirty="0"/>
              <a:t>кодексу України щодо продовження заборони </a:t>
            </a:r>
            <a:r>
              <a:rPr lang="uk-UA" sz="2000" dirty="0" smtClean="0"/>
              <a:t>відчуження сільськогосподарських </a:t>
            </a:r>
            <a:r>
              <a:rPr lang="uk-UA" sz="2000" dirty="0"/>
              <a:t>земель» від 10.11.2015 № 767-</a:t>
            </a:r>
            <a:r>
              <a:rPr lang="en-US" sz="2000" dirty="0" smtClean="0"/>
              <a:t>VIII</a:t>
            </a:r>
            <a:r>
              <a:rPr lang="uk-UA" sz="2000" dirty="0" smtClean="0"/>
              <a:t>.</a:t>
            </a:r>
            <a:endParaRPr lang="en-US" sz="2000" dirty="0"/>
          </a:p>
          <a:p>
            <a:pPr marL="538162" indent="-457200">
              <a:buFont typeface="+mj-lt"/>
              <a:buAutoNum type="arabicPeriod" startAt="6"/>
            </a:pPr>
            <a:r>
              <a:rPr lang="uk-UA" sz="2000" dirty="0" smtClean="0"/>
              <a:t>Закон </a:t>
            </a:r>
            <a:r>
              <a:rPr lang="uk-UA" sz="2000" dirty="0"/>
              <a:t>України «Про внесення зміни до розділу </a:t>
            </a:r>
            <a:r>
              <a:rPr lang="en-US" sz="2000" dirty="0"/>
              <a:t>X "</a:t>
            </a:r>
            <a:r>
              <a:rPr lang="uk-UA" sz="2000" dirty="0"/>
              <a:t>Перехідні </a:t>
            </a:r>
            <a:r>
              <a:rPr lang="uk-UA" sz="2000" dirty="0" smtClean="0"/>
              <a:t>положення« Земельного </a:t>
            </a:r>
            <a:r>
              <a:rPr lang="uk-UA" sz="2000" dirty="0"/>
              <a:t>кодексу України щодо продовження заборони </a:t>
            </a:r>
            <a:r>
              <a:rPr lang="uk-UA" sz="2000" dirty="0" smtClean="0"/>
              <a:t>відчуження сільськогосподарських </a:t>
            </a:r>
            <a:r>
              <a:rPr lang="uk-UA" sz="2000" dirty="0"/>
              <a:t>земель» від 06.10.2016 № 1669-</a:t>
            </a:r>
            <a:r>
              <a:rPr lang="en-US" sz="2000" dirty="0" smtClean="0"/>
              <a:t>VIII</a:t>
            </a:r>
            <a:r>
              <a:rPr lang="uk-UA" sz="2000" dirty="0" smtClean="0"/>
              <a:t>.</a:t>
            </a:r>
            <a:endParaRPr lang="en-US" sz="2000" dirty="0"/>
          </a:p>
          <a:p>
            <a:pPr marL="538162" indent="-457200">
              <a:buFont typeface="+mj-lt"/>
              <a:buAutoNum type="arabicPeriod" startAt="6"/>
            </a:pPr>
            <a:r>
              <a:rPr lang="uk-UA" sz="2000" dirty="0" smtClean="0"/>
              <a:t>Закон </a:t>
            </a:r>
            <a:r>
              <a:rPr lang="uk-UA" sz="2000" dirty="0"/>
              <a:t>України «Про внесення зміни до розділу </a:t>
            </a:r>
            <a:r>
              <a:rPr lang="en-US" sz="2000" dirty="0"/>
              <a:t>X "</a:t>
            </a:r>
            <a:r>
              <a:rPr lang="uk-UA" sz="2000" dirty="0"/>
              <a:t>Перехідні </a:t>
            </a:r>
            <a:r>
              <a:rPr lang="uk-UA" sz="2000" dirty="0" smtClean="0"/>
              <a:t>положення« Земельного </a:t>
            </a:r>
            <a:r>
              <a:rPr lang="uk-UA" sz="2000" dirty="0"/>
              <a:t>кодексу України» від 07.12.2017 № 2236-</a:t>
            </a:r>
            <a:r>
              <a:rPr lang="en-US" sz="2000" dirty="0" smtClean="0"/>
              <a:t>VIII</a:t>
            </a:r>
            <a:r>
              <a:rPr lang="uk-UA" sz="2000" dirty="0" smtClean="0"/>
              <a:t>.</a:t>
            </a:r>
            <a:endParaRPr lang="en-US" sz="2000" dirty="0"/>
          </a:p>
          <a:p>
            <a:pPr marL="538162" indent="-457200">
              <a:buFont typeface="+mj-lt"/>
              <a:buAutoNum type="arabicPeriod" startAt="6"/>
            </a:pPr>
            <a:r>
              <a:rPr lang="uk-UA" sz="2000" dirty="0" smtClean="0"/>
              <a:t>Закон </a:t>
            </a:r>
            <a:r>
              <a:rPr lang="uk-UA" sz="2000" dirty="0"/>
              <a:t>України «Про внесення змін до розділу Х "Перехідні </a:t>
            </a:r>
            <a:r>
              <a:rPr lang="uk-UA" sz="2000" dirty="0" smtClean="0"/>
              <a:t>положення« Земельного </a:t>
            </a:r>
            <a:r>
              <a:rPr lang="uk-UA" sz="2000" dirty="0"/>
              <a:t>кодексу України щодо продовження заборони </a:t>
            </a:r>
            <a:r>
              <a:rPr lang="uk-UA" sz="2000" dirty="0" smtClean="0"/>
              <a:t>відчуження сільськогосподарських </a:t>
            </a:r>
            <a:r>
              <a:rPr lang="uk-UA" sz="2000" dirty="0"/>
              <a:t>земель від 04.12.2018 № </a:t>
            </a:r>
            <a:r>
              <a:rPr lang="uk-UA" sz="2000" dirty="0" smtClean="0"/>
              <a:t>9355-5.</a:t>
            </a:r>
            <a:endParaRPr lang="uk-UA" sz="2000" dirty="0"/>
          </a:p>
        </p:txBody>
      </p:sp>
    </p:spTree>
    <p:extLst>
      <p:ext uri="{BB962C8B-B14F-4D97-AF65-F5344CB8AC3E}">
        <p14:creationId xmlns:p14="http://schemas.microsoft.com/office/powerpoint/2010/main" val="42134767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7496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5852" y="274638"/>
            <a:ext cx="7647836" cy="1439850"/>
          </a:xfrm>
        </p:spPr>
        <p:txBody>
          <a:bodyPr/>
          <a:lstStyle/>
          <a:p>
            <a:pPr algn="ctr"/>
            <a:r>
              <a:rPr lang="uk-UA" b="1" dirty="0" smtClean="0"/>
              <a:t>Система земельного права</a:t>
            </a:r>
            <a:endParaRPr lang="ru-RU" b="1" dirty="0"/>
          </a:p>
        </p:txBody>
      </p:sp>
      <p:graphicFrame>
        <p:nvGraphicFramePr>
          <p:cNvPr id="6" name="Содержимое 5"/>
          <p:cNvGraphicFramePr>
            <a:graphicFrameLocks noGrp="1"/>
          </p:cNvGraphicFramePr>
          <p:nvPr>
            <p:ph idx="1"/>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dirty="0" smtClean="0"/>
              <a:t>Інститути Загальної частини</a:t>
            </a:r>
            <a:endParaRPr lang="ru-RU" b="1" dirty="0"/>
          </a:p>
        </p:txBody>
      </p:sp>
      <p:sp>
        <p:nvSpPr>
          <p:cNvPr id="3" name="Содержимое 2"/>
          <p:cNvSpPr>
            <a:spLocks noGrp="1"/>
          </p:cNvSpPr>
          <p:nvPr>
            <p:ph idx="1"/>
          </p:nvPr>
        </p:nvSpPr>
        <p:spPr/>
        <p:txBody>
          <a:bodyPr>
            <a:normAutofit fontScale="55000" lnSpcReduction="20000"/>
          </a:bodyPr>
          <a:lstStyle/>
          <a:p>
            <a:pPr marL="596646" lvl="0" indent="-514350">
              <a:lnSpc>
                <a:spcPct val="120000"/>
              </a:lnSpc>
              <a:buFont typeface="+mj-lt"/>
              <a:buAutoNum type="arabicPeriod"/>
            </a:pPr>
            <a:r>
              <a:rPr lang="uk-UA" sz="3800" b="1" dirty="0" smtClean="0"/>
              <a:t>Права власності та інших речових прав на землю;</a:t>
            </a:r>
            <a:endParaRPr lang="ru-RU" sz="3800" b="1" dirty="0" smtClean="0"/>
          </a:p>
          <a:p>
            <a:pPr marL="596646" lvl="0" indent="-514350">
              <a:lnSpc>
                <a:spcPct val="120000"/>
              </a:lnSpc>
              <a:buFont typeface="+mj-lt"/>
              <a:buAutoNum type="arabicPeriod"/>
            </a:pPr>
            <a:r>
              <a:rPr lang="uk-UA" sz="3800" b="1" dirty="0" smtClean="0"/>
              <a:t>Права землекористування, у тому числі на умовах оренди;</a:t>
            </a:r>
            <a:endParaRPr lang="ru-RU" sz="3800" b="1" dirty="0" smtClean="0"/>
          </a:p>
          <a:p>
            <a:pPr marL="596646" indent="-514350">
              <a:lnSpc>
                <a:spcPct val="120000"/>
              </a:lnSpc>
              <a:buFont typeface="+mj-lt"/>
              <a:buAutoNum type="arabicPeriod"/>
            </a:pPr>
            <a:r>
              <a:rPr lang="uk-UA" sz="3800" b="1" dirty="0"/>
              <a:t>Правового регулювання ринкового обігу земель;</a:t>
            </a:r>
            <a:endParaRPr lang="ru-RU" sz="3800" b="1" dirty="0"/>
          </a:p>
          <a:p>
            <a:pPr marL="596646" lvl="0" indent="-514350">
              <a:lnSpc>
                <a:spcPct val="120000"/>
              </a:lnSpc>
              <a:buFont typeface="+mj-lt"/>
              <a:buAutoNum type="arabicPeriod"/>
            </a:pPr>
            <a:r>
              <a:rPr lang="uk-UA" sz="3800" b="1" dirty="0" smtClean="0"/>
              <a:t>Правового забезпечення земельної реформи;</a:t>
            </a:r>
          </a:p>
          <a:p>
            <a:pPr marL="596646" lvl="0" indent="-514350">
              <a:lnSpc>
                <a:spcPct val="120000"/>
              </a:lnSpc>
              <a:buFont typeface="+mj-lt"/>
              <a:buAutoNum type="arabicPeriod"/>
            </a:pPr>
            <a:r>
              <a:rPr lang="uk-UA" sz="3800" b="1" dirty="0" smtClean="0"/>
              <a:t>Правового регулювання публічного управління у галузі використання та охорони земель;</a:t>
            </a:r>
            <a:endParaRPr lang="ru-RU" sz="3800" b="1" dirty="0" smtClean="0"/>
          </a:p>
          <a:p>
            <a:pPr marL="596646" lvl="0" indent="-514350">
              <a:lnSpc>
                <a:spcPct val="120000"/>
              </a:lnSpc>
              <a:buFont typeface="+mj-lt"/>
              <a:buAutoNum type="arabicPeriod"/>
            </a:pPr>
            <a:r>
              <a:rPr lang="uk-UA" sz="3800" b="1" dirty="0" smtClean="0"/>
              <a:t>Плати за землю;</a:t>
            </a:r>
          </a:p>
          <a:p>
            <a:pPr marL="596646" lvl="0" indent="-514350">
              <a:lnSpc>
                <a:spcPct val="120000"/>
              </a:lnSpc>
              <a:buFont typeface="+mj-lt"/>
              <a:buAutoNum type="arabicPeriod"/>
            </a:pPr>
            <a:r>
              <a:rPr lang="uk-UA" sz="3800" b="1" dirty="0" smtClean="0"/>
              <a:t>Правової охорони земель;</a:t>
            </a:r>
            <a:endParaRPr lang="ru-RU" sz="3800" b="1" dirty="0" smtClean="0"/>
          </a:p>
          <a:p>
            <a:pPr marL="596646" lvl="0" indent="-514350">
              <a:lnSpc>
                <a:spcPct val="120000"/>
              </a:lnSpc>
              <a:buFont typeface="+mj-lt"/>
              <a:buAutoNum type="arabicPeriod"/>
            </a:pPr>
            <a:r>
              <a:rPr lang="uk-UA" sz="3800" b="1" dirty="0" smtClean="0"/>
              <a:t>Юридичної відповідальності за порушення земельного законодавства;</a:t>
            </a:r>
          </a:p>
          <a:p>
            <a:pPr marL="596646" lvl="0" indent="-514350">
              <a:lnSpc>
                <a:spcPct val="120000"/>
              </a:lnSpc>
              <a:buFont typeface="+mj-lt"/>
              <a:buAutoNum type="arabicPeriod"/>
            </a:pPr>
            <a:r>
              <a:rPr lang="uk-UA" sz="3800" b="1" dirty="0" smtClean="0"/>
              <a:t>Земельного процесу.</a:t>
            </a:r>
            <a:endParaRPr lang="ru-RU" sz="3800" b="1" dirty="0"/>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dirty="0" smtClean="0"/>
              <a:t>Інститути Особливої частини</a:t>
            </a:r>
            <a:endParaRPr lang="ru-RU" b="1" dirty="0"/>
          </a:p>
        </p:txBody>
      </p:sp>
      <p:sp>
        <p:nvSpPr>
          <p:cNvPr id="7" name="Содержимое 6"/>
          <p:cNvSpPr>
            <a:spLocks noGrp="1"/>
          </p:cNvSpPr>
          <p:nvPr>
            <p:ph idx="1"/>
          </p:nvPr>
        </p:nvSpPr>
        <p:spPr/>
        <p:txBody>
          <a:bodyPr>
            <a:normAutofit fontScale="62500" lnSpcReduction="20000"/>
          </a:bodyPr>
          <a:lstStyle/>
          <a:p>
            <a:pPr marL="596646" lvl="0" indent="-514350">
              <a:buFont typeface="+mj-lt"/>
              <a:buAutoNum type="arabicPeriod"/>
            </a:pPr>
            <a:r>
              <a:rPr lang="uk-UA" b="1" dirty="0" smtClean="0"/>
              <a:t>Правового режиму земель сільськогосподарського призначення;</a:t>
            </a:r>
            <a:endParaRPr lang="ru-RU" b="1" dirty="0" smtClean="0"/>
          </a:p>
          <a:p>
            <a:pPr marL="596646" lvl="0" indent="-514350">
              <a:buFont typeface="+mj-lt"/>
              <a:buAutoNum type="arabicPeriod"/>
            </a:pPr>
            <a:r>
              <a:rPr lang="uk-UA" b="1" dirty="0" smtClean="0"/>
              <a:t>Правового режиму земель житлової та громадської забудови;</a:t>
            </a:r>
            <a:endParaRPr lang="ru-RU" b="1" dirty="0" smtClean="0"/>
          </a:p>
          <a:p>
            <a:pPr marL="596646" lvl="0" indent="-514350">
              <a:buFont typeface="+mj-lt"/>
              <a:buAutoNum type="arabicPeriod"/>
            </a:pPr>
            <a:r>
              <a:rPr lang="uk-UA" b="1" dirty="0" smtClean="0"/>
              <a:t>Правового режиму земель природно-заповідного фонду та іншого природоохоронного призначення;</a:t>
            </a:r>
            <a:endParaRPr lang="ru-RU" b="1" dirty="0" smtClean="0"/>
          </a:p>
          <a:p>
            <a:pPr marL="596646" lvl="0" indent="-514350">
              <a:buFont typeface="+mj-lt"/>
              <a:buAutoNum type="arabicPeriod"/>
            </a:pPr>
            <a:r>
              <a:rPr lang="uk-UA" b="1" dirty="0" smtClean="0"/>
              <a:t>Правового режиму земель оздоровчого призначення;</a:t>
            </a:r>
            <a:endParaRPr lang="ru-RU" b="1" dirty="0" smtClean="0"/>
          </a:p>
          <a:p>
            <a:pPr marL="596646" lvl="0" indent="-514350">
              <a:buFont typeface="+mj-lt"/>
              <a:buAutoNum type="arabicPeriod"/>
            </a:pPr>
            <a:r>
              <a:rPr lang="uk-UA" b="1" dirty="0" smtClean="0"/>
              <a:t>Правового режиму земель рекреаційного призначення;</a:t>
            </a:r>
            <a:endParaRPr lang="ru-RU" b="1" dirty="0" smtClean="0"/>
          </a:p>
          <a:p>
            <a:pPr marL="596646" lvl="0" indent="-514350">
              <a:buFont typeface="+mj-lt"/>
              <a:buAutoNum type="arabicPeriod"/>
            </a:pPr>
            <a:r>
              <a:rPr lang="uk-UA" b="1" dirty="0" smtClean="0"/>
              <a:t>Правового режиму земель історико-культурного призначення;</a:t>
            </a:r>
            <a:endParaRPr lang="ru-RU" b="1" dirty="0" smtClean="0"/>
          </a:p>
          <a:p>
            <a:pPr marL="596646" lvl="0" indent="-514350">
              <a:buFont typeface="+mj-lt"/>
              <a:buAutoNum type="arabicPeriod"/>
            </a:pPr>
            <a:r>
              <a:rPr lang="uk-UA" b="1" dirty="0" smtClean="0"/>
              <a:t>Правового режиму земель лісогосподарського призначення;</a:t>
            </a:r>
            <a:endParaRPr lang="ru-RU" b="1" dirty="0" smtClean="0"/>
          </a:p>
          <a:p>
            <a:pPr marL="596646" lvl="0" indent="-514350">
              <a:buFont typeface="+mj-lt"/>
              <a:buAutoNum type="arabicPeriod"/>
            </a:pPr>
            <a:r>
              <a:rPr lang="uk-UA" b="1" dirty="0" smtClean="0"/>
              <a:t>Правового режиму земель водного фонду;</a:t>
            </a:r>
            <a:endParaRPr lang="ru-RU" b="1" dirty="0" smtClean="0"/>
          </a:p>
          <a:p>
            <a:pPr marL="596646" indent="-514350">
              <a:buFont typeface="+mj-lt"/>
              <a:buAutoNum type="arabicPeriod"/>
            </a:pPr>
            <a:r>
              <a:rPr lang="uk-UA" b="1" dirty="0" smtClean="0"/>
              <a:t>Правового режиму земель промисловості, транспорту, електронних комунікацій, енергетики, оборони та іншого призначення.</a:t>
            </a:r>
            <a:endParaRPr lang="ru-RU" b="1"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2013</TotalTime>
  <Words>4029</Words>
  <Application>Microsoft Office PowerPoint</Application>
  <PresentationFormat>Екран (4:3)</PresentationFormat>
  <Paragraphs>413</Paragraphs>
  <Slides>65</Slides>
  <Notes>0</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65</vt:i4>
      </vt:variant>
    </vt:vector>
  </HeadingPairs>
  <TitlesOfParts>
    <vt:vector size="72" baseType="lpstr">
      <vt:lpstr>Arial</vt:lpstr>
      <vt:lpstr>Corbel</vt:lpstr>
      <vt:lpstr>Gill Sans MT</vt:lpstr>
      <vt:lpstr>Verdana</vt:lpstr>
      <vt:lpstr>Wingdings</vt:lpstr>
      <vt:lpstr>Wingdings 2</vt:lpstr>
      <vt:lpstr>Солнцестояние</vt:lpstr>
      <vt:lpstr>Правове регулювання використання, охорони та відновлення земель сільськогосподарського призначення у контексті європейського досвіду</vt:lpstr>
      <vt:lpstr>Поняття земельної реформи</vt:lpstr>
      <vt:lpstr>Ключові вектори сучасної земельної реформи</vt:lpstr>
      <vt:lpstr>Принципи земельного права</vt:lpstr>
      <vt:lpstr>Конституційні принципи земельного права</vt:lpstr>
      <vt:lpstr>Галузеві принципи земельного права (ст. 5 Земельного кодексу України)</vt:lpstr>
      <vt:lpstr>Система земельного права</vt:lpstr>
      <vt:lpstr>Інститути Загальної частини</vt:lpstr>
      <vt:lpstr>Інститути Особливої частини</vt:lpstr>
      <vt:lpstr>Формальні (формально-юридичні) джерела земельного права України</vt:lpstr>
      <vt:lpstr>Основні формально-юридичні джерела земельного права</vt:lpstr>
      <vt:lpstr>Конституційні засади земельного права</vt:lpstr>
      <vt:lpstr>Конституційні засади земельного права</vt:lpstr>
      <vt:lpstr>Презентація PowerPoint</vt:lpstr>
      <vt:lpstr>Закони як джерела земельного права</vt:lpstr>
      <vt:lpstr>Земельний кодекс України</vt:lpstr>
      <vt:lpstr>Структура  Земельного кодексу України</vt:lpstr>
      <vt:lpstr>Цивільний кодекс України у системі земельно-правового регулювання</vt:lpstr>
      <vt:lpstr>Цивільний кодекс України у системі земельно-правового регулювання</vt:lpstr>
      <vt:lpstr>Господарський кодекс України у системі земельно-правового регулювання</vt:lpstr>
      <vt:lpstr>Природоресурсні кодекси як джерела земельного права</vt:lpstr>
      <vt:lpstr>Податковий кодекс України від 2 грудня 2010 р. у системі земельно-правового регулювання</vt:lpstr>
      <vt:lpstr>Процесуальні кодекси у системі земельно-правового регулювання</vt:lpstr>
      <vt:lpstr>Екологічні закони як джерела  земельного права</vt:lpstr>
      <vt:lpstr>1. Спеціальні земельно-правові закони </vt:lpstr>
      <vt:lpstr>2. Спеціальні земельно-правові закони</vt:lpstr>
      <vt:lpstr>3. Спеціальні земельно-правові закони</vt:lpstr>
      <vt:lpstr>4. Спеціальні земельно-правові закони</vt:lpstr>
      <vt:lpstr>Нові (2019) земельно-правові закони</vt:lpstr>
      <vt:lpstr>Нові (2020) земельно-правові закони</vt:lpstr>
      <vt:lpstr>Нові (2021) земельно-правові закони</vt:lpstr>
      <vt:lpstr>Нові (2022) земельно-правові закони</vt:lpstr>
      <vt:lpstr>Підзаконні нормативно-правові акти як джерела земельного права</vt:lpstr>
      <vt:lpstr>Рішення ЄСПЛ як джерела земельного права</vt:lpstr>
      <vt:lpstr>Справа «Зеленчук і Цицюра проти України» </vt:lpstr>
      <vt:lpstr>Поняття земель сільськогосподарського призначення   </vt:lpstr>
      <vt:lpstr>Презентація PowerPoint</vt:lpstr>
      <vt:lpstr>Презентація PowerPoint</vt:lpstr>
      <vt:lpstr>Склад земель сільськогосподарського призначення   </vt:lpstr>
      <vt:lpstr>Види сільськогосподарських угідь</vt:lpstr>
      <vt:lpstr>Презентація PowerPoint</vt:lpstr>
      <vt:lpstr>Правовий режим земель сільськогосподарського призначення</vt:lpstr>
      <vt:lpstr>Види (рівні) правового режиму земель сільськогосподарського призначення</vt:lpstr>
      <vt:lpstr>Презентація PowerPoint</vt:lpstr>
      <vt:lpstr>Правові форми використання ЗСГП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Суб'єкти права власності на ЗСГП</vt:lpstr>
      <vt:lpstr>Суб'єкти права власності на ЗСГП</vt:lpstr>
      <vt:lpstr>Законодавчі акти, що визначають правовий статус окремих суб'єктів прав на землі сільськогосподарського призначення</vt:lpstr>
      <vt:lpstr>Право емфітевзису  (гл. 161 ЗК, гл. 33 ЦК)</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Генеза мораторію на відчуження земель сільськогосподарського призначення в Україні</vt:lpstr>
      <vt:lpstr>Генеза мораторію на відчуження земель сільськогосподарського призначення в Україні</vt:lpstr>
      <vt:lpstr>Презентація PowerPoint</vt:lpstr>
    </vt:vector>
  </TitlesOfParts>
  <Company>Deftones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Поняття, предмет та система земельного права України</dc:title>
  <dc:creator>Customer</dc:creator>
  <cp:lastModifiedBy>vice-rector</cp:lastModifiedBy>
  <cp:revision>218</cp:revision>
  <dcterms:created xsi:type="dcterms:W3CDTF">2010-09-03T10:03:27Z</dcterms:created>
  <dcterms:modified xsi:type="dcterms:W3CDTF">2022-11-05T10:42:02Z</dcterms:modified>
</cp:coreProperties>
</file>