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0" r:id="rId3"/>
    <p:sldId id="271" r:id="rId4"/>
    <p:sldId id="272" r:id="rId5"/>
    <p:sldId id="275" r:id="rId6"/>
    <p:sldId id="297" r:id="rId7"/>
    <p:sldId id="300" r:id="rId8"/>
    <p:sldId id="298" r:id="rId9"/>
    <p:sldId id="299" r:id="rId10"/>
    <p:sldId id="267" r:id="rId11"/>
    <p:sldId id="261" r:id="rId12"/>
    <p:sldId id="263" r:id="rId13"/>
    <p:sldId id="273" r:id="rId14"/>
    <p:sldId id="274" r:id="rId15"/>
    <p:sldId id="293" r:id="rId16"/>
    <p:sldId id="269" r:id="rId17"/>
    <p:sldId id="281" r:id="rId18"/>
    <p:sldId id="303" r:id="rId19"/>
    <p:sldId id="304" r:id="rId20"/>
    <p:sldId id="282" r:id="rId21"/>
    <p:sldId id="283" r:id="rId22"/>
    <p:sldId id="287" r:id="rId23"/>
    <p:sldId id="286" r:id="rId24"/>
    <p:sldId id="285" r:id="rId25"/>
    <p:sldId id="284" r:id="rId26"/>
    <p:sldId id="289" r:id="rId27"/>
    <p:sldId id="291" r:id="rId28"/>
    <p:sldId id="302" r:id="rId29"/>
    <p:sldId id="290" r:id="rId30"/>
    <p:sldId id="305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58A72-B168-46B0-BA17-BE720392F00E}" type="datetimeFigureOut">
              <a:rPr lang="uk-UA" smtClean="0"/>
              <a:t>20.09.2022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D968D-F5EA-464E-AE19-EBAE5C2C7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735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D968D-F5EA-464E-AE19-EBAE5C2C7930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370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9998542-D9D7-42A4-B3EE-CD681267507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520279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Мерчендайзинг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Викладка продовольчих товарів різними способами та оформлення цінників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cuments\викладка почато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4800600" cy="253365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19" y="530352"/>
            <a:ext cx="8198435" cy="541892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Ряд </a:t>
            </a:r>
            <a:r>
              <a:rPr lang="uk-UA" dirty="0"/>
              <a:t>етапів розвитку мерчандайзингу, характерних для українського ринку роздрібної торгівлі: </a:t>
            </a:r>
            <a:endParaRPr lang="uk-UA" dirty="0" smtClean="0"/>
          </a:p>
          <a:p>
            <a:r>
              <a:rPr lang="uk-UA" dirty="0" smtClean="0"/>
              <a:t>• </a:t>
            </a:r>
            <a:r>
              <a:rPr lang="uk-UA" dirty="0"/>
              <a:t>етап 1. Викладка продукції здійснюється згідно </a:t>
            </a:r>
            <a:r>
              <a:rPr lang="uk-UA" dirty="0" err="1"/>
              <a:t>планограми</a:t>
            </a:r>
            <a:r>
              <a:rPr lang="uk-UA" dirty="0"/>
              <a:t> постачальника; </a:t>
            </a:r>
            <a:endParaRPr lang="uk-UA" dirty="0" smtClean="0"/>
          </a:p>
          <a:p>
            <a:r>
              <a:rPr lang="uk-UA" dirty="0" smtClean="0"/>
              <a:t>• </a:t>
            </a:r>
            <a:r>
              <a:rPr lang="uk-UA" dirty="0"/>
              <a:t>етап 2. Постачальник та роздрібна мережа розробляють </a:t>
            </a:r>
            <a:r>
              <a:rPr lang="uk-UA" dirty="0" err="1"/>
              <a:t>планограму</a:t>
            </a:r>
            <a:r>
              <a:rPr lang="uk-UA" dirty="0"/>
              <a:t> разом; • етап 3. Постачальники створюють систему індивідуальних стандартів мерчандайзингу для кожної торгової мережі; </a:t>
            </a:r>
            <a:endParaRPr lang="uk-UA" dirty="0" smtClean="0"/>
          </a:p>
          <a:p>
            <a:r>
              <a:rPr lang="uk-UA" dirty="0" smtClean="0"/>
              <a:t>• </a:t>
            </a:r>
            <a:r>
              <a:rPr lang="uk-UA" dirty="0"/>
              <a:t>етап 4. Категорійний мерчандайзинг, впроваджується торговельною мережею самостійно або за допомогою спеціалізованого </a:t>
            </a:r>
            <a:r>
              <a:rPr lang="uk-UA" dirty="0" smtClean="0"/>
              <a:t>агентства</a:t>
            </a:r>
            <a:r>
              <a:rPr lang="en-US" dirty="0" smtClean="0"/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Выкладка товара: как привлечь внимание посетителей и увеличить прибыль  магаз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208498"/>
            <a:ext cx="1969115" cy="1316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4141088" cy="59229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Процес прийняття рішення про купівлю починається, коли споживач усвідомлює наявність незадоволеної потреби. У загальному вигляді процес прийняття споживачем рішення про покупки складається з наступних основних етапів: </a:t>
            </a:r>
          </a:p>
          <a:p>
            <a:pPr marL="0" indent="0">
              <a:buNone/>
            </a:pPr>
            <a:r>
              <a:rPr lang="uk-UA" dirty="0" smtClean="0"/>
              <a:t>• </a:t>
            </a:r>
            <a:r>
              <a:rPr lang="uk-UA" dirty="0"/>
              <a:t>усвідомлення потреби;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• </a:t>
            </a:r>
            <a:r>
              <a:rPr lang="uk-UA" dirty="0"/>
              <a:t>пошук інформації;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• </a:t>
            </a:r>
            <a:r>
              <a:rPr lang="uk-UA" dirty="0" err="1"/>
              <a:t>предкупівельна</a:t>
            </a:r>
            <a:r>
              <a:rPr lang="uk-UA" dirty="0"/>
              <a:t> оцінка варіантів;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• </a:t>
            </a:r>
            <a:r>
              <a:rPr lang="uk-UA" dirty="0"/>
              <a:t>купівля;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• </a:t>
            </a:r>
            <a:r>
              <a:rPr lang="uk-UA" dirty="0"/>
              <a:t>споживання;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• </a:t>
            </a:r>
            <a:r>
              <a:rPr lang="uk-UA" dirty="0" err="1"/>
              <a:t>післякупівельна</a:t>
            </a:r>
            <a:r>
              <a:rPr lang="uk-UA" dirty="0"/>
              <a:t> оцінка варіанту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Викладення товару в магазині і торговому залі: правила, види, принципи і  способи | ⚡ФЛЕ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4064196" cy="33123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716016" y="5369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 і </a:t>
            </a:r>
            <a:r>
              <a:rPr lang="ru-RU" dirty="0" err="1"/>
              <a:t>специфіка</a:t>
            </a:r>
            <a:r>
              <a:rPr lang="ru-RU" dirty="0"/>
              <a:t> </a:t>
            </a:r>
            <a:r>
              <a:rPr lang="ru-RU" dirty="0" err="1"/>
              <a:t>візуального</a:t>
            </a:r>
            <a:r>
              <a:rPr lang="ru-RU" dirty="0"/>
              <a:t> </a:t>
            </a:r>
            <a:r>
              <a:rPr lang="ru-RU" dirty="0" err="1"/>
              <a:t>мерчандайзингу</a:t>
            </a:r>
            <a:r>
              <a:rPr lang="ru-RU" dirty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183880" cy="4187952"/>
          </a:xfrm>
        </p:spPr>
        <p:txBody>
          <a:bodyPr/>
          <a:lstStyle/>
          <a:p>
            <a:r>
              <a:rPr lang="ru-RU" dirty="0" err="1"/>
              <a:t>Побажання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 в торговому </a:t>
            </a:r>
            <a:r>
              <a:rPr lang="ru-RU" dirty="0" err="1"/>
              <a:t>залі</a:t>
            </a:r>
            <a:r>
              <a:rPr lang="ru-RU" dirty="0"/>
              <a:t> магазину </a:t>
            </a:r>
            <a:r>
              <a:rPr lang="ru-RU" dirty="0" err="1"/>
              <a:t>відрізняються</a:t>
            </a:r>
            <a:r>
              <a:rPr lang="ru-RU" dirty="0"/>
              <a:t> та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виду покупки </a:t>
            </a:r>
            <a:endParaRPr lang="ru-RU" dirty="0"/>
          </a:p>
        </p:txBody>
      </p:sp>
      <p:pic>
        <p:nvPicPr>
          <p:cNvPr id="4" name="Picture 2" descr="C:\Users\User\Pictures\вертикальна виклад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664624"/>
            <a:ext cx="2875248" cy="191683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4968" t="36399" r="7470" b="30702"/>
          <a:stretch/>
        </p:blipFill>
        <p:spPr>
          <a:xfrm>
            <a:off x="755576" y="2060848"/>
            <a:ext cx="5040560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183880" cy="41879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b="1" i="1" u="sng" dirty="0"/>
              <a:t>Всі покупки можна розділити на два види: первинні та вторинні. </a:t>
            </a:r>
            <a:endParaRPr lang="uk-UA" b="1" i="1" u="sng" dirty="0" smtClean="0"/>
          </a:p>
          <a:p>
            <a:pPr algn="just"/>
            <a:r>
              <a:rPr lang="uk-UA" dirty="0" smtClean="0"/>
              <a:t>При </a:t>
            </a:r>
            <a:r>
              <a:rPr lang="uk-UA" dirty="0"/>
              <a:t>первинній купівлі процес прийняття рішення вимагає досить багато часу залежно від виду товару і його значущості для покупця може проходити всі етапи прийняття рішення. В даному випадку фахівці з мерчандайзингу повинні створити ситуацію, яка б спонукала відвідувача </a:t>
            </a:r>
            <a:r>
              <a:rPr lang="uk-UA" dirty="0" err="1"/>
              <a:t>внести</a:t>
            </a:r>
            <a:r>
              <a:rPr lang="uk-UA" dirty="0"/>
              <a:t> даний магазин в список можливих точок своїх відвідувань для прийняття остаточного рішення і здійснення покупки. </a:t>
            </a:r>
            <a:endParaRPr lang="uk-UA" dirty="0" smtClean="0"/>
          </a:p>
          <a:p>
            <a:pPr algn="just"/>
            <a:r>
              <a:rPr lang="uk-UA" dirty="0" smtClean="0"/>
              <a:t>При </a:t>
            </a:r>
            <a:r>
              <a:rPr lang="uk-UA" dirty="0"/>
              <a:t>вторинній купівлі окремі етапи можуть бути пропущені, велику роль при цьому відіграє лояльність до торгової марки або інерція.</a:t>
            </a:r>
            <a:endParaRPr lang="ru-RU" u="sng" dirty="0"/>
          </a:p>
        </p:txBody>
      </p:sp>
      <p:pic>
        <p:nvPicPr>
          <p:cNvPr id="4" name="Picture 2" descr="Український покупець надто розумний. Він будь-яку ціну автоматично округлює  до більшої&quot; - портал новин LB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797152"/>
            <a:ext cx="2915819" cy="1943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183880" cy="2034552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uk-UA" dirty="0"/>
              <a:t>При чітко запланованої купівлі оцінка товару перед покупкою може </a:t>
            </a:r>
            <a:r>
              <a:rPr lang="uk-UA" dirty="0" smtClean="0"/>
              <a:t>не проводитися. </a:t>
            </a:r>
            <a:r>
              <a:rPr lang="uk-UA" dirty="0"/>
              <a:t>Однак і в разі чітко запланованої покупки настрій покупця </a:t>
            </a:r>
            <a:r>
              <a:rPr lang="uk-UA" dirty="0" smtClean="0"/>
              <a:t>може змінитися. Джон </a:t>
            </a:r>
            <a:r>
              <a:rPr lang="uk-UA" dirty="0"/>
              <a:t>Говард і </a:t>
            </a:r>
            <a:r>
              <a:rPr lang="uk-UA" dirty="0" err="1" smtClean="0"/>
              <a:t>Джагдиш</a:t>
            </a:r>
            <a:r>
              <a:rPr lang="uk-UA" dirty="0" smtClean="0"/>
              <a:t> </a:t>
            </a:r>
            <a:r>
              <a:rPr lang="uk-UA" dirty="0" err="1" smtClean="0"/>
              <a:t>Шет</a:t>
            </a:r>
            <a:r>
              <a:rPr lang="uk-UA" dirty="0" smtClean="0"/>
              <a:t> </a:t>
            </a:r>
            <a:r>
              <a:rPr lang="uk-UA" dirty="0"/>
              <a:t>вказують, що етап повторного прийняття рішення, на якому індивід, спираючись на інформацію і досвід, знижує складність купівельної ситуації, називається психологією спрощення</a:t>
            </a:r>
            <a:r>
              <a:rPr lang="uk-UA" dirty="0" smtClean="0"/>
              <a:t>.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/>
              <a:t>Всі</a:t>
            </a:r>
            <a:r>
              <a:rPr lang="ru-RU" dirty="0"/>
              <a:t> покупки,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</a:t>
            </a:r>
            <a:r>
              <a:rPr lang="ru-RU" dirty="0" err="1"/>
              <a:t>споживачами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на три </a:t>
            </a:r>
            <a:r>
              <a:rPr lang="ru-RU" dirty="0" err="1"/>
              <a:t>категорії</a:t>
            </a:r>
            <a:r>
              <a:rPr lang="ru-RU" dirty="0"/>
              <a:t>: </a:t>
            </a:r>
            <a:endParaRPr lang="ru-RU" dirty="0" smtClean="0"/>
          </a:p>
          <a:p>
            <a:pPr algn="just"/>
            <a:r>
              <a:rPr lang="ru-RU" dirty="0" smtClean="0"/>
              <a:t>•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сплановані</a:t>
            </a:r>
            <a:r>
              <a:rPr lang="ru-RU" dirty="0"/>
              <a:t> покупки; </a:t>
            </a:r>
            <a:endParaRPr lang="ru-RU" dirty="0" smtClean="0"/>
          </a:p>
          <a:p>
            <a:pPr algn="just"/>
            <a:r>
              <a:rPr lang="ru-RU" dirty="0" smtClean="0"/>
              <a:t>• </a:t>
            </a:r>
            <a:r>
              <a:rPr lang="ru-RU" dirty="0" err="1"/>
              <a:t>нечітко</a:t>
            </a:r>
            <a:r>
              <a:rPr lang="ru-RU" dirty="0"/>
              <a:t> </a:t>
            </a:r>
            <a:r>
              <a:rPr lang="ru-RU" dirty="0" err="1"/>
              <a:t>сплановані</a:t>
            </a:r>
            <a:r>
              <a:rPr lang="ru-RU" dirty="0"/>
              <a:t> покупки; </a:t>
            </a:r>
            <a:endParaRPr lang="ru-RU" dirty="0" smtClean="0"/>
          </a:p>
          <a:p>
            <a:pPr algn="just"/>
            <a:r>
              <a:rPr lang="ru-RU" dirty="0" smtClean="0"/>
              <a:t>• </a:t>
            </a:r>
            <a:r>
              <a:rPr lang="ru-RU" dirty="0" err="1"/>
              <a:t>незаплановані</a:t>
            </a:r>
            <a:r>
              <a:rPr lang="ru-RU" dirty="0"/>
              <a:t> покупки. </a:t>
            </a:r>
            <a:endParaRPr lang="ru-RU" dirty="0" smtClean="0"/>
          </a:p>
          <a:p>
            <a:pPr algn="just"/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/>
              <a:t>виділити</a:t>
            </a:r>
            <a:r>
              <a:rPr lang="ru-RU" dirty="0"/>
              <a:t> два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а) </a:t>
            </a:r>
            <a:r>
              <a:rPr lang="ru-RU" dirty="0" err="1"/>
              <a:t>чутливих</a:t>
            </a:r>
            <a:r>
              <a:rPr lang="ru-RU" dirty="0"/>
              <a:t> до </a:t>
            </a:r>
            <a:r>
              <a:rPr lang="ru-RU" dirty="0" err="1"/>
              <a:t>ціни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б</a:t>
            </a:r>
            <a:r>
              <a:rPr lang="ru-RU" dirty="0"/>
              <a:t>) </a:t>
            </a:r>
            <a:r>
              <a:rPr lang="ru-RU" dirty="0" err="1"/>
              <a:t>чутливих</a:t>
            </a:r>
            <a:r>
              <a:rPr lang="ru-RU" dirty="0"/>
              <a:t> до характеристик товару,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роздрібної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виробника</a:t>
            </a:r>
            <a:r>
              <a:rPr lang="ru-RU" dirty="0"/>
              <a:t>, </a:t>
            </a:r>
            <a:r>
              <a:rPr lang="ru-RU" dirty="0" err="1"/>
              <a:t>власному</a:t>
            </a:r>
            <a:r>
              <a:rPr lang="ru-RU" dirty="0"/>
              <a:t> статусу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707" t="35299" r="15744" b="8001"/>
          <a:stretch/>
        </p:blipFill>
        <p:spPr>
          <a:xfrm>
            <a:off x="1115616" y="2636912"/>
            <a:ext cx="6480720" cy="3859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5898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Таким чином, для </a:t>
            </a:r>
            <a:r>
              <a:rPr lang="ru-RU" sz="1800" dirty="0" err="1"/>
              <a:t>залучення</a:t>
            </a:r>
            <a:r>
              <a:rPr lang="ru-RU" sz="1800" dirty="0"/>
              <a:t> і </a:t>
            </a:r>
            <a:r>
              <a:rPr lang="ru-RU" sz="1800" dirty="0" err="1"/>
              <a:t>утримання</a:t>
            </a:r>
            <a:r>
              <a:rPr lang="ru-RU" sz="1800" dirty="0"/>
              <a:t> </a:t>
            </a:r>
            <a:r>
              <a:rPr lang="ru-RU" sz="1800" dirty="0" err="1"/>
              <a:t>постійних</a:t>
            </a:r>
            <a:r>
              <a:rPr lang="ru-RU" sz="1800" dirty="0"/>
              <a:t> та </a:t>
            </a:r>
            <a:r>
              <a:rPr lang="ru-RU" sz="1800" dirty="0" err="1"/>
              <a:t>залучення</a:t>
            </a:r>
            <a:r>
              <a:rPr lang="ru-RU" sz="1800" dirty="0"/>
              <a:t> </a:t>
            </a:r>
            <a:r>
              <a:rPr lang="ru-RU" sz="1800" dirty="0" err="1"/>
              <a:t>нових</a:t>
            </a:r>
            <a:r>
              <a:rPr lang="ru-RU" sz="1800" dirty="0"/>
              <a:t> </a:t>
            </a:r>
            <a:r>
              <a:rPr lang="ru-RU" sz="1800" dirty="0" err="1"/>
              <a:t>споживачів</a:t>
            </a:r>
            <a:r>
              <a:rPr lang="ru-RU" sz="1800" dirty="0"/>
              <a:t>, а </a:t>
            </a:r>
            <a:r>
              <a:rPr lang="ru-RU" sz="1800" dirty="0" err="1"/>
              <a:t>отже</a:t>
            </a:r>
            <a:r>
              <a:rPr lang="ru-RU" sz="1800" dirty="0"/>
              <a:t>, </a:t>
            </a:r>
            <a:r>
              <a:rPr lang="ru-RU" sz="1800" dirty="0" err="1"/>
              <a:t>забезпечення</a:t>
            </a:r>
            <a:r>
              <a:rPr lang="ru-RU" sz="1800" dirty="0"/>
              <a:t> </a:t>
            </a:r>
            <a:r>
              <a:rPr lang="ru-RU" sz="1800" dirty="0" err="1"/>
              <a:t>високого</a:t>
            </a:r>
            <a:r>
              <a:rPr lang="ru-RU" sz="1800" dirty="0"/>
              <a:t> та </a:t>
            </a:r>
            <a:r>
              <a:rPr lang="ru-RU" sz="1800" dirty="0" err="1"/>
              <a:t>стабільного</a:t>
            </a:r>
            <a:r>
              <a:rPr lang="ru-RU" sz="1800" dirty="0"/>
              <a:t> </a:t>
            </a:r>
            <a:r>
              <a:rPr lang="ru-RU" sz="1800" dirty="0" err="1"/>
              <a:t>прибутку</a:t>
            </a:r>
            <a:r>
              <a:rPr lang="ru-RU" sz="1800" dirty="0"/>
              <a:t> </a:t>
            </a:r>
            <a:r>
              <a:rPr lang="ru-RU" sz="1800" dirty="0" err="1"/>
              <a:t>роздрібного</a:t>
            </a:r>
            <a:r>
              <a:rPr lang="ru-RU" sz="1800" dirty="0"/>
              <a:t> торгового </a:t>
            </a:r>
            <a:r>
              <a:rPr lang="ru-RU" sz="1800" dirty="0" err="1"/>
              <a:t>підприємства</a:t>
            </a:r>
            <a:r>
              <a:rPr lang="ru-RU" sz="1800" dirty="0"/>
              <a:t> </a:t>
            </a:r>
            <a:r>
              <a:rPr lang="ru-RU" sz="1800" dirty="0" err="1"/>
              <a:t>необхідний</a:t>
            </a:r>
            <a:r>
              <a:rPr lang="ru-RU" sz="1800" dirty="0"/>
              <a:t> комплекс </a:t>
            </a:r>
            <a:r>
              <a:rPr lang="ru-RU" sz="1800" dirty="0" err="1"/>
              <a:t>маркетингових</a:t>
            </a:r>
            <a:r>
              <a:rPr lang="ru-RU" sz="1800" dirty="0"/>
              <a:t> </a:t>
            </a:r>
            <a:r>
              <a:rPr lang="ru-RU" sz="1800" dirty="0" err="1"/>
              <a:t>комунікацій</a:t>
            </a:r>
            <a:r>
              <a:rPr lang="ru-RU" sz="1800" dirty="0"/>
              <a:t>, </a:t>
            </a:r>
            <a:r>
              <a:rPr lang="ru-RU" sz="1800" dirty="0" err="1"/>
              <a:t>основне</a:t>
            </a:r>
            <a:r>
              <a:rPr lang="ru-RU" sz="1800" dirty="0"/>
              <a:t> </a:t>
            </a:r>
            <a:r>
              <a:rPr lang="ru-RU" sz="1800" dirty="0" err="1"/>
              <a:t>місце</a:t>
            </a:r>
            <a:r>
              <a:rPr lang="ru-RU" sz="1800" dirty="0"/>
              <a:t> в </a:t>
            </a:r>
            <a:r>
              <a:rPr lang="ru-RU" sz="1800" dirty="0" err="1"/>
              <a:t>якому</a:t>
            </a:r>
            <a:r>
              <a:rPr lang="ru-RU" sz="1800" dirty="0"/>
              <a:t> </a:t>
            </a:r>
            <a:r>
              <a:rPr lang="ru-RU" sz="1800" dirty="0" err="1"/>
              <a:t>посідає</a:t>
            </a:r>
            <a:r>
              <a:rPr lang="ru-RU" sz="1800" dirty="0"/>
              <a:t> </a:t>
            </a:r>
            <a:r>
              <a:rPr lang="ru-RU" sz="1800" dirty="0" err="1"/>
              <a:t>мерчандайзинг</a:t>
            </a:r>
            <a:r>
              <a:rPr lang="ru-RU" sz="1800" dirty="0"/>
              <a:t>. </a:t>
            </a:r>
            <a:endParaRPr lang="ru-RU" sz="1800" dirty="0" smtClean="0"/>
          </a:p>
          <a:p>
            <a:pPr algn="just"/>
            <a:r>
              <a:rPr lang="ru-RU" sz="1800" dirty="0" err="1" smtClean="0"/>
              <a:t>Візуальний</a:t>
            </a:r>
            <a:r>
              <a:rPr lang="ru-RU" sz="1800" dirty="0" smtClean="0"/>
              <a:t> </a:t>
            </a:r>
            <a:r>
              <a:rPr lang="ru-RU" sz="1800" dirty="0" err="1"/>
              <a:t>мерчандайзинг</a:t>
            </a:r>
            <a:r>
              <a:rPr lang="ru-RU" sz="1800" dirty="0"/>
              <a:t> </a:t>
            </a:r>
            <a:r>
              <a:rPr lang="ru-RU" sz="1800" dirty="0" err="1"/>
              <a:t>спрямований</a:t>
            </a:r>
            <a:r>
              <a:rPr lang="ru-RU" sz="1800" dirty="0"/>
              <a:t> на </a:t>
            </a:r>
            <a:r>
              <a:rPr lang="ru-RU" sz="1800" dirty="0" err="1"/>
              <a:t>ефективне</a:t>
            </a:r>
            <a:r>
              <a:rPr lang="ru-RU" sz="1800" dirty="0"/>
              <a:t> </a:t>
            </a:r>
            <a:r>
              <a:rPr lang="ru-RU" sz="1800" dirty="0" err="1"/>
              <a:t>представлення</a:t>
            </a:r>
            <a:r>
              <a:rPr lang="ru-RU" sz="1800" dirty="0"/>
              <a:t> товару в торговому </a:t>
            </a:r>
            <a:r>
              <a:rPr lang="ru-RU" sz="1800" dirty="0" err="1"/>
              <a:t>залі</a:t>
            </a:r>
            <a:r>
              <a:rPr lang="ru-RU" sz="1800" dirty="0"/>
              <a:t> і є </a:t>
            </a:r>
            <a:r>
              <a:rPr lang="ru-RU" sz="1800" dirty="0" err="1"/>
              <a:t>частиною</a:t>
            </a:r>
            <a:r>
              <a:rPr lang="ru-RU" sz="1800" dirty="0"/>
              <a:t> </a:t>
            </a:r>
            <a:r>
              <a:rPr lang="ru-RU" sz="1800" dirty="0" err="1"/>
              <a:t>більш</a:t>
            </a:r>
            <a:r>
              <a:rPr lang="ru-RU" sz="1800" dirty="0"/>
              <a:t> широкого </a:t>
            </a:r>
            <a:r>
              <a:rPr lang="ru-RU" sz="1800" dirty="0" err="1"/>
              <a:t>поняття</a:t>
            </a:r>
            <a:r>
              <a:rPr lang="ru-RU" sz="1800" dirty="0"/>
              <a:t> </a:t>
            </a:r>
            <a:r>
              <a:rPr lang="ru-RU" sz="1800" dirty="0" smtClean="0"/>
              <a:t>«</a:t>
            </a:r>
            <a:r>
              <a:rPr lang="ru-RU" sz="1800" dirty="0" err="1" smtClean="0"/>
              <a:t>мерчандайзинг</a:t>
            </a:r>
            <a:r>
              <a:rPr lang="ru-RU" sz="1800" dirty="0"/>
              <a:t>»,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охоплює</a:t>
            </a:r>
            <a:r>
              <a:rPr lang="ru-RU" sz="1800" dirty="0"/>
              <a:t> весь комплекс </a:t>
            </a:r>
            <a:r>
              <a:rPr lang="ru-RU" sz="1800" dirty="0" err="1"/>
              <a:t>заходів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просування</a:t>
            </a:r>
            <a:r>
              <a:rPr lang="ru-RU" sz="1800" dirty="0"/>
              <a:t> товару в </a:t>
            </a:r>
            <a:r>
              <a:rPr lang="ru-RU" sz="1800" dirty="0" err="1"/>
              <a:t>магазині</a:t>
            </a:r>
            <a:r>
              <a:rPr lang="ru-RU" sz="1800" dirty="0"/>
              <a:t>.</a:t>
            </a:r>
            <a:endParaRPr lang="ru-RU" sz="1800" dirty="0"/>
          </a:p>
        </p:txBody>
      </p:sp>
      <p:pic>
        <p:nvPicPr>
          <p:cNvPr id="2050" name="Picture 2" descr="C:\Users\User\Pictures\планогра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865949"/>
            <a:ext cx="3580656" cy="1748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endParaRPr lang="ru-RU" dirty="0"/>
          </a:p>
        </p:txBody>
      </p:sp>
      <p:pic>
        <p:nvPicPr>
          <p:cNvPr id="18436" name="Picture 4" descr="Головна мета мерчандайзингу. Мерчандайзинг, його види та принцип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815154"/>
            <a:ext cx="2167508" cy="16256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644082"/>
            <a:ext cx="7686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Саме слово «візуальний», тобто «зоровий», звертає нас до цієї теми. Поєднавши знання в області зорового сприйняття і мерчандайзингу, можна виділити 7 основних законів візуального </a:t>
            </a:r>
            <a:r>
              <a:rPr lang="uk-UA" dirty="0" smtClean="0"/>
              <a:t>мерчандайзингу. </a:t>
            </a:r>
          </a:p>
          <a:p>
            <a:pPr algn="just"/>
            <a:endParaRPr lang="uk-UA" dirty="0"/>
          </a:p>
          <a:p>
            <a:pPr algn="just"/>
            <a:r>
              <a:rPr lang="uk-UA" b="1" u="sng" dirty="0" smtClean="0"/>
              <a:t>Закон </a:t>
            </a:r>
            <a:r>
              <a:rPr lang="uk-UA" b="1" u="sng" dirty="0"/>
              <a:t>«Фігури і фону». </a:t>
            </a:r>
            <a:r>
              <a:rPr lang="uk-UA" dirty="0"/>
              <a:t>Сутність закону полягає в яскравому виділенні одного об'єкта на тлі інших . Цей закон необхідно використовувати, якщо потрібно акцентувати увагу покупця на конкретний товар для його просування. «Виділення фігури» може бути досягнуто за рахунок кількості, яскравих кольорів, нестандартної упаковки, підсвічування, Р</a:t>
            </a:r>
            <a:r>
              <a:rPr lang="en-US" dirty="0"/>
              <a:t>OS - </a:t>
            </a:r>
            <a:r>
              <a:rPr lang="uk-UA" dirty="0"/>
              <a:t>матеріалів, створення емоційного образу.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01528" cy="390676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POS</a:t>
            </a:r>
            <a:r>
              <a:rPr lang="en-US" dirty="0"/>
              <a:t> </a:t>
            </a:r>
            <a:r>
              <a:rPr lang="uk-UA" dirty="0"/>
              <a:t>розшифровується як </a:t>
            </a:r>
            <a:r>
              <a:rPr lang="uk-UA" b="1" dirty="0"/>
              <a:t>«</a:t>
            </a:r>
            <a:r>
              <a:rPr lang="en-US" b="1" dirty="0"/>
              <a:t>point of sales»</a:t>
            </a:r>
            <a:r>
              <a:rPr lang="en-US" dirty="0"/>
              <a:t>, </a:t>
            </a:r>
            <a:r>
              <a:rPr lang="uk-UA" dirty="0"/>
              <a:t>що в перекладі означає </a:t>
            </a:r>
            <a:r>
              <a:rPr lang="uk-UA" b="1" dirty="0"/>
              <a:t>«місце продажу»</a:t>
            </a:r>
            <a:r>
              <a:rPr lang="uk-UA" dirty="0"/>
              <a:t>.</a:t>
            </a:r>
          </a:p>
          <a:p>
            <a:r>
              <a:rPr lang="uk-UA" dirty="0"/>
              <a:t>Тобто </a:t>
            </a:r>
            <a:r>
              <a:rPr lang="en-US" b="1" dirty="0"/>
              <a:t>POS-</a:t>
            </a:r>
            <a:r>
              <a:rPr lang="uk-UA" b="1" dirty="0"/>
              <a:t>матеріали</a:t>
            </a:r>
            <a:r>
              <a:rPr lang="uk-UA" dirty="0"/>
              <a:t> – це матеріали, що сприяють просуванню товару або бренду (торгівельної марки) в цілому в місцях продажу.</a:t>
            </a:r>
          </a:p>
          <a:p>
            <a:r>
              <a:rPr lang="uk-UA" b="1" dirty="0"/>
              <a:t>Найчастіше </a:t>
            </a:r>
            <a:r>
              <a:rPr lang="en-US" b="1" dirty="0"/>
              <a:t>POS-</a:t>
            </a:r>
            <a:r>
              <a:rPr lang="uk-UA" b="1" dirty="0"/>
              <a:t>матеріали використовують, аби:</a:t>
            </a:r>
            <a:endParaRPr lang="uk-UA" dirty="0"/>
          </a:p>
          <a:p>
            <a:r>
              <a:rPr lang="uk-UA" dirty="0"/>
              <a:t>– максимально швидко привернути увагу потенційного покупця до якогось товару або групи товарів;</a:t>
            </a:r>
          </a:p>
          <a:p>
            <a:r>
              <a:rPr lang="uk-UA" dirty="0"/>
              <a:t>– вигідно виділити продукцію на тлі конкурентів;</a:t>
            </a:r>
          </a:p>
          <a:p>
            <a:r>
              <a:rPr lang="uk-UA" dirty="0"/>
              <a:t>– продати якомога більше продукції;</a:t>
            </a:r>
          </a:p>
          <a:p>
            <a:r>
              <a:rPr lang="uk-UA" dirty="0"/>
              <a:t>– гарантувати зростання </a:t>
            </a:r>
            <a:r>
              <a:rPr lang="uk-UA" dirty="0" err="1"/>
              <a:t>впізнаваності</a:t>
            </a:r>
            <a:r>
              <a:rPr lang="uk-UA" dirty="0"/>
              <a:t> бренду;</a:t>
            </a:r>
          </a:p>
          <a:p>
            <a:r>
              <a:rPr lang="uk-UA" dirty="0"/>
              <a:t>– підвищити лояльність покупців;</a:t>
            </a:r>
          </a:p>
          <a:p>
            <a:r>
              <a:rPr lang="uk-UA" dirty="0"/>
              <a:t>– проінформувати про переваги/властивості/особливості товару.</a:t>
            </a:r>
          </a:p>
          <a:p>
            <a:r>
              <a:rPr lang="uk-UA" i="1" dirty="0"/>
              <a:t>Що ж стосується поліграфії, то термін </a:t>
            </a:r>
            <a:r>
              <a:rPr lang="en-US" i="1" dirty="0"/>
              <a:t>POS-</a:t>
            </a:r>
            <a:r>
              <a:rPr lang="uk-UA" i="1" dirty="0"/>
              <a:t>матеріали включає в себе велику групу друкованих виробів, які призначені для використання в місцях продажів. Найбільш популярні з них розглянемо докладніше </a:t>
            </a:r>
            <a:endParaRPr lang="uk-UA" dirty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46" t="17193" r="27460" b="7151"/>
          <a:stretch/>
        </p:blipFill>
        <p:spPr>
          <a:xfrm>
            <a:off x="502920" y="476672"/>
            <a:ext cx="6085304" cy="51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9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b="1" dirty="0"/>
              <a:t>Картонні </a:t>
            </a:r>
            <a:r>
              <a:rPr lang="en-US" b="1" dirty="0"/>
              <a:t>POS-</a:t>
            </a:r>
            <a:r>
              <a:rPr lang="uk-UA" b="1" dirty="0"/>
              <a:t>матеріали середнього і великого формату:</a:t>
            </a:r>
            <a:endParaRPr lang="uk-UA" dirty="0"/>
          </a:p>
          <a:p>
            <a:r>
              <a:rPr lang="uk-UA" dirty="0" err="1"/>
              <a:t>Хардпостери</a:t>
            </a:r>
            <a:endParaRPr lang="uk-UA" dirty="0"/>
          </a:p>
          <a:p>
            <a:r>
              <a:rPr lang="uk-UA" dirty="0" err="1"/>
              <a:t>Диспенсери</a:t>
            </a:r>
            <a:endParaRPr lang="uk-UA" dirty="0"/>
          </a:p>
          <a:p>
            <a:r>
              <a:rPr lang="uk-UA" dirty="0"/>
              <a:t>Підлогові дисплеї</a:t>
            </a:r>
          </a:p>
          <a:p>
            <a:r>
              <a:rPr lang="uk-UA" dirty="0"/>
              <a:t>Дисплеї для різних категорій товарів (кондитерські вироби, спиртні напої)</a:t>
            </a:r>
          </a:p>
          <a:p>
            <a:r>
              <a:rPr lang="uk-UA" dirty="0" err="1"/>
              <a:t>Палетні</a:t>
            </a:r>
            <a:r>
              <a:rPr lang="uk-UA" dirty="0"/>
              <a:t> дисплеї</a:t>
            </a:r>
          </a:p>
          <a:p>
            <a:r>
              <a:rPr lang="uk-UA" dirty="0"/>
              <a:t>Фальш-</a:t>
            </a:r>
            <a:r>
              <a:rPr lang="uk-UA" dirty="0" err="1"/>
              <a:t>палети</a:t>
            </a:r>
            <a:endParaRPr lang="uk-UA" dirty="0"/>
          </a:p>
          <a:p>
            <a:r>
              <a:rPr lang="uk-UA" dirty="0" err="1"/>
              <a:t>Стійки</a:t>
            </a:r>
            <a:endParaRPr lang="uk-UA" dirty="0"/>
          </a:p>
          <a:p>
            <a:r>
              <a:rPr lang="uk-UA" dirty="0"/>
              <a:t>Вітрини</a:t>
            </a:r>
          </a:p>
          <a:p>
            <a:r>
              <a:rPr lang="uk-UA" dirty="0"/>
              <a:t>Ростові фігури</a:t>
            </a:r>
          </a:p>
          <a:p>
            <a:r>
              <a:rPr lang="uk-UA" dirty="0" err="1"/>
              <a:t>Слівси-Чекпойнт</a:t>
            </a:r>
            <a:endParaRPr lang="uk-UA" dirty="0"/>
          </a:p>
          <a:p>
            <a:r>
              <a:rPr lang="uk-UA" dirty="0" err="1"/>
              <a:t>Мобайли</a:t>
            </a:r>
            <a:endParaRPr lang="uk-UA" dirty="0"/>
          </a:p>
          <a:p>
            <a:r>
              <a:rPr lang="uk-UA" dirty="0"/>
              <a:t>Лотки</a:t>
            </a:r>
          </a:p>
          <a:p>
            <a:r>
              <a:rPr lang="uk-UA" dirty="0"/>
              <a:t>Муляжі (</a:t>
            </a:r>
            <a:r>
              <a:rPr lang="uk-UA" dirty="0" err="1"/>
              <a:t>джумби</a:t>
            </a:r>
            <a:r>
              <a:rPr lang="uk-UA" dirty="0"/>
              <a:t>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957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cuments\чаї -напої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565" y="2996952"/>
            <a:ext cx="5346663" cy="3528392"/>
          </a:xfrm>
          <a:prstGeom prst="rect">
            <a:avLst/>
          </a:prstGeom>
          <a:noFill/>
        </p:spPr>
      </p:pic>
      <p:pic>
        <p:nvPicPr>
          <p:cNvPr id="2052" name="Picture 4" descr="C:\Users\User\Documents\знак питан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8544" y="3429000"/>
            <a:ext cx="2009775" cy="22764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427161"/>
            <a:ext cx="80406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У сучасних умовах торгівля є складним, багаторівневим, динамічним бізнесом. Для здійснення успішної торгівлі, фахівці в галузі товарознавства та комерції повинні шукати покупців, виявляти їх потреби, закуповувати відповідні товари, складувати, перевозити їх, домовлятися про ціни та умови </a:t>
            </a:r>
            <a:r>
              <a:rPr lang="uk-UA" dirty="0" err="1"/>
              <a:t>продажу.При</a:t>
            </a:r>
            <a:r>
              <a:rPr lang="uk-UA" dirty="0"/>
              <a:t> цьому фахівці з закупівлі можуть створити хороший асортимент, домогтися низької вартості товарів, але якщо ці товари не будуть реалізовані споживачем, компанія не отримає прибутку.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45" t="15916" r="28064" b="4990"/>
          <a:stretch/>
        </p:blipFill>
        <p:spPr>
          <a:xfrm>
            <a:off x="1691680" y="476672"/>
            <a:ext cx="5976664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78" t="20348" r="27096" b="18090"/>
          <a:stretch/>
        </p:blipFill>
        <p:spPr>
          <a:xfrm>
            <a:off x="1167710" y="692696"/>
            <a:ext cx="6854300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555" t="13462" r="26173" b="10819"/>
          <a:stretch/>
        </p:blipFill>
        <p:spPr>
          <a:xfrm>
            <a:off x="1575107" y="530352"/>
            <a:ext cx="6039506" cy="532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Бізнес ідея: як відкрити рибний магазин | Ліниві і багат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68344" y="5149220"/>
            <a:ext cx="1084356" cy="720080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6114" t="15475" r="26493" b="36380"/>
          <a:stretch/>
        </p:blipFill>
        <p:spPr>
          <a:xfrm>
            <a:off x="472459" y="620688"/>
            <a:ext cx="5796643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Гофропалета</a:t>
            </a:r>
            <a:r>
              <a:rPr lang="ru-RU" b="1" dirty="0"/>
              <a:t> (постамент)</a:t>
            </a:r>
            <a:r>
              <a:rPr lang="ru-RU" dirty="0"/>
              <a:t> - </a:t>
            </a:r>
            <a:r>
              <a:rPr lang="ru-RU" dirty="0" err="1"/>
              <a:t>використовують</a:t>
            </a:r>
            <a:r>
              <a:rPr lang="ru-RU" dirty="0"/>
              <a:t> як постамент для </a:t>
            </a:r>
            <a:r>
              <a:rPr lang="ru-RU" dirty="0" err="1"/>
              <a:t>викладення</a:t>
            </a:r>
            <a:r>
              <a:rPr lang="ru-RU" dirty="0"/>
              <a:t> товару в торговому </a:t>
            </a:r>
            <a:r>
              <a:rPr lang="ru-RU" dirty="0" err="1"/>
              <a:t>залі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постаменту </a:t>
            </a:r>
            <a:r>
              <a:rPr lang="ru-RU" dirty="0" err="1"/>
              <a:t>рівні</a:t>
            </a:r>
            <a:r>
              <a:rPr lang="ru-RU" dirty="0"/>
              <a:t> 1/4 </a:t>
            </a:r>
            <a:r>
              <a:rPr lang="ru-RU" dirty="0" err="1"/>
              <a:t>палети</a:t>
            </a:r>
            <a:r>
              <a:rPr lang="ru-RU" dirty="0"/>
              <a:t>. </a:t>
            </a:r>
            <a:r>
              <a:rPr lang="ru-RU" dirty="0" err="1"/>
              <a:t>Гофропалета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групової</a:t>
            </a:r>
            <a:r>
              <a:rPr lang="ru-RU" dirty="0"/>
              <a:t> </a:t>
            </a:r>
            <a:r>
              <a:rPr lang="ru-RU" dirty="0" err="1"/>
              <a:t>паллетної</a:t>
            </a:r>
            <a:r>
              <a:rPr lang="ru-RU" dirty="0"/>
              <a:t> </a:t>
            </a:r>
            <a:r>
              <a:rPr lang="ru-RU" dirty="0" err="1"/>
              <a:t>викладки</a:t>
            </a:r>
            <a:r>
              <a:rPr lang="ru-RU" dirty="0"/>
              <a:t> в торговому </a:t>
            </a:r>
            <a:r>
              <a:rPr lang="ru-RU" dirty="0" err="1"/>
              <a:t>залі</a:t>
            </a:r>
            <a:r>
              <a:rPr lang="ru-RU" dirty="0"/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pos материалы, pos, наружная реклама pos материалы, стикеры, мобайлы,  диспенсер, шелфтокер, промо стойки, дисплей, джумби, вобблер, стикеры  наклейки, изготовление стикеров, купить, продажа (Киев, Украина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/>
          <a:srcRect l="22246" t="66920" r="27460" b="7151"/>
          <a:stretch/>
        </p:blipFill>
        <p:spPr>
          <a:xfrm>
            <a:off x="1331640" y="3835940"/>
            <a:ext cx="6085304" cy="1764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2920" y="530352"/>
            <a:ext cx="7957512" cy="275463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b="1" dirty="0" err="1"/>
              <a:t>Джумби</a:t>
            </a:r>
            <a:r>
              <a:rPr lang="uk-UA" dirty="0"/>
              <a:t> - це </a:t>
            </a:r>
            <a:r>
              <a:rPr lang="uk-UA" dirty="0" err="1"/>
              <a:t>пропорційно</a:t>
            </a:r>
            <a:r>
              <a:rPr lang="uk-UA" dirty="0"/>
              <a:t> збільшена в декілька разів копія реально існуючої упаковки конкретного товару. Залежно від розміру картонного муляжу і місця продажу </a:t>
            </a:r>
            <a:r>
              <a:rPr lang="uk-UA" dirty="0" err="1"/>
              <a:t>джумби</a:t>
            </a:r>
            <a:r>
              <a:rPr lang="uk-UA" dirty="0"/>
              <a:t> можуть розміщуватися на лотках, прилавках, просто на підлозі або підвішуватися до стелі, як </a:t>
            </a:r>
            <a:r>
              <a:rPr lang="uk-UA" dirty="0" err="1"/>
              <a:t>мобайли</a:t>
            </a:r>
            <a:r>
              <a:rPr lang="uk-UA" dirty="0"/>
              <a:t>. Їх головне завдання привернути увагу покупця і зафіксувати образ даного товару, що потім дозволить легше виділити його серед конкурентної продукції.</a:t>
            </a:r>
            <a:endParaRPr lang="uk-UA" dirty="0"/>
          </a:p>
        </p:txBody>
      </p:sp>
      <p:pic>
        <p:nvPicPr>
          <p:cNvPr id="2050" name="Picture 2" descr="Джумби | BS Ass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6" y="2772241"/>
            <a:ext cx="3840361" cy="275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уляжи джумби (посм posm материалы) упаковка разная (леденцы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896" y="2824708"/>
            <a:ext cx="1664872" cy="26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роизводство джумби на заказ: «ОМИ» изготовили гигантскую упаковк на izi.ua  (3578931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72" y="2621003"/>
            <a:ext cx="2493530" cy="310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183880" cy="3888432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err="1"/>
              <a:t>Диспенсер</a:t>
            </a:r>
            <a:r>
              <a:rPr lang="uk-UA" dirty="0"/>
              <a:t> - це вид </a:t>
            </a:r>
            <a:r>
              <a:rPr lang="en-US" dirty="0"/>
              <a:t>POS </a:t>
            </a:r>
            <a:r>
              <a:rPr lang="uk-UA" dirty="0"/>
              <a:t>матеріалів, призначених для розміщення рекламної інформації (листівок, буклетів і т. д.). Рекламна підставка або ємність під продукцію, розроблена під конкретний вид товару, використовується для виставлення в магазині з метою збільшення продажів. </a:t>
            </a:r>
            <a:r>
              <a:rPr lang="uk-UA" dirty="0" err="1"/>
              <a:t>Конструктивно</a:t>
            </a:r>
            <a:r>
              <a:rPr lang="uk-UA" dirty="0"/>
              <a:t> </a:t>
            </a:r>
            <a:r>
              <a:rPr lang="uk-UA" dirty="0" err="1"/>
              <a:t>диспенсер</a:t>
            </a:r>
            <a:r>
              <a:rPr lang="uk-UA" dirty="0"/>
              <a:t> - це </a:t>
            </a:r>
            <a:r>
              <a:rPr lang="uk-UA" dirty="0" err="1"/>
              <a:t>постер</a:t>
            </a:r>
            <a:r>
              <a:rPr lang="uk-UA" dirty="0"/>
              <a:t> з кишенею для викладки матеріалів з лицьового боку і ніжкою забезпечує стійкість - зі </a:t>
            </a:r>
            <a:r>
              <a:rPr lang="uk-UA" dirty="0" err="1"/>
              <a:t>зворотнього</a:t>
            </a:r>
            <a:r>
              <a:rPr lang="uk-UA" dirty="0"/>
              <a:t>. Замість кишені іноді використовується відривний блокнот. Найбільш часто </a:t>
            </a:r>
            <a:r>
              <a:rPr lang="uk-UA" dirty="0" err="1"/>
              <a:t>диспенсери</a:t>
            </a:r>
            <a:r>
              <a:rPr lang="uk-UA" dirty="0"/>
              <a:t> виготовляються з картону і можуть бути як </a:t>
            </a:r>
            <a:r>
              <a:rPr lang="uk-UA" dirty="0" err="1"/>
              <a:t>суцільнокроєними</a:t>
            </a:r>
            <a:r>
              <a:rPr lang="uk-UA" dirty="0"/>
              <a:t>, так і збірними. Виготовляються шляхом каширування  лайнера на товстий картон з лицьового і / або зворотного боку. Викарбовується таким чином, що кишеня шляхом перевороту служить ніжкою для </a:t>
            </a:r>
            <a:r>
              <a:rPr lang="uk-UA" dirty="0" err="1"/>
              <a:t>диспенсера</a:t>
            </a:r>
            <a:r>
              <a:rPr lang="uk-UA" dirty="0"/>
              <a:t>.</a:t>
            </a:r>
            <a:endParaRPr lang="ru-RU" sz="2400" b="1" dirty="0"/>
          </a:p>
        </p:txBody>
      </p:sp>
      <p:pic>
        <p:nvPicPr>
          <p:cNvPr id="3074" name="Picture 2" descr="Диспенсеры для листовок | POS материа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54" y="3508600"/>
            <a:ext cx="4000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POS-материалы: основные виды в примерах | Muhina De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Диспенсеры, ПОС материалы, POS-материал, Диспенсер ПОС цена, изготовление  pos-материалов, pos-материалы производство, сделать pos-материалы -  рекламное агенство «ПРК-Принт» - ПРК-Принт: пос материалы, торговое  оборудование Киев. Производство и монтаж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80" name="Picture 8" descr="Диспенсеры для листовок | POS материал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73" y="3695640"/>
            <a:ext cx="2575248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Диспенсер 155х380х125 мм, акрил, полистирол - POS материалы компании КИ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43" y="3717032"/>
            <a:ext cx="1384991" cy="207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5077192" cy="549093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100" t="25500" r="18894" b="15700"/>
          <a:stretch/>
        </p:blipFill>
        <p:spPr>
          <a:xfrm>
            <a:off x="1021234" y="719536"/>
            <a:ext cx="7076500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183880" cy="1051560"/>
          </a:xfrm>
        </p:spPr>
        <p:txBody>
          <a:bodyPr/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25868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C:\Users\User\Pictures\овочева гор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29834"/>
            <a:ext cx="3691111" cy="27647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637168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121117"/>
                </a:solidFill>
                <a:latin typeface="Arial" panose="020B0604020202020204" pitchFamily="34" charset="0"/>
              </a:rPr>
              <a:t>Лоток</a:t>
            </a:r>
            <a:r>
              <a:rPr lang="uk-UA" dirty="0">
                <a:solidFill>
                  <a:srgbClr val="121117"/>
                </a:solidFill>
                <a:latin typeface="Arial" panose="020B0604020202020204" pitchFamily="34" charset="0"/>
              </a:rPr>
              <a:t> - різновид </a:t>
            </a:r>
            <a:r>
              <a:rPr lang="en-US" dirty="0">
                <a:solidFill>
                  <a:srgbClr val="121117"/>
                </a:solidFill>
                <a:latin typeface="Arial" panose="020B0604020202020204" pitchFamily="34" charset="0"/>
              </a:rPr>
              <a:t>POS-</a:t>
            </a:r>
            <a:r>
              <a:rPr lang="uk-UA" dirty="0">
                <a:solidFill>
                  <a:srgbClr val="121117"/>
                </a:solidFill>
                <a:latin typeface="Arial" panose="020B0604020202020204" pitchFamily="34" charset="0"/>
              </a:rPr>
              <a:t>матеріалів, призначених для забезпечення зручності розміщення товару в торговому залі, розміщення товару з метою його демонстрації, а також виділення на тлі інших аналогічних товарів і забезпечення переваги вибору для кінцевого споживача. Як правило, це розбірні нескладні конструкції для зручності транспортування і установки в торговому залі.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32656"/>
            <a:ext cx="8183880" cy="3024336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err="1"/>
              <a:t>Мобайли</a:t>
            </a:r>
            <a:r>
              <a:rPr lang="uk-UA" dirty="0"/>
              <a:t> - різновид </a:t>
            </a:r>
            <a:r>
              <a:rPr lang="en-US" dirty="0"/>
              <a:t>POS-</a:t>
            </a:r>
            <a:r>
              <a:rPr lang="uk-UA" dirty="0"/>
              <a:t>матеріалів, специфічних насамперед розташуванням - зазвичай вони підвішуються під стелею. Кріплення </a:t>
            </a:r>
            <a:r>
              <a:rPr lang="uk-UA" dirty="0" err="1"/>
              <a:t>Мобайл</a:t>
            </a:r>
            <a:r>
              <a:rPr lang="uk-UA" dirty="0"/>
              <a:t> до стелі здійснюється за допомогою </a:t>
            </a:r>
            <a:r>
              <a:rPr lang="uk-UA" dirty="0" err="1"/>
              <a:t>лески</a:t>
            </a:r>
            <a:r>
              <a:rPr lang="uk-UA" dirty="0"/>
              <a:t>  або пружинки з гачками на кінцях. Одним кінцем пружина протягується в вирубаний отвір в </a:t>
            </a:r>
            <a:r>
              <a:rPr lang="uk-UA" dirty="0" err="1"/>
              <a:t>Мобайлі</a:t>
            </a:r>
            <a:r>
              <a:rPr lang="uk-UA" dirty="0"/>
              <a:t>, іншим - в стельовий тримач.</a:t>
            </a:r>
          </a:p>
          <a:p>
            <a:r>
              <a:rPr lang="uk-UA" dirty="0" err="1"/>
              <a:t>Мобайли</a:t>
            </a:r>
            <a:r>
              <a:rPr lang="uk-UA" dirty="0"/>
              <a:t> бувають плоскими, складовими і об'ємними. Плоский </a:t>
            </a:r>
            <a:r>
              <a:rPr lang="uk-UA" dirty="0" err="1"/>
              <a:t>мобайл</a:t>
            </a:r>
            <a:r>
              <a:rPr lang="uk-UA" dirty="0"/>
              <a:t> - двосторонній «жорсткий плакат». Складові </a:t>
            </a:r>
            <a:r>
              <a:rPr lang="uk-UA" dirty="0" err="1"/>
              <a:t>мобайли</a:t>
            </a:r>
            <a:r>
              <a:rPr lang="uk-UA" dirty="0"/>
              <a:t> - кілька плоских </a:t>
            </a:r>
            <a:r>
              <a:rPr lang="uk-UA" dirty="0" err="1"/>
              <a:t>Мобайлів</a:t>
            </a:r>
            <a:r>
              <a:rPr lang="uk-UA" dirty="0"/>
              <a:t>, з'єднаних між собою. Об'ємні </a:t>
            </a:r>
            <a:r>
              <a:rPr lang="uk-UA" dirty="0" err="1"/>
              <a:t>мобайли</a:t>
            </a:r>
            <a:r>
              <a:rPr lang="uk-UA" dirty="0"/>
              <a:t> - тривимірні конструкції зібрані у вигляді коробок або складені з плоских частин.</a:t>
            </a:r>
          </a:p>
          <a:p>
            <a:endParaRPr lang="ru-RU" sz="1900" dirty="0"/>
          </a:p>
        </p:txBody>
      </p:sp>
      <p:pic>
        <p:nvPicPr>
          <p:cNvPr id="4098" name="Picture 2" descr="Мобайл рекламный | POS материа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69" y="2996952"/>
            <a:ext cx="6516169" cy="32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76672"/>
            <a:ext cx="8183880" cy="1008112"/>
          </a:xfrm>
        </p:spPr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1556792"/>
            <a:ext cx="8183880" cy="2088232"/>
          </a:xfrm>
        </p:spPr>
        <p:txBody>
          <a:bodyPr>
            <a:noAutofit/>
          </a:bodyPr>
          <a:lstStyle/>
          <a:p>
            <a:pPr algn="just"/>
            <a:r>
              <a:rPr lang="ru-RU" sz="1600" dirty="0" err="1" smtClean="0">
                <a:solidFill>
                  <a:schemeClr val="tx1"/>
                </a:solidFill>
              </a:rPr>
              <a:t>Оскільки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жоден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навіть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найкращий</a:t>
            </a:r>
            <a:r>
              <a:rPr lang="ru-RU" sz="1600" dirty="0" smtClean="0">
                <a:solidFill>
                  <a:schemeClr val="tx1"/>
                </a:solidFill>
              </a:rPr>
              <a:t> товар не </a:t>
            </a:r>
            <a:r>
              <a:rPr lang="ru-RU" sz="1600" dirty="0" err="1" smtClean="0">
                <a:solidFill>
                  <a:schemeClr val="tx1"/>
                </a:solidFill>
              </a:rPr>
              <a:t>може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продати</a:t>
            </a:r>
            <a:r>
              <a:rPr lang="ru-RU" sz="1600" dirty="0" smtClean="0">
                <a:solidFill>
                  <a:schemeClr val="tx1"/>
                </a:solidFill>
              </a:rPr>
              <a:t> себе сам, </a:t>
            </a:r>
            <a:r>
              <a:rPr lang="ru-RU" sz="1600" dirty="0" err="1" smtClean="0">
                <a:solidFill>
                  <a:schemeClr val="tx1"/>
                </a:solidFill>
              </a:rPr>
              <a:t>роздрібний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торговець</a:t>
            </a:r>
            <a:r>
              <a:rPr lang="ru-RU" sz="1600" dirty="0" smtClean="0">
                <a:solidFill>
                  <a:schemeClr val="tx1"/>
                </a:solidFill>
              </a:rPr>
              <a:t> повинен </a:t>
            </a:r>
            <a:r>
              <a:rPr lang="ru-RU" sz="1600" dirty="0" err="1" smtClean="0">
                <a:solidFill>
                  <a:schemeClr val="tx1"/>
                </a:solidFill>
              </a:rPr>
              <a:t>забезпечити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ефективне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представлення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продуктів</a:t>
            </a:r>
            <a:r>
              <a:rPr lang="ru-RU" sz="1600" dirty="0" smtClean="0">
                <a:solidFill>
                  <a:schemeClr val="tx1"/>
                </a:solidFill>
              </a:rPr>
              <a:t> у </a:t>
            </a:r>
            <a:r>
              <a:rPr lang="ru-RU" sz="1600" dirty="0" err="1" smtClean="0">
                <a:solidFill>
                  <a:schemeClr val="tx1"/>
                </a:solidFill>
              </a:rPr>
              <a:t>магазині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переконати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покупців</a:t>
            </a:r>
            <a:r>
              <a:rPr lang="ru-RU" sz="1600" dirty="0" smtClean="0">
                <a:solidFill>
                  <a:schemeClr val="tx1"/>
                </a:solidFill>
              </a:rPr>
              <a:t> у </a:t>
            </a:r>
            <a:r>
              <a:rPr lang="ru-RU" sz="1600" dirty="0" err="1" smtClean="0">
                <a:solidFill>
                  <a:schemeClr val="tx1"/>
                </a:solidFill>
              </a:rPr>
              <a:t>доцільності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придбання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товарівй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запропонувати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послуги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що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будуть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стимулюватита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підкріплювати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рішення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споживача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зробити</a:t>
            </a:r>
            <a:r>
              <a:rPr lang="ru-RU" sz="1600" dirty="0" smtClean="0">
                <a:solidFill>
                  <a:schemeClr val="tx1"/>
                </a:solidFill>
              </a:rPr>
              <a:t> покупку. Комплекс </a:t>
            </a:r>
            <a:r>
              <a:rPr lang="ru-RU" sz="1600" dirty="0" err="1" smtClean="0">
                <a:solidFill>
                  <a:schemeClr val="tx1"/>
                </a:solidFill>
              </a:rPr>
              <a:t>заходів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спрямований</a:t>
            </a:r>
            <a:r>
              <a:rPr lang="ru-RU" sz="1600" dirty="0" smtClean="0">
                <a:solidFill>
                  <a:schemeClr val="tx1"/>
                </a:solidFill>
              </a:rPr>
              <a:t> на </a:t>
            </a:r>
            <a:r>
              <a:rPr lang="ru-RU" sz="1600" dirty="0" err="1" smtClean="0">
                <a:solidFill>
                  <a:schemeClr val="tx1"/>
                </a:solidFill>
              </a:rPr>
              <a:t>просування</a:t>
            </a:r>
            <a:r>
              <a:rPr lang="ru-RU" sz="1600" dirty="0" smtClean="0">
                <a:solidFill>
                  <a:schemeClr val="tx1"/>
                </a:solidFill>
              </a:rPr>
              <a:t> та </a:t>
            </a:r>
            <a:r>
              <a:rPr lang="ru-RU" sz="1600" dirty="0" err="1" smtClean="0">
                <a:solidFill>
                  <a:schemeClr val="tx1"/>
                </a:solidFill>
              </a:rPr>
              <a:t>збут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товарів</a:t>
            </a:r>
            <a:r>
              <a:rPr lang="ru-RU" sz="1600" dirty="0" smtClean="0">
                <a:solidFill>
                  <a:schemeClr val="tx1"/>
                </a:solidFill>
              </a:rPr>
              <a:t> у </a:t>
            </a:r>
            <a:r>
              <a:rPr lang="ru-RU" sz="1600" dirty="0" err="1" smtClean="0">
                <a:solidFill>
                  <a:schemeClr val="tx1"/>
                </a:solidFill>
              </a:rPr>
              <a:t>магазині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отримав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назву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мерчандайзингу</a:t>
            </a:r>
            <a:r>
              <a:rPr lang="ru-RU" sz="1600" dirty="0" smtClean="0">
                <a:solidFill>
                  <a:schemeClr val="tx1"/>
                </a:solidFill>
              </a:rPr>
              <a:t> – </a:t>
            </a:r>
            <a:r>
              <a:rPr lang="ru-RU" sz="1600" dirty="0" err="1" smtClean="0">
                <a:solidFill>
                  <a:schemeClr val="tx1"/>
                </a:solidFill>
              </a:rPr>
              <a:t>це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інтегровані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маркетингові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комунікації</a:t>
            </a:r>
            <a:r>
              <a:rPr lang="ru-RU" sz="1600" dirty="0" smtClean="0">
                <a:solidFill>
                  <a:schemeClr val="tx1"/>
                </a:solidFill>
              </a:rPr>
              <a:t> в </a:t>
            </a:r>
            <a:r>
              <a:rPr lang="ru-RU" sz="1600" dirty="0" err="1" smtClean="0">
                <a:solidFill>
                  <a:schemeClr val="tx1"/>
                </a:solidFill>
              </a:rPr>
              <a:t>місцях</a:t>
            </a:r>
            <a:r>
              <a:rPr lang="ru-RU" sz="1600" dirty="0" smtClean="0">
                <a:solidFill>
                  <a:schemeClr val="tx1"/>
                </a:solidFill>
              </a:rPr>
              <a:t> продажу, </a:t>
            </a:r>
            <a:r>
              <a:rPr lang="ru-RU" sz="1600" dirty="0" err="1" smtClean="0">
                <a:solidFill>
                  <a:schemeClr val="tx1"/>
                </a:solidFill>
              </a:rPr>
              <a:t>специфічна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маркетингова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технологія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інструментами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якої</a:t>
            </a:r>
            <a:r>
              <a:rPr lang="ru-RU" sz="1600" dirty="0" smtClean="0">
                <a:solidFill>
                  <a:schemeClr val="tx1"/>
                </a:solidFill>
              </a:rPr>
              <a:t> є </a:t>
            </a:r>
            <a:r>
              <a:rPr lang="ru-RU" sz="1600" dirty="0" err="1" smtClean="0">
                <a:solidFill>
                  <a:schemeClr val="tx1"/>
                </a:solidFill>
              </a:rPr>
              <a:t>всі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елементи</a:t>
            </a:r>
            <a:r>
              <a:rPr lang="ru-RU" sz="1600" dirty="0" smtClean="0">
                <a:solidFill>
                  <a:schemeClr val="tx1"/>
                </a:solidFill>
              </a:rPr>
              <a:t> маркетингу </a:t>
            </a:r>
            <a:r>
              <a:rPr lang="ru-RU" sz="1600" dirty="0" err="1" smtClean="0">
                <a:solidFill>
                  <a:schemeClr val="tx1"/>
                </a:solidFill>
              </a:rPr>
              <a:t>мікс</a:t>
            </a:r>
            <a:r>
              <a:rPr lang="ru-RU" sz="1600" dirty="0" smtClean="0">
                <a:solidFill>
                  <a:schemeClr val="tx1"/>
                </a:solidFill>
              </a:rPr>
              <a:t> (товар, </a:t>
            </a:r>
            <a:r>
              <a:rPr lang="ru-RU" sz="1600" dirty="0" err="1" smtClean="0">
                <a:solidFill>
                  <a:schemeClr val="tx1"/>
                </a:solidFill>
              </a:rPr>
              <a:t>ціна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збут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маркетингові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комунікації</a:t>
            </a:r>
            <a:r>
              <a:rPr lang="ru-RU" sz="1600" dirty="0" smtClean="0">
                <a:solidFill>
                  <a:schemeClr val="tx1"/>
                </a:solidFill>
              </a:rPr>
              <a:t>».</a:t>
            </a:r>
            <a:r>
              <a:rPr lang="ru-RU" sz="1600" dirty="0" err="1" smtClean="0">
                <a:solidFill>
                  <a:schemeClr val="tx1"/>
                </a:solidFill>
              </a:rPr>
              <a:t>Ці</a:t>
            </a:r>
            <a:r>
              <a:rPr lang="ru-RU" sz="1600" dirty="0" smtClean="0">
                <a:solidFill>
                  <a:schemeClr val="tx1"/>
                </a:solidFill>
              </a:rPr>
              <a:t> заходи </a:t>
            </a:r>
            <a:r>
              <a:rPr lang="ru-RU" sz="1600" dirty="0" err="1" smtClean="0">
                <a:solidFill>
                  <a:schemeClr val="tx1"/>
                </a:solidFill>
              </a:rPr>
              <a:t>дозволяють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сформувати</a:t>
            </a:r>
            <a:r>
              <a:rPr lang="ru-RU" sz="1600" dirty="0" smtClean="0">
                <a:solidFill>
                  <a:schemeClr val="tx1"/>
                </a:solidFill>
              </a:rPr>
              <a:t> у </a:t>
            </a:r>
            <a:r>
              <a:rPr lang="ru-RU" sz="1600" dirty="0" err="1" smtClean="0">
                <a:solidFill>
                  <a:schemeClr val="tx1"/>
                </a:solidFill>
              </a:rPr>
              <a:t>споживачів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позитивний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імпульс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спрямований</a:t>
            </a:r>
            <a:r>
              <a:rPr lang="ru-RU" sz="1600" dirty="0" smtClean="0">
                <a:solidFill>
                  <a:schemeClr val="tx1"/>
                </a:solidFill>
              </a:rPr>
              <a:t> не </a:t>
            </a:r>
            <a:r>
              <a:rPr lang="ru-RU" sz="1600" dirty="0" err="1" smtClean="0">
                <a:solidFill>
                  <a:schemeClr val="tx1"/>
                </a:solidFill>
              </a:rPr>
              <a:t>тільки</a:t>
            </a:r>
            <a:r>
              <a:rPr lang="ru-RU" sz="1600" dirty="0" smtClean="0">
                <a:solidFill>
                  <a:schemeClr val="tx1"/>
                </a:solidFill>
              </a:rPr>
              <a:t> на </a:t>
            </a:r>
            <a:r>
              <a:rPr lang="ru-RU" sz="1600" dirty="0" err="1" smtClean="0">
                <a:solidFill>
                  <a:schemeClr val="tx1"/>
                </a:solidFill>
              </a:rPr>
              <a:t>купівлю</a:t>
            </a:r>
            <a:r>
              <a:rPr lang="ru-RU" sz="1600" dirty="0" smtClean="0">
                <a:solidFill>
                  <a:schemeClr val="tx1"/>
                </a:solidFill>
              </a:rPr>
              <a:t>, а </a:t>
            </a:r>
            <a:r>
              <a:rPr lang="ru-RU" sz="1600" dirty="0" err="1" smtClean="0">
                <a:solidFill>
                  <a:schemeClr val="tx1"/>
                </a:solidFill>
              </a:rPr>
              <a:t>також</a:t>
            </a:r>
            <a:r>
              <a:rPr lang="ru-RU" sz="1600" dirty="0" smtClean="0">
                <a:solidFill>
                  <a:schemeClr val="tx1"/>
                </a:solidFill>
              </a:rPr>
              <a:t> на </a:t>
            </a:r>
            <a:r>
              <a:rPr lang="ru-RU" sz="1600" dirty="0" err="1" smtClean="0">
                <a:solidFill>
                  <a:schemeClr val="tx1"/>
                </a:solidFill>
              </a:rPr>
              <a:t>створення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іміджового</a:t>
            </a:r>
            <a:r>
              <a:rPr lang="ru-RU" sz="1600" dirty="0" smtClean="0">
                <a:solidFill>
                  <a:schemeClr val="tx1"/>
                </a:solidFill>
              </a:rPr>
              <a:t> образу </a:t>
            </a:r>
            <a:r>
              <a:rPr lang="ru-RU" sz="1600" dirty="0" err="1" smtClean="0">
                <a:solidFill>
                  <a:schemeClr val="tx1"/>
                </a:solidFill>
              </a:rPr>
              <a:t>торгової</a:t>
            </a:r>
            <a:r>
              <a:rPr lang="ru-RU" sz="1600" dirty="0" smtClean="0">
                <a:solidFill>
                  <a:schemeClr val="tx1"/>
                </a:solidFill>
              </a:rPr>
              <a:t> марки в </a:t>
            </a:r>
            <a:r>
              <a:rPr lang="ru-RU" sz="1600" dirty="0" err="1" smtClean="0">
                <a:solidFill>
                  <a:schemeClr val="tx1"/>
                </a:solidFill>
              </a:rPr>
              <a:t>свідомості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покупця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Pictures\бакалійний відді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820" y="4528024"/>
            <a:ext cx="3338084" cy="1869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281" t="9038" r="19359" b="4989"/>
          <a:stretch/>
        </p:blipFill>
        <p:spPr>
          <a:xfrm>
            <a:off x="1691680" y="404664"/>
            <a:ext cx="604867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51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4536504" cy="69152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1026" name="Picture 2" descr="Какой результат дает правильная выкладка товара в супермаркете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003032" cy="4002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464514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Завдання мерчандайзингу: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4896544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uk-UA" dirty="0"/>
              <a:t>1) формування асортиментної політики, що забезпечує задоволення потреб та взаємозв'язок між покупками, що дозволяє точніше визначити роль і статус груп, видів і марок товарів; </a:t>
            </a:r>
            <a:endParaRPr lang="uk-UA" dirty="0" smtClean="0"/>
          </a:p>
          <a:p>
            <a:pPr lvl="0" algn="just"/>
            <a:r>
              <a:rPr lang="uk-UA" dirty="0" smtClean="0"/>
              <a:t>2</a:t>
            </a:r>
            <a:r>
              <a:rPr lang="uk-UA" dirty="0"/>
              <a:t>) розміщення обладнання, відділів, секцій, товарів у поєднанні з інформаційним супроводом і формування ситуацій в торговому залі таким чином, щоб цілеспрямовано концентрувати і раціонально розподілити пізнавальні ресурси відвідувачів торгового залу</a:t>
            </a:r>
            <a:r>
              <a:rPr lang="uk-UA" dirty="0" smtClean="0"/>
              <a:t>;</a:t>
            </a:r>
          </a:p>
          <a:p>
            <a:pPr lvl="0" algn="just"/>
            <a:r>
              <a:rPr lang="uk-UA" dirty="0" smtClean="0"/>
              <a:t> </a:t>
            </a:r>
            <a:r>
              <a:rPr lang="uk-UA" dirty="0"/>
              <a:t>3) створення атмосфери магазину, адекватно відповідної психологічному стану відвідувачів і забезпечення збалансованого розподілу пізнавальних ресурсів відвідувачів в часі та просторі торгового залу; </a:t>
            </a:r>
            <a:endParaRPr lang="uk-UA" dirty="0" smtClean="0"/>
          </a:p>
          <a:p>
            <a:pPr lvl="0" algn="just"/>
            <a:r>
              <a:rPr lang="uk-UA" dirty="0" smtClean="0"/>
              <a:t>4</a:t>
            </a:r>
            <a:r>
              <a:rPr lang="uk-UA" dirty="0"/>
              <a:t>) сприяння продажам товарів та їх марок, надання бажаних позицій в просторі торгового залу магазину чи іншого місця обслуговування покупців; 5) розробка і впровадження раціонального планування торгового залу і розміщення товарів на основі розуміння природної системи людини, психологічних особливостей відвідувачів торгового залу і регулювання їх пізнавальних ресурсів; </a:t>
            </a:r>
            <a:endParaRPr lang="uk-UA" dirty="0" smtClean="0"/>
          </a:p>
          <a:p>
            <a:pPr lvl="0" algn="just"/>
            <a:r>
              <a:rPr lang="uk-UA" dirty="0" smtClean="0"/>
              <a:t> </a:t>
            </a:r>
            <a:r>
              <a:rPr lang="uk-UA" dirty="0"/>
              <a:t>6) розробка і застосування засобів та методів мерчандайзингу для просування окремих товарів або їх комплексів, при яких одні товари здатні сприяти продажам інших товарів; </a:t>
            </a:r>
            <a:endParaRPr lang="uk-UA" dirty="0" smtClean="0"/>
          </a:p>
          <a:p>
            <a:pPr lvl="0" algn="just"/>
            <a:r>
              <a:rPr lang="uk-UA" dirty="0" smtClean="0"/>
              <a:t>7</a:t>
            </a:r>
            <a:r>
              <a:rPr lang="uk-UA" dirty="0"/>
              <a:t>) модернізація форм і методів організації торгово-технологічного процесу магазину, при якому роль та вплив продавців знижується, а покупців самих товарів зростає за рахунок науково-обґрунтованого управління природною системою людини, правильного розподілу ролей і статусів, груп та марок товарів, що позиціонуються в торговому </a:t>
            </a:r>
            <a:r>
              <a:rPr lang="uk-UA" dirty="0" smtClean="0"/>
              <a:t>залі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ocuments\зон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013176"/>
            <a:ext cx="1811268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Об'єктами мерчандайзингу є поведінка споживачів, покупців і відвідувачів торгового залу. </a:t>
            </a:r>
            <a:endParaRPr lang="uk-UA" dirty="0" smtClean="0"/>
          </a:p>
          <a:p>
            <a:r>
              <a:rPr lang="uk-UA" dirty="0" smtClean="0"/>
              <a:t>Суб'єкти </a:t>
            </a:r>
            <a:r>
              <a:rPr lang="uk-UA" dirty="0"/>
              <a:t>мерчандайзингу - підприємства, групи фахівців або окремі фахівці, які займаються вивченням поведінки споживачів та відвідувачів торгового залу, використовують різні засоби і методи для впливу на їх вибір. </a:t>
            </a:r>
            <a:endParaRPr lang="uk-UA" dirty="0" smtClean="0"/>
          </a:p>
          <a:p>
            <a:r>
              <a:rPr lang="uk-UA" dirty="0" smtClean="0"/>
              <a:t>Функції </a:t>
            </a:r>
            <a:r>
              <a:rPr lang="uk-UA" dirty="0"/>
              <a:t>мерчандайзингу - це окремі види і напрямки </a:t>
            </a:r>
            <a:r>
              <a:rPr lang="uk-UA" dirty="0" err="1"/>
              <a:t>мерчандайзингової</a:t>
            </a:r>
            <a:r>
              <a:rPr lang="uk-UA" dirty="0"/>
              <a:t> діяльності, що </a:t>
            </a:r>
            <a:r>
              <a:rPr lang="uk-UA" dirty="0" err="1"/>
              <a:t>виоокремилися</a:t>
            </a:r>
            <a:r>
              <a:rPr lang="uk-UA" dirty="0"/>
              <a:t> в результаті її спеціалізації</a:t>
            </a:r>
            <a:endParaRPr lang="ru-RU" dirty="0"/>
          </a:p>
        </p:txBody>
      </p:sp>
      <p:pic>
        <p:nvPicPr>
          <p:cNvPr id="5" name="Picture 2" descr="Фотосессия: оформление дискаунт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441311"/>
            <a:ext cx="2923409" cy="219476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15" y="5417802"/>
            <a:ext cx="8183880" cy="1051560"/>
          </a:xfrm>
        </p:spPr>
        <p:txBody>
          <a:bodyPr>
            <a:normAutofit/>
          </a:bodyPr>
          <a:lstStyle/>
          <a:p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виділити</a:t>
            </a:r>
            <a:r>
              <a:rPr lang="ru-RU" sz="2000" dirty="0"/>
              <a:t> </a:t>
            </a:r>
            <a:r>
              <a:rPr lang="ru-RU" sz="2000" dirty="0" err="1"/>
              <a:t>наступні</a:t>
            </a:r>
            <a:r>
              <a:rPr lang="ru-RU" sz="2000" dirty="0"/>
              <a:t> </a:t>
            </a:r>
            <a:r>
              <a:rPr lang="ru-RU" sz="2000" dirty="0" err="1"/>
              <a:t>функції</a:t>
            </a:r>
            <a:r>
              <a:rPr lang="ru-RU" sz="2000" dirty="0"/>
              <a:t> </a:t>
            </a:r>
            <a:r>
              <a:rPr lang="ru-RU" sz="2000" dirty="0" err="1"/>
              <a:t>мерчандайзингу</a:t>
            </a:r>
            <a:r>
              <a:rPr lang="ru-RU" sz="2000" dirty="0"/>
              <a:t> </a:t>
            </a:r>
            <a:r>
              <a:rPr lang="ru-RU" sz="2000" dirty="0" err="1"/>
              <a:t>роздрібного</a:t>
            </a:r>
            <a:r>
              <a:rPr lang="ru-RU" sz="2000" dirty="0"/>
              <a:t> </a:t>
            </a:r>
            <a:r>
              <a:rPr lang="ru-RU" sz="2000" dirty="0" err="1"/>
              <a:t>торговельного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dirty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0352"/>
            <a:ext cx="8280920" cy="541892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uk-UA" dirty="0" smtClean="0"/>
              <a:t>• </a:t>
            </a:r>
            <a:r>
              <a:rPr lang="uk-UA" dirty="0"/>
              <a:t>інформаційне забезпечення </a:t>
            </a:r>
            <a:r>
              <a:rPr lang="uk-UA" dirty="0" err="1"/>
              <a:t>мерчандайзингової</a:t>
            </a:r>
            <a:r>
              <a:rPr lang="uk-UA" dirty="0"/>
              <a:t> діяльності; </a:t>
            </a:r>
            <a:endParaRPr lang="uk-UA" dirty="0" smtClean="0"/>
          </a:p>
          <a:p>
            <a:pPr lvl="0"/>
            <a:r>
              <a:rPr lang="uk-UA" dirty="0" smtClean="0"/>
              <a:t>• </a:t>
            </a:r>
            <a:r>
              <a:rPr lang="uk-UA" dirty="0"/>
              <a:t>дослідження поведінки відвідувачів торгового залу; </a:t>
            </a:r>
            <a:endParaRPr lang="uk-UA" dirty="0" smtClean="0"/>
          </a:p>
          <a:p>
            <a:pPr lvl="0"/>
            <a:r>
              <a:rPr lang="uk-UA" dirty="0" smtClean="0"/>
              <a:t>• </a:t>
            </a:r>
            <a:r>
              <a:rPr lang="uk-UA" dirty="0"/>
              <a:t>оцінка та вибір засобів і методів </a:t>
            </a:r>
            <a:r>
              <a:rPr lang="uk-UA" dirty="0" smtClean="0"/>
              <a:t>мерчандайзингу</a:t>
            </a:r>
            <a:r>
              <a:rPr lang="uk-UA" dirty="0"/>
              <a:t>, калькуляція витрат і оцінка їх ефективності; </a:t>
            </a:r>
            <a:endParaRPr lang="uk-UA" dirty="0" smtClean="0"/>
          </a:p>
          <a:p>
            <a:pPr lvl="0"/>
            <a:r>
              <a:rPr lang="uk-UA" dirty="0" smtClean="0"/>
              <a:t>• </a:t>
            </a:r>
            <a:r>
              <a:rPr lang="uk-UA" dirty="0"/>
              <a:t>планування торгового залу, розміщення відділів і устаткування, регулювання маршрутів руху відвідувачів та викладка товарів відповідно до принципів мерчандайзингу; </a:t>
            </a:r>
            <a:endParaRPr lang="uk-UA" dirty="0" smtClean="0"/>
          </a:p>
          <a:p>
            <a:pPr lvl="0"/>
            <a:r>
              <a:rPr lang="uk-UA" dirty="0" smtClean="0"/>
              <a:t>• </a:t>
            </a:r>
            <a:r>
              <a:rPr lang="uk-UA" dirty="0"/>
              <a:t>розробка пропозицій щодо структури та формування асортименту у відповідності з принципами мерчандайзингу; </a:t>
            </a:r>
            <a:endParaRPr lang="uk-UA" dirty="0" smtClean="0"/>
          </a:p>
          <a:p>
            <a:pPr lvl="0"/>
            <a:r>
              <a:rPr lang="uk-UA" dirty="0" smtClean="0"/>
              <a:t>• </a:t>
            </a:r>
            <a:r>
              <a:rPr lang="uk-UA" dirty="0"/>
              <a:t>формування стратегії і тактики впровадження мерчандайзингу; </a:t>
            </a:r>
            <a:endParaRPr lang="uk-UA" dirty="0" smtClean="0"/>
          </a:p>
          <a:p>
            <a:pPr lvl="0"/>
            <a:r>
              <a:rPr lang="uk-UA" dirty="0" smtClean="0"/>
              <a:t>• </a:t>
            </a:r>
            <a:r>
              <a:rPr lang="uk-UA" dirty="0"/>
              <a:t>регулювання і формування відносин з виробниками товарів та іншими учасниками ланцюжка « виробник - споживач</a:t>
            </a:r>
            <a:r>
              <a:rPr lang="uk-UA" dirty="0" smtClean="0"/>
              <a:t>»;</a:t>
            </a:r>
          </a:p>
          <a:p>
            <a:pPr lvl="0"/>
            <a:r>
              <a:rPr lang="uk-UA" dirty="0" smtClean="0"/>
              <a:t> </a:t>
            </a:r>
            <a:r>
              <a:rPr lang="uk-UA" dirty="0"/>
              <a:t>• розподіл </a:t>
            </a:r>
            <a:r>
              <a:rPr lang="uk-UA" dirty="0" err="1"/>
              <a:t>внутрішньофірмових</a:t>
            </a:r>
            <a:r>
              <a:rPr lang="uk-UA" dirty="0"/>
              <a:t> функцій мерчандайзингу</a:t>
            </a:r>
            <a:r>
              <a:rPr lang="uk-UA" dirty="0" smtClean="0"/>
              <a:t>;</a:t>
            </a:r>
          </a:p>
          <a:p>
            <a:pPr lvl="0"/>
            <a:r>
              <a:rPr lang="uk-UA" dirty="0" smtClean="0"/>
              <a:t> </a:t>
            </a:r>
            <a:r>
              <a:rPr lang="uk-UA" dirty="0"/>
              <a:t>• планування </a:t>
            </a:r>
            <a:r>
              <a:rPr lang="uk-UA" dirty="0" err="1"/>
              <a:t>мерчандайзингової</a:t>
            </a:r>
            <a:r>
              <a:rPr lang="uk-UA" dirty="0"/>
              <a:t> діяльності; </a:t>
            </a:r>
            <a:endParaRPr lang="uk-UA" dirty="0" smtClean="0"/>
          </a:p>
          <a:p>
            <a:pPr lvl="0"/>
            <a:r>
              <a:rPr lang="uk-UA" dirty="0" smtClean="0"/>
              <a:t>• </a:t>
            </a:r>
            <a:r>
              <a:rPr lang="uk-UA" dirty="0"/>
              <a:t>контроль </a:t>
            </a:r>
            <a:r>
              <a:rPr lang="uk-UA" dirty="0" err="1" smtClean="0"/>
              <a:t>мерчандайзингової</a:t>
            </a:r>
            <a:r>
              <a:rPr lang="uk-UA" dirty="0" smtClean="0"/>
              <a:t> </a:t>
            </a:r>
            <a:r>
              <a:rPr lang="uk-UA" dirty="0"/>
              <a:t>діяльності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Users\User\Pictures\yak-pravilno-zrobiti-vikladku-tova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959122"/>
            <a:ext cx="1934559" cy="1615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30352"/>
            <a:ext cx="6840760" cy="469884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/>
              <a:t>В економічній літературі, мерчандайзинг, як правило, розглядається як маркетинг на роздрібному торговельному підприємстві. При цьому акцент робиться на відмінних особливостях використання компонентів </a:t>
            </a:r>
            <a:r>
              <a:rPr lang="uk-UA" dirty="0" err="1"/>
              <a:t>маркетингумікс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r>
              <a:rPr lang="uk-UA" dirty="0" smtClean="0"/>
              <a:t>Ці </a:t>
            </a:r>
            <a:r>
              <a:rPr lang="uk-UA" dirty="0"/>
              <a:t>компоненти в маркетингу-менеджменті на основі типології </a:t>
            </a:r>
            <a:r>
              <a:rPr lang="uk-UA" dirty="0" err="1"/>
              <a:t>МакКарті</a:t>
            </a:r>
            <a:r>
              <a:rPr lang="uk-UA" dirty="0"/>
              <a:t> з'єднані в концепцію «4Р», яка є результатом систематизації і класифікації основних функцій підприємства та контрольованих чинників середовища його функціонування. </a:t>
            </a:r>
            <a:endParaRPr lang="uk-UA" dirty="0" smtClean="0"/>
          </a:p>
          <a:p>
            <a:pPr algn="just"/>
            <a:r>
              <a:rPr lang="uk-UA" dirty="0" smtClean="0"/>
              <a:t>Свою </a:t>
            </a:r>
            <a:r>
              <a:rPr lang="uk-UA" dirty="0"/>
              <a:t>назву концепція отримала від чотирьох класів об'єктів , що починаються з літери «Р»: </a:t>
            </a:r>
            <a:r>
              <a:rPr lang="en-US" dirty="0"/>
              <a:t>product - </a:t>
            </a:r>
            <a:r>
              <a:rPr lang="uk-UA" dirty="0"/>
              <a:t>продукт, </a:t>
            </a:r>
            <a:r>
              <a:rPr lang="uk-UA" dirty="0" smtClean="0"/>
              <a:t> </a:t>
            </a:r>
            <a:r>
              <a:rPr lang="en-US" dirty="0"/>
              <a:t>price - </a:t>
            </a:r>
            <a:r>
              <a:rPr lang="uk-UA" dirty="0"/>
              <a:t>ціна, р</a:t>
            </a:r>
            <a:r>
              <a:rPr lang="en-US" dirty="0"/>
              <a:t>l</a:t>
            </a:r>
            <a:r>
              <a:rPr lang="uk-UA" dirty="0"/>
              <a:t>асе - місце </a:t>
            </a:r>
            <a:r>
              <a:rPr lang="en-US" dirty="0"/>
              <a:t>promotion– </a:t>
            </a:r>
            <a:r>
              <a:rPr lang="uk-UA" dirty="0"/>
              <a:t>просування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ocuments\конфе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9366" y="530352"/>
            <a:ext cx="1344150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5365224" cy="5706960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r>
              <a:rPr lang="uk-UA" dirty="0" smtClean="0"/>
              <a:t>Фахівці </a:t>
            </a:r>
            <a:r>
              <a:rPr lang="uk-UA" dirty="0"/>
              <a:t>в області мерчандайзингу схиляються до того, що стандартним комплексом маркетингу, що складається з 4Р, покупця не здивуєш. </a:t>
            </a:r>
            <a:endParaRPr lang="uk-UA" dirty="0" smtClean="0"/>
          </a:p>
          <a:p>
            <a:pPr marL="0" lvl="0" indent="0" algn="just">
              <a:buNone/>
            </a:pPr>
            <a:r>
              <a:rPr lang="uk-UA" dirty="0" smtClean="0"/>
              <a:t>На </a:t>
            </a:r>
            <a:r>
              <a:rPr lang="uk-UA" dirty="0"/>
              <a:t>даному етапі розвитку роздрібної торгівлі та маркетингу створюється додатковий елемент - послуга з мерчандайзингу, яка, об'єднавшись разом з товаром в місці продажів, утворює єдиний товарний комплекс (товар + послуга). </a:t>
            </a:r>
            <a:endParaRPr lang="uk-UA" dirty="0" smtClean="0"/>
          </a:p>
          <a:p>
            <a:pPr marL="0" lvl="0" indent="0" algn="just">
              <a:buNone/>
            </a:pPr>
            <a:r>
              <a:rPr lang="uk-UA" dirty="0" smtClean="0"/>
              <a:t>Це </a:t>
            </a:r>
            <a:r>
              <a:rPr lang="uk-UA" dirty="0"/>
              <a:t>остаточний продукт, цінність якого підвищується за рахунок послуги створеної в місцях продажів самим торговцем, виробником або агентством, що спеціалізується в даній області. Її і купує споживач разом з товаром.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C:\Users\User\Documents\палет виклад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8242" y="404664"/>
            <a:ext cx="2686151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00" y="530120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/>
              <a:t>Типологія засобів мерчандайзингу виглядає наступним чином </a:t>
            </a:r>
            <a:r>
              <a:rPr lang="en-US" dirty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0352"/>
            <a:ext cx="6264696" cy="4482824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en-US" dirty="0" smtClean="0"/>
              <a:t>• </a:t>
            </a:r>
            <a:r>
              <a:rPr lang="uk-UA" dirty="0"/>
              <a:t>Р1- Інформація про товарне оточення сусідні товари-замінники; сусідні взаємодоповнюючі товари; сусідні товари інших категорій; сусідні товари інших марок; сусідні товари цієї ж марки; сусідні товари того ж виробника тощо</a:t>
            </a:r>
            <a:r>
              <a:rPr lang="uk-UA" dirty="0" smtClean="0"/>
              <a:t>;</a:t>
            </a:r>
          </a:p>
          <a:p>
            <a:pPr lvl="0" algn="just"/>
            <a:r>
              <a:rPr lang="uk-UA" dirty="0" smtClean="0"/>
              <a:t>• </a:t>
            </a:r>
            <a:r>
              <a:rPr lang="uk-UA" dirty="0"/>
              <a:t>Р2- Інформація про ціну; знижки; ціни суміжних товарів; ціни товарів-замінників; ціни конкуруючих магазинів; ціни конкуруючих виробників тощо; </a:t>
            </a:r>
            <a:endParaRPr lang="uk-UA" dirty="0" smtClean="0"/>
          </a:p>
          <a:p>
            <a:pPr lvl="0" algn="just"/>
            <a:r>
              <a:rPr lang="uk-UA" dirty="0" smtClean="0"/>
              <a:t>• </a:t>
            </a:r>
            <a:r>
              <a:rPr lang="uk-UA" dirty="0"/>
              <a:t>Р3 - Інформація про місце в залі (категорія торгового простору); тип структурування та акцентування (індексації) простору: фактор контрасту (фігури і фону), фактор ізоляції, фактор послідовності площа, яка виділяється під товар і форма викладки товарів тощо</a:t>
            </a:r>
            <a:r>
              <a:rPr lang="uk-UA" dirty="0" smtClean="0"/>
              <a:t>;</a:t>
            </a:r>
          </a:p>
          <a:p>
            <a:pPr lvl="0" algn="just"/>
            <a:r>
              <a:rPr lang="uk-UA" dirty="0" smtClean="0"/>
              <a:t> </a:t>
            </a:r>
            <a:r>
              <a:rPr lang="uk-UA" dirty="0"/>
              <a:t>• Р4 - інформація про </a:t>
            </a:r>
            <a:r>
              <a:rPr lang="uk-UA" dirty="0" err="1"/>
              <a:t>промо</a:t>
            </a:r>
            <a:r>
              <a:rPr lang="uk-UA" dirty="0"/>
              <a:t>-супровід; листівки; плакати; сувеніри; освітлення; запах; музика. </a:t>
            </a:r>
            <a:endParaRPr lang="ru-RU" dirty="0"/>
          </a:p>
        </p:txBody>
      </p:sp>
      <p:pic>
        <p:nvPicPr>
          <p:cNvPr id="1027" name="Picture 3" descr="C:\Users\User\Documents\конфети чаї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04664"/>
            <a:ext cx="2068611" cy="2761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1471</Words>
  <Application>Microsoft Office PowerPoint</Application>
  <PresentationFormat>Экран (4:3)</PresentationFormat>
  <Paragraphs>101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Verdana</vt:lpstr>
      <vt:lpstr>Wingdings 2</vt:lpstr>
      <vt:lpstr>Аспект</vt:lpstr>
      <vt:lpstr>Мерчендайзинг. Викладка продовольчих товарів різними способами та оформлення цінників</vt:lpstr>
      <vt:lpstr>Презентация PowerPoint</vt:lpstr>
      <vt:lpstr>Презентация PowerPoint</vt:lpstr>
      <vt:lpstr>Завдання мерчандайзингу:</vt:lpstr>
      <vt:lpstr>Презентация PowerPoint</vt:lpstr>
      <vt:lpstr>Можна виділити наступні функції мерчандайзингу роздрібного торговельного підприємства: </vt:lpstr>
      <vt:lpstr>Презентация PowerPoint</vt:lpstr>
      <vt:lpstr>Презентация PowerPoint</vt:lpstr>
      <vt:lpstr>Типологія засобів мерчандайзингу виглядає наступним чином 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тему:”Викладка продовольчих товарів різними способами ”</dc:title>
  <dc:creator>User</dc:creator>
  <cp:lastModifiedBy>RYZEN</cp:lastModifiedBy>
  <cp:revision>175</cp:revision>
  <dcterms:created xsi:type="dcterms:W3CDTF">2020-10-01T11:55:31Z</dcterms:created>
  <dcterms:modified xsi:type="dcterms:W3CDTF">2022-09-20T09:47:40Z</dcterms:modified>
</cp:coreProperties>
</file>