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68" r:id="rId15"/>
    <p:sldId id="270" r:id="rId16"/>
    <p:sldId id="271" r:id="rId17"/>
    <p:sldId id="273" r:id="rId18"/>
    <p:sldId id="274" r:id="rId19"/>
    <p:sldId id="276" r:id="rId20"/>
    <p:sldId id="275" r:id="rId21"/>
    <p:sldId id="277" r:id="rId2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2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10.11.2020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510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10.11.2020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4716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10.11.2020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3055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10.11.2020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3535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10.11.2020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60529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10.11.2020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2966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10.11.2020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8118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10.11.2020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34307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10.11.2020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6975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10.11.2020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2563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10.11.2020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8724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10.11.2020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927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10.11.2020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131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10.11.2020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8876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10.11.2020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5980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10.11.2020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1112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10.11.2020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8266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93EFC2B-CE75-4006-B52B-31D35E77D71A}" type="datetimeFigureOut">
              <a:rPr lang="uk-UA" smtClean="0"/>
              <a:t>10.11.2020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7183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5100" y="207963"/>
            <a:ext cx="9144000" cy="1493837"/>
          </a:xfrm>
        </p:spPr>
        <p:txBody>
          <a:bodyPr>
            <a:normAutofit fontScale="90000"/>
          </a:bodyPr>
          <a:lstStyle/>
          <a:p>
            <a:r>
              <a:rPr lang="uk-UA" sz="8000" dirty="0" smtClean="0">
                <a:solidFill>
                  <a:srgbClr val="0070C0"/>
                </a:solidFill>
              </a:rPr>
              <a:t>Основи теорії оцінок</a:t>
            </a:r>
            <a:endParaRPr lang="uk-UA" sz="80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3700" y="1841501"/>
            <a:ext cx="11150600" cy="4762500"/>
          </a:xfrm>
        </p:spPr>
        <p:txBody>
          <a:bodyPr>
            <a:normAutofit/>
          </a:bodyPr>
          <a:lstStyle/>
          <a:p>
            <a:r>
              <a:rPr lang="uk-UA" b="1" dirty="0" smtClean="0"/>
              <a:t>Зміст</a:t>
            </a:r>
          </a:p>
          <a:p>
            <a:pPr marL="457200" indent="-457200">
              <a:buAutoNum type="arabicPeriod"/>
            </a:pPr>
            <a:r>
              <a:rPr lang="uk-UA" dirty="0" smtClean="0"/>
              <a:t>Основні поняття.</a:t>
            </a:r>
          </a:p>
          <a:p>
            <a:pPr marL="457200" indent="-457200">
              <a:buAutoNum type="arabicPeriod"/>
            </a:pPr>
            <a:r>
              <a:rPr lang="uk-UA" dirty="0" smtClean="0"/>
              <a:t>Основні завдання оцінювання.</a:t>
            </a:r>
          </a:p>
          <a:p>
            <a:pPr marL="457200" indent="-457200">
              <a:buAutoNum type="arabicPeriod"/>
            </a:pPr>
            <a:r>
              <a:rPr lang="uk-UA" dirty="0" smtClean="0"/>
              <a:t>Шкали оцінювання. </a:t>
            </a:r>
          </a:p>
          <a:p>
            <a:pPr marL="457200" indent="-457200">
              <a:buAutoNum type="arabicPeriod"/>
            </a:pPr>
            <a:r>
              <a:rPr lang="uk-UA" dirty="0" smtClean="0"/>
              <a:t>4. Норми оцінок.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норм: а) </a:t>
            </a:r>
            <a:r>
              <a:rPr lang="ru-RU" dirty="0" err="1" smtClean="0"/>
              <a:t>порівняльні</a:t>
            </a:r>
            <a:r>
              <a:rPr lang="ru-RU" dirty="0" smtClean="0"/>
              <a:t>; б) </a:t>
            </a:r>
            <a:r>
              <a:rPr lang="ru-RU" dirty="0" err="1" smtClean="0"/>
              <a:t>індивідуальні</a:t>
            </a:r>
            <a:r>
              <a:rPr lang="ru-RU" dirty="0" smtClean="0"/>
              <a:t>; в) </a:t>
            </a:r>
            <a:r>
              <a:rPr lang="ru-RU" dirty="0" err="1" smtClean="0"/>
              <a:t>належні</a:t>
            </a:r>
            <a:r>
              <a:rPr lang="ru-RU" dirty="0" smtClean="0"/>
              <a:t> г) </a:t>
            </a:r>
            <a:r>
              <a:rPr lang="ru-RU" dirty="0" err="1" smtClean="0"/>
              <a:t>вікові</a:t>
            </a:r>
            <a:r>
              <a:rPr lang="ru-RU" dirty="0" smtClean="0"/>
              <a:t>.</a:t>
            </a:r>
            <a:endParaRPr lang="uk-UA" dirty="0" smtClean="0"/>
          </a:p>
          <a:p>
            <a:pPr marL="457200" indent="-457200">
              <a:buAutoNum type="arabicPeriod"/>
            </a:pPr>
            <a:r>
              <a:rPr lang="uk-UA" dirty="0" smtClean="0"/>
              <a:t>Придатність норм. </a:t>
            </a:r>
          </a:p>
          <a:p>
            <a:pPr marL="457200" indent="-457200">
              <a:buAutoNum type="arabicPeriod"/>
            </a:pPr>
            <a:r>
              <a:rPr lang="uk-UA" dirty="0" smtClean="0"/>
              <a:t>Кількісна оцінка якісних показників.</a:t>
            </a:r>
          </a:p>
          <a:p>
            <a:pPr marL="457200" indent="-457200"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97032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810" y="571500"/>
            <a:ext cx="10018713" cy="5981699"/>
          </a:xfrm>
        </p:spPr>
        <p:txBody>
          <a:bodyPr>
            <a:normAutofit fontScale="92500"/>
          </a:bodyPr>
          <a:lstStyle/>
          <a:p>
            <a:r>
              <a:rPr lang="ru-RU" i="1" dirty="0" err="1">
                <a:solidFill>
                  <a:srgbClr val="0070C0"/>
                </a:solidFill>
              </a:rPr>
              <a:t>Пропорційна</a:t>
            </a:r>
            <a:r>
              <a:rPr lang="ru-RU" dirty="0"/>
              <a:t> шкала </a:t>
            </a:r>
            <a:r>
              <a:rPr lang="ru-RU" dirty="0" err="1"/>
              <a:t>нараховується</a:t>
            </a:r>
            <a:r>
              <a:rPr lang="ru-RU" dirty="0"/>
              <a:t> </a:t>
            </a:r>
            <a:r>
              <a:rPr lang="ru-RU" dirty="0" err="1"/>
              <a:t>однаковою</a:t>
            </a:r>
            <a:r>
              <a:rPr lang="ru-RU" dirty="0"/>
              <a:t>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балів</a:t>
            </a:r>
            <a:r>
              <a:rPr lang="ru-RU" dirty="0"/>
              <a:t> при </a:t>
            </a:r>
            <a:r>
              <a:rPr lang="ru-RU" dirty="0" err="1"/>
              <a:t>рівному</a:t>
            </a:r>
            <a:r>
              <a:rPr lang="ru-RU" dirty="0"/>
              <a:t> </a:t>
            </a:r>
            <a:r>
              <a:rPr lang="ru-RU" dirty="0" err="1"/>
              <a:t>прирості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(</a:t>
            </a:r>
            <a:r>
              <a:rPr lang="ru-RU" dirty="0" err="1"/>
              <a:t>використовується</a:t>
            </a:r>
            <a:r>
              <a:rPr lang="ru-RU" dirty="0"/>
              <a:t> в </a:t>
            </a:r>
            <a:r>
              <a:rPr lang="ru-RU" dirty="0" err="1"/>
              <a:t>п’ятиборстві</a:t>
            </a:r>
            <a:r>
              <a:rPr lang="ru-RU" dirty="0"/>
              <a:t>).</a:t>
            </a:r>
          </a:p>
          <a:p>
            <a:r>
              <a:rPr lang="ru-RU" i="1" dirty="0" err="1">
                <a:solidFill>
                  <a:srgbClr val="0070C0"/>
                </a:solidFill>
              </a:rPr>
              <a:t>Прогресуюча</a:t>
            </a:r>
            <a:r>
              <a:rPr lang="ru-RU" dirty="0"/>
              <a:t> шкала: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вищі</a:t>
            </a:r>
            <a:r>
              <a:rPr lang="ru-RU" dirty="0"/>
              <a:t> </a:t>
            </a:r>
            <a:r>
              <a:rPr lang="ru-RU" dirty="0" err="1"/>
              <a:t>абсолютні</a:t>
            </a:r>
            <a:r>
              <a:rPr lang="ru-RU" dirty="0"/>
              <a:t> </a:t>
            </a:r>
            <a:r>
              <a:rPr lang="ru-RU" dirty="0" err="1"/>
              <a:t>прирости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більша</a:t>
            </a:r>
            <a:r>
              <a:rPr lang="ru-RU" dirty="0"/>
              <a:t> прибавка в </a:t>
            </a:r>
            <a:r>
              <a:rPr lang="ru-RU" dirty="0" err="1"/>
              <a:t>оцінці</a:t>
            </a:r>
            <a:r>
              <a:rPr lang="ru-RU" dirty="0"/>
              <a:t>. </a:t>
            </a:r>
            <a:r>
              <a:rPr lang="ru-RU" dirty="0" err="1"/>
              <a:t>Використовуються</a:t>
            </a:r>
            <a:r>
              <a:rPr lang="ru-RU" dirty="0"/>
              <a:t> в </a:t>
            </a:r>
            <a:r>
              <a:rPr lang="ru-RU" dirty="0" err="1"/>
              <a:t>плаванні</a:t>
            </a:r>
            <a:r>
              <a:rPr lang="ru-RU" dirty="0"/>
              <a:t>, </a:t>
            </a:r>
            <a:r>
              <a:rPr lang="ru-RU" dirty="0" err="1"/>
              <a:t>важкій</a:t>
            </a:r>
            <a:r>
              <a:rPr lang="ru-RU" dirty="0"/>
              <a:t> </a:t>
            </a:r>
            <a:r>
              <a:rPr lang="ru-RU" dirty="0" err="1"/>
              <a:t>атлетиці</a:t>
            </a:r>
            <a:r>
              <a:rPr lang="ru-RU" dirty="0"/>
              <a:t>. </a:t>
            </a:r>
            <a:r>
              <a:rPr lang="ru-RU" dirty="0" err="1"/>
              <a:t>Доцільно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в </a:t>
            </a:r>
            <a:r>
              <a:rPr lang="ru-RU" dirty="0" err="1"/>
              <a:t>спорті</a:t>
            </a:r>
            <a:r>
              <a:rPr lang="ru-RU" dirty="0"/>
              <a:t> </a:t>
            </a:r>
            <a:r>
              <a:rPr lang="ru-RU" dirty="0" err="1"/>
              <a:t>вищих</a:t>
            </a:r>
            <a:r>
              <a:rPr lang="ru-RU" dirty="0"/>
              <a:t> </a:t>
            </a:r>
            <a:r>
              <a:rPr lang="ru-RU" dirty="0" err="1"/>
              <a:t>досягнень</a:t>
            </a:r>
            <a:r>
              <a:rPr lang="ru-RU" dirty="0"/>
              <a:t>. </a:t>
            </a:r>
          </a:p>
          <a:p>
            <a:r>
              <a:rPr lang="ru-RU" i="1" dirty="0" err="1">
                <a:solidFill>
                  <a:srgbClr val="0070C0"/>
                </a:solidFill>
              </a:rPr>
              <a:t>Регресуюча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dirty="0"/>
              <a:t>шкала: при </a:t>
            </a:r>
            <a:r>
              <a:rPr lang="ru-RU" dirty="0" err="1"/>
              <a:t>покращенні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у </a:t>
            </a:r>
            <a:r>
              <a:rPr lang="ru-RU" dirty="0" err="1"/>
              <a:t>тесті</a:t>
            </a:r>
            <a:r>
              <a:rPr lang="ru-RU" dirty="0"/>
              <a:t>, </a:t>
            </a:r>
            <a:r>
              <a:rPr lang="ru-RU" dirty="0" err="1"/>
              <a:t>балів</a:t>
            </a:r>
            <a:r>
              <a:rPr lang="ru-RU" dirty="0"/>
              <a:t> </a:t>
            </a:r>
            <a:r>
              <a:rPr lang="ru-RU" dirty="0" err="1"/>
              <a:t>нараховується</a:t>
            </a:r>
            <a:r>
              <a:rPr lang="ru-RU" dirty="0"/>
              <a:t> все </a:t>
            </a:r>
            <a:r>
              <a:rPr lang="ru-RU" dirty="0" err="1"/>
              <a:t>менше</a:t>
            </a:r>
            <a:r>
              <a:rPr lang="ru-RU" dirty="0"/>
              <a:t>. </a:t>
            </a:r>
            <a:r>
              <a:rPr lang="ru-RU" dirty="0" err="1"/>
              <a:t>Застосовується</a:t>
            </a:r>
            <a:r>
              <a:rPr lang="ru-RU" dirty="0"/>
              <a:t> в </a:t>
            </a:r>
            <a:r>
              <a:rPr lang="ru-RU" dirty="0" err="1"/>
              <a:t>деяких</a:t>
            </a:r>
            <a:r>
              <a:rPr lang="ru-RU" dirty="0"/>
              <a:t> видах </a:t>
            </a:r>
            <a:r>
              <a:rPr lang="ru-RU" dirty="0" err="1"/>
              <a:t>легкоатлетичних</a:t>
            </a:r>
            <a:r>
              <a:rPr lang="ru-RU" dirty="0"/>
              <a:t> </a:t>
            </a:r>
            <a:r>
              <a:rPr lang="ru-RU" dirty="0" err="1"/>
              <a:t>стрибків</a:t>
            </a:r>
            <a:r>
              <a:rPr lang="ru-RU" dirty="0"/>
              <a:t> і </a:t>
            </a:r>
            <a:r>
              <a:rPr lang="ru-RU" dirty="0" err="1"/>
              <a:t>метання</a:t>
            </a:r>
            <a:r>
              <a:rPr lang="ru-RU" dirty="0"/>
              <a:t>. </a:t>
            </a:r>
          </a:p>
          <a:p>
            <a:r>
              <a:rPr lang="ru-RU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Сигмовидна</a:t>
            </a: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/>
              <a:t>шкала: </a:t>
            </a:r>
            <a:r>
              <a:rPr lang="ru-RU" dirty="0" err="1"/>
              <a:t>високі</a:t>
            </a:r>
            <a:r>
              <a:rPr lang="ru-RU" dirty="0"/>
              <a:t> і </a:t>
            </a:r>
            <a:r>
              <a:rPr lang="ru-RU" dirty="0" err="1"/>
              <a:t>низькі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заохочуються</a:t>
            </a:r>
            <a:r>
              <a:rPr lang="ru-RU" dirty="0"/>
              <a:t> слабо. </a:t>
            </a:r>
            <a:r>
              <a:rPr lang="ru-RU" dirty="0" err="1"/>
              <a:t>Використовується</a:t>
            </a:r>
            <a:r>
              <a:rPr lang="ru-RU" dirty="0"/>
              <a:t> при </a:t>
            </a:r>
            <a:r>
              <a:rPr lang="ru-RU" dirty="0" err="1"/>
              <a:t>оцінці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підготовленості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.</a:t>
            </a:r>
          </a:p>
          <a:p>
            <a:r>
              <a:rPr lang="ru-RU" i="1" dirty="0">
                <a:solidFill>
                  <a:srgbClr val="0070C0"/>
                </a:solidFill>
              </a:rPr>
              <a:t>Стандартна </a:t>
            </a:r>
            <a:r>
              <a:rPr lang="ru-RU" dirty="0"/>
              <a:t>шкала: </a:t>
            </a:r>
            <a:r>
              <a:rPr lang="ru-RU" dirty="0" err="1"/>
              <a:t>різновид</a:t>
            </a:r>
            <a:r>
              <a:rPr lang="ru-RU" dirty="0"/>
              <a:t> </a:t>
            </a:r>
            <a:r>
              <a:rPr lang="ru-RU" dirty="0" err="1"/>
              <a:t>пропорційної</a:t>
            </a:r>
            <a:r>
              <a:rPr lang="ru-RU" dirty="0"/>
              <a:t> </a:t>
            </a:r>
            <a:r>
              <a:rPr lang="ru-RU" dirty="0" err="1"/>
              <a:t>шкали</a:t>
            </a:r>
            <a:r>
              <a:rPr lang="ru-RU" dirty="0"/>
              <a:t> (у них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стандартні</a:t>
            </a:r>
            <a:r>
              <a:rPr lang="ru-RU" dirty="0"/>
              <a:t> </a:t>
            </a:r>
            <a:r>
              <a:rPr lang="ru-RU" dirty="0" err="1"/>
              <a:t>середньоквадратичні</a:t>
            </a:r>
            <a:r>
              <a:rPr lang="ru-RU" dirty="0"/>
              <a:t> </a:t>
            </a:r>
            <a:r>
              <a:rPr lang="ru-RU" dirty="0" err="1"/>
              <a:t>відхилення</a:t>
            </a:r>
            <a:r>
              <a:rPr lang="ru-RU" dirty="0"/>
              <a:t>). </a:t>
            </a: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близький</a:t>
            </a:r>
            <a:r>
              <a:rPr lang="ru-RU" dirty="0"/>
              <a:t> до нормального.</a:t>
            </a:r>
          </a:p>
          <a:p>
            <a:r>
              <a:rPr lang="ru-RU" i="1" dirty="0" err="1">
                <a:solidFill>
                  <a:srgbClr val="0070C0"/>
                </a:solidFill>
              </a:rPr>
              <a:t>Перцентильна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dirty="0"/>
              <a:t>шкала. Заснована за </a:t>
            </a:r>
            <a:r>
              <a:rPr lang="ru-RU" dirty="0" err="1"/>
              <a:t>ступенем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кожного спортсмена </a:t>
            </a:r>
            <a:r>
              <a:rPr lang="ru-RU" dirty="0" err="1"/>
              <a:t>порівняно</a:t>
            </a:r>
            <a:r>
              <a:rPr lang="ru-RU" dirty="0"/>
              <a:t> з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слабкими</a:t>
            </a:r>
            <a:r>
              <a:rPr lang="ru-RU" dirty="0"/>
              <a:t> </a:t>
            </a:r>
            <a:r>
              <a:rPr lang="ru-RU" dirty="0" err="1"/>
              <a:t>учасниками</a:t>
            </a:r>
            <a:r>
              <a:rPr lang="ru-RU" dirty="0"/>
              <a:t> </a:t>
            </a:r>
            <a:r>
              <a:rPr lang="ru-RU" dirty="0" err="1"/>
              <a:t>змагання</a:t>
            </a:r>
            <a:r>
              <a:rPr lang="ru-RU" dirty="0"/>
              <a:t>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46893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4. </a:t>
            </a:r>
            <a:r>
              <a:rPr lang="ru-RU" dirty="0" err="1" smtClean="0">
                <a:solidFill>
                  <a:srgbClr val="0070C0"/>
                </a:solidFill>
              </a:rPr>
              <a:t>Норми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оцінок</a:t>
            </a:r>
            <a:r>
              <a:rPr lang="ru-RU" dirty="0">
                <a:solidFill>
                  <a:srgbClr val="0070C0"/>
                </a:solidFill>
              </a:rPr>
              <a:t>. </a:t>
            </a:r>
            <a:r>
              <a:rPr lang="ru-RU" dirty="0" err="1">
                <a:solidFill>
                  <a:srgbClr val="0070C0"/>
                </a:solidFill>
              </a:rPr>
              <a:t>Види</a:t>
            </a:r>
            <a:r>
              <a:rPr lang="ru-RU" dirty="0">
                <a:solidFill>
                  <a:srgbClr val="0070C0"/>
                </a:solidFill>
              </a:rPr>
              <a:t> норм: а) </a:t>
            </a:r>
            <a:r>
              <a:rPr lang="ru-RU" dirty="0" err="1">
                <a:solidFill>
                  <a:srgbClr val="0070C0"/>
                </a:solidFill>
              </a:rPr>
              <a:t>порівняльні</a:t>
            </a:r>
            <a:r>
              <a:rPr lang="ru-RU" dirty="0">
                <a:solidFill>
                  <a:srgbClr val="0070C0"/>
                </a:solidFill>
              </a:rPr>
              <a:t>; б) </a:t>
            </a:r>
            <a:r>
              <a:rPr lang="ru-RU" dirty="0" err="1">
                <a:solidFill>
                  <a:srgbClr val="0070C0"/>
                </a:solidFill>
              </a:rPr>
              <a:t>індивідуальні</a:t>
            </a:r>
            <a:r>
              <a:rPr lang="ru-RU" dirty="0">
                <a:solidFill>
                  <a:srgbClr val="0070C0"/>
                </a:solidFill>
              </a:rPr>
              <a:t>; в) </a:t>
            </a:r>
            <a:r>
              <a:rPr lang="ru-RU" dirty="0" err="1" smtClean="0">
                <a:solidFill>
                  <a:srgbClr val="0070C0"/>
                </a:solidFill>
              </a:rPr>
              <a:t>належні</a:t>
            </a:r>
            <a:r>
              <a:rPr lang="ru-RU" dirty="0" smtClean="0">
                <a:solidFill>
                  <a:srgbClr val="0070C0"/>
                </a:solidFill>
              </a:rPr>
              <a:t>; г) </a:t>
            </a:r>
            <a:r>
              <a:rPr lang="ru-RU" dirty="0" err="1" smtClean="0">
                <a:solidFill>
                  <a:srgbClr val="0070C0"/>
                </a:solidFill>
              </a:rPr>
              <a:t>вікові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solidFill>
                  <a:srgbClr val="0070C0"/>
                </a:solidFill>
              </a:rPr>
              <a:t>Норма</a:t>
            </a:r>
            <a:r>
              <a:rPr lang="ru-RU" dirty="0"/>
              <a:t> – </a:t>
            </a:r>
            <a:r>
              <a:rPr lang="ru-RU" dirty="0" err="1"/>
              <a:t>межова</a:t>
            </a:r>
            <a:r>
              <a:rPr lang="ru-RU" dirty="0"/>
              <a:t> величина результату тесту,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проводиться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спортсменів</a:t>
            </a:r>
            <a:r>
              <a:rPr lang="ru-RU" dirty="0"/>
              <a:t>. </a:t>
            </a:r>
            <a:r>
              <a:rPr lang="ru-RU" dirty="0" err="1"/>
              <a:t>Офіційними</a:t>
            </a:r>
            <a:r>
              <a:rPr lang="ru-RU" dirty="0"/>
              <a:t> нормами є </a:t>
            </a:r>
            <a:r>
              <a:rPr lang="ru-RU" dirty="0" err="1"/>
              <a:t>разрядні</a:t>
            </a:r>
            <a:r>
              <a:rPr lang="ru-RU" dirty="0"/>
              <a:t> в </a:t>
            </a:r>
            <a:r>
              <a:rPr lang="ru-RU" dirty="0" err="1"/>
              <a:t>єдиній</a:t>
            </a:r>
            <a:r>
              <a:rPr lang="ru-RU" dirty="0"/>
              <a:t> </a:t>
            </a:r>
            <a:r>
              <a:rPr lang="ru-RU" dirty="0" err="1"/>
              <a:t>спортивній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, у </a:t>
            </a:r>
            <a:r>
              <a:rPr lang="ru-RU" dirty="0" err="1"/>
              <a:t>державних</a:t>
            </a:r>
            <a:r>
              <a:rPr lang="ru-RU" dirty="0"/>
              <a:t> тестах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підготовленості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36974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558801"/>
            <a:ext cx="10018713" cy="5232400"/>
          </a:xfrm>
        </p:spPr>
        <p:txBody>
          <a:bodyPr/>
          <a:lstStyle/>
          <a:p>
            <a:r>
              <a:rPr lang="uk-UA" dirty="0"/>
              <a:t>Використовуються і неофіційні норми: їх установлюють фахівці у сфері фізичного виховання або тренери, наприклад, для відбору дітей у дитячо-юнацькі спортивні школи, переводу юних спортсменів у групи спортивного вдосконалення, відбору кваліфікованих спортсменів у збірні команди</a:t>
            </a:r>
            <a:r>
              <a:rPr lang="uk-UA" dirty="0" smtClean="0"/>
              <a:t>.</a:t>
            </a:r>
          </a:p>
          <a:p>
            <a:endParaRPr lang="uk-UA" dirty="0"/>
          </a:p>
          <a:p>
            <a:r>
              <a:rPr lang="uk-UA" dirty="0"/>
              <a:t>Види оціночних норм: </a:t>
            </a:r>
            <a:r>
              <a:rPr lang="uk-UA" i="1" dirty="0">
                <a:solidFill>
                  <a:srgbClr val="0070C0"/>
                </a:solidFill>
              </a:rPr>
              <a:t>порівняльні; індивідуальні; </a:t>
            </a:r>
            <a:r>
              <a:rPr lang="uk-UA" i="1" dirty="0" smtClean="0">
                <a:solidFill>
                  <a:srgbClr val="0070C0"/>
                </a:solidFill>
              </a:rPr>
              <a:t>належні; вікові</a:t>
            </a:r>
            <a:r>
              <a:rPr lang="uk-UA" i="1" dirty="0">
                <a:solidFill>
                  <a:srgbClr val="0070C0"/>
                </a:solidFill>
              </a:rPr>
              <a:t>.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52345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19101"/>
            <a:ext cx="10018713" cy="5372100"/>
          </a:xfrm>
        </p:spPr>
        <p:txBody>
          <a:bodyPr/>
          <a:lstStyle/>
          <a:p>
            <a:r>
              <a:rPr lang="uk-UA" i="1" dirty="0">
                <a:solidFill>
                  <a:srgbClr val="0070C0"/>
                </a:solidFill>
              </a:rPr>
              <a:t>Порівняльні</a:t>
            </a:r>
            <a:r>
              <a:rPr lang="uk-UA" dirty="0"/>
              <a:t> норми встановлюються після порівняння досягнень людей, що належать до однієї та тієї самої сукупності. </a:t>
            </a:r>
            <a:endParaRPr lang="uk-UA" dirty="0" smtClean="0"/>
          </a:p>
          <a:p>
            <a:r>
              <a:rPr lang="ru-RU" i="1" dirty="0" err="1">
                <a:solidFill>
                  <a:srgbClr val="0070C0"/>
                </a:solidFill>
              </a:rPr>
              <a:t>Індивідуальні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основані</a:t>
            </a:r>
            <a:r>
              <a:rPr lang="ru-RU" dirty="0"/>
              <a:t> на </a:t>
            </a:r>
            <a:r>
              <a:rPr lang="ru-RU" dirty="0" err="1"/>
              <a:t>порівняння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одного і того самого спортсмена в </a:t>
            </a:r>
            <a:r>
              <a:rPr lang="ru-RU" dirty="0" err="1"/>
              <a:t>різних</a:t>
            </a:r>
            <a:r>
              <a:rPr lang="ru-RU" dirty="0"/>
              <a:t> станах.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важливе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для </a:t>
            </a:r>
            <a:r>
              <a:rPr lang="ru-RU" dirty="0" err="1"/>
              <a:t>індивідуалізації</a:t>
            </a:r>
            <a:r>
              <a:rPr lang="ru-RU" dirty="0"/>
              <a:t> </a:t>
            </a:r>
            <a:r>
              <a:rPr lang="ru-RU" dirty="0" err="1"/>
              <a:t>тренувального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i="1" dirty="0" err="1" smtClean="0">
                <a:solidFill>
                  <a:srgbClr val="0070C0"/>
                </a:solidFill>
              </a:rPr>
              <a:t>Належні</a:t>
            </a:r>
            <a:r>
              <a:rPr lang="ru-RU" dirty="0" smtClean="0"/>
              <a:t>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ставляться</a:t>
            </a:r>
            <a:r>
              <a:rPr lang="ru-RU" dirty="0"/>
              <a:t> до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умовами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: </a:t>
            </a:r>
            <a:r>
              <a:rPr lang="ru-RU" dirty="0" err="1"/>
              <a:t>професія</a:t>
            </a:r>
            <a:r>
              <a:rPr lang="ru-RU" dirty="0"/>
              <a:t>, </a:t>
            </a:r>
            <a:r>
              <a:rPr lang="ru-RU" dirty="0" err="1"/>
              <a:t>кліматичні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необхідність</a:t>
            </a:r>
            <a:r>
              <a:rPr lang="ru-RU" dirty="0"/>
              <a:t> до </a:t>
            </a:r>
            <a:r>
              <a:rPr lang="ru-RU" dirty="0" err="1"/>
              <a:t>підготовки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Вітчизни</a:t>
            </a:r>
            <a:r>
              <a:rPr lang="ru-RU" dirty="0" smtClean="0"/>
              <a:t>.</a:t>
            </a:r>
          </a:p>
          <a:p>
            <a:r>
              <a:rPr lang="ru-RU" i="1" dirty="0" err="1">
                <a:solidFill>
                  <a:srgbClr val="0070C0"/>
                </a:solidFill>
              </a:rPr>
              <a:t>Вікові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(лат. </a:t>
            </a:r>
            <a:r>
              <a:rPr lang="ru-RU" i="1" dirty="0" smtClean="0"/>
              <a:t>норма</a:t>
            </a:r>
            <a:r>
              <a:rPr lang="ru-RU" dirty="0" smtClean="0"/>
              <a:t> - </a:t>
            </a:r>
            <a:r>
              <a:rPr lang="ru-RU" dirty="0" err="1" smtClean="0"/>
              <a:t>спрямовуючий</a:t>
            </a:r>
            <a:r>
              <a:rPr lang="ru-RU" dirty="0" smtClean="0"/>
              <a:t> </a:t>
            </a:r>
            <a:r>
              <a:rPr lang="ru-RU" dirty="0"/>
              <a:t>початок, правило, </a:t>
            </a:r>
            <a:r>
              <a:rPr lang="ru-RU" dirty="0" err="1"/>
              <a:t>зразок</a:t>
            </a:r>
            <a:r>
              <a:rPr lang="ru-RU" dirty="0"/>
              <a:t>) – </a:t>
            </a:r>
            <a:r>
              <a:rPr lang="ru-RU" dirty="0" err="1"/>
              <a:t>норми</a:t>
            </a:r>
            <a:r>
              <a:rPr lang="ru-RU" dirty="0"/>
              <a:t> (</a:t>
            </a:r>
            <a:r>
              <a:rPr lang="ru-RU" dirty="0" err="1"/>
              <a:t>зіставлені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 smtClean="0"/>
              <a:t>належні</a:t>
            </a:r>
            <a:r>
              <a:rPr lang="ru-RU" dirty="0"/>
              <a:t>), </a:t>
            </a:r>
            <a:r>
              <a:rPr lang="ru-RU" dirty="0" err="1"/>
              <a:t>призначені</a:t>
            </a:r>
            <a:r>
              <a:rPr lang="ru-RU" dirty="0"/>
              <a:t> для людей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, </a:t>
            </a:r>
            <a:r>
              <a:rPr lang="ru-RU" dirty="0" err="1"/>
              <a:t>частіше</a:t>
            </a:r>
            <a:r>
              <a:rPr lang="ru-RU" dirty="0"/>
              <a:t>,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вікової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87145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solidFill>
                  <a:srgbClr val="00B050"/>
                </a:solidFill>
              </a:rPr>
              <a:t>Границі</a:t>
            </a:r>
            <a:r>
              <a:rPr lang="ru-RU" dirty="0">
                <a:solidFill>
                  <a:srgbClr val="00B050"/>
                </a:solidFill>
              </a:rPr>
              <a:t> і </a:t>
            </a:r>
            <a:r>
              <a:rPr lang="ru-RU" dirty="0" err="1">
                <a:solidFill>
                  <a:srgbClr val="00B050"/>
                </a:solidFill>
              </a:rPr>
              <a:t>норми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семибальної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сигмальної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шкали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оцінок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тестових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результатів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1800" y="2019300"/>
            <a:ext cx="9905999" cy="466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715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solidFill>
                  <a:srgbClr val="0070C0"/>
                </a:solidFill>
              </a:rPr>
              <a:t>Границі</a:t>
            </a:r>
            <a:r>
              <a:rPr lang="ru-RU" dirty="0">
                <a:solidFill>
                  <a:srgbClr val="0070C0"/>
                </a:solidFill>
              </a:rPr>
              <a:t> і </a:t>
            </a:r>
            <a:r>
              <a:rPr lang="ru-RU" dirty="0" err="1">
                <a:solidFill>
                  <a:srgbClr val="0070C0"/>
                </a:solidFill>
              </a:rPr>
              <a:t>норми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дванадцятибальної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сигмальної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шкали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оцінок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тестових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результатів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5600" y="1955800"/>
            <a:ext cx="9877424" cy="477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021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279401"/>
            <a:ext cx="10018713" cy="1308099"/>
          </a:xfrm>
        </p:spPr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5. Придатність </a:t>
            </a:r>
            <a:r>
              <a:rPr lang="uk-UA" dirty="0">
                <a:solidFill>
                  <a:srgbClr val="0070C0"/>
                </a:solidFill>
              </a:rPr>
              <a:t>норм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587500"/>
            <a:ext cx="10018713" cy="4724399"/>
          </a:xfrm>
        </p:spPr>
        <p:txBody>
          <a:bodyPr/>
          <a:lstStyle/>
          <a:p>
            <a:r>
              <a:rPr lang="uk-UA" dirty="0"/>
              <a:t>Норми складаються для певної групи людей і придатні лише для цієї групи. Наприклад, норми, що розроблені на основі обстеження дітей одного регіону не можна переносити на дітей іншого регіону. </a:t>
            </a:r>
            <a:endParaRPr lang="uk-UA" dirty="0" smtClean="0"/>
          </a:p>
          <a:p>
            <a:r>
              <a:rPr lang="uk-UA" dirty="0" smtClean="0"/>
              <a:t>Придатність </a:t>
            </a:r>
            <a:r>
              <a:rPr lang="uk-UA" dirty="0"/>
              <a:t>норм тільки для тієї сукупності, для якої вони розроблені, називається </a:t>
            </a:r>
            <a:r>
              <a:rPr lang="uk-UA" i="1" dirty="0" err="1">
                <a:solidFill>
                  <a:srgbClr val="0070C0"/>
                </a:solidFill>
              </a:rPr>
              <a:t>релевантністю</a:t>
            </a:r>
            <a:r>
              <a:rPr lang="uk-UA" dirty="0"/>
              <a:t> норм. </a:t>
            </a:r>
          </a:p>
        </p:txBody>
      </p:sp>
    </p:spTree>
    <p:extLst>
      <p:ext uri="{BB962C8B-B14F-4D97-AF65-F5344CB8AC3E}">
        <p14:creationId xmlns:p14="http://schemas.microsoft.com/office/powerpoint/2010/main" val="4224154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546100"/>
            <a:ext cx="10018713" cy="5778499"/>
          </a:xfrm>
        </p:spPr>
        <p:txBody>
          <a:bodyPr/>
          <a:lstStyle/>
          <a:p>
            <a:r>
              <a:rPr lang="ru-RU" dirty="0" err="1"/>
              <a:t>Інша</a:t>
            </a:r>
            <a:r>
              <a:rPr lang="ru-RU" dirty="0"/>
              <a:t> характеристика норм – </a:t>
            </a:r>
            <a:r>
              <a:rPr lang="ru-RU" i="1" dirty="0" err="1">
                <a:solidFill>
                  <a:srgbClr val="0070C0"/>
                </a:solidFill>
              </a:rPr>
              <a:t>репрезентативність</a:t>
            </a:r>
            <a:r>
              <a:rPr lang="ru-RU" dirty="0"/>
              <a:t>. Вона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придатність</a:t>
            </a:r>
            <a:r>
              <a:rPr lang="ru-RU" dirty="0"/>
              <a:t> для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людей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генеральної</a:t>
            </a:r>
            <a:r>
              <a:rPr lang="ru-RU" dirty="0"/>
              <a:t> </a:t>
            </a:r>
            <a:r>
              <a:rPr lang="ru-RU" dirty="0" err="1"/>
              <a:t>сукупності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першокласників</a:t>
            </a:r>
            <a:r>
              <a:rPr lang="ru-RU" dirty="0"/>
              <a:t> м. </a:t>
            </a:r>
            <a:r>
              <a:rPr lang="ru-RU" dirty="0" err="1"/>
              <a:t>Києва</a:t>
            </a:r>
            <a:r>
              <a:rPr lang="ru-RU" dirty="0"/>
              <a:t>). </a:t>
            </a:r>
            <a:r>
              <a:rPr lang="ru-RU" dirty="0" err="1"/>
              <a:t>Репрезентативними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, </a:t>
            </a:r>
            <a:r>
              <a:rPr lang="ru-RU" dirty="0" err="1"/>
              <a:t>отримані</a:t>
            </a:r>
            <a:r>
              <a:rPr lang="ru-RU" dirty="0"/>
              <a:t> на типовому </a:t>
            </a:r>
            <a:r>
              <a:rPr lang="ru-RU" dirty="0" err="1"/>
              <a:t>матеріалі</a:t>
            </a:r>
            <a:r>
              <a:rPr lang="ru-RU" dirty="0"/>
              <a:t>.  </a:t>
            </a:r>
          </a:p>
          <a:p>
            <a:r>
              <a:rPr lang="ru-RU" dirty="0" err="1"/>
              <a:t>Третя</a:t>
            </a:r>
            <a:r>
              <a:rPr lang="ru-RU" dirty="0"/>
              <a:t> характеристика норм –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i="1" dirty="0" err="1">
                <a:solidFill>
                  <a:srgbClr val="0070C0"/>
                </a:solidFill>
              </a:rPr>
              <a:t>сучасність</a:t>
            </a:r>
            <a:r>
              <a:rPr lang="ru-RU" dirty="0"/>
              <a:t>. </a:t>
            </a:r>
            <a:r>
              <a:rPr lang="ru-RU" dirty="0" err="1"/>
              <a:t>Результати</a:t>
            </a:r>
            <a:r>
              <a:rPr lang="ru-RU" dirty="0"/>
              <a:t> в </a:t>
            </a:r>
            <a:r>
              <a:rPr lang="ru-RU" dirty="0" err="1"/>
              <a:t>змагальних</a:t>
            </a:r>
            <a:r>
              <a:rPr lang="ru-RU" dirty="0"/>
              <a:t> </a:t>
            </a:r>
            <a:r>
              <a:rPr lang="ru-RU" dirty="0" err="1"/>
              <a:t>вправах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ростуть</a:t>
            </a:r>
            <a:r>
              <a:rPr lang="ru-RU" dirty="0"/>
              <a:t>, тому </a:t>
            </a:r>
            <a:r>
              <a:rPr lang="ru-RU" dirty="0" err="1"/>
              <a:t>користуватись</a:t>
            </a:r>
            <a:r>
              <a:rPr lang="ru-RU" dirty="0"/>
              <a:t> нормами,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розроблені</a:t>
            </a:r>
            <a:r>
              <a:rPr lang="ru-RU" dirty="0"/>
              <a:t> давно, не </a:t>
            </a:r>
            <a:r>
              <a:rPr lang="ru-RU" dirty="0" err="1"/>
              <a:t>рекомендується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6760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295400"/>
          </a:xfrm>
        </p:spPr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6. Кількісна </a:t>
            </a:r>
            <a:r>
              <a:rPr lang="uk-UA" dirty="0">
                <a:solidFill>
                  <a:srgbClr val="0070C0"/>
                </a:solidFill>
              </a:rPr>
              <a:t>оцінка якісних показників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981201"/>
            <a:ext cx="10018713" cy="4660899"/>
          </a:xfrm>
        </p:spPr>
        <p:txBody>
          <a:bodyPr/>
          <a:lstStyle/>
          <a:p>
            <a:r>
              <a:rPr lang="uk-UA" i="1" dirty="0">
                <a:solidFill>
                  <a:srgbClr val="0070C0"/>
                </a:solidFill>
              </a:rPr>
              <a:t>Кваліметрія</a:t>
            </a:r>
            <a:r>
              <a:rPr lang="uk-UA" dirty="0"/>
              <a:t> (лат. </a:t>
            </a:r>
            <a:r>
              <a:rPr lang="en-GB" dirty="0" err="1"/>
              <a:t>qualitas</a:t>
            </a:r>
            <a:r>
              <a:rPr lang="en-GB" dirty="0"/>
              <a:t> - </a:t>
            </a:r>
            <a:r>
              <a:rPr lang="uk-UA" dirty="0"/>
              <a:t>якість) - це розділ метрології, що вивчає кількісні методи оцінки якісних </a:t>
            </a:r>
            <a:r>
              <a:rPr lang="uk-UA" dirty="0" smtClean="0"/>
              <a:t>показників.</a:t>
            </a:r>
          </a:p>
          <a:p>
            <a:r>
              <a:rPr lang="ru-RU" i="1" dirty="0" err="1">
                <a:solidFill>
                  <a:srgbClr val="0070C0"/>
                </a:solidFill>
              </a:rPr>
              <a:t>Якісними</a:t>
            </a:r>
            <a:r>
              <a:rPr lang="ru-RU" dirty="0"/>
              <a:t> </a:t>
            </a:r>
            <a:r>
              <a:rPr lang="ru-RU" dirty="0" err="1"/>
              <a:t>називаються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одиниць</a:t>
            </a:r>
            <a:r>
              <a:rPr lang="ru-RU" dirty="0"/>
              <a:t> </a:t>
            </a:r>
            <a:r>
              <a:rPr lang="ru-RU" dirty="0" err="1"/>
              <a:t>виміру</a:t>
            </a:r>
            <a:r>
              <a:rPr lang="ru-RU" dirty="0"/>
              <a:t>. У </a:t>
            </a:r>
            <a:r>
              <a:rPr lang="ru-RU" dirty="0" err="1"/>
              <a:t>гімнастики</a:t>
            </a:r>
            <a:r>
              <a:rPr lang="ru-RU" dirty="0"/>
              <a:t>, </a:t>
            </a:r>
            <a:r>
              <a:rPr lang="ru-RU" dirty="0" err="1"/>
              <a:t>фігурному</a:t>
            </a:r>
            <a:r>
              <a:rPr lang="ru-RU" dirty="0"/>
              <a:t> </a:t>
            </a:r>
            <a:r>
              <a:rPr lang="ru-RU" dirty="0" err="1"/>
              <a:t>катанні</a:t>
            </a:r>
            <a:r>
              <a:rPr lang="ru-RU" dirty="0"/>
              <a:t>, синхронному </a:t>
            </a:r>
            <a:r>
              <a:rPr lang="ru-RU" dirty="0" err="1"/>
              <a:t>плаванні</a:t>
            </a:r>
            <a:r>
              <a:rPr lang="ru-RU" dirty="0"/>
              <a:t> до таких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 </a:t>
            </a:r>
            <a:r>
              <a:rPr lang="ru-RU" dirty="0" err="1"/>
              <a:t>артистичність</a:t>
            </a:r>
            <a:r>
              <a:rPr lang="ru-RU" dirty="0"/>
              <a:t> і </a:t>
            </a:r>
            <a:r>
              <a:rPr lang="ru-RU" dirty="0" err="1"/>
              <a:t>виразність</a:t>
            </a:r>
            <a:r>
              <a:rPr lang="ru-RU" dirty="0"/>
              <a:t>; у </a:t>
            </a:r>
            <a:r>
              <a:rPr lang="ru-RU" dirty="0" err="1"/>
              <a:t>спортивних</a:t>
            </a:r>
            <a:r>
              <a:rPr lang="ru-RU" dirty="0"/>
              <a:t> </a:t>
            </a:r>
            <a:r>
              <a:rPr lang="ru-RU" dirty="0" err="1"/>
              <a:t>іграх</a:t>
            </a:r>
            <a:r>
              <a:rPr lang="ru-RU" dirty="0"/>
              <a:t> і </a:t>
            </a:r>
            <a:r>
              <a:rPr lang="ru-RU" dirty="0" err="1"/>
              <a:t>єдиноборствах</a:t>
            </a:r>
            <a:r>
              <a:rPr lang="ru-RU" dirty="0"/>
              <a:t> – </a:t>
            </a:r>
            <a:r>
              <a:rPr lang="ru-RU" dirty="0" err="1"/>
              <a:t>видовищність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10430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304800"/>
            <a:ext cx="10018713" cy="6222999"/>
          </a:xfrm>
        </p:spPr>
        <p:txBody>
          <a:bodyPr/>
          <a:lstStyle/>
          <a:p>
            <a:r>
              <a:rPr lang="uk-UA" dirty="0"/>
              <a:t>Ідея </a:t>
            </a:r>
            <a:r>
              <a:rPr lang="uk-UA" dirty="0" err="1"/>
              <a:t>кваліметричних</a:t>
            </a:r>
            <a:r>
              <a:rPr lang="uk-UA" dirty="0"/>
              <a:t> методів полягає в тому, що вихідні дані виражаються через певні числа, з якими потім і відбуваються розрахунки. </a:t>
            </a:r>
            <a:endParaRPr lang="uk-UA" dirty="0" smtClean="0"/>
          </a:p>
          <a:p>
            <a:r>
              <a:rPr lang="ru-RU" dirty="0" err="1"/>
              <a:t>Існує</a:t>
            </a:r>
            <a:r>
              <a:rPr lang="ru-RU" dirty="0"/>
              <a:t> два </a:t>
            </a:r>
            <a:r>
              <a:rPr lang="ru-RU" dirty="0" err="1"/>
              <a:t>принципових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 до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атрибутивних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: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кваліметричних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і </a:t>
            </a:r>
            <a:r>
              <a:rPr lang="ru-RU" dirty="0" err="1"/>
              <a:t>анкетування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1267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304801"/>
            <a:ext cx="10018713" cy="10287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0070C0"/>
                </a:solidFill>
              </a:rPr>
              <a:t>1. Основні поняття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117600"/>
            <a:ext cx="10018713" cy="5524500"/>
          </a:xfrm>
        </p:spPr>
        <p:txBody>
          <a:bodyPr>
            <a:normAutofit fontScale="92500" lnSpcReduction="10000"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i="1" dirty="0" err="1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Оцінкою</a:t>
            </a:r>
            <a:r>
              <a:rPr lang="ru-RU" sz="28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спортивній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метрології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узагальнену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міру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успіху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певному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тестовому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завданні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    Вона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необхідна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батареї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тестів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тест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вимірюється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одиницях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стрибки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довжину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 – у сантиметрах,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м’язова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сила  – у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кілограмах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, частота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рухів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  – у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рухів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за 10 с,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біг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на 100 м – у секундах). </a:t>
            </a:r>
            <a:endParaRPr lang="ru-RU" sz="28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Узагальнюючий</a:t>
            </a:r>
            <a:r>
              <a:rPr lang="ru-RU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же результат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батареї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тестів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подати у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оцінок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            (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розрядів</a:t>
            </a:r>
            <a:r>
              <a:rPr lang="ru-RU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uk-UA" sz="28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uk-UA" sz="28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i="1" dirty="0" smtClean="0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Оцінка педагогічна</a:t>
            </a:r>
            <a:r>
              <a:rPr lang="uk-UA" sz="2800" b="1" dirty="0" smtClean="0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uk-UA" sz="2800" b="1" dirty="0" smtClean="0">
                <a:effectLst/>
                <a:ea typeface="Times New Roman" panose="02020603050405020304" pitchFamily="18" charset="0"/>
              </a:rPr>
              <a:t>– </a:t>
            </a:r>
            <a:r>
              <a:rPr lang="uk-UA" sz="2800" dirty="0" smtClean="0">
                <a:effectLst/>
                <a:ea typeface="Times New Roman" panose="02020603050405020304" pitchFamily="18" charset="0"/>
              </a:rPr>
              <a:t>уніфікована міра успіху стану людини, її ознак, перспективності, успіху при виконанні завдання.</a:t>
            </a:r>
          </a:p>
          <a:p>
            <a:pPr marL="0" indent="0" algn="ctr"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20767755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355600"/>
            <a:ext cx="10018713" cy="6210299"/>
          </a:xfrm>
        </p:spPr>
        <p:txBody>
          <a:bodyPr/>
          <a:lstStyle/>
          <a:p>
            <a:r>
              <a:rPr lang="uk-UA" dirty="0"/>
              <a:t>Метод експертних оцінок (</a:t>
            </a:r>
            <a:r>
              <a:rPr lang="en-GB" dirty="0" err="1"/>
              <a:t>expertus</a:t>
            </a:r>
            <a:r>
              <a:rPr lang="en-GB" dirty="0"/>
              <a:t> – </a:t>
            </a:r>
            <a:r>
              <a:rPr lang="uk-UA" dirty="0"/>
              <a:t>досвідчений). Метод, за допомогою якого вимірюються якісні сторони руху суб’єктивними оцінками фахівців-експертів. Експертною називається оцінка, яка отримана шляхом опитування думок фахівців. Експертиза буває індивідуальна і групова. Існує кілька видів інформації, яка використовується при роботі з експертною групою: експерт висловлює думку у вигляді відповідного числа в запропонованих межах; експерт може </a:t>
            </a:r>
            <a:r>
              <a:rPr lang="uk-UA" dirty="0" err="1"/>
              <a:t>проранжувати</a:t>
            </a:r>
            <a:r>
              <a:rPr lang="uk-UA" dirty="0"/>
              <a:t> учасників; експерт може розбити учасників усієї сукупності на окремі підкласи; експерт може попарно порівнювати оцінювані об’єкти. </a:t>
            </a:r>
          </a:p>
        </p:txBody>
      </p:sp>
    </p:spTree>
    <p:extLst>
      <p:ext uri="{BB962C8B-B14F-4D97-AF65-F5344CB8AC3E}">
        <p14:creationId xmlns:p14="http://schemas.microsoft.com/office/powerpoint/2010/main" val="18122172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381000"/>
            <a:ext cx="10018713" cy="6095999"/>
          </a:xfrm>
        </p:spPr>
        <p:txBody>
          <a:bodyPr/>
          <a:lstStyle/>
          <a:p>
            <a:r>
              <a:rPr lang="ru-RU" dirty="0" err="1"/>
              <a:t>Анкетування</a:t>
            </a:r>
            <a:r>
              <a:rPr lang="ru-RU" dirty="0"/>
              <a:t> </a:t>
            </a:r>
            <a:r>
              <a:rPr lang="ru-RU" dirty="0" err="1"/>
              <a:t>відноситься</a:t>
            </a:r>
            <a:r>
              <a:rPr lang="ru-RU" dirty="0"/>
              <a:t> до </a:t>
            </a:r>
            <a:r>
              <a:rPr lang="ru-RU" dirty="0" err="1"/>
              <a:t>статистичного</a:t>
            </a:r>
            <a:r>
              <a:rPr lang="ru-RU" dirty="0"/>
              <a:t> методу,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виявити</a:t>
            </a:r>
            <a:r>
              <a:rPr lang="ru-RU" dirty="0"/>
              <a:t> думки </a:t>
            </a:r>
            <a:r>
              <a:rPr lang="ru-RU" dirty="0" err="1"/>
              <a:t>багатьох</a:t>
            </a:r>
            <a:r>
              <a:rPr lang="ru-RU" dirty="0"/>
              <a:t> людей про </a:t>
            </a:r>
            <a:r>
              <a:rPr lang="ru-RU" dirty="0" err="1"/>
              <a:t>досліджуваний</a:t>
            </a:r>
            <a:r>
              <a:rPr lang="ru-RU" dirty="0"/>
              <a:t> </a:t>
            </a:r>
            <a:r>
              <a:rPr lang="ru-RU" dirty="0" err="1"/>
              <a:t>об’єкт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Метод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статистичним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дослідник</a:t>
            </a:r>
            <a:r>
              <a:rPr lang="ru-RU" dirty="0"/>
              <a:t> </a:t>
            </a:r>
            <a:r>
              <a:rPr lang="ru-RU" dirty="0" err="1"/>
              <a:t>набирає</a:t>
            </a:r>
            <a:r>
              <a:rPr lang="ru-RU" dirty="0"/>
              <a:t>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відповідей</a:t>
            </a:r>
            <a:r>
              <a:rPr lang="ru-RU" dirty="0"/>
              <a:t>: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відповідей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достовірніше</a:t>
            </a:r>
            <a:r>
              <a:rPr lang="ru-RU" dirty="0"/>
              <a:t> </a:t>
            </a:r>
            <a:r>
              <a:rPr lang="ru-RU" dirty="0" err="1"/>
              <a:t>отриманий</a:t>
            </a:r>
            <a:r>
              <a:rPr lang="ru-RU" dirty="0"/>
              <a:t> результат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При </a:t>
            </a:r>
            <a:r>
              <a:rPr lang="ru-RU" dirty="0" err="1"/>
              <a:t>опитуванні</a:t>
            </a:r>
            <a:r>
              <a:rPr lang="ru-RU" dirty="0"/>
              <a:t> </a:t>
            </a:r>
            <a:r>
              <a:rPr lang="ru-RU" dirty="0" err="1"/>
              <a:t>респонденти</a:t>
            </a:r>
            <a:r>
              <a:rPr lang="ru-RU" dirty="0"/>
              <a:t> </a:t>
            </a:r>
            <a:r>
              <a:rPr lang="ru-RU" dirty="0" err="1"/>
              <a:t>заповнюють</a:t>
            </a:r>
            <a:r>
              <a:rPr lang="ru-RU" dirty="0"/>
              <a:t> анкету, за результатами </a:t>
            </a:r>
            <a:r>
              <a:rPr lang="ru-RU" dirty="0" err="1"/>
              <a:t>якої</a:t>
            </a:r>
            <a:r>
              <a:rPr lang="ru-RU" dirty="0"/>
              <a:t> і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думок</a:t>
            </a:r>
            <a:r>
              <a:rPr lang="ru-RU"/>
              <a:t>. </a:t>
            </a:r>
            <a:endParaRPr lang="ru-RU" smtClean="0"/>
          </a:p>
          <a:p>
            <a:r>
              <a:rPr lang="ru-RU" smtClean="0"/>
              <a:t>Анкетою </a:t>
            </a:r>
            <a:r>
              <a:rPr lang="ru-RU" dirty="0"/>
              <a:t>є </a:t>
            </a:r>
            <a:r>
              <a:rPr lang="ru-RU" dirty="0" err="1"/>
              <a:t>опитувальний</a:t>
            </a:r>
            <a:r>
              <a:rPr lang="ru-RU" dirty="0"/>
              <a:t> лист, в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вносять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 респондента на </a:t>
            </a:r>
            <a:r>
              <a:rPr lang="ru-RU" dirty="0" err="1"/>
              <a:t>поставлені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. </a:t>
            </a:r>
            <a:r>
              <a:rPr lang="ru-RU" dirty="0" err="1"/>
              <a:t>Питання</a:t>
            </a:r>
            <a:r>
              <a:rPr lang="ru-RU" dirty="0"/>
              <a:t> в </a:t>
            </a:r>
            <a:r>
              <a:rPr lang="ru-RU" dirty="0" err="1"/>
              <a:t>анкеті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бути короткими, </a:t>
            </a:r>
            <a:r>
              <a:rPr lang="ru-RU" dirty="0" err="1"/>
              <a:t>зрозумілими</a:t>
            </a:r>
            <a:r>
              <a:rPr lang="ru-RU" dirty="0"/>
              <a:t> респонденту і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чітке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 про </a:t>
            </a:r>
            <a:r>
              <a:rPr lang="ru-RU" dirty="0" err="1"/>
              <a:t>ціль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. Анкета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: </a:t>
            </a:r>
            <a:r>
              <a:rPr lang="ru-RU" dirty="0" err="1"/>
              <a:t>демографічної</a:t>
            </a:r>
            <a:r>
              <a:rPr lang="ru-RU" dirty="0"/>
              <a:t> та </a:t>
            </a:r>
            <a:r>
              <a:rPr lang="ru-RU" dirty="0" err="1"/>
              <a:t>основної</a:t>
            </a:r>
            <a:r>
              <a:rPr lang="ru-RU" dirty="0"/>
              <a:t>. </a:t>
            </a:r>
            <a:r>
              <a:rPr lang="ru-RU" dirty="0" err="1"/>
              <a:t>Демографічна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анкети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</a:t>
            </a:r>
            <a:r>
              <a:rPr lang="ru-RU" dirty="0" err="1"/>
              <a:t>особистість</a:t>
            </a:r>
            <a:r>
              <a:rPr lang="ru-RU" dirty="0"/>
              <a:t> респондента: </a:t>
            </a:r>
            <a:r>
              <a:rPr lang="ru-RU" dirty="0" err="1"/>
              <a:t>ім’я</a:t>
            </a:r>
            <a:r>
              <a:rPr lang="ru-RU" dirty="0"/>
              <a:t>, </a:t>
            </a:r>
            <a:r>
              <a:rPr lang="ru-RU" dirty="0" err="1"/>
              <a:t>вік</a:t>
            </a:r>
            <a:r>
              <a:rPr lang="ru-RU" dirty="0"/>
              <a:t>, стать,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, адресу. </a:t>
            </a:r>
            <a:r>
              <a:rPr lang="ru-RU" dirty="0" err="1"/>
              <a:t>Основна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анкети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, </a:t>
            </a:r>
            <a:r>
              <a:rPr lang="ru-RU" dirty="0" err="1"/>
              <a:t>відповіді</a:t>
            </a:r>
            <a:r>
              <a:rPr lang="ru-RU" dirty="0"/>
              <a:t> на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вирішити</a:t>
            </a:r>
            <a:r>
              <a:rPr lang="ru-RU" dirty="0"/>
              <a:t> </a:t>
            </a:r>
            <a:r>
              <a:rPr lang="ru-RU" dirty="0" err="1"/>
              <a:t>основне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10343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46210" y="622299"/>
            <a:ext cx="10479090" cy="5511801"/>
          </a:xfrm>
        </p:spPr>
        <p:txBody>
          <a:bodyPr/>
          <a:lstStyle/>
          <a:p>
            <a:pPr marL="0" indent="0" algn="ctr">
              <a:buNone/>
            </a:pPr>
            <a:r>
              <a:rPr lang="uk-UA" sz="4000" i="1" dirty="0">
                <a:solidFill>
                  <a:srgbClr val="0070C0"/>
                </a:solidFill>
              </a:rPr>
              <a:t>Розрізняють оцінки</a:t>
            </a:r>
            <a:r>
              <a:rPr lang="uk-UA" sz="4000" i="1" dirty="0" smtClean="0">
                <a:solidFill>
                  <a:srgbClr val="0070C0"/>
                </a:solidFill>
              </a:rPr>
              <a:t>:</a:t>
            </a:r>
          </a:p>
          <a:p>
            <a:r>
              <a:rPr lang="uk-UA" dirty="0"/>
              <a:t>1.	</a:t>
            </a:r>
            <a:r>
              <a:rPr lang="uk-UA" i="1" dirty="0">
                <a:solidFill>
                  <a:srgbClr val="0070C0"/>
                </a:solidFill>
              </a:rPr>
              <a:t>Кваліфікаційні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/>
              <a:t>– визначаються за результатами у змаганнях чи тестуваннях з метою формування кваліфікаційних груп;</a:t>
            </a:r>
          </a:p>
          <a:p>
            <a:r>
              <a:rPr lang="uk-UA" dirty="0"/>
              <a:t>2.	</a:t>
            </a:r>
            <a:r>
              <a:rPr lang="uk-UA" i="1" dirty="0">
                <a:solidFill>
                  <a:srgbClr val="0070C0"/>
                </a:solidFill>
              </a:rPr>
              <a:t>Навчальні</a:t>
            </a:r>
            <a:r>
              <a:rPr lang="uk-UA" dirty="0"/>
              <a:t> – визначають міру успіху в навчальній діяльності;</a:t>
            </a:r>
          </a:p>
          <a:p>
            <a:r>
              <a:rPr lang="uk-UA" dirty="0"/>
              <a:t>3.	</a:t>
            </a:r>
            <a:r>
              <a:rPr lang="uk-UA" i="1" dirty="0">
                <a:solidFill>
                  <a:srgbClr val="0070C0"/>
                </a:solidFill>
              </a:rPr>
              <a:t>Діагностичні</a:t>
            </a:r>
            <a:r>
              <a:rPr lang="uk-UA" dirty="0"/>
              <a:t> – відображають стан об’єкта в момент дослідження;</a:t>
            </a:r>
          </a:p>
          <a:p>
            <a:r>
              <a:rPr lang="uk-UA" dirty="0"/>
              <a:t>4.	</a:t>
            </a:r>
            <a:r>
              <a:rPr lang="uk-UA" i="1" dirty="0">
                <a:solidFill>
                  <a:srgbClr val="0070C0"/>
                </a:solidFill>
              </a:rPr>
              <a:t>Прогностичні</a:t>
            </a:r>
            <a:r>
              <a:rPr lang="uk-UA" dirty="0"/>
              <a:t> – відображають потенційні можливості розвитку об’єкта.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54749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546100"/>
            <a:ext cx="10018713" cy="5676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endParaRPr lang="ru-RU" dirty="0" smtClean="0"/>
          </a:p>
          <a:p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оцінок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i="1" dirty="0" err="1">
                <a:solidFill>
                  <a:srgbClr val="0070C0"/>
                </a:solidFill>
              </a:rPr>
              <a:t>оцінюванням</a:t>
            </a:r>
            <a:r>
              <a:rPr lang="ru-RU" dirty="0"/>
              <a:t>. </a:t>
            </a:r>
            <a:r>
              <a:rPr lang="ru-RU" dirty="0" smtClean="0"/>
              <a:t>  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Оцінювання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фізичному</a:t>
            </a:r>
            <a:r>
              <a:rPr lang="ru-RU" dirty="0"/>
              <a:t> </a:t>
            </a:r>
            <a:r>
              <a:rPr lang="ru-RU" dirty="0" err="1"/>
              <a:t>вихованні</a:t>
            </a:r>
            <a:r>
              <a:rPr lang="ru-RU" dirty="0"/>
              <a:t> та </a:t>
            </a:r>
            <a:r>
              <a:rPr lang="ru-RU" dirty="0" err="1"/>
              <a:t>спорті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>
                <a:solidFill>
                  <a:srgbClr val="0070C0"/>
                </a:solidFill>
              </a:rPr>
              <a:t>етапів</a:t>
            </a:r>
            <a:r>
              <a:rPr lang="ru-RU" dirty="0"/>
              <a:t>:</a:t>
            </a:r>
          </a:p>
          <a:p>
            <a:r>
              <a:rPr lang="ru-RU" dirty="0"/>
              <a:t>а) </a:t>
            </a:r>
            <a:r>
              <a:rPr lang="ru-RU" dirty="0" err="1"/>
              <a:t>добирається</a:t>
            </a:r>
            <a:r>
              <a:rPr lang="ru-RU" dirty="0"/>
              <a:t> шкала,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переведення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тестів</a:t>
            </a:r>
            <a:r>
              <a:rPr lang="ru-RU" dirty="0"/>
              <a:t> в </a:t>
            </a:r>
            <a:r>
              <a:rPr lang="ru-RU" dirty="0" err="1"/>
              <a:t>оцінки</a:t>
            </a:r>
            <a:r>
              <a:rPr lang="ru-RU" dirty="0"/>
              <a:t>;</a:t>
            </a:r>
          </a:p>
          <a:p>
            <a:r>
              <a:rPr lang="ru-RU" dirty="0"/>
              <a:t>б)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обраної</a:t>
            </a:r>
            <a:r>
              <a:rPr lang="ru-RU" dirty="0"/>
              <a:t> </a:t>
            </a:r>
            <a:r>
              <a:rPr lang="ru-RU" dirty="0" err="1"/>
              <a:t>шкали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тесту </a:t>
            </a:r>
            <a:r>
              <a:rPr lang="ru-RU" dirty="0" err="1"/>
              <a:t>переводяться</a:t>
            </a:r>
            <a:r>
              <a:rPr lang="ru-RU" dirty="0"/>
              <a:t> в </a:t>
            </a:r>
            <a:r>
              <a:rPr lang="ru-RU" dirty="0" err="1"/>
              <a:t>бали</a:t>
            </a:r>
            <a:r>
              <a:rPr lang="ru-RU" dirty="0"/>
              <a:t>;</a:t>
            </a:r>
          </a:p>
          <a:p>
            <a:r>
              <a:rPr lang="ru-RU" dirty="0"/>
              <a:t>в) </a:t>
            </a:r>
            <a:r>
              <a:rPr lang="ru-RU" dirty="0" err="1"/>
              <a:t>отримані</a:t>
            </a:r>
            <a:r>
              <a:rPr lang="ru-RU" dirty="0"/>
              <a:t> </a:t>
            </a:r>
            <a:r>
              <a:rPr lang="ru-RU" dirty="0" err="1"/>
              <a:t>бали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суму </a:t>
            </a:r>
            <a:r>
              <a:rPr lang="ru-RU" dirty="0" err="1"/>
              <a:t>заключної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, а вона </a:t>
            </a:r>
            <a:r>
              <a:rPr lang="ru-RU" dirty="0" err="1"/>
              <a:t>порівнюється</a:t>
            </a:r>
            <a:r>
              <a:rPr lang="ru-RU" dirty="0"/>
              <a:t> з нормами (</a:t>
            </a:r>
            <a:r>
              <a:rPr lang="ru-RU" dirty="0" err="1"/>
              <a:t>віковими</a:t>
            </a:r>
            <a:r>
              <a:rPr lang="ru-RU" dirty="0"/>
              <a:t>, </a:t>
            </a:r>
            <a:r>
              <a:rPr lang="ru-RU" dirty="0" err="1"/>
              <a:t>кваліфікаційними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.).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98853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320800"/>
          </a:xfrm>
        </p:spPr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2. Основні </a:t>
            </a:r>
            <a:r>
              <a:rPr lang="uk-UA" dirty="0">
                <a:solidFill>
                  <a:srgbClr val="0070C0"/>
                </a:solidFill>
              </a:rPr>
              <a:t>завдання оцінювання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006601"/>
            <a:ext cx="10018713" cy="4521199"/>
          </a:xfrm>
        </p:spPr>
        <p:txBody>
          <a:bodyPr/>
          <a:lstStyle/>
          <a:p>
            <a:r>
              <a:rPr lang="uk-UA" dirty="0" smtClean="0"/>
              <a:t>1. Зіставити </a:t>
            </a:r>
            <a:r>
              <a:rPr lang="uk-UA" dirty="0"/>
              <a:t>різні досягнення в одному і тому ж завданні (тесті, фізичній вправі, спортивній діяльності). Тому потрібно створити науково обґрунтовані норми щодо розвитку певної ознаки, рухової чи психомоторної здібності людини. Невірне складання норм, а саме заниження норм приведе, наприклад, до невірно високої аргументації кваліфікації спортсмена. Завищені ж норми стануть для багатьох недосяжними і змусять спортсменів припинити намагання щодо їх виконання.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66182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0810" y="584200"/>
            <a:ext cx="10018713" cy="5829299"/>
          </a:xfrm>
        </p:spPr>
        <p:txBody>
          <a:bodyPr/>
          <a:lstStyle/>
          <a:p>
            <a:r>
              <a:rPr lang="ru-RU" dirty="0" smtClean="0"/>
              <a:t>2. </a:t>
            </a:r>
            <a:r>
              <a:rPr lang="ru-RU" dirty="0" err="1" smtClean="0"/>
              <a:t>Порівняти</a:t>
            </a:r>
            <a:r>
              <a:rPr lang="ru-RU" dirty="0" smtClean="0"/>
              <a:t> </a:t>
            </a:r>
            <a:r>
              <a:rPr lang="ru-RU" dirty="0" err="1"/>
              <a:t>досягнення</a:t>
            </a:r>
            <a:r>
              <a:rPr lang="ru-RU" dirty="0"/>
              <a:t> при </a:t>
            </a:r>
            <a:r>
              <a:rPr lang="ru-RU" dirty="0" err="1"/>
              <a:t>виконанні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рухового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людей (</a:t>
            </a:r>
            <a:r>
              <a:rPr lang="ru-RU" dirty="0" err="1"/>
              <a:t>спортсменів</a:t>
            </a:r>
            <a:r>
              <a:rPr lang="ru-RU" dirty="0"/>
              <a:t>).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дасть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порівняти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підготовленості</a:t>
            </a:r>
            <a:r>
              <a:rPr lang="ru-RU" dirty="0"/>
              <a:t> в </a:t>
            </a:r>
            <a:r>
              <a:rPr lang="ru-RU" dirty="0" err="1"/>
              <a:t>спортсменів</a:t>
            </a:r>
            <a:r>
              <a:rPr lang="ru-RU" dirty="0"/>
              <a:t>, </a:t>
            </a:r>
            <a:r>
              <a:rPr lang="ru-RU" dirty="0" err="1"/>
              <a:t>показаних</a:t>
            </a:r>
            <a:r>
              <a:rPr lang="ru-RU" dirty="0"/>
              <a:t> на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змаганнях</a:t>
            </a:r>
            <a:r>
              <a:rPr lang="ru-RU" dirty="0"/>
              <a:t> у </a:t>
            </a:r>
            <a:r>
              <a:rPr lang="ru-RU" dirty="0" err="1"/>
              <a:t>неоднаковий</a:t>
            </a:r>
            <a:r>
              <a:rPr lang="ru-RU" dirty="0"/>
              <a:t> час.</a:t>
            </a:r>
          </a:p>
          <a:p>
            <a:r>
              <a:rPr lang="ru-RU" dirty="0"/>
              <a:t>3. </a:t>
            </a:r>
            <a:r>
              <a:rPr lang="ru-RU" dirty="0" err="1"/>
              <a:t>Співставити</a:t>
            </a:r>
            <a:r>
              <a:rPr lang="ru-RU" dirty="0"/>
              <a:t> </a:t>
            </a:r>
            <a:r>
              <a:rPr lang="ru-RU" dirty="0" err="1"/>
              <a:t>індивідуальні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з </a:t>
            </a:r>
            <a:r>
              <a:rPr lang="ru-RU" dirty="0" err="1"/>
              <a:t>модельними</a:t>
            </a:r>
            <a:r>
              <a:rPr lang="ru-RU" dirty="0"/>
              <a:t> </a:t>
            </a:r>
            <a:r>
              <a:rPr lang="ru-RU" dirty="0" err="1"/>
              <a:t>характери</a:t>
            </a:r>
            <a:r>
              <a:rPr lang="ru-RU" dirty="0"/>
              <a:t>-тиками </a:t>
            </a:r>
            <a:r>
              <a:rPr lang="ru-RU" dirty="0" err="1"/>
              <a:t>рухової</a:t>
            </a:r>
            <a:r>
              <a:rPr lang="ru-RU" dirty="0"/>
              <a:t> (</a:t>
            </a:r>
            <a:r>
              <a:rPr lang="ru-RU" dirty="0" err="1"/>
              <a:t>психомоторної</a:t>
            </a:r>
            <a:r>
              <a:rPr lang="ru-RU" dirty="0"/>
              <a:t>) </a:t>
            </a:r>
            <a:r>
              <a:rPr lang="ru-RU" dirty="0" err="1"/>
              <a:t>підготовленості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2424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4871" y="203200"/>
            <a:ext cx="8437595" cy="645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742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193800"/>
          </a:xfrm>
        </p:spPr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3. Шкали </a:t>
            </a:r>
            <a:r>
              <a:rPr lang="uk-UA" dirty="0">
                <a:solidFill>
                  <a:srgbClr val="0070C0"/>
                </a:solidFill>
              </a:rPr>
              <a:t>оцінювання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879601"/>
            <a:ext cx="10018713" cy="4533899"/>
          </a:xfrm>
        </p:spPr>
        <p:txBody>
          <a:bodyPr/>
          <a:lstStyle/>
          <a:p>
            <a:r>
              <a:rPr lang="uk-UA" i="1" dirty="0">
                <a:solidFill>
                  <a:srgbClr val="0070C0"/>
                </a:solidFill>
              </a:rPr>
              <a:t>Шкала оцінювання </a:t>
            </a:r>
            <a:r>
              <a:rPr lang="uk-UA" dirty="0"/>
              <a:t>(оціночна шкала) – закон перетворювання результатів тестування та загалом будь-якого вимірювання в </a:t>
            </a:r>
            <a:r>
              <a:rPr lang="uk-UA" dirty="0" err="1"/>
              <a:t>очки</a:t>
            </a:r>
            <a:r>
              <a:rPr lang="uk-UA" dirty="0"/>
              <a:t>, бали, умовні одиниці, тобто визначальний тип співвідношення результату і його оцінки. </a:t>
            </a:r>
            <a:endParaRPr lang="uk-UA" dirty="0" smtClean="0"/>
          </a:p>
          <a:p>
            <a:r>
              <a:rPr lang="ru-RU" dirty="0" smtClean="0"/>
              <a:t>Шкалу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uk-UA" dirty="0" smtClean="0"/>
              <a:t>задати</a:t>
            </a:r>
            <a:r>
              <a:rPr lang="ru-RU" dirty="0" smtClean="0"/>
              <a:t> </a:t>
            </a:r>
            <a:r>
              <a:rPr lang="ru-RU" dirty="0"/>
              <a:t>формулою (</a:t>
            </a:r>
            <a:r>
              <a:rPr lang="ru-RU" dirty="0" err="1"/>
              <a:t>рівнянням</a:t>
            </a:r>
            <a:r>
              <a:rPr lang="ru-RU" dirty="0"/>
              <a:t>), таблицею, </a:t>
            </a:r>
            <a:r>
              <a:rPr lang="ru-RU" dirty="0" err="1"/>
              <a:t>графіком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10828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1176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Розрізняють</a:t>
            </a:r>
            <a:r>
              <a:rPr lang="uk-UA" dirty="0"/>
              <a:t>: </a:t>
            </a:r>
            <a:r>
              <a:rPr lang="uk-UA" i="1" dirty="0" err="1" smtClean="0">
                <a:solidFill>
                  <a:srgbClr val="0070C0"/>
                </a:solidFill>
              </a:rPr>
              <a:t>пропорційні,прогресуючі</a:t>
            </a:r>
            <a:r>
              <a:rPr lang="uk-UA" i="1" dirty="0" smtClean="0">
                <a:solidFill>
                  <a:srgbClr val="0070C0"/>
                </a:solidFill>
              </a:rPr>
              <a:t>, </a:t>
            </a:r>
            <a:r>
              <a:rPr lang="uk-UA" i="1" dirty="0" err="1" smtClean="0">
                <a:solidFill>
                  <a:srgbClr val="0070C0"/>
                </a:solidFill>
              </a:rPr>
              <a:t>регресуючі</a:t>
            </a:r>
            <a:r>
              <a:rPr lang="uk-UA" i="1" dirty="0">
                <a:solidFill>
                  <a:srgbClr val="0070C0"/>
                </a:solidFill>
              </a:rPr>
              <a:t>, </a:t>
            </a:r>
            <a:r>
              <a:rPr lang="uk-UA" i="1" dirty="0" err="1">
                <a:solidFill>
                  <a:srgbClr val="0070C0"/>
                </a:solidFill>
              </a:rPr>
              <a:t>сигмовидні</a:t>
            </a:r>
            <a:r>
              <a:rPr lang="uk-UA" i="1" dirty="0">
                <a:solidFill>
                  <a:srgbClr val="0070C0"/>
                </a:solidFill>
              </a:rPr>
              <a:t> </a:t>
            </a:r>
            <a:r>
              <a:rPr lang="uk-UA" dirty="0"/>
              <a:t>шкали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4311" y="2108200"/>
            <a:ext cx="10123489" cy="374649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4311" y="5854699"/>
            <a:ext cx="10123488" cy="770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4790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349</TotalTime>
  <Words>1184</Words>
  <Application>Microsoft Office PowerPoint</Application>
  <PresentationFormat>Широкоэкранный</PresentationFormat>
  <Paragraphs>71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Corbel</vt:lpstr>
      <vt:lpstr>Times New Roman</vt:lpstr>
      <vt:lpstr>Параллакс</vt:lpstr>
      <vt:lpstr>Основи теорії оцінок</vt:lpstr>
      <vt:lpstr>1. Основні поняття </vt:lpstr>
      <vt:lpstr>Презентация PowerPoint</vt:lpstr>
      <vt:lpstr>Презентация PowerPoint</vt:lpstr>
      <vt:lpstr>2. Основні завдання оцінювання</vt:lpstr>
      <vt:lpstr>Презентация PowerPoint</vt:lpstr>
      <vt:lpstr>Презентация PowerPoint</vt:lpstr>
      <vt:lpstr>3. Шкали оцінювання</vt:lpstr>
      <vt:lpstr>Розрізняють: пропорційні,прогресуючі, регресуючі, сигмовидні шкали </vt:lpstr>
      <vt:lpstr>Презентация PowerPoint</vt:lpstr>
      <vt:lpstr>4. Норми оцінок. Види норм: а) порівняльні; б) індивідуальні; в) належні; г) вікові</vt:lpstr>
      <vt:lpstr>Презентация PowerPoint</vt:lpstr>
      <vt:lpstr>Презентация PowerPoint</vt:lpstr>
      <vt:lpstr>Границі і норми семибальної сигмальної шкали оцінок тестових результатів </vt:lpstr>
      <vt:lpstr>Границі і норми дванадцятибальної сигмальної шкали оцінок тестових результатів </vt:lpstr>
      <vt:lpstr>5. Придатність норм</vt:lpstr>
      <vt:lpstr>Презентация PowerPoint</vt:lpstr>
      <vt:lpstr>6. Кількісна оцінка якісних показників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теорії оцінок</dc:title>
  <dc:creator>Olga</dc:creator>
  <cp:lastModifiedBy>Olga</cp:lastModifiedBy>
  <cp:revision>21</cp:revision>
  <dcterms:created xsi:type="dcterms:W3CDTF">2020-11-09T19:31:09Z</dcterms:created>
  <dcterms:modified xsi:type="dcterms:W3CDTF">2020-11-10T11:14:46Z</dcterms:modified>
</cp:coreProperties>
</file>