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53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6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2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0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23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4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8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20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2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3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63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FA96D5-239E-468E-8AA7-FC38C30D3F5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202109A8-756C-4F60-BA18-20E87C5AB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82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4045" y="479425"/>
            <a:ext cx="8825658" cy="1681756"/>
          </a:xfrm>
        </p:spPr>
        <p:txBody>
          <a:bodyPr/>
          <a:lstStyle/>
          <a:p>
            <a:pPr algn="ctr"/>
            <a:r>
              <a:rPr lang="uk-UA" b="1" dirty="0" smtClean="0"/>
              <a:t>Презентація курсу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06549" y="2415181"/>
            <a:ext cx="7144971" cy="1299570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>
                <a:solidFill>
                  <a:schemeClr val="bg1"/>
                </a:solidFill>
              </a:rPr>
              <a:t>Психологічні основи навчання та професійної підготовки у вищій школі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3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 smtClean="0"/>
              <a:t>Мета курсу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2560" y="1775884"/>
            <a:ext cx="7335520" cy="348826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4400" dirty="0" smtClean="0"/>
              <a:t>засвоєння </a:t>
            </a:r>
            <a:r>
              <a:rPr lang="uk-UA" sz="4400" dirty="0"/>
              <a:t>основних теоретичних підходів та навичок використання методів і методик сучасної психології з метою організації освітнього процесу у закладі вищої </a:t>
            </a:r>
            <a:r>
              <a:rPr lang="uk-UA" sz="4400" dirty="0" smtClean="0"/>
              <a:t>освіти</a:t>
            </a: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2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Завдання </a:t>
            </a:r>
            <a:r>
              <a:rPr lang="uk-UA" b="1" dirty="0"/>
              <a:t>вивчення дисципліни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0959" y="807720"/>
            <a:ext cx="7447281" cy="5572760"/>
          </a:xfrm>
        </p:spPr>
        <p:txBody>
          <a:bodyPr>
            <a:noAutofit/>
          </a:bodyPr>
          <a:lstStyle/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 smtClean="0"/>
              <a:t>оволодіти </a:t>
            </a:r>
            <a:r>
              <a:rPr lang="uk-UA" sz="2400" dirty="0"/>
              <a:t>теоретичними основами психології вищої </a:t>
            </a:r>
            <a:r>
              <a:rPr lang="uk-UA" sz="2400" dirty="0" smtClean="0"/>
              <a:t>школи;</a:t>
            </a:r>
            <a:endParaRPr lang="ru-RU" sz="2400" dirty="0"/>
          </a:p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/>
              <a:t>ознайомитись із основними психологічними проблемами вищої </a:t>
            </a:r>
            <a:r>
              <a:rPr lang="uk-UA" sz="2400" dirty="0" smtClean="0"/>
              <a:t>школи;</a:t>
            </a:r>
            <a:endParaRPr lang="ru-RU" sz="2400" dirty="0"/>
          </a:p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/>
              <a:t>засвоїти закономірності професійного становлення та особистісного зростання майбутніх фахівців;</a:t>
            </a:r>
            <a:endParaRPr lang="ru-RU" sz="2400" dirty="0"/>
          </a:p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/>
              <a:t>формувати внутрішню мотивацію до урахування психологічних законів та закономірностей у професійній  педагогічній діяльності;</a:t>
            </a:r>
            <a:endParaRPr lang="ru-RU" sz="2400" dirty="0"/>
          </a:p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/>
              <a:t>сприяти професійному самовизначенню і оволодінню </a:t>
            </a:r>
            <a:r>
              <a:rPr lang="uk-UA" sz="2400" dirty="0" err="1"/>
              <a:t>професійно</a:t>
            </a:r>
            <a:r>
              <a:rPr lang="uk-UA" sz="2400" dirty="0"/>
              <a:t>-педагогічної ідентичності;</a:t>
            </a:r>
            <a:endParaRPr lang="ru-RU" sz="2400" dirty="0"/>
          </a:p>
          <a:p>
            <a:pPr marL="542925" lvl="0" indent="-542925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uk-UA" sz="2400" dirty="0"/>
              <a:t>розвинути </a:t>
            </a:r>
            <a:r>
              <a:rPr lang="uk-UA" sz="2400" dirty="0" err="1"/>
              <a:t>професійно</a:t>
            </a:r>
            <a:r>
              <a:rPr lang="uk-UA" sz="2400" dirty="0"/>
              <a:t> важливі якості особистості</a:t>
            </a:r>
            <a:r>
              <a:rPr lang="uk-UA" sz="2400" dirty="0" smtClean="0"/>
              <a:t>.</a:t>
            </a:r>
            <a:endParaRPr lang="ru-RU" sz="2400" dirty="0"/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5155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225359"/>
              </p:ext>
            </p:extLst>
          </p:nvPr>
        </p:nvGraphicFramePr>
        <p:xfrm>
          <a:off x="3921761" y="284476"/>
          <a:ext cx="7721598" cy="63149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4400893">
                  <a:extLst>
                    <a:ext uri="{9D8B030D-6E8A-4147-A177-3AD203B41FA5}">
                      <a16:colId xmlns:a16="http://schemas.microsoft.com/office/drawing/2014/main" val="3907128068"/>
                    </a:ext>
                  </a:extLst>
                </a:gridCol>
                <a:gridCol w="772004">
                  <a:extLst>
                    <a:ext uri="{9D8B030D-6E8A-4147-A177-3AD203B41FA5}">
                      <a16:colId xmlns:a16="http://schemas.microsoft.com/office/drawing/2014/main" val="1814618160"/>
                    </a:ext>
                  </a:extLst>
                </a:gridCol>
                <a:gridCol w="687177">
                  <a:extLst>
                    <a:ext uri="{9D8B030D-6E8A-4147-A177-3AD203B41FA5}">
                      <a16:colId xmlns:a16="http://schemas.microsoft.com/office/drawing/2014/main" val="3315340072"/>
                    </a:ext>
                  </a:extLst>
                </a:gridCol>
                <a:gridCol w="930762">
                  <a:extLst>
                    <a:ext uri="{9D8B030D-6E8A-4147-A177-3AD203B41FA5}">
                      <a16:colId xmlns:a16="http://schemas.microsoft.com/office/drawing/2014/main" val="1886478149"/>
                    </a:ext>
                  </a:extLst>
                </a:gridCol>
                <a:gridCol w="930762">
                  <a:extLst>
                    <a:ext uri="{9D8B030D-6E8A-4147-A177-3AD203B41FA5}">
                      <a16:colId xmlns:a16="http://schemas.microsoft.com/office/drawing/2014/main" val="1052983025"/>
                    </a:ext>
                  </a:extLst>
                </a:gridCol>
              </a:tblGrid>
              <a:tr h="234589">
                <a:tc rowSpan="3">
                  <a:txBody>
                    <a:bodyPr/>
                    <a:lstStyle/>
                    <a:p>
                      <a:pPr marL="838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Назви</a:t>
                      </a:r>
                      <a:r>
                        <a:rPr lang="uk-UA" sz="1200" b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тематичних</a:t>
                      </a:r>
                      <a:r>
                        <a:rPr lang="uk-UA" sz="1200" b="1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розділів</a:t>
                      </a:r>
                      <a:r>
                        <a:rPr lang="uk-UA" sz="1200" b="1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200" b="1" spc="-5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marL="5911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18956"/>
                  </a:ext>
                </a:extLst>
              </a:tr>
              <a:tr h="1920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28600" marR="70485" indent="-1371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4330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050" b="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тому</a:t>
                      </a:r>
                      <a:r>
                        <a:rPr lang="uk-UA" sz="1050" b="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533489"/>
                  </a:ext>
                </a:extLst>
              </a:tr>
              <a:tr h="284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лекції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539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практтичні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825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сам.</a:t>
                      </a:r>
                      <a:r>
                        <a:rPr lang="uk-UA" sz="1050" b="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7564731"/>
                  </a:ext>
                </a:extLst>
              </a:tr>
              <a:tr h="192066">
                <a:tc gridSpan="5">
                  <a:txBody>
                    <a:bodyPr/>
                    <a:lstStyle/>
                    <a:p>
                      <a:pPr marL="10426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uk-UA" sz="1050" b="1" i="1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lang="uk-UA" sz="1050" b="1" i="1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питання</a:t>
                      </a:r>
                      <a:r>
                        <a:rPr lang="uk-UA" sz="1050" b="1" i="1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психології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вищої</a:t>
                      </a:r>
                      <a:r>
                        <a:rPr lang="uk-UA" sz="1050" b="1" i="1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школи</a:t>
                      </a:r>
                      <a:endParaRPr lang="ru-RU" sz="105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656010"/>
                  </a:ext>
                </a:extLst>
              </a:tr>
              <a:tr h="384134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Предмет,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задачі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050" b="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uk-UA" sz="1050" b="0" spc="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психології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вищої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школи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562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7058947"/>
                  </a:ext>
                </a:extLst>
              </a:tr>
              <a:tr h="36328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1050" b="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Методологія</a:t>
                      </a:r>
                      <a:r>
                        <a:rPr lang="uk-UA" sz="1050" b="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050" b="0" spc="-6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принципи</a:t>
                      </a:r>
                      <a:r>
                        <a:rPr lang="uk-UA" sz="1050" b="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психологічного</a:t>
                      </a:r>
                      <a:r>
                        <a:rPr lang="uk-UA" sz="1050" b="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дослідження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562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" marR="184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87833006"/>
                  </a:ext>
                </a:extLst>
              </a:tr>
              <a:tr h="384134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Психологічна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освітнього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процесу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закладі вищої освіти.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562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2810865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змістовим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модулем 1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562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6413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8652350"/>
                  </a:ext>
                </a:extLst>
              </a:tr>
              <a:tr h="192066">
                <a:tc gridSpan="5">
                  <a:txBody>
                    <a:bodyPr/>
                    <a:lstStyle/>
                    <a:p>
                      <a:pPr marL="123825" marR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uk-UA" sz="1050" b="1" i="1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Психологічна</a:t>
                      </a:r>
                      <a:r>
                        <a:rPr lang="uk-UA" sz="1050" b="1" i="1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студентства</a:t>
                      </a:r>
                      <a:endParaRPr lang="ru-RU" sz="105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719246"/>
                  </a:ext>
                </a:extLst>
              </a:tr>
              <a:tr h="36328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uk-UA" sz="1050" b="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Психологічна</a:t>
                      </a:r>
                      <a:r>
                        <a:rPr lang="uk-UA" sz="1050" b="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r>
                        <a:rPr lang="uk-UA" sz="1050" b="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студентського</a:t>
                      </a:r>
                      <a:r>
                        <a:rPr lang="uk-UA" sz="1050" b="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віку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5250899"/>
                  </a:ext>
                </a:extLst>
              </a:tr>
              <a:tr h="36328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Психологічні</a:t>
                      </a:r>
                      <a:r>
                        <a:rPr lang="uk-UA" sz="1050" b="0" spc="-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uk-UA" sz="1050" b="0" spc="-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студентської</a:t>
                      </a:r>
                      <a:r>
                        <a:rPr lang="uk-UA" sz="1050" b="0" spc="-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67219986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змістовим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модулем 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0386341"/>
                  </a:ext>
                </a:extLst>
              </a:tr>
              <a:tr h="244651">
                <a:tc gridSpan="5">
                  <a:txBody>
                    <a:bodyPr/>
                    <a:lstStyle/>
                    <a:p>
                      <a:pPr marL="78105" marR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</a:t>
                      </a:r>
                      <a:r>
                        <a:rPr lang="uk-UA" sz="1050" b="1" i="1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uk-UA" sz="1050" b="1" i="1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050" b="1" i="1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Професійне</a:t>
                      </a:r>
                      <a:r>
                        <a:rPr lang="uk-UA" sz="1050" b="1" i="1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</a:t>
                      </a:r>
                      <a:r>
                        <a:rPr lang="uk-UA" sz="1050" b="1" i="1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особистості студента</a:t>
                      </a:r>
                      <a:r>
                        <a:rPr lang="uk-UA" sz="1050" b="1" i="1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процесі фахової підготовки</a:t>
                      </a:r>
                      <a:endParaRPr lang="ru-RU" sz="105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301935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uk-UA" sz="1050" b="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Психологічний</a:t>
                      </a:r>
                      <a:r>
                        <a:rPr lang="uk-UA" sz="1050" b="0" spc="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</a:t>
                      </a:r>
                      <a:r>
                        <a:rPr lang="uk-UA" sz="1050" b="0" spc="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учіння</a:t>
                      </a:r>
                      <a:r>
                        <a:rPr lang="uk-UA" sz="1050" b="0" spc="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студентів.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1359362"/>
                  </a:ext>
                </a:extLst>
              </a:tr>
              <a:tr h="54492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en-US" sz="1050" b="0" spc="1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Професійне</a:t>
                      </a:r>
                      <a:r>
                        <a:rPr lang="uk-UA" sz="1050" b="0" spc="1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</a:t>
                      </a:r>
                      <a:r>
                        <a:rPr lang="uk-UA" sz="1050" b="0" spc="1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особистості</a:t>
                      </a:r>
                      <a:r>
                        <a:rPr lang="uk-UA" sz="1050" b="0" spc="1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студента як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майбутнього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фахівця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вищою</a:t>
                      </a:r>
                      <a:r>
                        <a:rPr lang="uk-UA" sz="1050" b="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освітою.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6858858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 marR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050" b="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змістовим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модулем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06550886"/>
                  </a:ext>
                </a:extLst>
              </a:tr>
              <a:tr h="272224">
                <a:tc gridSpan="5">
                  <a:txBody>
                    <a:bodyPr/>
                    <a:lstStyle/>
                    <a:p>
                      <a:pPr marL="78105" marR="1504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</a:t>
                      </a:r>
                      <a:r>
                        <a:rPr lang="uk-UA" sz="1050" b="1" i="1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uk-UA" sz="1050" b="1" i="1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Психологічний аналіз</a:t>
                      </a:r>
                      <a:r>
                        <a:rPr lang="uk-UA" sz="1050" b="1" i="1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1050" b="1" i="1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викладача</a:t>
                      </a:r>
                      <a:r>
                        <a:rPr lang="uk-UA" sz="1050" b="1" i="1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закладу вищої освіти</a:t>
                      </a:r>
                      <a:endParaRPr lang="ru-RU" sz="105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216526"/>
                  </a:ext>
                </a:extLst>
              </a:tr>
              <a:tr h="36328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uk-UA" sz="1050" b="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Психологія особистості</a:t>
                      </a:r>
                      <a:r>
                        <a:rPr lang="uk-UA" sz="1050" b="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1050" b="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викладача ЗВО.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195798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uk-UA" sz="1050" b="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Взаємовідносини</a:t>
                      </a:r>
                      <a:r>
                        <a:rPr lang="uk-UA" sz="1050" b="0" spc="-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викладачів і</a:t>
                      </a:r>
                      <a:r>
                        <a:rPr lang="uk-UA" sz="1050" b="0" spc="-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студентів.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49270299"/>
                  </a:ext>
                </a:extLst>
              </a:tr>
              <a:tr h="363283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uk-UA" sz="1050" b="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uk-UA" sz="1050" b="0" spc="-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педагогічного</a:t>
                      </a:r>
                      <a:r>
                        <a:rPr lang="uk-UA" sz="1050" b="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конфлікту</a:t>
                      </a:r>
                      <a:r>
                        <a:rPr lang="uk-UA" sz="1050" b="0" spc="-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050" b="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 </a:t>
                      </a:r>
                      <a:r>
                        <a:rPr lang="uk-UA" sz="1050" b="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його</a:t>
                      </a:r>
                      <a:r>
                        <a:rPr lang="uk-UA" sz="1050" b="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запобігання.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3124906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 marR="9017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050" b="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змістовим</a:t>
                      </a:r>
                      <a:r>
                        <a:rPr lang="uk-UA" sz="1050" b="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модулем</a:t>
                      </a:r>
                      <a:r>
                        <a:rPr lang="uk-UA" sz="1050" b="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1900744"/>
                  </a:ext>
                </a:extLst>
              </a:tr>
              <a:tr h="192066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 5. Підсумковий контроль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5968910"/>
                  </a:ext>
                </a:extLst>
              </a:tr>
              <a:tr h="228696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Усього годин</a:t>
                      </a:r>
                      <a:endParaRPr lang="ru-RU" sz="7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7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7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7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7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0940125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86512" y="1478280"/>
            <a:ext cx="2834640" cy="2377440"/>
          </a:xfrm>
        </p:spPr>
        <p:txBody>
          <a:bodyPr/>
          <a:lstStyle/>
          <a:p>
            <a:pPr algn="ctr"/>
            <a:r>
              <a:rPr lang="uk-UA" dirty="0" smtClean="0"/>
              <a:t>Структура навчальної дисципліни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8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12</TotalTime>
  <Words>313</Words>
  <Application>Microsoft Office PowerPoint</Application>
  <PresentationFormat>Широкоэкранный</PresentationFormat>
  <Paragraphs>104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Corbel</vt:lpstr>
      <vt:lpstr>Times New Roman</vt:lpstr>
      <vt:lpstr>Wingdings</vt:lpstr>
      <vt:lpstr>Wingdings 2</vt:lpstr>
      <vt:lpstr>Рамка</vt:lpstr>
      <vt:lpstr>Презентація курсу</vt:lpstr>
      <vt:lpstr>Мета курсу</vt:lpstr>
      <vt:lpstr>Завдання вивчення дисципліни</vt:lpstr>
      <vt:lpstr>Структура навчальної дисципліни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Home-PC</dc:creator>
  <cp:lastModifiedBy>Home-PC</cp:lastModifiedBy>
  <cp:revision>4</cp:revision>
  <dcterms:created xsi:type="dcterms:W3CDTF">2023-02-16T11:53:26Z</dcterms:created>
  <dcterms:modified xsi:type="dcterms:W3CDTF">2023-02-16T12:06:25Z</dcterms:modified>
</cp:coreProperties>
</file>