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80" r:id="rId4"/>
    <p:sldId id="258" r:id="rId5"/>
    <p:sldId id="259" r:id="rId6"/>
    <p:sldId id="260" r:id="rId7"/>
    <p:sldId id="261" r:id="rId8"/>
    <p:sldId id="262" r:id="rId9"/>
    <p:sldId id="263" r:id="rId10"/>
    <p:sldId id="264" r:id="rId11"/>
    <p:sldId id="265" r:id="rId12"/>
    <p:sldId id="266" r:id="rId13"/>
    <p:sldId id="267" r:id="rId14"/>
    <p:sldId id="268" r:id="rId15"/>
    <p:sldId id="269" r:id="rId16"/>
    <p:sldId id="272" r:id="rId17"/>
    <p:sldId id="273" r:id="rId18"/>
    <p:sldId id="275" r:id="rId19"/>
    <p:sldId id="274" r:id="rId20"/>
    <p:sldId id="276" r:id="rId21"/>
    <p:sldId id="277" r:id="rId22"/>
    <p:sldId id="278" r:id="rId23"/>
    <p:sldId id="27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31"/>
    <p:restoredTop sz="94685"/>
  </p:normalViewPr>
  <p:slideViewPr>
    <p:cSldViewPr snapToGrid="0" snapToObjects="1">
      <p:cViewPr varScale="1">
        <p:scale>
          <a:sx n="72" d="100"/>
          <a:sy n="72" d="100"/>
        </p:scale>
        <p:origin x="-426"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ru-RU"/>
              <a:t>Образец заголовка</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4/18/2019</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923A1CC3-2375-41D4-9E03-427CAF2A4C1A}" type="datetimeFigureOut">
              <a:rPr lang="en-US" dirty="0"/>
              <a:pPr/>
              <a:t>4/18/2019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ru-RU"/>
              <a:t>Образец заголовка</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AFF16868-8199-4C2C-A5B1-63AEE139F88E}" type="datetimeFigureOut">
              <a:rPr lang="en-US" dirty="0"/>
              <a:pPr/>
              <a:t>4/18/2019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ru-RU"/>
              <a:t>Образец заголовка</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AAD9FF7F-6988-44CC-821B-644E70CD2F73}" type="datetimeFigureOut">
              <a:rPr lang="en-US" dirty="0"/>
              <a:pPr/>
              <a:t>4/18/2019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C12C299-16B2-4475-990D-751901EACC14}" type="datetimeFigureOut">
              <a:rPr lang="en-US" dirty="0"/>
              <a:pPr/>
              <a:t>4/18/2019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pPr/>
              <a:t>4/18/2019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pPr/>
              <a:t>4/18/2019</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pPr/>
              <a:t>4/18/2019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pPr/>
              <a:t>4/18/2019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pPr/>
              <a:t>4/18/2019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34E6425-0181-43F2-84FC-787E803FD2F8}" type="datetimeFigureOut">
              <a:rPr lang="en-US" dirty="0"/>
              <a:pPr/>
              <a:t>4/18/2019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pPr/>
              <a:t>4/18/2019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pPr/>
              <a:t>4/18/2019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pPr/>
              <a:t>4/18/2019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pPr/>
              <a:t>4/18/2019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6E86A4C-8E40-4F87-A4F0-01A0687C5742}" type="datetimeFigureOut">
              <a:rPr lang="en-US" dirty="0"/>
              <a:pPr/>
              <a:t>4/18/2019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ru-RU"/>
              <a:t>Вставка рисунка</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35E72C73-2D91-4E12-BA25-F0AA0C03599B}" type="datetimeFigureOut">
              <a:rPr lang="en-US" dirty="0"/>
              <a:pPr/>
              <a:t>4/18/2019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ru-RU"/>
              <a:t>Образец заголовка</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pPr/>
              <a:t>4/18/2019</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uk.wikipedia.org/wiki/%D0%A1%D0%B2%D1%96%D1%82%D0%BB%D0%B8%D1%87%D0%BD%D0%B8%D0%B9_%D0%86%D0%B2%D0%B0%D0%BD_%D0%9E%D0%BB%D0%B5%D0%BA%D1%81%D1%96%D0%B9%D0%BE%D0%B2%D0%B8%D1%87" TargetMode="External"/><Relationship Id="rId7" Type="http://schemas.openxmlformats.org/officeDocument/2006/relationships/image" Target="../media/image17.png"/><Relationship Id="rId2" Type="http://schemas.openxmlformats.org/officeDocument/2006/relationships/hyperlink" Target="https://uk.wikipedia.org/wiki/%D0%A1%D1%82%D1%83%D1%81_%D0%92%D0%B0%D1%81%D0%B8%D0%BB%D1%8C_%D0%A1%D0%B5%D0%BC%D0%B5%D0%BD%D0%BE%D0%B2%D0%B8%D1%87" TargetMode="External"/><Relationship Id="rId1" Type="http://schemas.openxmlformats.org/officeDocument/2006/relationships/slideLayout" Target="../slideLayouts/slideLayout3.xml"/><Relationship Id="rId6" Type="http://schemas.openxmlformats.org/officeDocument/2006/relationships/hyperlink" Target="https://uk.wikipedia.org/wiki/%D0%A1%D0%BE%D0%BA%D1%83%D0%BB%D1%8C%D1%81%D1%8C%D0%BA%D0%B8%D0%B9_%D0%86%D0%B2%D0%B0%D0%BD_%D0%93%D1%80%D0%B8%D0%B3%D0%BE%D1%80%D0%BE%D0%B2%D0%B8%D1%87" TargetMode="External"/><Relationship Id="rId5" Type="http://schemas.openxmlformats.org/officeDocument/2006/relationships/hyperlink" Target="https://uk.wikipedia.org/wiki/%D0%A1%D0%B2%D0%B5%D1%80%D1%81%D1%82%D1%8E%D0%BA_%D0%84%D0%B2%D0%B3%D0%B5%D0%BD_%D0%9E%D0%BB%D0%B5%D0%BA%D1%81%D0%B0%D0%BD%D0%B4%D1%80%D0%BE%D0%B2%D0%B8%D1%87" TargetMode="External"/><Relationship Id="rId4" Type="http://schemas.openxmlformats.org/officeDocument/2006/relationships/hyperlink" Target="https://uk.wikipedia.org/wiki/%D0%94%D0%B7%D1%8E%D0%B1%D0%B0_%D0%86%D0%B2%D0%B0%D0%BD_%D0%9C%D0%B8%D1%85%D0%B0%D0%B9%D0%BB%D0%BE%D0%B2%D0%B8%D1%87"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pravda.com.ua/articles/2002/08/21/2990208/" TargetMode="External"/><Relationship Id="rId2" Type="http://schemas.openxmlformats.org/officeDocument/2006/relationships/hyperlink" Target="http://www.svoboda-news.com/arxiv/pdf/2003/Svoboda-2003-08.pdf" TargetMode="External"/><Relationship Id="rId1" Type="http://schemas.openxmlformats.org/officeDocument/2006/relationships/slideLayout" Target="../slideLayouts/slideLayout2.xml"/><Relationship Id="rId4" Type="http://schemas.openxmlformats.org/officeDocument/2006/relationships/hyperlink" Target="https://rozmova.wordpress.com/2017/06/27/vakhtanh-kipiani-11/"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60AFBF4-7441-3240-9EE8-26B2FB5036FB}"/>
              </a:ext>
            </a:extLst>
          </p:cNvPr>
          <p:cNvSpPr>
            <a:spLocks noGrp="1"/>
          </p:cNvSpPr>
          <p:nvPr>
            <p:ph type="ctrTitle"/>
          </p:nvPr>
        </p:nvSpPr>
        <p:spPr>
          <a:xfrm>
            <a:off x="1683171" y="2090176"/>
            <a:ext cx="8825658" cy="2677648"/>
          </a:xfrm>
        </p:spPr>
        <p:txBody>
          <a:bodyPr/>
          <a:lstStyle/>
          <a:p>
            <a:pPr algn="ctr"/>
            <a:r>
              <a:rPr lang="ru-RU" b="1" i="1" dirty="0" err="1"/>
              <a:t>Українська</a:t>
            </a:r>
            <a:r>
              <a:rPr lang="ru-RU" b="1" i="1" dirty="0"/>
              <a:t> </a:t>
            </a:r>
            <a:r>
              <a:rPr lang="ru-RU" b="1" i="1" dirty="0" err="1"/>
              <a:t>самвидавна</a:t>
            </a:r>
            <a:r>
              <a:rPr lang="ru-RU" b="1" i="1" dirty="0"/>
              <a:t> </a:t>
            </a:r>
            <a:r>
              <a:rPr lang="ru-RU" b="1" i="1" dirty="0" err="1"/>
              <a:t>преса</a:t>
            </a:r>
            <a:r>
              <a:rPr lang="ru-RU" dirty="0"/>
              <a:t/>
            </a:r>
            <a:br>
              <a:rPr lang="ru-RU" dirty="0"/>
            </a:br>
            <a:endParaRPr lang="ru-RU" dirty="0"/>
          </a:p>
        </p:txBody>
      </p:sp>
    </p:spTree>
    <p:extLst>
      <p:ext uri="{BB962C8B-B14F-4D97-AF65-F5344CB8AC3E}">
        <p14:creationId xmlns="" xmlns:p14="http://schemas.microsoft.com/office/powerpoint/2010/main" val="27581448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 xmlns:a16="http://schemas.microsoft.com/office/drawing/2014/main" id="{D58D4B15-22FB-3440-B750-E6BFAC71DEB3}"/>
              </a:ext>
            </a:extLst>
          </p:cNvPr>
          <p:cNvSpPr>
            <a:spLocks noGrp="1"/>
          </p:cNvSpPr>
          <p:nvPr>
            <p:ph type="ctrTitle"/>
          </p:nvPr>
        </p:nvSpPr>
        <p:spPr>
          <a:xfrm>
            <a:off x="985621" y="728133"/>
            <a:ext cx="10681445" cy="5841999"/>
          </a:xfrm>
        </p:spPr>
        <p:txBody>
          <a:bodyPr/>
          <a:lstStyle/>
          <a:p>
            <a:r>
              <a:rPr lang="uk-UA" sz="2800" b="1" dirty="0" err="1"/>
              <a:t>Темарій</a:t>
            </a:r>
            <a:r>
              <a:rPr lang="uk-UA" sz="2800" b="1" dirty="0"/>
              <a:t>:</a:t>
            </a:r>
            <a:r>
              <a:rPr lang="uk-UA" sz="2800" dirty="0"/>
              <a:t> </a:t>
            </a:r>
            <a:r>
              <a:rPr lang="uk-UA" sz="2800" dirty="0" smtClean="0"/>
              <a:t/>
            </a:r>
            <a:br>
              <a:rPr lang="uk-UA" sz="2800" dirty="0" smtClean="0"/>
            </a:br>
            <a:r>
              <a:rPr lang="uk-UA" sz="2800" dirty="0" smtClean="0"/>
              <a:t>- </a:t>
            </a:r>
            <a:r>
              <a:rPr lang="uk-UA" sz="2800" dirty="0"/>
              <a:t>літературні, філософські й суспільно-політичні </a:t>
            </a:r>
            <a:r>
              <a:rPr lang="uk-UA" sz="2800" dirty="0" smtClean="0"/>
              <a:t>твори;</a:t>
            </a:r>
            <a:br>
              <a:rPr lang="uk-UA" sz="2800" dirty="0" smtClean="0"/>
            </a:br>
            <a:r>
              <a:rPr lang="uk-UA" sz="2800" dirty="0" smtClean="0"/>
              <a:t>- релігійні книги;</a:t>
            </a:r>
            <a:br>
              <a:rPr lang="uk-UA" sz="2800" dirty="0" smtClean="0"/>
            </a:br>
            <a:r>
              <a:rPr lang="uk-UA" sz="2800" dirty="0" smtClean="0"/>
              <a:t>- підручники;</a:t>
            </a:r>
            <a:br>
              <a:rPr lang="uk-UA" sz="2800" dirty="0" smtClean="0"/>
            </a:br>
            <a:r>
              <a:rPr lang="uk-UA" sz="2800" dirty="0" smtClean="0"/>
              <a:t>- </a:t>
            </a:r>
            <a:r>
              <a:rPr lang="uk-UA" sz="2800" dirty="0"/>
              <a:t>періодичні </a:t>
            </a:r>
            <a:r>
              <a:rPr lang="uk-UA" sz="2800" dirty="0" smtClean="0"/>
              <a:t>видання;</a:t>
            </a:r>
            <a:br>
              <a:rPr lang="uk-UA" sz="2800" dirty="0" smtClean="0"/>
            </a:br>
            <a:r>
              <a:rPr lang="uk-UA" sz="2800" dirty="0" smtClean="0"/>
              <a:t>- передруки </a:t>
            </a:r>
            <a:r>
              <a:rPr lang="uk-UA" sz="2800" dirty="0"/>
              <a:t>й переклади недозволених в СРСР чужоземних </a:t>
            </a:r>
            <a:r>
              <a:rPr lang="uk-UA" sz="2800" dirty="0" smtClean="0"/>
              <a:t>творів (про </a:t>
            </a:r>
            <a:r>
              <a:rPr lang="uk-UA" sz="2800" dirty="0"/>
              <a:t>нерозв'язане національне питання, </a:t>
            </a:r>
            <a:r>
              <a:rPr lang="uk-UA" sz="2800" dirty="0" smtClean="0"/>
              <a:t>антирадянський опір, судові процеси, </a:t>
            </a:r>
            <a:r>
              <a:rPr lang="uk-UA" sz="2800" smtClean="0"/>
              <a:t>арешти </a:t>
            </a:r>
            <a:r>
              <a:rPr lang="uk-UA" sz="2800" smtClean="0"/>
              <a:t>і репресії КДБ). </a:t>
            </a:r>
            <a:r>
              <a:rPr lang="ru-RU" dirty="0"/>
              <a:t/>
            </a:r>
            <a:br>
              <a:rPr lang="ru-RU" dirty="0"/>
            </a:br>
            <a:endParaRPr lang="ru-RU" dirty="0"/>
          </a:p>
        </p:txBody>
      </p:sp>
    </p:spTree>
    <p:extLst>
      <p:ext uri="{BB962C8B-B14F-4D97-AF65-F5344CB8AC3E}">
        <p14:creationId xmlns="" xmlns:p14="http://schemas.microsoft.com/office/powerpoint/2010/main" val="3056731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 xmlns:a16="http://schemas.microsoft.com/office/drawing/2014/main" id="{A067817F-643C-E148-AF6C-43BA501391FC}"/>
              </a:ext>
            </a:extLst>
          </p:cNvPr>
          <p:cNvSpPr>
            <a:spLocks noGrp="1"/>
          </p:cNvSpPr>
          <p:nvPr>
            <p:ph type="title"/>
          </p:nvPr>
        </p:nvSpPr>
        <p:spPr>
          <a:xfrm>
            <a:off x="527579" y="956735"/>
            <a:ext cx="11362265" cy="1007532"/>
          </a:xfrm>
        </p:spPr>
        <p:txBody>
          <a:bodyPr/>
          <a:lstStyle/>
          <a:p>
            <a:r>
              <a:rPr lang="ru-RU" sz="2800" dirty="0" err="1"/>
              <a:t>Видання</a:t>
            </a:r>
            <a:r>
              <a:rPr lang="ru-RU" sz="2800" dirty="0"/>
              <a:t> «</a:t>
            </a:r>
            <a:r>
              <a:rPr lang="ru-RU" sz="2800" dirty="0" err="1"/>
              <a:t>Самвидаву</a:t>
            </a:r>
            <a:r>
              <a:rPr lang="ru-RU" sz="2800" dirty="0"/>
              <a:t>» </a:t>
            </a:r>
            <a:r>
              <a:rPr lang="ru-RU" sz="2800" dirty="0" err="1"/>
              <a:t>реаліз</a:t>
            </a:r>
            <a:r>
              <a:rPr lang="uk-UA" sz="2800" dirty="0" err="1"/>
              <a:t>ов</a:t>
            </a:r>
            <a:r>
              <a:rPr lang="ru-RU" sz="2800" dirty="0" err="1"/>
              <a:t>увались</a:t>
            </a:r>
            <a:r>
              <a:rPr lang="ru-RU" sz="2800" dirty="0"/>
              <a:t> за </a:t>
            </a:r>
            <a:r>
              <a:rPr lang="ru-RU" sz="2800" dirty="0" err="1"/>
              <a:t>допомогою</a:t>
            </a:r>
            <a:r>
              <a:rPr lang="ru-RU" sz="2800" dirty="0"/>
              <a:t> </a:t>
            </a:r>
            <a:r>
              <a:rPr lang="ru-RU" sz="2800" dirty="0" err="1"/>
              <a:t>різних</a:t>
            </a:r>
            <a:r>
              <a:rPr lang="ru-RU" sz="2800" dirty="0"/>
              <a:t> </a:t>
            </a:r>
            <a:r>
              <a:rPr lang="ru-RU" sz="2800" dirty="0" err="1"/>
              <a:t>технічних</a:t>
            </a:r>
            <a:r>
              <a:rPr lang="ru-RU" sz="2800" dirty="0"/>
              <a:t> </a:t>
            </a:r>
            <a:r>
              <a:rPr lang="ru-RU" sz="2800" dirty="0" err="1"/>
              <a:t>засобів</a:t>
            </a:r>
            <a:r>
              <a:rPr lang="ru-RU" sz="2800" dirty="0"/>
              <a:t>: </a:t>
            </a:r>
            <a:r>
              <a:rPr lang="ru-RU" sz="2800" dirty="0" err="1"/>
              <a:t>переписування</a:t>
            </a:r>
            <a:r>
              <a:rPr lang="ru-RU" sz="2800" dirty="0"/>
              <a:t>, </a:t>
            </a:r>
            <a:r>
              <a:rPr lang="uk-UA" sz="2800" dirty="0"/>
              <a:t>друкарські машинки, </a:t>
            </a:r>
            <a:r>
              <a:rPr lang="ru-RU" sz="2800" dirty="0" err="1"/>
              <a:t>розмноження</a:t>
            </a:r>
            <a:r>
              <a:rPr lang="ru-RU" sz="2800" dirty="0"/>
              <a:t> на </a:t>
            </a:r>
            <a:r>
              <a:rPr lang="uk-UA" sz="2800" dirty="0"/>
              <a:t>гектографах, шапірографах </a:t>
            </a:r>
            <a:r>
              <a:rPr lang="ru-RU" sz="2800" dirty="0" err="1"/>
              <a:t>тощо</a:t>
            </a:r>
            <a:r>
              <a:rPr lang="ru-RU" sz="2800" dirty="0"/>
              <a:t>. </a:t>
            </a:r>
            <a:r>
              <a:rPr lang="ru-RU" dirty="0"/>
              <a:t/>
            </a:r>
            <a:br>
              <a:rPr lang="ru-RU" dirty="0"/>
            </a:br>
            <a:endParaRPr lang="ru-RU" dirty="0"/>
          </a:p>
        </p:txBody>
      </p:sp>
      <p:sp>
        <p:nvSpPr>
          <p:cNvPr id="7" name="Объект 6">
            <a:extLst>
              <a:ext uri="{FF2B5EF4-FFF2-40B4-BE49-F238E27FC236}">
                <a16:creationId xmlns="" xmlns:a16="http://schemas.microsoft.com/office/drawing/2014/main" id="{5711FFE2-4D80-0D4E-9045-789CC7F1CC44}"/>
              </a:ext>
            </a:extLst>
          </p:cNvPr>
          <p:cNvSpPr>
            <a:spLocks noGrp="1"/>
          </p:cNvSpPr>
          <p:nvPr>
            <p:ph sz="half" idx="1"/>
          </p:nvPr>
        </p:nvSpPr>
        <p:spPr>
          <a:xfrm>
            <a:off x="1383553" y="5994400"/>
            <a:ext cx="4825158" cy="448734"/>
          </a:xfrm>
        </p:spPr>
        <p:txBody>
          <a:bodyPr/>
          <a:lstStyle/>
          <a:p>
            <a:r>
              <a:rPr lang="ru-RU" b="1" dirty="0"/>
              <a:t>Гектограф</a:t>
            </a:r>
          </a:p>
        </p:txBody>
      </p:sp>
      <p:sp>
        <p:nvSpPr>
          <p:cNvPr id="8" name="Объект 7">
            <a:extLst>
              <a:ext uri="{FF2B5EF4-FFF2-40B4-BE49-F238E27FC236}">
                <a16:creationId xmlns="" xmlns:a16="http://schemas.microsoft.com/office/drawing/2014/main" id="{48C59B2D-9AA1-BE48-9833-1408BC3C4F3E}"/>
              </a:ext>
            </a:extLst>
          </p:cNvPr>
          <p:cNvSpPr>
            <a:spLocks noGrp="1"/>
          </p:cNvSpPr>
          <p:nvPr>
            <p:ph sz="half" idx="2"/>
          </p:nvPr>
        </p:nvSpPr>
        <p:spPr>
          <a:xfrm>
            <a:off x="8172978" y="5994400"/>
            <a:ext cx="4825159" cy="448734"/>
          </a:xfrm>
        </p:spPr>
        <p:txBody>
          <a:bodyPr/>
          <a:lstStyle/>
          <a:p>
            <a:r>
              <a:rPr lang="ru-RU" b="1" dirty="0" err="1"/>
              <a:t>Шапірограф</a:t>
            </a:r>
            <a:endParaRPr lang="ru-RU" b="1" dirty="0"/>
          </a:p>
        </p:txBody>
      </p:sp>
      <p:pic>
        <p:nvPicPr>
          <p:cNvPr id="9" name="Рисунок 8" descr="http://mintorgmuseum.ru/images/vocabulary/mnozhitelnaya_tehnika-01.jpg">
            <a:extLst>
              <a:ext uri="{FF2B5EF4-FFF2-40B4-BE49-F238E27FC236}">
                <a16:creationId xmlns="" xmlns:a16="http://schemas.microsoft.com/office/drawing/2014/main" id="{E3C68295-567A-9D4E-95CD-E31A8A23F83E}"/>
              </a:ext>
            </a:extLst>
          </p:cNvPr>
          <p:cNvPicPr/>
          <p:nvPr/>
        </p:nvPicPr>
        <p:blipFill>
          <a:blip r:embed="rId2" cstate="print"/>
          <a:srcRect/>
          <a:stretch>
            <a:fillRect/>
          </a:stretch>
        </p:blipFill>
        <p:spPr bwMode="auto">
          <a:xfrm>
            <a:off x="220133" y="2362201"/>
            <a:ext cx="5458356" cy="3539064"/>
          </a:xfrm>
          <a:prstGeom prst="rect">
            <a:avLst/>
          </a:prstGeom>
          <a:noFill/>
          <a:ln w="9525">
            <a:noFill/>
            <a:miter lim="800000"/>
            <a:headEnd/>
            <a:tailEnd/>
          </a:ln>
        </p:spPr>
      </p:pic>
      <p:pic>
        <p:nvPicPr>
          <p:cNvPr id="10" name="Рисунок 9" descr="ÐÐ¾Ð²âÑÐ·Ð°Ð½Ðµ Ð·Ð¾Ð±ÑÐ°Ð¶ÐµÐ½Ð½Ñ">
            <a:extLst>
              <a:ext uri="{FF2B5EF4-FFF2-40B4-BE49-F238E27FC236}">
                <a16:creationId xmlns="" xmlns:a16="http://schemas.microsoft.com/office/drawing/2014/main" id="{A11CBD99-58D3-1447-8703-048DBDA9DC4A}"/>
              </a:ext>
            </a:extLst>
          </p:cNvPr>
          <p:cNvPicPr/>
          <p:nvPr/>
        </p:nvPicPr>
        <p:blipFill>
          <a:blip r:embed="rId3" cstate="print"/>
          <a:srcRect/>
          <a:stretch>
            <a:fillRect/>
          </a:stretch>
        </p:blipFill>
        <p:spPr bwMode="auto">
          <a:xfrm>
            <a:off x="6352642" y="2362200"/>
            <a:ext cx="5458357" cy="3505201"/>
          </a:xfrm>
          <a:prstGeom prst="rect">
            <a:avLst/>
          </a:prstGeom>
          <a:noFill/>
          <a:ln w="9525">
            <a:noFill/>
            <a:miter lim="800000"/>
            <a:headEnd/>
            <a:tailEnd/>
          </a:ln>
        </p:spPr>
      </p:pic>
    </p:spTree>
    <p:extLst>
      <p:ext uri="{BB962C8B-B14F-4D97-AF65-F5344CB8AC3E}">
        <p14:creationId xmlns="" xmlns:p14="http://schemas.microsoft.com/office/powerpoint/2010/main" val="4209704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 xmlns:a16="http://schemas.microsoft.com/office/drawing/2014/main" id="{FA896D1C-532A-1C4E-BF58-8F021D3EC6DC}"/>
              </a:ext>
            </a:extLst>
          </p:cNvPr>
          <p:cNvSpPr>
            <a:spLocks noGrp="1"/>
          </p:cNvSpPr>
          <p:nvPr>
            <p:ph type="title"/>
          </p:nvPr>
        </p:nvSpPr>
        <p:spPr>
          <a:xfrm>
            <a:off x="646954" y="2677644"/>
            <a:ext cx="5449046" cy="2283824"/>
          </a:xfrm>
        </p:spPr>
        <p:txBody>
          <a:bodyPr/>
          <a:lstStyle/>
          <a:p>
            <a:pPr algn="ctr"/>
            <a:r>
              <a:rPr lang="ru-RU" sz="3200" b="1" dirty="0"/>
              <a:t>У 1965 </a:t>
            </a:r>
            <a:r>
              <a:rPr lang="ru-RU" sz="3200" b="1" dirty="0" err="1"/>
              <a:t>році</a:t>
            </a:r>
            <a:r>
              <a:rPr lang="ru-RU" sz="3200" b="1" dirty="0"/>
              <a:t> </a:t>
            </a:r>
            <a:r>
              <a:rPr lang="ru-RU" sz="3200" b="1" dirty="0" err="1"/>
              <a:t>з’являються</a:t>
            </a:r>
            <a:r>
              <a:rPr lang="ru-RU" sz="3200" b="1" dirty="0"/>
              <a:t> </a:t>
            </a:r>
            <a:r>
              <a:rPr lang="ru-RU" sz="3200" b="1" dirty="0" err="1"/>
              <a:t>періодичні</a:t>
            </a:r>
            <a:r>
              <a:rPr lang="ru-RU" sz="3200" b="1" dirty="0"/>
              <a:t> </a:t>
            </a:r>
            <a:r>
              <a:rPr lang="ru-RU" sz="3200" b="1" dirty="0" err="1"/>
              <a:t>видання</a:t>
            </a:r>
            <a:r>
              <a:rPr lang="ru-RU" sz="3200" b="1" dirty="0"/>
              <a:t> </a:t>
            </a:r>
            <a:r>
              <a:rPr lang="ru-RU" sz="3200" b="1" dirty="0" err="1"/>
              <a:t>суспільно-політичної</a:t>
            </a:r>
            <a:r>
              <a:rPr lang="ru-RU" sz="3200" b="1" dirty="0"/>
              <a:t> тематики</a:t>
            </a:r>
            <a:r>
              <a:rPr lang="uk-UA" sz="3200" b="1" dirty="0"/>
              <a:t> (м</a:t>
            </a:r>
            <a:r>
              <a:rPr lang="ru-RU" sz="3200" b="1" dirty="0" err="1"/>
              <a:t>ашинописний</a:t>
            </a:r>
            <a:r>
              <a:rPr lang="ru-RU" sz="3200" b="1" dirty="0"/>
              <a:t> журнал «Воля і </a:t>
            </a:r>
            <a:r>
              <a:rPr lang="ru-RU" sz="3200" b="1" dirty="0" err="1"/>
              <a:t>Батьківщина</a:t>
            </a:r>
            <a:r>
              <a:rPr lang="ru-RU" sz="3200" b="1" dirty="0"/>
              <a:t>»</a:t>
            </a:r>
            <a:r>
              <a:rPr lang="uk-UA" sz="3200" b="1" dirty="0"/>
              <a:t>, м. Львів). Протримався 16 номерів.</a:t>
            </a:r>
            <a:r>
              <a:rPr lang="ru-RU" dirty="0"/>
              <a:t/>
            </a:r>
            <a:br>
              <a:rPr lang="ru-RU" dirty="0"/>
            </a:br>
            <a:endParaRPr lang="ru-RU" dirty="0"/>
          </a:p>
        </p:txBody>
      </p:sp>
      <p:pic>
        <p:nvPicPr>
          <p:cNvPr id="6" name="Рисунок 5" descr="http://www.chytomo.com/wp-content/uploads/2018/09/Samovudav-yak-sposib-protustoiannia-zenzuti-03.jpg">
            <a:extLst>
              <a:ext uri="{FF2B5EF4-FFF2-40B4-BE49-F238E27FC236}">
                <a16:creationId xmlns="" xmlns:a16="http://schemas.microsoft.com/office/drawing/2014/main" id="{B1BB6231-50B5-4F46-9BA2-A2DEA856A48A}"/>
              </a:ext>
            </a:extLst>
          </p:cNvPr>
          <p:cNvPicPr/>
          <p:nvPr/>
        </p:nvPicPr>
        <p:blipFill>
          <a:blip r:embed="rId2" cstate="print"/>
          <a:srcRect t="10664"/>
          <a:stretch>
            <a:fillRect/>
          </a:stretch>
        </p:blipFill>
        <p:spPr bwMode="auto">
          <a:xfrm>
            <a:off x="6096000" y="1356934"/>
            <a:ext cx="5940425" cy="3750310"/>
          </a:xfrm>
          <a:prstGeom prst="rect">
            <a:avLst/>
          </a:prstGeom>
          <a:noFill/>
          <a:ln w="9525">
            <a:noFill/>
            <a:miter lim="800000"/>
            <a:headEnd/>
            <a:tailEnd/>
          </a:ln>
          <a:effectLst>
            <a:outerShdw blurRad="50800" dist="50800" dir="7140000" algn="ctr" rotWithShape="0">
              <a:srgbClr val="000000">
                <a:alpha val="43137"/>
              </a:srgbClr>
            </a:outerShdw>
          </a:effectLst>
        </p:spPr>
      </p:pic>
      <p:sp>
        <p:nvSpPr>
          <p:cNvPr id="7" name="TextBox 6">
            <a:extLst>
              <a:ext uri="{FF2B5EF4-FFF2-40B4-BE49-F238E27FC236}">
                <a16:creationId xmlns="" xmlns:a16="http://schemas.microsoft.com/office/drawing/2014/main" id="{517A7E4B-54DC-E144-AE03-C6A6E232BB88}"/>
              </a:ext>
            </a:extLst>
          </p:cNvPr>
          <p:cNvSpPr txBox="1"/>
          <p:nvPr/>
        </p:nvSpPr>
        <p:spPr>
          <a:xfrm>
            <a:off x="6847946" y="5316400"/>
            <a:ext cx="4683654" cy="400110"/>
          </a:xfrm>
          <a:prstGeom prst="rect">
            <a:avLst/>
          </a:prstGeom>
          <a:noFill/>
        </p:spPr>
        <p:txBody>
          <a:bodyPr wrap="square" rtlCol="0">
            <a:spAutoFit/>
          </a:bodyPr>
          <a:lstStyle/>
          <a:p>
            <a:r>
              <a:rPr lang="uk-UA" sz="2000" b="1" dirty="0"/>
              <a:t>«Воля і </a:t>
            </a:r>
            <a:r>
              <a:rPr lang="uk-UA" sz="2000" b="1" dirty="0" err="1"/>
              <a:t>Батьківшина</a:t>
            </a:r>
            <a:r>
              <a:rPr lang="uk-UA" sz="2000" b="1" dirty="0"/>
              <a:t>» 1965-1966 рр.</a:t>
            </a:r>
            <a:endParaRPr lang="ru-RU" sz="2000" dirty="0"/>
          </a:p>
        </p:txBody>
      </p:sp>
    </p:spTree>
    <p:extLst>
      <p:ext uri="{BB962C8B-B14F-4D97-AF65-F5344CB8AC3E}">
        <p14:creationId xmlns="" xmlns:p14="http://schemas.microsoft.com/office/powerpoint/2010/main" val="1127544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7F9FD7B-F1C1-434D-88FB-8B7B91B1ED06}"/>
              </a:ext>
            </a:extLst>
          </p:cNvPr>
          <p:cNvSpPr>
            <a:spLocks noGrp="1"/>
          </p:cNvSpPr>
          <p:nvPr>
            <p:ph type="title"/>
          </p:nvPr>
        </p:nvSpPr>
        <p:spPr>
          <a:xfrm>
            <a:off x="690189" y="1109134"/>
            <a:ext cx="11037046" cy="706964"/>
          </a:xfrm>
        </p:spPr>
        <p:txBody>
          <a:bodyPr/>
          <a:lstStyle/>
          <a:p>
            <a:r>
              <a:rPr lang="uk-UA" sz="2800" b="1" dirty="0"/>
              <a:t>У січні 1970 вийшли перші два номери </a:t>
            </a:r>
            <a:r>
              <a:rPr lang="uk-UA" sz="2800" b="1" dirty="0" err="1"/>
              <a:t>позацензурного</a:t>
            </a:r>
            <a:r>
              <a:rPr lang="uk-UA" sz="2800" b="1" dirty="0"/>
              <a:t> журналу “Український вісник” у Львові, редактором якого став </a:t>
            </a:r>
            <a:r>
              <a:rPr lang="uk-UA" sz="2800" b="1" dirty="0" err="1"/>
              <a:t>В</a:t>
            </a:r>
            <a:r>
              <a:rPr lang="uk-UA" sz="2800" b="1" dirty="0" err="1">
                <a:sym typeface="Symbol" pitchFamily="2" charset="2"/>
              </a:rPr>
              <a:t></a:t>
            </a:r>
            <a:r>
              <a:rPr lang="uk-UA" sz="2800" b="1" dirty="0" err="1"/>
              <a:t>ячеслав</a:t>
            </a:r>
            <a:r>
              <a:rPr lang="uk-UA" sz="2800" b="1" dirty="0"/>
              <a:t> Чорновіл.</a:t>
            </a:r>
            <a:r>
              <a:rPr lang="ru-RU" dirty="0"/>
              <a:t/>
            </a:r>
            <a:br>
              <a:rPr lang="ru-RU" dirty="0"/>
            </a:br>
            <a:endParaRPr lang="ru-RU" dirty="0"/>
          </a:p>
        </p:txBody>
      </p:sp>
      <p:sp>
        <p:nvSpPr>
          <p:cNvPr id="4" name="Объект 3">
            <a:extLst>
              <a:ext uri="{FF2B5EF4-FFF2-40B4-BE49-F238E27FC236}">
                <a16:creationId xmlns="" xmlns:a16="http://schemas.microsoft.com/office/drawing/2014/main" id="{272E0B5E-093A-2447-BAF0-84C7795A011C}"/>
              </a:ext>
            </a:extLst>
          </p:cNvPr>
          <p:cNvSpPr>
            <a:spLocks noGrp="1"/>
          </p:cNvSpPr>
          <p:nvPr>
            <p:ph sz="half" idx="1"/>
          </p:nvPr>
        </p:nvSpPr>
        <p:spPr/>
        <p:txBody>
          <a:bodyPr/>
          <a:lstStyle/>
          <a:p>
            <a:endParaRPr lang="ru-RU"/>
          </a:p>
        </p:txBody>
      </p:sp>
      <p:pic>
        <p:nvPicPr>
          <p:cNvPr id="6" name="Рисунок 5" descr="Ð ÐµÐ·ÑÐ»ÑÑÐ°Ñ Ð¿Ð¾ÑÑÐºÑ Ð·Ð¾Ð±ÑÐ°Ð¶ÐµÐ½Ñ Ð·Ð° Ð·Ð°Ð¿Ð¸ÑÐ¾Ð¼ &quot;Ð²'ÑÑÐµÑÐ»Ð°Ð² ÑÐ¾ÑÐ½Ð¾Ð²ÑÐ»&quot;">
            <a:extLst>
              <a:ext uri="{FF2B5EF4-FFF2-40B4-BE49-F238E27FC236}">
                <a16:creationId xmlns="" xmlns:a16="http://schemas.microsoft.com/office/drawing/2014/main" id="{8E2B539A-EB91-5343-8ADB-0E1E28591086}"/>
              </a:ext>
            </a:extLst>
          </p:cNvPr>
          <p:cNvPicPr/>
          <p:nvPr/>
        </p:nvPicPr>
        <p:blipFill>
          <a:blip r:embed="rId2" cstate="print"/>
          <a:srcRect/>
          <a:stretch>
            <a:fillRect/>
          </a:stretch>
        </p:blipFill>
        <p:spPr bwMode="auto">
          <a:xfrm>
            <a:off x="315911" y="2461471"/>
            <a:ext cx="6728355" cy="3871596"/>
          </a:xfrm>
          <a:prstGeom prst="rect">
            <a:avLst/>
          </a:prstGeom>
          <a:noFill/>
          <a:ln w="9525">
            <a:noFill/>
            <a:miter lim="800000"/>
            <a:headEnd/>
            <a:tailEnd/>
          </a:ln>
        </p:spPr>
      </p:pic>
      <p:pic>
        <p:nvPicPr>
          <p:cNvPr id="7" name="Рисунок 6" descr="Ð ÐµÐ·ÑÐ»ÑÑÐ°Ñ Ð¿Ð¾ÑÑÐºÑ Ð·Ð¾Ð±ÑÐ°Ð¶ÐµÐ½Ñ Ð·Ð° Ð·Ð°Ð¿Ð¸ÑÐ¾Ð¼ &quot;Ð£ÐÐ ÐÐÐÐ¡Ð¬ÐÐÐ ÐÐÐ¡ÐÐÐ&quot;">
            <a:extLst>
              <a:ext uri="{FF2B5EF4-FFF2-40B4-BE49-F238E27FC236}">
                <a16:creationId xmlns="" xmlns:a16="http://schemas.microsoft.com/office/drawing/2014/main" id="{B2D73BD0-535B-9842-B485-D3ABBECCE533}"/>
              </a:ext>
            </a:extLst>
          </p:cNvPr>
          <p:cNvPicPr/>
          <p:nvPr/>
        </p:nvPicPr>
        <p:blipFill>
          <a:blip r:embed="rId3" cstate="print"/>
          <a:srcRect/>
          <a:stretch>
            <a:fillRect/>
          </a:stretch>
        </p:blipFill>
        <p:spPr bwMode="auto">
          <a:xfrm>
            <a:off x="7484377" y="1600304"/>
            <a:ext cx="3848100" cy="4975860"/>
          </a:xfrm>
          <a:prstGeom prst="rect">
            <a:avLst/>
          </a:prstGeom>
          <a:noFill/>
          <a:ln w="9525">
            <a:noFill/>
            <a:miter lim="800000"/>
            <a:headEnd/>
            <a:tailEnd/>
          </a:ln>
        </p:spPr>
      </p:pic>
    </p:spTree>
    <p:extLst>
      <p:ext uri="{BB962C8B-B14F-4D97-AF65-F5344CB8AC3E}">
        <p14:creationId xmlns="" xmlns:p14="http://schemas.microsoft.com/office/powerpoint/2010/main" val="26222357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 xmlns:a16="http://schemas.microsoft.com/office/drawing/2014/main" id="{8823BBCE-4D81-E644-ABCE-D45052ABE778}"/>
              </a:ext>
            </a:extLst>
          </p:cNvPr>
          <p:cNvSpPr>
            <a:spLocks noGrp="1"/>
          </p:cNvSpPr>
          <p:nvPr>
            <p:ph type="title"/>
          </p:nvPr>
        </p:nvSpPr>
        <p:spPr>
          <a:xfrm>
            <a:off x="592667" y="1075268"/>
            <a:ext cx="11006666" cy="706964"/>
          </a:xfrm>
        </p:spPr>
        <p:txBody>
          <a:bodyPr/>
          <a:lstStyle/>
          <a:p>
            <a:r>
              <a:rPr lang="uk-UA" sz="2800" b="1" dirty="0"/>
              <a:t>Працюючи ж</a:t>
            </a:r>
            <a:r>
              <a:rPr lang="ru-RU" sz="2800" b="1" dirty="0" err="1"/>
              <a:t>урналіст</a:t>
            </a:r>
            <a:r>
              <a:rPr lang="uk-UA" sz="2800" b="1" dirty="0" err="1"/>
              <a:t>ом</a:t>
            </a:r>
            <a:r>
              <a:rPr lang="ru-RU" sz="2800" b="1" dirty="0"/>
              <a:t> </a:t>
            </a:r>
            <a:r>
              <a:rPr lang="ru-RU" sz="2800" b="1" dirty="0" err="1"/>
              <a:t>мав</a:t>
            </a:r>
            <a:r>
              <a:rPr lang="ru-RU" sz="2800" b="1" dirty="0"/>
              <a:t> </a:t>
            </a:r>
            <a:r>
              <a:rPr lang="ru-RU" sz="2800" b="1" dirty="0" err="1"/>
              <a:t>зухвалість</a:t>
            </a:r>
            <a:r>
              <a:rPr lang="ru-RU" sz="2800" b="1" dirty="0"/>
              <a:t> </a:t>
            </a:r>
            <a:r>
              <a:rPr lang="ru-RU" sz="2800" b="1" dirty="0" err="1"/>
              <a:t>перенаправити</a:t>
            </a:r>
            <a:r>
              <a:rPr lang="ru-RU" sz="2800" b="1" dirty="0"/>
              <a:t> листа </a:t>
            </a:r>
            <a:r>
              <a:rPr lang="ru-RU" sz="2800" b="1" dirty="0" err="1"/>
              <a:t>політичного</a:t>
            </a:r>
            <a:r>
              <a:rPr lang="ru-RU" sz="2800" b="1" dirty="0"/>
              <a:t> </a:t>
            </a:r>
            <a:r>
              <a:rPr lang="ru-RU" sz="2800" b="1" dirty="0" err="1"/>
              <a:t>в'язня</a:t>
            </a:r>
            <a:r>
              <a:rPr lang="ru-RU" sz="2800" b="1" dirty="0"/>
              <a:t> Валентина Мороза </a:t>
            </a:r>
            <a:r>
              <a:rPr lang="ru-RU" sz="2800" b="1" dirty="0" err="1"/>
              <a:t>із</a:t>
            </a:r>
            <a:r>
              <a:rPr lang="ru-RU" sz="2800" b="1" dirty="0"/>
              <a:t> </a:t>
            </a:r>
            <a:r>
              <a:rPr lang="ru-RU" sz="2800" b="1" dirty="0" err="1"/>
              <a:t>Мордовських</a:t>
            </a:r>
            <a:r>
              <a:rPr lang="ru-RU" sz="2800" b="1" dirty="0"/>
              <a:t> </a:t>
            </a:r>
            <a:r>
              <a:rPr lang="ru-RU" sz="2800" b="1" dirty="0" err="1"/>
              <a:t>таборів</a:t>
            </a:r>
            <a:r>
              <a:rPr lang="ru-RU" sz="2800" b="1" dirty="0"/>
              <a:t> до </a:t>
            </a:r>
            <a:r>
              <a:rPr lang="ru-RU" sz="2800" b="1" dirty="0" err="1"/>
              <a:t>депутатів</a:t>
            </a:r>
            <a:r>
              <a:rPr lang="ru-RU" sz="2800" b="1" dirty="0"/>
              <a:t> </a:t>
            </a:r>
            <a:r>
              <a:rPr lang="ru-RU" sz="2800" b="1" dirty="0" err="1"/>
              <a:t>Верховної</a:t>
            </a:r>
            <a:r>
              <a:rPr lang="ru-RU" sz="2800" b="1" dirty="0"/>
              <a:t> Ради УРСР.</a:t>
            </a:r>
            <a:r>
              <a:rPr lang="ru-RU" dirty="0"/>
              <a:t/>
            </a:r>
            <a:br>
              <a:rPr lang="ru-RU" dirty="0"/>
            </a:br>
            <a:endParaRPr lang="ru-RU" dirty="0"/>
          </a:p>
        </p:txBody>
      </p:sp>
      <p:sp>
        <p:nvSpPr>
          <p:cNvPr id="5" name="Объект 4">
            <a:extLst>
              <a:ext uri="{FF2B5EF4-FFF2-40B4-BE49-F238E27FC236}">
                <a16:creationId xmlns="" xmlns:a16="http://schemas.microsoft.com/office/drawing/2014/main" id="{C0898700-7122-A240-B934-282B3F5BD7FB}"/>
              </a:ext>
            </a:extLst>
          </p:cNvPr>
          <p:cNvSpPr>
            <a:spLocks noGrp="1"/>
          </p:cNvSpPr>
          <p:nvPr>
            <p:ph sz="half" idx="1"/>
          </p:nvPr>
        </p:nvSpPr>
        <p:spPr>
          <a:xfrm>
            <a:off x="951754" y="6295496"/>
            <a:ext cx="4825158" cy="452756"/>
          </a:xfrm>
        </p:spPr>
        <p:txBody>
          <a:bodyPr/>
          <a:lstStyle/>
          <a:p>
            <a:r>
              <a:rPr lang="uk-UA" b="1" dirty="0"/>
              <a:t>дисидент Валентин Мороз</a:t>
            </a:r>
            <a:r>
              <a:rPr lang="ru-RU" dirty="0"/>
              <a:t> </a:t>
            </a:r>
          </a:p>
        </p:txBody>
      </p:sp>
      <p:pic>
        <p:nvPicPr>
          <p:cNvPr id="7" name="Объект 6" descr="https://www.chesno.org/t/29/images/tild6133-6130-4263-b636-393634616463__screenshot_1.jpg">
            <a:extLst>
              <a:ext uri="{FF2B5EF4-FFF2-40B4-BE49-F238E27FC236}">
                <a16:creationId xmlns="" xmlns:a16="http://schemas.microsoft.com/office/drawing/2014/main" id="{4C7C8B5E-C0AC-7F45-85D0-2F53155CA90C}"/>
              </a:ext>
            </a:extLst>
          </p:cNvPr>
          <p:cNvPicPr>
            <a:picLocks noGrp="1"/>
          </p:cNvPicPr>
          <p:nvPr>
            <p:ph sz="half" idx="2"/>
          </p:nvPr>
        </p:nvPicPr>
        <p:blipFill>
          <a:blip r:embed="rId2" cstate="print"/>
          <a:srcRect/>
          <a:stretch>
            <a:fillRect/>
          </a:stretch>
        </p:blipFill>
        <p:spPr bwMode="auto">
          <a:xfrm>
            <a:off x="5776912" y="2218267"/>
            <a:ext cx="6273330" cy="4318000"/>
          </a:xfrm>
          <a:prstGeom prst="rect">
            <a:avLst/>
          </a:prstGeom>
          <a:noFill/>
          <a:ln w="9525">
            <a:noFill/>
            <a:miter lim="800000"/>
            <a:headEnd/>
            <a:tailEnd/>
          </a:ln>
        </p:spPr>
      </p:pic>
      <p:pic>
        <p:nvPicPr>
          <p:cNvPr id="8" name="Рисунок 7" descr="https://hisimg.pravda.com/images/doc/9/5/95237ac-0001.jpg">
            <a:extLst>
              <a:ext uri="{FF2B5EF4-FFF2-40B4-BE49-F238E27FC236}">
                <a16:creationId xmlns="" xmlns:a16="http://schemas.microsoft.com/office/drawing/2014/main" id="{8BEF7B30-A33D-C04C-84FB-6AAC27ACD384}"/>
              </a:ext>
            </a:extLst>
          </p:cNvPr>
          <p:cNvPicPr/>
          <p:nvPr/>
        </p:nvPicPr>
        <p:blipFill>
          <a:blip r:embed="rId3" cstate="print"/>
          <a:srcRect/>
          <a:stretch>
            <a:fillRect/>
          </a:stretch>
        </p:blipFill>
        <p:spPr bwMode="auto">
          <a:xfrm>
            <a:off x="1730795" y="1900819"/>
            <a:ext cx="3267075" cy="4276090"/>
          </a:xfrm>
          <a:prstGeom prst="rect">
            <a:avLst/>
          </a:prstGeom>
          <a:noFill/>
          <a:ln w="9525">
            <a:noFill/>
            <a:miter lim="800000"/>
            <a:headEnd/>
            <a:tailEnd/>
          </a:ln>
        </p:spPr>
      </p:pic>
    </p:spTree>
    <p:extLst>
      <p:ext uri="{BB962C8B-B14F-4D97-AF65-F5344CB8AC3E}">
        <p14:creationId xmlns="" xmlns:p14="http://schemas.microsoft.com/office/powerpoint/2010/main" val="2539857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 xmlns:a16="http://schemas.microsoft.com/office/drawing/2014/main" id="{E1CF07AA-1C42-F245-BF99-B4A74B856D1E}"/>
              </a:ext>
            </a:extLst>
          </p:cNvPr>
          <p:cNvSpPr>
            <a:spLocks noGrp="1"/>
          </p:cNvSpPr>
          <p:nvPr>
            <p:ph type="title"/>
          </p:nvPr>
        </p:nvSpPr>
        <p:spPr>
          <a:xfrm>
            <a:off x="833221" y="2662888"/>
            <a:ext cx="4941046" cy="2283824"/>
          </a:xfrm>
        </p:spPr>
        <p:txBody>
          <a:bodyPr/>
          <a:lstStyle/>
          <a:p>
            <a:pPr algn="ctr"/>
            <a:r>
              <a:rPr lang="uk-UA" sz="3200" b="1" dirty="0"/>
              <a:t>В. Чорновіл видає збірку на захист арештованих українських інтелігентів «Лихо з розуму (Портрети двадцяти «злочинців»)» (1967 р.).</a:t>
            </a:r>
            <a:r>
              <a:rPr lang="ru-RU" dirty="0"/>
              <a:t/>
            </a:r>
            <a:br>
              <a:rPr lang="ru-RU" dirty="0"/>
            </a:br>
            <a:endParaRPr lang="ru-RU" dirty="0"/>
          </a:p>
        </p:txBody>
      </p:sp>
      <p:pic>
        <p:nvPicPr>
          <p:cNvPr id="6" name="Рисунок 5" descr="Ð ÐµÐ·ÑÐ»ÑÑÐ°Ñ Ð¿Ð¾ÑÑÐºÑ Ð·Ð¾Ð±ÑÐ°Ð¶ÐµÐ½Ñ Ð·Ð° Ð·Ð°Ð¿Ð¸ÑÐ¾Ð¼ &quot;Ð»Ð¸ÑÐ¾ Ð· ÑÐ¾Ð·ÑÐ¼Ñ&quot;">
            <a:extLst>
              <a:ext uri="{FF2B5EF4-FFF2-40B4-BE49-F238E27FC236}">
                <a16:creationId xmlns="" xmlns:a16="http://schemas.microsoft.com/office/drawing/2014/main" id="{0EF16093-6D7D-1843-9DCD-E1539130C1BE}"/>
              </a:ext>
            </a:extLst>
          </p:cNvPr>
          <p:cNvPicPr/>
          <p:nvPr/>
        </p:nvPicPr>
        <p:blipFill>
          <a:blip r:embed="rId2" cstate="print"/>
          <a:srcRect/>
          <a:stretch>
            <a:fillRect/>
          </a:stretch>
        </p:blipFill>
        <p:spPr bwMode="auto">
          <a:xfrm>
            <a:off x="6620935" y="541972"/>
            <a:ext cx="3714750" cy="5774055"/>
          </a:xfrm>
          <a:prstGeom prst="rect">
            <a:avLst/>
          </a:prstGeom>
          <a:noFill/>
          <a:ln w="9525">
            <a:noFill/>
            <a:miter lim="800000"/>
            <a:headEnd/>
            <a:tailEnd/>
          </a:ln>
        </p:spPr>
      </p:pic>
    </p:spTree>
    <p:extLst>
      <p:ext uri="{BB962C8B-B14F-4D97-AF65-F5344CB8AC3E}">
        <p14:creationId xmlns="" xmlns:p14="http://schemas.microsoft.com/office/powerpoint/2010/main" val="389372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 xmlns:a16="http://schemas.microsoft.com/office/drawing/2014/main" id="{ECEB80E2-A812-9743-B7A6-0BEBD24AAED1}"/>
              </a:ext>
            </a:extLst>
          </p:cNvPr>
          <p:cNvSpPr>
            <a:spLocks noGrp="1"/>
          </p:cNvSpPr>
          <p:nvPr>
            <p:ph type="title"/>
          </p:nvPr>
        </p:nvSpPr>
        <p:spPr>
          <a:xfrm>
            <a:off x="6614873" y="1220290"/>
            <a:ext cx="5864994" cy="5198532"/>
          </a:xfrm>
        </p:spPr>
        <p:txBody>
          <a:bodyPr/>
          <a:lstStyle/>
          <a:p>
            <a:r>
              <a:rPr lang="ru-RU" sz="2400" b="1" dirty="0" err="1">
                <a:solidFill>
                  <a:schemeClr val="tx1"/>
                </a:solidFill>
              </a:rPr>
              <a:t>Друкувалися</a:t>
            </a:r>
            <a:r>
              <a:rPr lang="ru-RU" sz="2400" b="1" dirty="0">
                <a:solidFill>
                  <a:schemeClr val="tx1"/>
                </a:solidFill>
              </a:rPr>
              <a:t> </a:t>
            </a:r>
            <a:r>
              <a:rPr lang="ru-RU" sz="2400" b="1" dirty="0" err="1">
                <a:solidFill>
                  <a:schemeClr val="tx1"/>
                </a:solidFill>
              </a:rPr>
              <a:t>літературні</a:t>
            </a:r>
            <a:r>
              <a:rPr lang="ru-RU" sz="2400" b="1" dirty="0">
                <a:solidFill>
                  <a:schemeClr val="tx1"/>
                </a:solidFill>
              </a:rPr>
              <a:t> та </a:t>
            </a:r>
            <a:r>
              <a:rPr lang="ru-RU" sz="2400" b="1" dirty="0" err="1">
                <a:solidFill>
                  <a:schemeClr val="tx1"/>
                </a:solidFill>
              </a:rPr>
              <a:t>публіцистичні</a:t>
            </a:r>
            <a:r>
              <a:rPr lang="ru-RU" sz="2400" b="1" dirty="0">
                <a:solidFill>
                  <a:schemeClr val="tx1"/>
                </a:solidFill>
              </a:rPr>
              <a:t> твори </a:t>
            </a:r>
            <a:r>
              <a:rPr lang="ru-RU" sz="2400" b="1" u="sng" dirty="0">
                <a:solidFill>
                  <a:schemeClr val="tx1"/>
                </a:solidFill>
              </a:rPr>
              <a:t>Василя </a:t>
            </a:r>
            <a:r>
              <a:rPr lang="ru-RU" sz="2400" b="1" u="sng" dirty="0" err="1">
                <a:solidFill>
                  <a:schemeClr val="tx1"/>
                </a:solidFill>
              </a:rPr>
              <a:t>Симоненк</a:t>
            </a:r>
            <a:r>
              <a:rPr lang="uk-UA" sz="2400" b="1" u="sng" dirty="0">
                <a:solidFill>
                  <a:schemeClr val="tx1"/>
                </a:solidFill>
              </a:rPr>
              <a:t>а</a:t>
            </a:r>
            <a:r>
              <a:rPr lang="ru-RU" sz="2400" b="1" u="sng" dirty="0">
                <a:solidFill>
                  <a:schemeClr val="tx1"/>
                </a:solidFill>
              </a:rPr>
              <a:t>, Василя</a:t>
            </a:r>
            <a:r>
              <a:rPr lang="ru-RU" sz="2400" b="1" u="sng" dirty="0">
                <a:solidFill>
                  <a:schemeClr val="tx1"/>
                </a:solidFill>
                <a:hlinkClick r:id="rId2">
                  <a:extLst>
                    <a:ext uri="{A12FA001-AC4F-418D-AE19-62706E023703}">
                      <ahyp:hlinkClr xmlns="" xmlns:ahyp="http://schemas.microsoft.com/office/drawing/2018/hyperlinkcolor" val="tx"/>
                    </a:ext>
                  </a:extLst>
                </a:hlinkClick>
              </a:rPr>
              <a:t> </a:t>
            </a:r>
            <a:r>
              <a:rPr lang="ru-RU" sz="2400" b="1" u="sng" dirty="0" err="1">
                <a:solidFill>
                  <a:schemeClr val="tx1"/>
                </a:solidFill>
              </a:rPr>
              <a:t>Сту</a:t>
            </a:r>
            <a:r>
              <a:rPr lang="uk-UA" sz="2400" b="1" u="sng" dirty="0" err="1">
                <a:solidFill>
                  <a:schemeClr val="tx1"/>
                </a:solidFill>
              </a:rPr>
              <a:t>са</a:t>
            </a:r>
            <a:r>
              <a:rPr lang="ru-RU" sz="2400" b="1" dirty="0">
                <a:solidFill>
                  <a:schemeClr val="tx1"/>
                </a:solidFill>
              </a:rPr>
              <a:t>, </a:t>
            </a:r>
            <a:r>
              <a:rPr lang="ru-RU" sz="2400" b="1" dirty="0">
                <a:solidFill>
                  <a:schemeClr val="tx1"/>
                </a:solidFill>
                <a:hlinkClick r:id="rId3" tooltip="Світличний Іван Олексійович">
                  <a:extLst>
                    <a:ext uri="{A12FA001-AC4F-418D-AE19-62706E023703}">
                      <ahyp:hlinkClr xmlns="" xmlns:ahyp="http://schemas.microsoft.com/office/drawing/2018/hyperlinkcolor" val="tx"/>
                    </a:ext>
                  </a:extLst>
                </a:hlinkClick>
              </a:rPr>
              <a:t>Іван</a:t>
            </a:r>
            <a:r>
              <a:rPr lang="uk-UA" sz="2400" b="1" dirty="0">
                <a:solidFill>
                  <a:schemeClr val="tx1"/>
                </a:solidFill>
                <a:hlinkClick r:id="rId3" tooltip="Світличний Іван Олексійович">
                  <a:extLst>
                    <a:ext uri="{A12FA001-AC4F-418D-AE19-62706E023703}">
                      <ahyp:hlinkClr xmlns="" xmlns:ahyp="http://schemas.microsoft.com/office/drawing/2018/hyperlinkcolor" val="tx"/>
                    </a:ext>
                  </a:extLst>
                </a:hlinkClick>
              </a:rPr>
              <a:t>а</a:t>
            </a:r>
            <a:r>
              <a:rPr lang="ru-RU" sz="2400" b="1" dirty="0">
                <a:solidFill>
                  <a:schemeClr val="tx1"/>
                </a:solidFill>
                <a:hlinkClick r:id="rId3" tooltip="Світличний Іван Олексійович">
                  <a:extLst>
                    <a:ext uri="{A12FA001-AC4F-418D-AE19-62706E023703}">
                      <ahyp:hlinkClr xmlns="" xmlns:ahyp="http://schemas.microsoft.com/office/drawing/2018/hyperlinkcolor" val="tx"/>
                    </a:ext>
                  </a:extLst>
                </a:hlinkClick>
              </a:rPr>
              <a:t> Світличн</a:t>
            </a:r>
            <a:r>
              <a:rPr lang="uk-UA" sz="2400" b="1" dirty="0">
                <a:solidFill>
                  <a:schemeClr val="tx1"/>
                </a:solidFill>
              </a:rPr>
              <a:t>ого</a:t>
            </a:r>
            <a:r>
              <a:rPr lang="ru-RU" sz="2400" b="1" dirty="0">
                <a:solidFill>
                  <a:schemeClr val="tx1"/>
                </a:solidFill>
              </a:rPr>
              <a:t>, </a:t>
            </a:r>
            <a:r>
              <a:rPr lang="ru-RU" sz="2400" b="1" dirty="0">
                <a:solidFill>
                  <a:schemeClr val="tx1"/>
                </a:solidFill>
                <a:hlinkClick r:id="rId4" tooltip="Дзюба Іван Михайлович">
                  <a:extLst>
                    <a:ext uri="{A12FA001-AC4F-418D-AE19-62706E023703}">
                      <ahyp:hlinkClr xmlns="" xmlns:ahyp="http://schemas.microsoft.com/office/drawing/2018/hyperlinkcolor" val="tx"/>
                    </a:ext>
                  </a:extLst>
                </a:hlinkClick>
              </a:rPr>
              <a:t>Іван</a:t>
            </a:r>
            <a:r>
              <a:rPr lang="uk-UA" sz="2400" b="1" dirty="0">
                <a:solidFill>
                  <a:schemeClr val="tx1"/>
                </a:solidFill>
                <a:hlinkClick r:id="rId4" tooltip="Дзюба Іван Михайлович">
                  <a:extLst>
                    <a:ext uri="{A12FA001-AC4F-418D-AE19-62706E023703}">
                      <ahyp:hlinkClr xmlns="" xmlns:ahyp="http://schemas.microsoft.com/office/drawing/2018/hyperlinkcolor" val="tx"/>
                    </a:ext>
                  </a:extLst>
                </a:hlinkClick>
              </a:rPr>
              <a:t>а</a:t>
            </a:r>
            <a:r>
              <a:rPr lang="ru-RU" sz="2400" b="1" dirty="0">
                <a:solidFill>
                  <a:schemeClr val="tx1"/>
                </a:solidFill>
                <a:hlinkClick r:id="rId4" tooltip="Дзюба Іван Михайлович">
                  <a:extLst>
                    <a:ext uri="{A12FA001-AC4F-418D-AE19-62706E023703}">
                      <ahyp:hlinkClr xmlns="" xmlns:ahyp="http://schemas.microsoft.com/office/drawing/2018/hyperlinkcolor" val="tx"/>
                    </a:ext>
                  </a:extLst>
                </a:hlinkClick>
              </a:rPr>
              <a:t> Дзюб</a:t>
            </a:r>
            <a:r>
              <a:rPr lang="uk-UA" sz="2400" b="1" dirty="0" err="1">
                <a:solidFill>
                  <a:schemeClr val="tx1"/>
                </a:solidFill>
              </a:rPr>
              <a:t>и</a:t>
            </a:r>
            <a:r>
              <a:rPr lang="uk-UA" sz="2400" b="1" dirty="0">
                <a:solidFill>
                  <a:schemeClr val="tx1"/>
                </a:solidFill>
              </a:rPr>
              <a:t>, </a:t>
            </a:r>
            <a:r>
              <a:rPr lang="ru-RU" sz="2400" b="1" dirty="0">
                <a:solidFill>
                  <a:schemeClr val="tx1"/>
                </a:solidFill>
                <a:hlinkClick r:id="rId5" tooltip="Сверстюк Євген Олександрович">
                  <a:extLst>
                    <a:ext uri="{A12FA001-AC4F-418D-AE19-62706E023703}">
                      <ahyp:hlinkClr xmlns="" xmlns:ahyp="http://schemas.microsoft.com/office/drawing/2018/hyperlinkcolor" val="tx"/>
                    </a:ext>
                  </a:extLst>
                </a:hlinkClick>
              </a:rPr>
              <a:t>Євген</a:t>
            </a:r>
            <a:r>
              <a:rPr lang="uk-UA" sz="2400" b="1" dirty="0">
                <a:solidFill>
                  <a:schemeClr val="tx1"/>
                </a:solidFill>
                <a:hlinkClick r:id="rId5" tooltip="Сверстюк Євген Олександрович">
                  <a:extLst>
                    <a:ext uri="{A12FA001-AC4F-418D-AE19-62706E023703}">
                      <ahyp:hlinkClr xmlns="" xmlns:ahyp="http://schemas.microsoft.com/office/drawing/2018/hyperlinkcolor" val="tx"/>
                    </a:ext>
                  </a:extLst>
                </a:hlinkClick>
              </a:rPr>
              <a:t>а</a:t>
            </a:r>
            <a:r>
              <a:rPr lang="ru-RU" sz="2400" b="1" dirty="0">
                <a:solidFill>
                  <a:schemeClr val="tx1"/>
                </a:solidFill>
                <a:hlinkClick r:id="rId5" tooltip="Сверстюк Євген Олександрович">
                  <a:extLst>
                    <a:ext uri="{A12FA001-AC4F-418D-AE19-62706E023703}">
                      <ahyp:hlinkClr xmlns="" xmlns:ahyp="http://schemas.microsoft.com/office/drawing/2018/hyperlinkcolor" val="tx"/>
                    </a:ext>
                  </a:extLst>
                </a:hlinkClick>
              </a:rPr>
              <a:t> Сверстюк</a:t>
            </a:r>
            <a:r>
              <a:rPr lang="uk-UA" sz="2400" b="1" dirty="0">
                <a:solidFill>
                  <a:schemeClr val="tx1"/>
                </a:solidFill>
              </a:rPr>
              <a:t>а</a:t>
            </a:r>
            <a:r>
              <a:rPr lang="ru-RU" sz="2400" b="1" dirty="0">
                <a:solidFill>
                  <a:schemeClr val="tx1"/>
                </a:solidFill>
              </a:rPr>
              <a:t>, </a:t>
            </a:r>
            <a:r>
              <a:rPr lang="ru-RU" sz="2400" b="1" dirty="0">
                <a:solidFill>
                  <a:schemeClr val="tx1"/>
                </a:solidFill>
                <a:hlinkClick r:id="rId6" tooltip="Сокульський Іван Григорович">
                  <a:extLst>
                    <a:ext uri="{A12FA001-AC4F-418D-AE19-62706E023703}">
                      <ahyp:hlinkClr xmlns="" xmlns:ahyp="http://schemas.microsoft.com/office/drawing/2018/hyperlinkcolor" val="tx"/>
                    </a:ext>
                  </a:extLst>
                </a:hlinkClick>
              </a:rPr>
              <a:t>Іван</a:t>
            </a:r>
            <a:r>
              <a:rPr lang="uk-UA" sz="2400" b="1" dirty="0">
                <a:solidFill>
                  <a:schemeClr val="tx1"/>
                </a:solidFill>
                <a:hlinkClick r:id="rId6" tooltip="Сокульський Іван Григорович">
                  <a:extLst>
                    <a:ext uri="{A12FA001-AC4F-418D-AE19-62706E023703}">
                      <ahyp:hlinkClr xmlns="" xmlns:ahyp="http://schemas.microsoft.com/office/drawing/2018/hyperlinkcolor" val="tx"/>
                    </a:ext>
                  </a:extLst>
                </a:hlinkClick>
              </a:rPr>
              <a:t>а</a:t>
            </a:r>
            <a:r>
              <a:rPr lang="ru-RU" sz="2400" b="1" dirty="0">
                <a:solidFill>
                  <a:schemeClr val="tx1"/>
                </a:solidFill>
                <a:hlinkClick r:id="rId6" tooltip="Сокульський Іван Григорович">
                  <a:extLst>
                    <a:ext uri="{A12FA001-AC4F-418D-AE19-62706E023703}">
                      <ahyp:hlinkClr xmlns="" xmlns:ahyp="http://schemas.microsoft.com/office/drawing/2018/hyperlinkcolor" val="tx"/>
                    </a:ext>
                  </a:extLst>
                </a:hlinkClick>
              </a:rPr>
              <a:t> Сокульськ</a:t>
            </a:r>
            <a:r>
              <a:rPr lang="uk-UA" sz="2400" b="1" dirty="0">
                <a:solidFill>
                  <a:schemeClr val="tx1"/>
                </a:solidFill>
                <a:hlinkClick r:id="rId6" tooltip="Сокульський Іван Григорович">
                  <a:extLst>
                    <a:ext uri="{A12FA001-AC4F-418D-AE19-62706E023703}">
                      <ahyp:hlinkClr xmlns="" xmlns:ahyp="http://schemas.microsoft.com/office/drawing/2018/hyperlinkcolor" val="tx"/>
                    </a:ext>
                  </a:extLst>
                </a:hlinkClick>
              </a:rPr>
              <a:t>ого</a:t>
            </a:r>
            <a:r>
              <a:rPr lang="uk-UA" sz="2400" b="1" dirty="0">
                <a:solidFill>
                  <a:schemeClr val="tx1"/>
                </a:solidFill>
              </a:rPr>
              <a:t> </a:t>
            </a:r>
            <a:r>
              <a:rPr lang="ru-RU" sz="2400" b="1" dirty="0">
                <a:solidFill>
                  <a:schemeClr val="tx1"/>
                </a:solidFill>
              </a:rPr>
              <a:t>та </a:t>
            </a:r>
            <a:r>
              <a:rPr lang="ru-RU" sz="2400" b="1" dirty="0" err="1">
                <a:solidFill>
                  <a:schemeClr val="tx1"/>
                </a:solidFill>
              </a:rPr>
              <a:t>ін</a:t>
            </a:r>
            <a:r>
              <a:rPr lang="ru-RU" sz="2400" b="1" dirty="0">
                <a:solidFill>
                  <a:schemeClr val="tx1"/>
                </a:solidFill>
              </a:rPr>
              <a:t>.</a:t>
            </a:r>
            <a:r>
              <a:rPr lang="uk-UA" sz="2400" b="1" dirty="0">
                <a:solidFill>
                  <a:schemeClr val="tx1"/>
                </a:solidFill>
              </a:rPr>
              <a:t> На сторінках УВ були подані листування українських митців, інформація про арешти, судові засідання, автобіографічні портрети політв’язнів. Дуже часто порушувалося </a:t>
            </a:r>
            <a:r>
              <a:rPr lang="uk-UA" sz="2400" b="1" dirty="0" err="1">
                <a:solidFill>
                  <a:schemeClr val="tx1"/>
                </a:solidFill>
              </a:rPr>
              <a:t>мовне</a:t>
            </a:r>
            <a:r>
              <a:rPr lang="uk-UA" sz="2400" b="1" dirty="0">
                <a:solidFill>
                  <a:schemeClr val="tx1"/>
                </a:solidFill>
              </a:rPr>
              <a:t> питання. Так, у 4 номері був поміщений матеріал «Чия мама рідніша?».</a:t>
            </a:r>
            <a:r>
              <a:rPr lang="ru-RU" sz="2400" dirty="0">
                <a:solidFill>
                  <a:schemeClr val="tx1"/>
                </a:solidFill>
              </a:rPr>
              <a:t/>
            </a:r>
            <a:br>
              <a:rPr lang="ru-RU" sz="2400" dirty="0">
                <a:solidFill>
                  <a:schemeClr val="tx1"/>
                </a:solidFill>
              </a:rPr>
            </a:br>
            <a:endParaRPr lang="ru-RU" sz="2400" dirty="0">
              <a:solidFill>
                <a:schemeClr val="tx1"/>
              </a:solidFill>
            </a:endParaRPr>
          </a:p>
        </p:txBody>
      </p:sp>
      <p:pic>
        <p:nvPicPr>
          <p:cNvPr id="7" name="Рисунок 6">
            <a:extLst>
              <a:ext uri="{FF2B5EF4-FFF2-40B4-BE49-F238E27FC236}">
                <a16:creationId xmlns="" xmlns:a16="http://schemas.microsoft.com/office/drawing/2014/main" id="{FE6FEEC1-5DAC-0245-9BF7-B6A5D10D9F64}"/>
              </a:ext>
            </a:extLst>
          </p:cNvPr>
          <p:cNvPicPr/>
          <p:nvPr/>
        </p:nvPicPr>
        <p:blipFill>
          <a:blip r:embed="rId7" cstate="print"/>
          <a:srcRect l="48423" t="24813" r="13191" b="3886"/>
          <a:stretch>
            <a:fillRect/>
          </a:stretch>
        </p:blipFill>
        <p:spPr bwMode="auto">
          <a:xfrm>
            <a:off x="573405" y="546100"/>
            <a:ext cx="5522595" cy="5765800"/>
          </a:xfrm>
          <a:prstGeom prst="rect">
            <a:avLst/>
          </a:prstGeom>
          <a:noFill/>
          <a:ln w="9525">
            <a:noFill/>
            <a:miter lim="800000"/>
            <a:headEnd/>
            <a:tailEnd/>
          </a:ln>
        </p:spPr>
      </p:pic>
    </p:spTree>
    <p:extLst>
      <p:ext uri="{BB962C8B-B14F-4D97-AF65-F5344CB8AC3E}">
        <p14:creationId xmlns="" xmlns:p14="http://schemas.microsoft.com/office/powerpoint/2010/main" val="5545673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E73DCE4-49A9-C344-93C2-BAAA9245A3F0}"/>
              </a:ext>
            </a:extLst>
          </p:cNvPr>
          <p:cNvSpPr>
            <a:spLocks noGrp="1"/>
          </p:cNvSpPr>
          <p:nvPr>
            <p:ph type="title"/>
          </p:nvPr>
        </p:nvSpPr>
        <p:spPr>
          <a:xfrm>
            <a:off x="816287" y="2677644"/>
            <a:ext cx="5279713" cy="2283824"/>
          </a:xfrm>
        </p:spPr>
        <p:txBody>
          <a:bodyPr/>
          <a:lstStyle/>
          <a:p>
            <a:pPr algn="ctr"/>
            <a:r>
              <a:rPr lang="uk-UA" sz="3200" b="1" dirty="0" smtClean="0"/>
              <a:t>В ході підготовки 6 номеру </a:t>
            </a:r>
            <a:r>
              <a:rPr lang="uk-UA" sz="3200" b="1" dirty="0"/>
              <a:t>журналу, </a:t>
            </a:r>
            <a:r>
              <a:rPr lang="uk-UA" sz="3200" b="1" dirty="0" err="1" smtClean="0"/>
              <a:t>Чорнов</a:t>
            </a:r>
            <a:r>
              <a:rPr lang="ru-RU" sz="3200" b="1" dirty="0" err="1" smtClean="0"/>
              <a:t>ол</a:t>
            </a:r>
            <a:r>
              <a:rPr lang="uk-UA" sz="3200" b="1" dirty="0" smtClean="0"/>
              <a:t>а заарештовують :у </a:t>
            </a:r>
            <a:r>
              <a:rPr lang="uk-UA" sz="3200" b="1" dirty="0"/>
              <a:t>1972 році розпочалася хвиля репресій, яка була спровокована </a:t>
            </a:r>
            <a:r>
              <a:rPr lang="uk-UA" sz="3200" b="1" dirty="0" smtClean="0"/>
              <a:t>виготовленням</a:t>
            </a:r>
            <a:r>
              <a:rPr lang="uk-UA" sz="3200" b="1" dirty="0"/>
              <a:t>, зберіганням або розповсюдженням підпільної преси та літератури.</a:t>
            </a:r>
            <a:r>
              <a:rPr lang="ru-RU" sz="2800" dirty="0"/>
              <a:t/>
            </a:r>
            <a:br>
              <a:rPr lang="ru-RU" sz="2800" dirty="0"/>
            </a:br>
            <a:endParaRPr lang="ru-RU" sz="2800" dirty="0"/>
          </a:p>
        </p:txBody>
      </p:sp>
      <p:sp>
        <p:nvSpPr>
          <p:cNvPr id="3" name="Текст 2">
            <a:extLst>
              <a:ext uri="{FF2B5EF4-FFF2-40B4-BE49-F238E27FC236}">
                <a16:creationId xmlns="" xmlns:a16="http://schemas.microsoft.com/office/drawing/2014/main" id="{F8A9CE03-4955-5F45-AC39-C35D47939C72}"/>
              </a:ext>
            </a:extLst>
          </p:cNvPr>
          <p:cNvSpPr>
            <a:spLocks noGrp="1"/>
          </p:cNvSpPr>
          <p:nvPr>
            <p:ph type="body" idx="1"/>
          </p:nvPr>
        </p:nvSpPr>
        <p:spPr/>
        <p:txBody>
          <a:bodyPr/>
          <a:lstStyle/>
          <a:p>
            <a:endParaRPr lang="ru-RU"/>
          </a:p>
        </p:txBody>
      </p:sp>
      <p:pic>
        <p:nvPicPr>
          <p:cNvPr id="4" name="Рисунок 3" descr="Ð ÐµÐ·ÑÐ»ÑÑÐ°Ñ Ð¿Ð¾ÑÑÐºÑ Ð·Ð¾Ð±ÑÐ°Ð¶ÐµÐ½Ñ Ð·Ð° Ð·Ð°Ð¿Ð¸ÑÐ¾Ð¼ &quot;Ð²'ÑÑÐµÑÐ»Ð°Ð² ÑÐ¾ÑÐ½Ð¾Ð²ÑÐ»&quot;">
            <a:extLst>
              <a:ext uri="{FF2B5EF4-FFF2-40B4-BE49-F238E27FC236}">
                <a16:creationId xmlns="" xmlns:a16="http://schemas.microsoft.com/office/drawing/2014/main" id="{44177DC7-068F-804C-A1D8-94E63403F339}"/>
              </a:ext>
            </a:extLst>
          </p:cNvPr>
          <p:cNvPicPr/>
          <p:nvPr/>
        </p:nvPicPr>
        <p:blipFill>
          <a:blip r:embed="rId2" cstate="print"/>
          <a:srcRect/>
          <a:stretch>
            <a:fillRect/>
          </a:stretch>
        </p:blipFill>
        <p:spPr bwMode="auto">
          <a:xfrm>
            <a:off x="6251575" y="1245447"/>
            <a:ext cx="5940425" cy="4638040"/>
          </a:xfrm>
          <a:prstGeom prst="rect">
            <a:avLst/>
          </a:prstGeom>
          <a:noFill/>
          <a:ln w="9525">
            <a:noFill/>
            <a:miter lim="800000"/>
            <a:headEnd/>
            <a:tailEnd/>
          </a:ln>
        </p:spPr>
      </p:pic>
      <p:sp>
        <p:nvSpPr>
          <p:cNvPr id="5" name="TextBox 4">
            <a:extLst>
              <a:ext uri="{FF2B5EF4-FFF2-40B4-BE49-F238E27FC236}">
                <a16:creationId xmlns="" xmlns:a16="http://schemas.microsoft.com/office/drawing/2014/main" id="{FCA9E9BB-9353-3A4E-96AF-3DE507816A8F}"/>
              </a:ext>
            </a:extLst>
          </p:cNvPr>
          <p:cNvSpPr txBox="1"/>
          <p:nvPr/>
        </p:nvSpPr>
        <p:spPr>
          <a:xfrm>
            <a:off x="7264400" y="5993555"/>
            <a:ext cx="3388704" cy="400110"/>
          </a:xfrm>
          <a:prstGeom prst="rect">
            <a:avLst/>
          </a:prstGeom>
          <a:noFill/>
        </p:spPr>
        <p:txBody>
          <a:bodyPr wrap="square" rtlCol="0">
            <a:spAutoFit/>
          </a:bodyPr>
          <a:lstStyle/>
          <a:p>
            <a:r>
              <a:rPr lang="uk-UA" sz="2000" b="1" dirty="0"/>
              <a:t>Арешт В. </a:t>
            </a:r>
            <a:r>
              <a:rPr lang="uk-UA" sz="2000" b="1" dirty="0" err="1"/>
              <a:t>Чорновола</a:t>
            </a:r>
            <a:endParaRPr lang="ru-RU" sz="2000" dirty="0"/>
          </a:p>
        </p:txBody>
      </p:sp>
    </p:spTree>
    <p:extLst>
      <p:ext uri="{BB962C8B-B14F-4D97-AF65-F5344CB8AC3E}">
        <p14:creationId xmlns="" xmlns:p14="http://schemas.microsoft.com/office/powerpoint/2010/main" val="28136859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77204341-C1BD-0C41-8533-C08624B67D05}"/>
              </a:ext>
            </a:extLst>
          </p:cNvPr>
          <p:cNvSpPr/>
          <p:nvPr/>
        </p:nvSpPr>
        <p:spPr>
          <a:xfrm>
            <a:off x="103189" y="951833"/>
            <a:ext cx="7345889" cy="4693593"/>
          </a:xfrm>
          <a:prstGeom prst="rect">
            <a:avLst/>
          </a:prstGeom>
        </p:spPr>
        <p:txBody>
          <a:bodyPr wrap="square">
            <a:spAutoFit/>
          </a:bodyPr>
          <a:lstStyle/>
          <a:p>
            <a:pPr indent="449580" algn="just">
              <a:lnSpc>
                <a:spcPct val="115000"/>
              </a:lnSpc>
              <a:spcAft>
                <a:spcPts val="0"/>
              </a:spcAft>
            </a:pPr>
            <a:endParaRPr lang="uk-UA" sz="2000" b="1" dirty="0" smtClean="0">
              <a:latin typeface="Times New Roman" panose="02020603050405020304" pitchFamily="18" charset="0"/>
              <a:ea typeface="Times New Roman" panose="02020603050405020304" pitchFamily="18" charset="0"/>
            </a:endParaRPr>
          </a:p>
          <a:p>
            <a:pPr indent="449580" algn="just">
              <a:lnSpc>
                <a:spcPct val="115000"/>
              </a:lnSpc>
              <a:spcAft>
                <a:spcPts val="0"/>
              </a:spcAft>
            </a:pPr>
            <a:r>
              <a:rPr lang="uk-UA" sz="2000" b="1" dirty="0" smtClean="0">
                <a:latin typeface="Times New Roman" panose="02020603050405020304" pitchFamily="18" charset="0"/>
                <a:ea typeface="Times New Roman" panose="02020603050405020304" pitchFamily="18" charset="0"/>
              </a:rPr>
              <a:t>1. «Н</a:t>
            </a:r>
            <a:r>
              <a:rPr lang="ru-RU" sz="2000" b="1" dirty="0">
                <a:latin typeface="Times New Roman" panose="02020603050405020304" pitchFamily="18" charset="0"/>
                <a:ea typeface="Times New Roman" panose="02020603050405020304" pitchFamily="18" charset="0"/>
              </a:rPr>
              <a:t>е </a:t>
            </a:r>
            <a:r>
              <a:rPr lang="ru-RU" sz="2000" b="1" dirty="0" err="1">
                <a:latin typeface="Times New Roman" panose="02020603050405020304" pitchFamily="18" charset="0"/>
                <a:ea typeface="Times New Roman" panose="02020603050405020304" pitchFamily="18" charset="0"/>
              </a:rPr>
              <a:t>існувало</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тоді</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державницької</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політичної</a:t>
            </a:r>
            <a:r>
              <a:rPr lang="ru-RU" sz="2000" b="1" dirty="0">
                <a:latin typeface="Times New Roman" panose="02020603050405020304" pitchFamily="18" charset="0"/>
                <a:ea typeface="Times New Roman" panose="02020603050405020304" pitchFamily="18" charset="0"/>
              </a:rPr>
              <a:t> думки в </a:t>
            </a:r>
            <a:r>
              <a:rPr lang="ru-RU" sz="2000" b="1" dirty="0" err="1">
                <a:latin typeface="Times New Roman" panose="02020603050405020304" pitchFamily="18" charset="0"/>
                <a:ea typeface="Times New Roman" panose="02020603050405020304" pitchFamily="18" charset="0"/>
              </a:rPr>
              <a:t>Україні</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Ніхто</a:t>
            </a:r>
            <a:r>
              <a:rPr lang="ru-RU" sz="2000" b="1" dirty="0">
                <a:latin typeface="Times New Roman" panose="02020603050405020304" pitchFamily="18" charset="0"/>
                <a:ea typeface="Times New Roman" panose="02020603050405020304" pitchFamily="18" charset="0"/>
              </a:rPr>
              <a:t> не </a:t>
            </a:r>
            <a:r>
              <a:rPr lang="ru-RU" sz="2000" b="1" dirty="0" err="1">
                <a:latin typeface="Times New Roman" panose="02020603050405020304" pitchFamily="18" charset="0"/>
                <a:ea typeface="Times New Roman" panose="02020603050405020304" pitchFamily="18" charset="0"/>
              </a:rPr>
              <a:t>аналізував</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політичну</a:t>
            </a:r>
            <a:r>
              <a:rPr lang="ru-RU" sz="2000" b="1" dirty="0">
                <a:latin typeface="Times New Roman" panose="02020603050405020304" pitchFamily="18" charset="0"/>
                <a:ea typeface="Times New Roman" panose="02020603050405020304" pitchFamily="18" charset="0"/>
              </a:rPr>
              <a:t> </a:t>
            </a:r>
            <a:r>
              <a:rPr lang="ru-RU" sz="2000" b="1" dirty="0" err="1" smtClean="0">
                <a:latin typeface="Times New Roman" panose="02020603050405020304" pitchFamily="18" charset="0"/>
                <a:ea typeface="Times New Roman" panose="02020603050405020304" pitchFamily="18" charset="0"/>
              </a:rPr>
              <a:t>ситуацію</a:t>
            </a:r>
            <a:r>
              <a:rPr lang="uk-UA" sz="2000" b="1" dirty="0" smtClean="0">
                <a:latin typeface="Times New Roman" panose="02020603050405020304" pitchFamily="18" charset="0"/>
                <a:ea typeface="Times New Roman" panose="02020603050405020304" pitchFamily="18" charset="0"/>
              </a:rPr>
              <a:t>».</a:t>
            </a:r>
            <a:r>
              <a:rPr lang="uk-UA" sz="2000" b="1" dirty="0">
                <a:latin typeface="Times New Roman" panose="02020603050405020304" pitchFamily="18" charset="0"/>
                <a:ea typeface="Times New Roman" panose="02020603050405020304" pitchFamily="18" charset="0"/>
              </a:rPr>
              <a:t> </a:t>
            </a:r>
            <a:endParaRPr lang="ru-RU" sz="2000" b="1" dirty="0">
              <a:latin typeface="Times New Roman" panose="02020603050405020304" pitchFamily="18" charset="0"/>
              <a:ea typeface="Times New Roman" panose="02020603050405020304" pitchFamily="18" charset="0"/>
            </a:endParaRPr>
          </a:p>
          <a:p>
            <a:pPr indent="449580" algn="just">
              <a:lnSpc>
                <a:spcPct val="115000"/>
              </a:lnSpc>
              <a:spcAft>
                <a:spcPts val="0"/>
              </a:spcAft>
            </a:pPr>
            <a:r>
              <a:rPr lang="uk-UA" sz="2000" b="1" dirty="0" smtClean="0">
                <a:latin typeface="Times New Roman" panose="02020603050405020304" pitchFamily="18" charset="0"/>
                <a:ea typeface="Times New Roman" panose="02020603050405020304" pitchFamily="18" charset="0"/>
              </a:rPr>
              <a:t>2. Ці люди… Знедолені</a:t>
            </a:r>
            <a:r>
              <a:rPr lang="uk-UA" sz="2000" b="1" dirty="0">
                <a:latin typeface="Times New Roman" panose="02020603050405020304" pitchFamily="18" charset="0"/>
                <a:ea typeface="Times New Roman" panose="02020603050405020304" pitchFamily="18" charset="0"/>
              </a:rPr>
              <a:t>, вимучені тяжкою підневільною працею, безправні </a:t>
            </a:r>
            <a:r>
              <a:rPr lang="uk-UA" sz="2000" b="1" dirty="0" smtClean="0">
                <a:latin typeface="Times New Roman" panose="02020603050405020304" pitchFamily="18" charset="0"/>
                <a:ea typeface="Times New Roman" panose="02020603050405020304" pitchFamily="18" charset="0"/>
              </a:rPr>
              <a:t>і.. </a:t>
            </a:r>
            <a:r>
              <a:rPr lang="uk-UA" sz="2000" b="1" dirty="0">
                <a:latin typeface="Times New Roman" panose="02020603050405020304" pitchFamily="18" charset="0"/>
                <a:ea typeface="Times New Roman" panose="02020603050405020304" pitchFamily="18" charset="0"/>
              </a:rPr>
              <a:t>ще й постійно </a:t>
            </a:r>
            <a:r>
              <a:rPr lang="uk-UA" sz="2000" b="1" dirty="0" err="1">
                <a:latin typeface="Times New Roman" panose="02020603050405020304" pitchFamily="18" charset="0"/>
                <a:ea typeface="Times New Roman" panose="02020603050405020304" pitchFamily="18" charset="0"/>
              </a:rPr>
              <a:t>отруювані</a:t>
            </a:r>
            <a:r>
              <a:rPr lang="uk-UA" sz="2000" b="1" dirty="0">
                <a:latin typeface="Times New Roman" panose="02020603050405020304" pitchFamily="18" charset="0"/>
                <a:ea typeface="Times New Roman" panose="02020603050405020304" pitchFamily="18" charset="0"/>
              </a:rPr>
              <a:t> брехливою комуністичною </a:t>
            </a:r>
            <a:r>
              <a:rPr lang="uk-UA" sz="2000" b="1" dirty="0" smtClean="0">
                <a:latin typeface="Times New Roman" panose="02020603050405020304" pitchFamily="18" charset="0"/>
                <a:ea typeface="Times New Roman" panose="02020603050405020304" pitchFamily="18" charset="0"/>
              </a:rPr>
              <a:t>пропагандою… </a:t>
            </a:r>
            <a:r>
              <a:rPr lang="uk-UA" sz="2000" b="1" dirty="0">
                <a:latin typeface="Times New Roman" panose="02020603050405020304" pitchFamily="18" charset="0"/>
                <a:ea typeface="Times New Roman" panose="02020603050405020304" pitchFamily="18" charset="0"/>
              </a:rPr>
              <a:t>швидше зрозуміють, коли їм чесно і відверто пояснити, що причина їх знедоленого існування - колоніальне ярмо і комуністична диктатура». </a:t>
            </a:r>
            <a:endParaRPr lang="ru-RU" sz="2000" b="1" dirty="0">
              <a:latin typeface="Times New Roman" panose="02020603050405020304" pitchFamily="18" charset="0"/>
              <a:ea typeface="Times New Roman" panose="02020603050405020304" pitchFamily="18" charset="0"/>
            </a:endParaRPr>
          </a:p>
          <a:p>
            <a:pPr indent="449580" algn="just">
              <a:lnSpc>
                <a:spcPct val="115000"/>
              </a:lnSpc>
              <a:spcAft>
                <a:spcPts val="0"/>
              </a:spcAft>
            </a:pPr>
            <a:r>
              <a:rPr lang="uk-UA" sz="2000" b="1" dirty="0" smtClean="0">
                <a:latin typeface="Times New Roman" panose="02020603050405020304" pitchFamily="18" charset="0"/>
                <a:ea typeface="Times New Roman" panose="02020603050405020304" pitchFamily="18" charset="0"/>
              </a:rPr>
              <a:t>3. «У</a:t>
            </a:r>
            <a:r>
              <a:rPr lang="ru-RU" sz="2000" b="1" dirty="0" smtClean="0">
                <a:latin typeface="Times New Roman" panose="02020603050405020304" pitchFamily="18" charset="0"/>
                <a:ea typeface="Times New Roman" panose="02020603050405020304" pitchFamily="18" charset="0"/>
              </a:rPr>
              <a:t> </a:t>
            </a:r>
            <a:r>
              <a:rPr lang="ru-RU" sz="2000" b="1" dirty="0">
                <a:latin typeface="Times New Roman" panose="02020603050405020304" pitchFamily="18" charset="0"/>
                <a:ea typeface="Times New Roman" panose="02020603050405020304" pitchFamily="18" charset="0"/>
              </a:rPr>
              <a:t>50-мільйонній </a:t>
            </a:r>
            <a:r>
              <a:rPr lang="ru-RU" sz="2000" b="1" dirty="0" err="1">
                <a:latin typeface="Times New Roman" panose="02020603050405020304" pitchFamily="18" charset="0"/>
                <a:ea typeface="Times New Roman" panose="02020603050405020304" pitchFamily="18" charset="0"/>
              </a:rPr>
              <a:t>Україні</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після</a:t>
            </a:r>
            <a:r>
              <a:rPr lang="ru-RU" sz="2000" b="1" dirty="0">
                <a:latin typeface="Times New Roman" panose="02020603050405020304" pitchFamily="18" charset="0"/>
                <a:ea typeface="Times New Roman" panose="02020603050405020304" pitchFamily="18" charset="0"/>
              </a:rPr>
              <a:t> погрому на початку 1972 р. </a:t>
            </a:r>
            <a:r>
              <a:rPr lang="ru-RU" sz="2000" b="1" dirty="0" err="1">
                <a:latin typeface="Times New Roman" panose="02020603050405020304" pitchFamily="18" charset="0"/>
                <a:ea typeface="Times New Roman" panose="02020603050405020304" pitchFamily="18" charset="0"/>
              </a:rPr>
              <a:t>перелякана</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інтелігенція</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сиділа</a:t>
            </a:r>
            <a:r>
              <a:rPr lang="ru-RU" sz="2000" b="1" dirty="0">
                <a:latin typeface="Times New Roman" panose="02020603050405020304" pitchFamily="18" charset="0"/>
                <a:ea typeface="Times New Roman" panose="02020603050405020304" pitchFamily="18" charset="0"/>
              </a:rPr>
              <a:t> тихо, як </a:t>
            </a:r>
            <a:r>
              <a:rPr lang="ru-RU" sz="2000" b="1" dirty="0" err="1">
                <a:latin typeface="Times New Roman" panose="02020603050405020304" pitchFamily="18" charset="0"/>
                <a:ea typeface="Times New Roman" panose="02020603050405020304" pitchFamily="18" charset="0"/>
              </a:rPr>
              <a:t>миші</a:t>
            </a:r>
            <a:r>
              <a:rPr lang="ru-RU" sz="2000" b="1" dirty="0">
                <a:latin typeface="Times New Roman" panose="02020603050405020304" pitchFamily="18" charset="0"/>
                <a:ea typeface="Times New Roman" panose="02020603050405020304" pitchFamily="18" charset="0"/>
              </a:rPr>
              <a:t>. Не </a:t>
            </a:r>
            <a:r>
              <a:rPr lang="ru-RU" sz="2000" b="1" dirty="0" err="1">
                <a:latin typeface="Times New Roman" panose="02020603050405020304" pitchFamily="18" charset="0"/>
                <a:ea typeface="Times New Roman" panose="02020603050405020304" pitchFamily="18" charset="0"/>
              </a:rPr>
              <a:t>знаходилося</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бажаючих</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продовжити</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випуски</a:t>
            </a:r>
            <a:r>
              <a:rPr lang="ru-RU" sz="2000" b="1" dirty="0">
                <a:latin typeface="Times New Roman" panose="02020603050405020304" pitchFamily="18" charset="0"/>
                <a:ea typeface="Times New Roman" panose="02020603050405020304" pitchFamily="18" charset="0"/>
              </a:rPr>
              <a:t> "УВ". Соромно </a:t>
            </a:r>
            <a:r>
              <a:rPr lang="ru-RU" sz="2000" b="1" dirty="0" err="1">
                <a:latin typeface="Times New Roman" panose="02020603050405020304" pitchFamily="18" charset="0"/>
                <a:ea typeface="Times New Roman" panose="02020603050405020304" pitchFamily="18" charset="0"/>
              </a:rPr>
              <a:t>було</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спостерігати</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це</a:t>
            </a:r>
            <a:r>
              <a:rPr lang="ru-RU" sz="2000" b="1" dirty="0">
                <a:latin typeface="Times New Roman" panose="02020603050405020304" pitchFamily="18" charset="0"/>
                <a:ea typeface="Times New Roman" panose="02020603050405020304" pitchFamily="18" charset="0"/>
              </a:rPr>
              <a:t> все. А </a:t>
            </a:r>
            <a:r>
              <a:rPr lang="ru-RU" sz="2000" b="1" dirty="0" err="1">
                <a:latin typeface="Times New Roman" panose="02020603050405020304" pitchFamily="18" charset="0"/>
                <a:ea typeface="Times New Roman" panose="02020603050405020304" pitchFamily="18" charset="0"/>
              </a:rPr>
              <a:t>випускати</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його</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конче</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було</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потрібно</a:t>
            </a:r>
            <a:r>
              <a:rPr lang="ru-RU" sz="2000" b="1" dirty="0">
                <a:latin typeface="Times New Roman" panose="02020603050405020304" pitchFamily="18" charset="0"/>
                <a:ea typeface="Times New Roman" panose="02020603050405020304" pitchFamily="18" charset="0"/>
              </a:rPr>
              <a:t>, мало </a:t>
            </a:r>
            <a:r>
              <a:rPr lang="ru-RU" sz="2000" b="1" dirty="0" err="1">
                <a:latin typeface="Times New Roman" panose="02020603050405020304" pitchFamily="18" charset="0"/>
                <a:ea typeface="Times New Roman" panose="02020603050405020304" pitchFamily="18" charset="0"/>
              </a:rPr>
              <a:t>принципове</a:t>
            </a:r>
            <a:r>
              <a:rPr lang="ru-RU" sz="2000" b="1" dirty="0">
                <a:latin typeface="Times New Roman" panose="02020603050405020304" pitchFamily="18" charset="0"/>
                <a:ea typeface="Times New Roman" panose="02020603050405020304" pitchFamily="18" charset="0"/>
              </a:rPr>
              <a:t> </a:t>
            </a:r>
            <a:r>
              <a:rPr lang="ru-RU" sz="2000" b="1" dirty="0" err="1">
                <a:latin typeface="Times New Roman" panose="02020603050405020304" pitchFamily="18" charset="0"/>
                <a:ea typeface="Times New Roman" panose="02020603050405020304" pitchFamily="18" charset="0"/>
              </a:rPr>
              <a:t>значення</a:t>
            </a:r>
            <a:r>
              <a:rPr lang="uk-UA" sz="2000" b="1" dirty="0">
                <a:latin typeface="Times New Roman" panose="02020603050405020304" pitchFamily="18" charset="0"/>
                <a:ea typeface="Times New Roman" panose="02020603050405020304" pitchFamily="18" charset="0"/>
              </a:rPr>
              <a:t>».</a:t>
            </a:r>
            <a:endParaRPr lang="ru-RU" sz="2000" b="1" dirty="0">
              <a:effectLst/>
              <a:latin typeface="Times New Roman" panose="02020603050405020304" pitchFamily="18" charset="0"/>
              <a:ea typeface="Times New Roman" panose="02020603050405020304" pitchFamily="18" charset="0"/>
            </a:endParaRPr>
          </a:p>
        </p:txBody>
      </p:sp>
      <p:pic>
        <p:nvPicPr>
          <p:cNvPr id="5" name="Рисунок 4" descr="Ð ÐµÐ·ÑÐ»ÑÑÐ°Ñ Ð¿Ð¾ÑÑÐºÑ Ð·Ð¾Ð±ÑÐ°Ð¶ÐµÐ½Ñ Ð·Ð° Ð·Ð°Ð¿Ð¸ÑÐ¾Ð¼ &quot;Ð¡ÑÐµÐ¿Ð°Ð½ Ð¥Ð¼Ð°ÑÐ°&quot;">
            <a:extLst>
              <a:ext uri="{FF2B5EF4-FFF2-40B4-BE49-F238E27FC236}">
                <a16:creationId xmlns="" xmlns:a16="http://schemas.microsoft.com/office/drawing/2014/main" id="{8E0D4E41-67E4-414F-900F-BFB014223D40}"/>
              </a:ext>
            </a:extLst>
          </p:cNvPr>
          <p:cNvPicPr/>
          <p:nvPr/>
        </p:nvPicPr>
        <p:blipFill>
          <a:blip r:embed="rId2" cstate="print"/>
          <a:srcRect/>
          <a:stretch>
            <a:fillRect/>
          </a:stretch>
        </p:blipFill>
        <p:spPr bwMode="auto">
          <a:xfrm>
            <a:off x="7449078" y="1378258"/>
            <a:ext cx="4639733" cy="2905875"/>
          </a:xfrm>
          <a:prstGeom prst="rect">
            <a:avLst/>
          </a:prstGeom>
          <a:noFill/>
          <a:ln w="9525">
            <a:noFill/>
            <a:miter lim="800000"/>
            <a:headEnd/>
            <a:tailEnd/>
          </a:ln>
        </p:spPr>
      </p:pic>
      <p:sp>
        <p:nvSpPr>
          <p:cNvPr id="6" name="Прямоугольник 5">
            <a:extLst>
              <a:ext uri="{FF2B5EF4-FFF2-40B4-BE49-F238E27FC236}">
                <a16:creationId xmlns="" xmlns:a16="http://schemas.microsoft.com/office/drawing/2014/main" id="{801ADA6A-0FF9-2C4C-BE1C-1B1D8B815008}"/>
              </a:ext>
            </a:extLst>
          </p:cNvPr>
          <p:cNvSpPr/>
          <p:nvPr/>
        </p:nvSpPr>
        <p:spPr>
          <a:xfrm>
            <a:off x="7669211" y="4510246"/>
            <a:ext cx="4419600" cy="1938992"/>
          </a:xfrm>
          <a:prstGeom prst="rect">
            <a:avLst/>
          </a:prstGeom>
        </p:spPr>
        <p:txBody>
          <a:bodyPr wrap="square">
            <a:spAutoFit/>
          </a:bodyPr>
          <a:lstStyle/>
          <a:p>
            <a:pPr indent="449580" algn="just">
              <a:spcAft>
                <a:spcPts val="0"/>
              </a:spcAft>
            </a:pPr>
            <a:r>
              <a:rPr lang="uk-UA" sz="2000" dirty="0" err="1">
                <a:latin typeface="Times New Roman" panose="02020603050405020304" pitchFamily="18" charset="0"/>
                <a:ea typeface="Times New Roman" panose="02020603050405020304" pitchFamily="18" charset="0"/>
              </a:rPr>
              <a:t>Степа́н</a:t>
            </a:r>
            <a:r>
              <a:rPr lang="uk-UA" sz="2000" dirty="0">
                <a:latin typeface="Times New Roman" panose="02020603050405020304" pitchFamily="18" charset="0"/>
                <a:ea typeface="Times New Roman" panose="02020603050405020304" pitchFamily="18" charset="0"/>
              </a:rPr>
              <a:t> </a:t>
            </a:r>
            <a:r>
              <a:rPr lang="uk-UA" sz="2000" dirty="0" err="1">
                <a:latin typeface="Times New Roman" panose="02020603050405020304" pitchFamily="18" charset="0"/>
                <a:ea typeface="Times New Roman" panose="02020603050405020304" pitchFamily="18" charset="0"/>
              </a:rPr>
              <a:t>І́лькович</a:t>
            </a:r>
            <a:r>
              <a:rPr lang="uk-UA" sz="2000" dirty="0">
                <a:latin typeface="Times New Roman" panose="02020603050405020304" pitchFamily="18" charset="0"/>
                <a:ea typeface="Times New Roman" panose="02020603050405020304" pitchFamily="18" charset="0"/>
              </a:rPr>
              <a:t> </a:t>
            </a:r>
            <a:r>
              <a:rPr lang="uk-UA" sz="2000" dirty="0" err="1">
                <a:latin typeface="Times New Roman" panose="02020603050405020304" pitchFamily="18" charset="0"/>
                <a:ea typeface="Times New Roman" panose="02020603050405020304" pitchFamily="18" charset="0"/>
              </a:rPr>
              <a:t>Хма́ра</a:t>
            </a:r>
            <a:r>
              <a:rPr lang="uk-UA" sz="2000" dirty="0">
                <a:latin typeface="Times New Roman" panose="02020603050405020304" pitchFamily="18" charset="0"/>
                <a:ea typeface="Times New Roman" panose="02020603050405020304" pitchFamily="18" charset="0"/>
              </a:rPr>
              <a:t> – український політик, правозахисник, довголітній політв'язень радянських концтаборів, народний депутат України І, </a:t>
            </a:r>
            <a:r>
              <a:rPr lang="ru-RU" sz="2000" dirty="0">
                <a:latin typeface="Times New Roman" panose="02020603050405020304" pitchFamily="18" charset="0"/>
                <a:ea typeface="Times New Roman" panose="02020603050405020304" pitchFamily="18" charset="0"/>
              </a:rPr>
              <a:t>II</a:t>
            </a:r>
            <a:r>
              <a:rPr lang="uk-UA" sz="2000" dirty="0">
                <a:latin typeface="Times New Roman" panose="02020603050405020304" pitchFamily="18" charset="0"/>
                <a:ea typeface="Times New Roman" panose="02020603050405020304" pitchFamily="18" charset="0"/>
              </a:rPr>
              <a:t> та </a:t>
            </a:r>
            <a:r>
              <a:rPr lang="ru-RU" sz="2000" dirty="0">
                <a:latin typeface="Times New Roman" panose="02020603050405020304" pitchFamily="18" charset="0"/>
                <a:ea typeface="Times New Roman" panose="02020603050405020304" pitchFamily="18" charset="0"/>
              </a:rPr>
              <a:t>IV</a:t>
            </a:r>
            <a:r>
              <a:rPr lang="uk-UA" sz="2000" dirty="0">
                <a:latin typeface="Times New Roman" panose="02020603050405020304" pitchFamily="18" charset="0"/>
                <a:ea typeface="Times New Roman" panose="02020603050405020304" pitchFamily="18" charset="0"/>
              </a:rPr>
              <a:t> скликань. Герой України. </a:t>
            </a:r>
            <a:endParaRPr lang="ru-RU"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23661821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15C4AA6-EDCD-E348-9440-ACC9E7DC8A80}"/>
              </a:ext>
            </a:extLst>
          </p:cNvPr>
          <p:cNvSpPr>
            <a:spLocks noGrp="1"/>
          </p:cNvSpPr>
          <p:nvPr>
            <p:ph type="title" idx="4294967295"/>
          </p:nvPr>
        </p:nvSpPr>
        <p:spPr>
          <a:xfrm>
            <a:off x="3606800" y="1731433"/>
            <a:ext cx="8585200" cy="4330700"/>
          </a:xfrm>
        </p:spPr>
        <p:txBody>
          <a:bodyPr/>
          <a:lstStyle/>
          <a:p>
            <a:r>
              <a:rPr lang="uk-UA" sz="2000" dirty="0">
                <a:solidFill>
                  <a:schemeClr val="tx1"/>
                </a:solidFill>
              </a:rPr>
              <a:t>	</a:t>
            </a:r>
            <a:r>
              <a:rPr lang="uk-UA" sz="2000" b="1" dirty="0" err="1">
                <a:solidFill>
                  <a:schemeClr val="tx1"/>
                </a:solidFill>
              </a:rPr>
              <a:t>С.Хмара</a:t>
            </a:r>
            <a:r>
              <a:rPr lang="uk-UA" sz="2000" b="1" dirty="0">
                <a:solidFill>
                  <a:schemeClr val="tx1"/>
                </a:solidFill>
              </a:rPr>
              <a:t>:  «</a:t>
            </a:r>
            <a:r>
              <a:rPr lang="ru-RU" sz="2000" b="1" dirty="0">
                <a:solidFill>
                  <a:schemeClr val="tx1"/>
                </a:solidFill>
              </a:rPr>
              <a:t>К</a:t>
            </a:r>
            <a:r>
              <a:rPr lang="uk-UA" sz="2000" b="1" dirty="0" err="1">
                <a:solidFill>
                  <a:schemeClr val="tx1"/>
                </a:solidFill>
              </a:rPr>
              <a:t>Д</a:t>
            </a:r>
            <a:r>
              <a:rPr lang="ru-RU" sz="2000" b="1" dirty="0">
                <a:solidFill>
                  <a:schemeClr val="tx1"/>
                </a:solidFill>
              </a:rPr>
              <a:t>Б почало </a:t>
            </a:r>
            <a:r>
              <a:rPr lang="ru-RU" sz="2000" b="1" dirty="0" err="1">
                <a:solidFill>
                  <a:schemeClr val="tx1"/>
                </a:solidFill>
              </a:rPr>
              <a:t>стежити</a:t>
            </a:r>
            <a:r>
              <a:rPr lang="ru-RU" sz="2000" b="1" dirty="0">
                <a:solidFill>
                  <a:schemeClr val="tx1"/>
                </a:solidFill>
              </a:rPr>
              <a:t> за </a:t>
            </a:r>
            <a:r>
              <a:rPr lang="ru-RU" sz="2000" b="1" dirty="0" err="1">
                <a:solidFill>
                  <a:schemeClr val="tx1"/>
                </a:solidFill>
              </a:rPr>
              <a:t>кожним</a:t>
            </a:r>
            <a:r>
              <a:rPr lang="ru-RU" sz="2000" b="1" dirty="0">
                <a:solidFill>
                  <a:schemeClr val="tx1"/>
                </a:solidFill>
              </a:rPr>
              <a:t> </a:t>
            </a:r>
            <a:r>
              <a:rPr lang="ru-RU" sz="2000" b="1" dirty="0" err="1">
                <a:solidFill>
                  <a:schemeClr val="tx1"/>
                </a:solidFill>
              </a:rPr>
              <a:t>моїм</a:t>
            </a:r>
            <a:r>
              <a:rPr lang="ru-RU" sz="2000" b="1" dirty="0">
                <a:solidFill>
                  <a:schemeClr val="tx1"/>
                </a:solidFill>
              </a:rPr>
              <a:t> </a:t>
            </a:r>
            <a:r>
              <a:rPr lang="ru-RU" sz="2000" b="1" dirty="0" err="1">
                <a:solidFill>
                  <a:schemeClr val="tx1"/>
                </a:solidFill>
              </a:rPr>
              <a:t>кроком</a:t>
            </a:r>
            <a:r>
              <a:rPr lang="ru-RU" sz="2000" b="1" dirty="0">
                <a:solidFill>
                  <a:schemeClr val="tx1"/>
                </a:solidFill>
              </a:rPr>
              <a:t>. </a:t>
            </a:r>
            <a:r>
              <a:rPr lang="ru-RU" sz="2000" b="1" dirty="0" err="1">
                <a:solidFill>
                  <a:schemeClr val="tx1"/>
                </a:solidFill>
              </a:rPr>
              <a:t>Під</a:t>
            </a:r>
            <a:r>
              <a:rPr lang="ru-RU" sz="2000" b="1" dirty="0">
                <a:solidFill>
                  <a:schemeClr val="tx1"/>
                </a:solidFill>
              </a:rPr>
              <a:t> </a:t>
            </a:r>
            <a:r>
              <a:rPr lang="ru-RU" sz="2000" b="1" dirty="0" err="1">
                <a:solidFill>
                  <a:schemeClr val="tx1"/>
                </a:solidFill>
              </a:rPr>
              <a:t>пильним</a:t>
            </a:r>
            <a:r>
              <a:rPr lang="ru-RU" sz="2000" b="1" dirty="0">
                <a:solidFill>
                  <a:schemeClr val="tx1"/>
                </a:solidFill>
              </a:rPr>
              <a:t> </a:t>
            </a:r>
            <a:r>
              <a:rPr lang="ru-RU" sz="2000" b="1" dirty="0" err="1">
                <a:solidFill>
                  <a:schemeClr val="tx1"/>
                </a:solidFill>
              </a:rPr>
              <a:t>наглядом</a:t>
            </a:r>
            <a:r>
              <a:rPr lang="ru-RU" sz="2000" b="1" dirty="0">
                <a:solidFill>
                  <a:schemeClr val="tx1"/>
                </a:solidFill>
              </a:rPr>
              <a:t> </a:t>
            </a:r>
            <a:r>
              <a:rPr lang="ru-RU" sz="2000" b="1" dirty="0" err="1">
                <a:solidFill>
                  <a:schemeClr val="tx1"/>
                </a:solidFill>
              </a:rPr>
              <a:t>була</a:t>
            </a:r>
            <a:r>
              <a:rPr lang="ru-RU" sz="2000" b="1" dirty="0">
                <a:solidFill>
                  <a:schemeClr val="tx1"/>
                </a:solidFill>
              </a:rPr>
              <a:t> наша родина й </a:t>
            </a:r>
            <a:r>
              <a:rPr lang="ru-RU" sz="2000" b="1" dirty="0" err="1">
                <a:solidFill>
                  <a:schemeClr val="tx1"/>
                </a:solidFill>
              </a:rPr>
              <a:t>помешкання</a:t>
            </a:r>
            <a:r>
              <a:rPr lang="ru-RU" sz="2000" b="1" dirty="0">
                <a:solidFill>
                  <a:schemeClr val="tx1"/>
                </a:solidFill>
              </a:rPr>
              <a:t>. В </a:t>
            </a:r>
            <a:r>
              <a:rPr lang="ru-RU" sz="2000" b="1" dirty="0" err="1">
                <a:solidFill>
                  <a:schemeClr val="tx1"/>
                </a:solidFill>
              </a:rPr>
              <a:t>цих</a:t>
            </a:r>
            <a:r>
              <a:rPr lang="ru-RU" sz="2000" b="1" dirty="0">
                <a:solidFill>
                  <a:schemeClr val="tx1"/>
                </a:solidFill>
              </a:rPr>
              <a:t> </a:t>
            </a:r>
            <a:r>
              <a:rPr lang="ru-RU" sz="2000" b="1" dirty="0" err="1">
                <a:solidFill>
                  <a:schemeClr val="tx1"/>
                </a:solidFill>
              </a:rPr>
              <a:t>умовах</a:t>
            </a:r>
            <a:r>
              <a:rPr lang="ru-RU" sz="2000" b="1" dirty="0">
                <a:solidFill>
                  <a:schemeClr val="tx1"/>
                </a:solidFill>
              </a:rPr>
              <a:t> не могло бути </a:t>
            </a:r>
            <a:r>
              <a:rPr lang="ru-RU" sz="2000" b="1" dirty="0" err="1">
                <a:solidFill>
                  <a:schemeClr val="tx1"/>
                </a:solidFill>
              </a:rPr>
              <a:t>мови</a:t>
            </a:r>
            <a:r>
              <a:rPr lang="ru-RU" sz="2000" b="1" dirty="0">
                <a:solidFill>
                  <a:schemeClr val="tx1"/>
                </a:solidFill>
              </a:rPr>
              <a:t> про </a:t>
            </a:r>
            <a:r>
              <a:rPr lang="ru-RU" sz="2000" b="1" dirty="0" err="1">
                <a:solidFill>
                  <a:schemeClr val="tx1"/>
                </a:solidFill>
              </a:rPr>
              <a:t>випуск</a:t>
            </a:r>
            <a:r>
              <a:rPr lang="ru-RU" sz="2000" b="1" dirty="0">
                <a:solidFill>
                  <a:schemeClr val="tx1"/>
                </a:solidFill>
              </a:rPr>
              <a:t> "УВ". </a:t>
            </a:r>
            <a:r>
              <a:rPr lang="ru-RU" sz="2000" b="1" dirty="0" smtClean="0">
                <a:solidFill>
                  <a:schemeClr val="tx1"/>
                </a:solidFill>
              </a:rPr>
              <a:t>КДБ </a:t>
            </a:r>
            <a:r>
              <a:rPr lang="ru-RU" sz="2000" b="1" dirty="0">
                <a:solidFill>
                  <a:schemeClr val="tx1"/>
                </a:solidFill>
              </a:rPr>
              <a:t>"</a:t>
            </a:r>
            <a:r>
              <a:rPr lang="ru-RU" sz="2000" b="1" dirty="0" err="1">
                <a:solidFill>
                  <a:schemeClr val="tx1"/>
                </a:solidFill>
              </a:rPr>
              <a:t>розкручувало</a:t>
            </a:r>
            <a:r>
              <a:rPr lang="ru-RU" sz="2000" b="1" dirty="0">
                <a:solidFill>
                  <a:schemeClr val="tx1"/>
                </a:solidFill>
              </a:rPr>
              <a:t>" справу. </a:t>
            </a:r>
            <a:r>
              <a:rPr lang="ru-RU" sz="2000" b="1" dirty="0" err="1">
                <a:solidFill>
                  <a:schemeClr val="tx1"/>
                </a:solidFill>
              </a:rPr>
              <a:t>Декому</a:t>
            </a:r>
            <a:r>
              <a:rPr lang="ru-RU" sz="2000" b="1" dirty="0">
                <a:solidFill>
                  <a:schemeClr val="tx1"/>
                </a:solidFill>
              </a:rPr>
              <a:t> </a:t>
            </a:r>
            <a:r>
              <a:rPr lang="ru-RU" sz="2000" b="1" dirty="0" err="1">
                <a:solidFill>
                  <a:schemeClr val="tx1"/>
                </a:solidFill>
              </a:rPr>
              <a:t>із</a:t>
            </a:r>
            <a:r>
              <a:rPr lang="ru-RU" sz="2000" b="1" dirty="0">
                <a:solidFill>
                  <a:schemeClr val="tx1"/>
                </a:solidFill>
              </a:rPr>
              <a:t> </a:t>
            </a:r>
            <a:r>
              <a:rPr lang="ru-RU" sz="2000" b="1" dirty="0" err="1">
                <a:solidFill>
                  <a:schemeClr val="tx1"/>
                </a:solidFill>
              </a:rPr>
              <a:t>знайомих</a:t>
            </a:r>
            <a:r>
              <a:rPr lang="ru-RU" sz="2000" b="1" dirty="0">
                <a:solidFill>
                  <a:schemeClr val="tx1"/>
                </a:solidFill>
              </a:rPr>
              <a:t> </a:t>
            </a:r>
            <a:r>
              <a:rPr lang="ru-RU" sz="2000" b="1" dirty="0" err="1">
                <a:solidFill>
                  <a:schemeClr val="tx1"/>
                </a:solidFill>
              </a:rPr>
              <a:t>здали</a:t>
            </a:r>
            <a:r>
              <a:rPr lang="ru-RU" sz="2000" b="1" dirty="0">
                <a:solidFill>
                  <a:schemeClr val="tx1"/>
                </a:solidFill>
              </a:rPr>
              <a:t> </a:t>
            </a:r>
            <a:r>
              <a:rPr lang="ru-RU" sz="2000" b="1" dirty="0" err="1">
                <a:solidFill>
                  <a:schemeClr val="tx1"/>
                </a:solidFill>
              </a:rPr>
              <a:t>нерви</a:t>
            </a:r>
            <a:r>
              <a:rPr lang="ru-RU" sz="2000" b="1" dirty="0">
                <a:solidFill>
                  <a:schemeClr val="tx1"/>
                </a:solidFill>
              </a:rPr>
              <a:t>, </a:t>
            </a:r>
            <a:r>
              <a:rPr lang="ru-RU" sz="2000" b="1" dirty="0" err="1">
                <a:solidFill>
                  <a:schemeClr val="tx1"/>
                </a:solidFill>
              </a:rPr>
              <a:t>згодом</a:t>
            </a:r>
            <a:r>
              <a:rPr lang="ru-RU" sz="2000" b="1" dirty="0">
                <a:solidFill>
                  <a:schemeClr val="tx1"/>
                </a:solidFill>
              </a:rPr>
              <a:t> взяв страх, і вони мене </a:t>
            </a:r>
            <a:r>
              <a:rPr lang="ru-RU" sz="2000" b="1" dirty="0" err="1">
                <a:solidFill>
                  <a:schemeClr val="tx1"/>
                </a:solidFill>
              </a:rPr>
              <a:t>здали</a:t>
            </a:r>
            <a:r>
              <a:rPr lang="ru-RU" sz="2000" b="1" dirty="0">
                <a:solidFill>
                  <a:schemeClr val="tx1"/>
                </a:solidFill>
              </a:rPr>
              <a:t>.</a:t>
            </a:r>
            <a:br>
              <a:rPr lang="ru-RU" sz="2000" b="1" dirty="0">
                <a:solidFill>
                  <a:schemeClr val="tx1"/>
                </a:solidFill>
              </a:rPr>
            </a:br>
            <a:r>
              <a:rPr lang="ru-RU" sz="2000" b="1" dirty="0">
                <a:solidFill>
                  <a:schemeClr val="tx1"/>
                </a:solidFill>
              </a:rPr>
              <a:t>	</a:t>
            </a:r>
            <a:r>
              <a:rPr lang="ru-RU" sz="2000" b="1" dirty="0" err="1" smtClean="0">
                <a:solidFill>
                  <a:schemeClr val="tx1"/>
                </a:solidFill>
              </a:rPr>
              <a:t>Далі</a:t>
            </a:r>
            <a:r>
              <a:rPr lang="ru-RU" sz="2000" b="1" dirty="0" smtClean="0">
                <a:solidFill>
                  <a:schemeClr val="tx1"/>
                </a:solidFill>
              </a:rPr>
              <a:t> </a:t>
            </a:r>
            <a:r>
              <a:rPr lang="ru-RU" sz="2000" b="1" dirty="0" err="1" smtClean="0">
                <a:solidFill>
                  <a:schemeClr val="tx1"/>
                </a:solidFill>
              </a:rPr>
              <a:t>арешт</a:t>
            </a:r>
            <a:r>
              <a:rPr lang="ru-RU" sz="2000" b="1" dirty="0" smtClean="0">
                <a:solidFill>
                  <a:schemeClr val="tx1"/>
                </a:solidFill>
              </a:rPr>
              <a:t>, </a:t>
            </a:r>
            <a:r>
              <a:rPr lang="ru-RU" sz="2000" b="1" dirty="0" err="1" smtClean="0">
                <a:solidFill>
                  <a:schemeClr val="tx1"/>
                </a:solidFill>
              </a:rPr>
              <a:t>уральські</a:t>
            </a:r>
            <a:r>
              <a:rPr lang="ru-RU" sz="2000" b="1" dirty="0" smtClean="0">
                <a:solidFill>
                  <a:schemeClr val="tx1"/>
                </a:solidFill>
              </a:rPr>
              <a:t> </a:t>
            </a:r>
            <a:r>
              <a:rPr lang="ru-RU" sz="2000" b="1" dirty="0" err="1" smtClean="0">
                <a:solidFill>
                  <a:schemeClr val="tx1"/>
                </a:solidFill>
              </a:rPr>
              <a:t>табори</a:t>
            </a:r>
            <a:r>
              <a:rPr lang="ru-RU" sz="2000" b="1" dirty="0" smtClean="0">
                <a:solidFill>
                  <a:schemeClr val="tx1"/>
                </a:solidFill>
              </a:rPr>
              <a:t>: </a:t>
            </a:r>
            <a:r>
              <a:rPr lang="ru-RU" sz="2000" b="1" dirty="0">
                <a:solidFill>
                  <a:schemeClr val="tx1"/>
                </a:solidFill>
              </a:rPr>
              <a:t>триста </a:t>
            </a:r>
            <a:r>
              <a:rPr lang="ru-RU" sz="2000" b="1" dirty="0" err="1">
                <a:solidFill>
                  <a:schemeClr val="tx1"/>
                </a:solidFill>
              </a:rPr>
              <a:t>дві</a:t>
            </a:r>
            <a:r>
              <a:rPr lang="ru-RU" sz="2000" b="1" dirty="0">
                <a:solidFill>
                  <a:schemeClr val="tx1"/>
                </a:solidFill>
              </a:rPr>
              <a:t> </a:t>
            </a:r>
            <a:r>
              <a:rPr lang="ru-RU" sz="2000" b="1" dirty="0" err="1">
                <a:solidFill>
                  <a:schemeClr val="tx1"/>
                </a:solidFill>
              </a:rPr>
              <a:t>доби</a:t>
            </a:r>
            <a:r>
              <a:rPr lang="ru-RU" sz="2000" b="1" dirty="0">
                <a:solidFill>
                  <a:schemeClr val="tx1"/>
                </a:solidFill>
              </a:rPr>
              <a:t> штрафного </a:t>
            </a:r>
            <a:r>
              <a:rPr lang="ru-RU" sz="2000" b="1" dirty="0" err="1">
                <a:solidFill>
                  <a:schemeClr val="tx1"/>
                </a:solidFill>
              </a:rPr>
              <a:t>ізолятора</a:t>
            </a:r>
            <a:r>
              <a:rPr lang="ru-RU" sz="2000" b="1" dirty="0">
                <a:solidFill>
                  <a:schemeClr val="tx1"/>
                </a:solidFill>
              </a:rPr>
              <a:t>, </a:t>
            </a:r>
            <a:r>
              <a:rPr lang="ru-RU" sz="2000" b="1" dirty="0" err="1">
                <a:solidFill>
                  <a:schemeClr val="tx1"/>
                </a:solidFill>
              </a:rPr>
              <a:t>шість</a:t>
            </a:r>
            <a:r>
              <a:rPr lang="ru-RU" sz="2000" b="1" dirty="0">
                <a:solidFill>
                  <a:schemeClr val="tx1"/>
                </a:solidFill>
              </a:rPr>
              <a:t> </a:t>
            </a:r>
            <a:r>
              <a:rPr lang="ru-RU" sz="2000" b="1" dirty="0" err="1">
                <a:solidFill>
                  <a:schemeClr val="tx1"/>
                </a:solidFill>
              </a:rPr>
              <a:t>років</a:t>
            </a:r>
            <a:r>
              <a:rPr lang="ru-RU" sz="2000" b="1" dirty="0">
                <a:solidFill>
                  <a:schemeClr val="tx1"/>
                </a:solidFill>
              </a:rPr>
              <a:t> без права на </a:t>
            </a:r>
            <a:r>
              <a:rPr lang="ru-RU" sz="2000" b="1" dirty="0" err="1">
                <a:solidFill>
                  <a:schemeClr val="tx1"/>
                </a:solidFill>
              </a:rPr>
              <a:t>побачення</a:t>
            </a:r>
            <a:r>
              <a:rPr lang="ru-RU" sz="2000" b="1" dirty="0">
                <a:solidFill>
                  <a:schemeClr val="tx1"/>
                </a:solidFill>
              </a:rPr>
              <a:t> з </a:t>
            </a:r>
            <a:r>
              <a:rPr lang="ru-RU" sz="2000" b="1" dirty="0" err="1">
                <a:solidFill>
                  <a:schemeClr val="tx1"/>
                </a:solidFill>
              </a:rPr>
              <a:t>рідними</a:t>
            </a:r>
            <a:r>
              <a:rPr lang="ru-RU" sz="2000" b="1" dirty="0">
                <a:solidFill>
                  <a:schemeClr val="tx1"/>
                </a:solidFill>
              </a:rPr>
              <a:t>, </a:t>
            </a:r>
            <a:r>
              <a:rPr lang="ru-RU" sz="2000" b="1" dirty="0" err="1">
                <a:solidFill>
                  <a:schemeClr val="tx1"/>
                </a:solidFill>
              </a:rPr>
              <a:t>блокування</a:t>
            </a:r>
            <a:r>
              <a:rPr lang="ru-RU" sz="2000" b="1" dirty="0">
                <a:solidFill>
                  <a:schemeClr val="tx1"/>
                </a:solidFill>
              </a:rPr>
              <a:t> </a:t>
            </a:r>
            <a:r>
              <a:rPr lang="ru-RU" sz="2000" b="1" dirty="0" err="1">
                <a:solidFill>
                  <a:schemeClr val="tx1"/>
                </a:solidFill>
              </a:rPr>
              <a:t>листування</a:t>
            </a:r>
            <a:r>
              <a:rPr lang="ru-RU" sz="2000" b="1" dirty="0">
                <a:solidFill>
                  <a:schemeClr val="tx1"/>
                </a:solidFill>
              </a:rPr>
              <a:t> </a:t>
            </a:r>
            <a:r>
              <a:rPr lang="ru-RU" sz="2000" b="1" dirty="0" err="1">
                <a:solidFill>
                  <a:schemeClr val="tx1"/>
                </a:solidFill>
              </a:rPr>
              <a:t>тощо</a:t>
            </a:r>
            <a:r>
              <a:rPr lang="ru-RU" sz="2000" b="1" dirty="0">
                <a:solidFill>
                  <a:schemeClr val="tx1"/>
                </a:solidFill>
              </a:rPr>
              <a:t>.</a:t>
            </a:r>
            <a:br>
              <a:rPr lang="ru-RU" sz="2000" b="1" dirty="0">
                <a:solidFill>
                  <a:schemeClr val="tx1"/>
                </a:solidFill>
              </a:rPr>
            </a:br>
            <a:r>
              <a:rPr lang="ru-RU" sz="2000" b="1" dirty="0">
                <a:solidFill>
                  <a:schemeClr val="tx1"/>
                </a:solidFill>
              </a:rPr>
              <a:t>	В той тяжкий час я </a:t>
            </a:r>
            <a:r>
              <a:rPr lang="ru-RU" sz="2000" b="1" dirty="0" err="1">
                <a:solidFill>
                  <a:schemeClr val="tx1"/>
                </a:solidFill>
              </a:rPr>
              <a:t>виконав</a:t>
            </a:r>
            <a:r>
              <a:rPr lang="ru-RU" sz="2000" b="1" dirty="0">
                <a:solidFill>
                  <a:schemeClr val="tx1"/>
                </a:solidFill>
              </a:rPr>
              <a:t>, як </a:t>
            </a:r>
            <a:r>
              <a:rPr lang="ru-RU" sz="2000" b="1" dirty="0" err="1">
                <a:solidFill>
                  <a:schemeClr val="tx1"/>
                </a:solidFill>
              </a:rPr>
              <a:t>міг</a:t>
            </a:r>
            <a:r>
              <a:rPr lang="ru-RU" sz="2000" b="1" dirty="0">
                <a:solidFill>
                  <a:schemeClr val="tx1"/>
                </a:solidFill>
              </a:rPr>
              <a:t>, </a:t>
            </a:r>
            <a:r>
              <a:rPr lang="ru-RU" sz="2000" b="1" dirty="0" err="1">
                <a:solidFill>
                  <a:schemeClr val="tx1"/>
                </a:solidFill>
              </a:rPr>
              <a:t>синівський</a:t>
            </a:r>
            <a:r>
              <a:rPr lang="ru-RU" sz="2000" b="1" dirty="0">
                <a:solidFill>
                  <a:schemeClr val="tx1"/>
                </a:solidFill>
              </a:rPr>
              <a:t> </a:t>
            </a:r>
            <a:r>
              <a:rPr lang="ru-RU" sz="2000" b="1" dirty="0" err="1">
                <a:solidFill>
                  <a:schemeClr val="tx1"/>
                </a:solidFill>
              </a:rPr>
              <a:t>обов'язок</a:t>
            </a:r>
            <a:r>
              <a:rPr lang="ru-RU" sz="2000" b="1" dirty="0">
                <a:solidFill>
                  <a:schemeClr val="tx1"/>
                </a:solidFill>
              </a:rPr>
              <a:t> перед </a:t>
            </a:r>
            <a:r>
              <a:rPr lang="ru-RU" sz="2000" b="1" dirty="0" err="1">
                <a:solidFill>
                  <a:schemeClr val="tx1"/>
                </a:solidFill>
              </a:rPr>
              <a:t>матір'ю-Україною</a:t>
            </a:r>
            <a:r>
              <a:rPr lang="ru-RU" sz="2000" b="1" dirty="0">
                <a:solidFill>
                  <a:schemeClr val="tx1"/>
                </a:solidFill>
              </a:rPr>
              <a:t>. </a:t>
            </a:r>
            <a:r>
              <a:rPr lang="ru-RU" sz="2000" b="1" dirty="0" err="1">
                <a:solidFill>
                  <a:schemeClr val="tx1"/>
                </a:solidFill>
              </a:rPr>
              <a:t>Заклик</a:t>
            </a:r>
            <a:r>
              <a:rPr lang="ru-RU" sz="2000" b="1" dirty="0">
                <a:solidFill>
                  <a:schemeClr val="tx1"/>
                </a:solidFill>
              </a:rPr>
              <a:t> до </a:t>
            </a:r>
            <a:r>
              <a:rPr lang="ru-RU" sz="2000" b="1" dirty="0" err="1">
                <a:solidFill>
                  <a:schemeClr val="tx1"/>
                </a:solidFill>
              </a:rPr>
              <a:t>міжнародної</a:t>
            </a:r>
            <a:r>
              <a:rPr lang="ru-RU" sz="2000" b="1" dirty="0">
                <a:solidFill>
                  <a:schemeClr val="tx1"/>
                </a:solidFill>
              </a:rPr>
              <a:t> </a:t>
            </a:r>
            <a:r>
              <a:rPr lang="ru-RU" sz="2000" b="1" dirty="0" err="1">
                <a:solidFill>
                  <a:schemeClr val="tx1"/>
                </a:solidFill>
              </a:rPr>
              <a:t>спільноти</a:t>
            </a:r>
            <a:r>
              <a:rPr lang="ru-RU" sz="2000" b="1" dirty="0">
                <a:solidFill>
                  <a:schemeClr val="tx1"/>
                </a:solidFill>
              </a:rPr>
              <a:t> </a:t>
            </a:r>
            <a:r>
              <a:rPr lang="ru-RU" sz="2000" b="1" dirty="0" err="1">
                <a:solidFill>
                  <a:schemeClr val="tx1"/>
                </a:solidFill>
              </a:rPr>
              <a:t>протистояти</a:t>
            </a:r>
            <a:r>
              <a:rPr lang="ru-RU" sz="2000" b="1" dirty="0">
                <a:solidFill>
                  <a:schemeClr val="tx1"/>
                </a:solidFill>
              </a:rPr>
              <a:t> "</a:t>
            </a:r>
            <a:r>
              <a:rPr lang="ru-RU" sz="2000" b="1" dirty="0" err="1">
                <a:solidFill>
                  <a:schemeClr val="tx1"/>
                </a:solidFill>
              </a:rPr>
              <a:t>імперії</a:t>
            </a:r>
            <a:r>
              <a:rPr lang="ru-RU" sz="2000" b="1" dirty="0">
                <a:solidFill>
                  <a:schemeClr val="tx1"/>
                </a:solidFill>
              </a:rPr>
              <a:t> Абсолютного Зла" </a:t>
            </a:r>
            <a:r>
              <a:rPr lang="ru-RU" sz="2000" b="1" dirty="0" err="1">
                <a:solidFill>
                  <a:schemeClr val="tx1"/>
                </a:solidFill>
              </a:rPr>
              <a:t>пролунав</a:t>
            </a:r>
            <a:r>
              <a:rPr lang="ru-RU" sz="2000" b="1" dirty="0">
                <a:solidFill>
                  <a:schemeClr val="tx1"/>
                </a:solidFill>
              </a:rPr>
              <a:t> з </a:t>
            </a:r>
            <a:r>
              <a:rPr lang="ru-RU" sz="2000" b="1" dirty="0" err="1">
                <a:solidFill>
                  <a:schemeClr val="tx1"/>
                </a:solidFill>
              </a:rPr>
              <a:t>України</a:t>
            </a:r>
            <a:r>
              <a:rPr lang="ru-RU" sz="2000" b="1" dirty="0">
                <a:solidFill>
                  <a:schemeClr val="tx1"/>
                </a:solidFill>
              </a:rPr>
              <a:t>. </a:t>
            </a:r>
            <a:r>
              <a:rPr lang="ru-RU" sz="2000" b="1" dirty="0" err="1">
                <a:solidFill>
                  <a:schemeClr val="tx1"/>
                </a:solidFill>
              </a:rPr>
              <a:t>Кагебістський</a:t>
            </a:r>
            <a:r>
              <a:rPr lang="ru-RU" sz="2000" b="1" dirty="0">
                <a:solidFill>
                  <a:schemeClr val="tx1"/>
                </a:solidFill>
              </a:rPr>
              <a:t> </a:t>
            </a:r>
            <a:r>
              <a:rPr lang="ru-RU" sz="2000" b="1" dirty="0" err="1">
                <a:solidFill>
                  <a:schemeClr val="tx1"/>
                </a:solidFill>
              </a:rPr>
              <a:t>терор</a:t>
            </a:r>
            <a:r>
              <a:rPr lang="ru-RU" sz="2000" b="1" dirty="0">
                <a:solidFill>
                  <a:schemeClr val="tx1"/>
                </a:solidFill>
              </a:rPr>
              <a:t> не </a:t>
            </a:r>
            <a:r>
              <a:rPr lang="ru-RU" sz="2000" b="1" dirty="0" err="1">
                <a:solidFill>
                  <a:schemeClr val="tx1"/>
                </a:solidFill>
              </a:rPr>
              <a:t>зумів</a:t>
            </a:r>
            <a:r>
              <a:rPr lang="ru-RU" sz="2000" b="1" dirty="0">
                <a:solidFill>
                  <a:schemeClr val="tx1"/>
                </a:solidFill>
              </a:rPr>
              <a:t> </a:t>
            </a:r>
            <a:r>
              <a:rPr lang="ru-RU" sz="2000" b="1" dirty="0" err="1">
                <a:solidFill>
                  <a:schemeClr val="tx1"/>
                </a:solidFill>
              </a:rPr>
              <a:t>перемінити</a:t>
            </a:r>
            <a:r>
              <a:rPr lang="ru-RU" sz="2000" b="1" dirty="0">
                <a:solidFill>
                  <a:schemeClr val="tx1"/>
                </a:solidFill>
              </a:rPr>
              <a:t> </a:t>
            </a:r>
            <a:r>
              <a:rPr lang="ru-RU" sz="2000" b="1" dirty="0" err="1">
                <a:solidFill>
                  <a:schemeClr val="tx1"/>
                </a:solidFill>
              </a:rPr>
              <a:t>Україну</a:t>
            </a:r>
            <a:r>
              <a:rPr lang="ru-RU" sz="2000" b="1" dirty="0">
                <a:solidFill>
                  <a:schemeClr val="tx1"/>
                </a:solidFill>
              </a:rPr>
              <a:t> в </a:t>
            </a:r>
            <a:r>
              <a:rPr lang="ru-RU" sz="2000" b="1" dirty="0" err="1">
                <a:solidFill>
                  <a:schemeClr val="tx1"/>
                </a:solidFill>
              </a:rPr>
              <a:t>німу</a:t>
            </a:r>
            <a:r>
              <a:rPr lang="ru-RU" sz="2000" b="1" dirty="0">
                <a:solidFill>
                  <a:schemeClr val="tx1"/>
                </a:solidFill>
              </a:rPr>
              <a:t> </a:t>
            </a:r>
            <a:r>
              <a:rPr lang="ru-RU" sz="2000" b="1" dirty="0" smtClean="0">
                <a:solidFill>
                  <a:schemeClr val="tx1"/>
                </a:solidFill>
              </a:rPr>
              <a:t>зону».</a:t>
            </a:r>
            <a:r>
              <a:rPr lang="ru-RU" sz="2000" b="1" dirty="0"/>
              <a:t/>
            </a:r>
            <a:br>
              <a:rPr lang="ru-RU" sz="2000" b="1" dirty="0"/>
            </a:br>
            <a:endParaRPr lang="ru-RU" sz="2000" b="1" dirty="0"/>
          </a:p>
        </p:txBody>
      </p:sp>
      <p:pic>
        <p:nvPicPr>
          <p:cNvPr id="6" name="Рисунок 5" descr="ÐÐ¾Ð²âÑÐ·Ð°Ð½Ðµ Ð·Ð¾Ð±ÑÐ°Ð¶ÐµÐ½Ð½Ñ">
            <a:extLst>
              <a:ext uri="{FF2B5EF4-FFF2-40B4-BE49-F238E27FC236}">
                <a16:creationId xmlns="" xmlns:a16="http://schemas.microsoft.com/office/drawing/2014/main" id="{A16BACC9-5A08-FE40-A1B1-2EE855FE0A6F}"/>
              </a:ext>
            </a:extLst>
          </p:cNvPr>
          <p:cNvPicPr/>
          <p:nvPr/>
        </p:nvPicPr>
        <p:blipFill>
          <a:blip r:embed="rId2" cstate="print"/>
          <a:srcRect t="3771" r="1507" b="33714"/>
          <a:stretch>
            <a:fillRect/>
          </a:stretch>
        </p:blipFill>
        <p:spPr bwMode="auto">
          <a:xfrm>
            <a:off x="1" y="787400"/>
            <a:ext cx="3606800" cy="5613400"/>
          </a:xfrm>
          <a:prstGeom prst="rect">
            <a:avLst/>
          </a:prstGeom>
          <a:noFill/>
          <a:ln w="9525">
            <a:noFill/>
            <a:miter lim="800000"/>
            <a:headEnd/>
            <a:tailEnd/>
          </a:ln>
        </p:spPr>
      </p:pic>
    </p:spTree>
    <p:extLst>
      <p:ext uri="{BB962C8B-B14F-4D97-AF65-F5344CB8AC3E}">
        <p14:creationId xmlns="" xmlns:p14="http://schemas.microsoft.com/office/powerpoint/2010/main" val="920857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 xmlns:a16="http://schemas.microsoft.com/office/drawing/2014/main" id="{32DD6E01-AB7F-8B45-893E-50F27D90A807}"/>
              </a:ext>
            </a:extLst>
          </p:cNvPr>
          <p:cNvSpPr>
            <a:spLocks noGrp="1"/>
          </p:cNvSpPr>
          <p:nvPr>
            <p:ph type="title"/>
          </p:nvPr>
        </p:nvSpPr>
        <p:spPr/>
        <p:txBody>
          <a:bodyPr/>
          <a:lstStyle/>
          <a:p>
            <a:r>
              <a:rPr lang="ru-RU" dirty="0"/>
              <a:t>План </a:t>
            </a:r>
            <a:r>
              <a:rPr lang="ru-RU" dirty="0" err="1"/>
              <a:t>заняття</a:t>
            </a:r>
            <a:r>
              <a:rPr lang="en-US" dirty="0"/>
              <a:t>:</a:t>
            </a:r>
            <a:endParaRPr lang="ru-RU" dirty="0"/>
          </a:p>
        </p:txBody>
      </p:sp>
      <p:sp>
        <p:nvSpPr>
          <p:cNvPr id="7" name="Объект 6">
            <a:extLst>
              <a:ext uri="{FF2B5EF4-FFF2-40B4-BE49-F238E27FC236}">
                <a16:creationId xmlns="" xmlns:a16="http://schemas.microsoft.com/office/drawing/2014/main" id="{DB1DE8F5-1678-614C-B7F5-F96BB051B665}"/>
              </a:ext>
            </a:extLst>
          </p:cNvPr>
          <p:cNvSpPr>
            <a:spLocks noGrp="1"/>
          </p:cNvSpPr>
          <p:nvPr>
            <p:ph idx="1"/>
          </p:nvPr>
        </p:nvSpPr>
        <p:spPr>
          <a:xfrm>
            <a:off x="831477" y="2468032"/>
            <a:ext cx="10529046" cy="3416300"/>
          </a:xfrm>
        </p:spPr>
        <p:txBody>
          <a:bodyPr>
            <a:normAutofit/>
          </a:bodyPr>
          <a:lstStyle/>
          <a:p>
            <a:pPr marL="514350" lvl="0" indent="-514350">
              <a:buFont typeface="+mj-lt"/>
              <a:buAutoNum type="arabicPeriod"/>
            </a:pPr>
            <a:r>
              <a:rPr lang="ru-RU" sz="3000" b="1" dirty="0"/>
              <a:t>Феномен </a:t>
            </a:r>
            <a:r>
              <a:rPr lang="ru-RU" sz="3000" b="1" dirty="0" err="1"/>
              <a:t>самвидаву</a:t>
            </a:r>
            <a:r>
              <a:rPr lang="ru-RU" sz="3000" b="1" dirty="0"/>
              <a:t>, </a:t>
            </a:r>
            <a:r>
              <a:rPr lang="uk-UA" sz="3000" b="1" dirty="0"/>
              <a:t>його в</a:t>
            </a:r>
            <a:r>
              <a:rPr lang="ru-RU" sz="3000" b="1" dirty="0" err="1"/>
              <a:t>плив</a:t>
            </a:r>
            <a:r>
              <a:rPr lang="ru-RU" sz="3000" b="1" dirty="0"/>
              <a:t> на </a:t>
            </a:r>
            <a:r>
              <a:rPr lang="ru-RU" sz="3000" b="1" dirty="0" err="1"/>
              <a:t>суспільство</a:t>
            </a:r>
            <a:r>
              <a:rPr lang="ru-RU" sz="3000" b="1" dirty="0"/>
              <a:t>.</a:t>
            </a:r>
            <a:endParaRPr lang="ru-RU" sz="3000" dirty="0"/>
          </a:p>
          <a:p>
            <a:pPr marL="514350" lvl="0" indent="-514350">
              <a:buFont typeface="+mj-lt"/>
              <a:buAutoNum type="arabicPeriod"/>
            </a:pPr>
            <a:r>
              <a:rPr lang="ru-RU" sz="3000" b="1" dirty="0" err="1"/>
              <a:t>Самвидавна</a:t>
            </a:r>
            <a:r>
              <a:rPr lang="ru-RU" sz="3000" b="1" dirty="0"/>
              <a:t> </a:t>
            </a:r>
            <a:r>
              <a:rPr lang="ru-RU" sz="3000" b="1" dirty="0" err="1"/>
              <a:t>преса</a:t>
            </a:r>
            <a:r>
              <a:rPr lang="ru-RU" sz="3000" b="1" dirty="0"/>
              <a:t> та </a:t>
            </a:r>
            <a:r>
              <a:rPr lang="ru-RU" sz="3000" b="1" dirty="0" err="1"/>
              <a:t>її</a:t>
            </a:r>
            <a:r>
              <a:rPr lang="ru-RU" sz="3000" b="1" dirty="0"/>
              <a:t> </a:t>
            </a:r>
            <a:r>
              <a:rPr lang="ru-RU" sz="3000" b="1" dirty="0" err="1"/>
              <a:t>загальна</a:t>
            </a:r>
            <a:r>
              <a:rPr lang="ru-RU" sz="3000" b="1" dirty="0"/>
              <a:t> характеристика. </a:t>
            </a:r>
            <a:endParaRPr lang="ru-RU" sz="3000" dirty="0"/>
          </a:p>
          <a:p>
            <a:pPr marL="514350" lvl="0" indent="-514350">
              <a:buFont typeface="+mj-lt"/>
              <a:buAutoNum type="arabicPeriod"/>
            </a:pPr>
            <a:r>
              <a:rPr lang="ru-RU" sz="3000" b="1" dirty="0"/>
              <a:t>"</a:t>
            </a:r>
            <a:r>
              <a:rPr lang="ru-RU" sz="3000" b="1" dirty="0" err="1"/>
              <a:t>Український</a:t>
            </a:r>
            <a:r>
              <a:rPr lang="ru-RU" sz="3000" b="1" dirty="0"/>
              <a:t> </a:t>
            </a:r>
            <a:r>
              <a:rPr lang="ru-RU" sz="3000" b="1" dirty="0" err="1"/>
              <a:t>вісник</a:t>
            </a:r>
            <a:r>
              <a:rPr lang="ru-RU" sz="3000" b="1" dirty="0"/>
              <a:t>". </a:t>
            </a:r>
            <a:r>
              <a:rPr lang="ru-RU" sz="3000" b="1" dirty="0" err="1"/>
              <a:t>Особливості</a:t>
            </a:r>
            <a:r>
              <a:rPr lang="ru-RU" sz="3000" b="1" dirty="0"/>
              <a:t> </a:t>
            </a:r>
            <a:r>
              <a:rPr lang="ru-RU" sz="3000" b="1" dirty="0" err="1"/>
              <a:t>функціонування</a:t>
            </a:r>
            <a:r>
              <a:rPr lang="ru-RU" sz="3000" b="1" dirty="0"/>
              <a:t>.</a:t>
            </a:r>
            <a:endParaRPr lang="ru-RU" sz="3000" dirty="0"/>
          </a:p>
          <a:p>
            <a:endParaRPr lang="ru-RU" dirty="0"/>
          </a:p>
        </p:txBody>
      </p:sp>
      <p:pic>
        <p:nvPicPr>
          <p:cNvPr id="8" name="Рисунок 7">
            <a:extLst>
              <a:ext uri="{FF2B5EF4-FFF2-40B4-BE49-F238E27FC236}">
                <a16:creationId xmlns="" xmlns:a16="http://schemas.microsoft.com/office/drawing/2014/main" id="{2C7DDD05-48DE-854A-A935-16FB71AB816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 xmlns:p14="http://schemas.microsoft.com/office/powerpoint/2010/main" val="17797312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166F321-B85B-F743-8B66-D693649B3445}"/>
              </a:ext>
            </a:extLst>
          </p:cNvPr>
          <p:cNvSpPr>
            <a:spLocks noGrp="1"/>
          </p:cNvSpPr>
          <p:nvPr>
            <p:ph type="title"/>
          </p:nvPr>
        </p:nvSpPr>
        <p:spPr>
          <a:xfrm>
            <a:off x="1060173" y="755649"/>
            <a:ext cx="5300869" cy="4929533"/>
          </a:xfrm>
        </p:spPr>
        <p:txBody>
          <a:bodyPr/>
          <a:lstStyle/>
          <a:p>
            <a:pPr algn="just"/>
            <a:r>
              <a:rPr lang="uk-UA" sz="2800" b="1" dirty="0" smtClean="0"/>
              <a:t>Із серпня 1987 по березень 1990 рр. починається новий етап випуску </a:t>
            </a:r>
            <a:r>
              <a:rPr lang="uk-UA" sz="2800" b="1" dirty="0" err="1" smtClean="0"/>
              <a:t>“Українського</a:t>
            </a:r>
            <a:r>
              <a:rPr lang="uk-UA" sz="2800" b="1" dirty="0" smtClean="0"/>
              <a:t> </a:t>
            </a:r>
            <a:r>
              <a:rPr lang="uk-UA" sz="2800" b="1" dirty="0" err="1" smtClean="0"/>
              <a:t>вісника”</a:t>
            </a:r>
            <a:r>
              <a:rPr lang="uk-UA" sz="2800" b="1" dirty="0" smtClean="0"/>
              <a:t> (Київ-Львів). Після повернення з ув’язнення і заслання В. Чорновіл розпочав підготовку журналу.</a:t>
            </a:r>
            <a:br>
              <a:rPr lang="uk-UA" sz="2800" b="1" dirty="0" smtClean="0"/>
            </a:br>
            <a:r>
              <a:rPr lang="ru-RU" dirty="0" smtClean="0"/>
              <a:t/>
            </a:r>
            <a:br>
              <a:rPr lang="ru-RU" dirty="0" smtClean="0"/>
            </a:br>
            <a:endParaRPr lang="ru-RU" dirty="0"/>
          </a:p>
        </p:txBody>
      </p:sp>
      <p:sp>
        <p:nvSpPr>
          <p:cNvPr id="3" name="Текст 2">
            <a:extLst>
              <a:ext uri="{FF2B5EF4-FFF2-40B4-BE49-F238E27FC236}">
                <a16:creationId xmlns="" xmlns:a16="http://schemas.microsoft.com/office/drawing/2014/main" id="{4DD83D1A-4441-8246-9075-FD4BE1EC7919}"/>
              </a:ext>
            </a:extLst>
          </p:cNvPr>
          <p:cNvSpPr>
            <a:spLocks noGrp="1"/>
          </p:cNvSpPr>
          <p:nvPr>
            <p:ph type="body" idx="1"/>
          </p:nvPr>
        </p:nvSpPr>
        <p:spPr/>
        <p:txBody>
          <a:bodyPr/>
          <a:lstStyle/>
          <a:p>
            <a:endParaRPr lang="ru-RU"/>
          </a:p>
        </p:txBody>
      </p:sp>
      <p:pic>
        <p:nvPicPr>
          <p:cNvPr id="4" name="Рисунок 3" descr="Ð ÐµÐ·ÑÐ»ÑÑÐ°Ñ Ð¿Ð¾ÑÑÐºÑ Ð·Ð¾Ð±ÑÐ°Ð¶ÐµÐ½Ñ Ð·Ð° Ð·Ð°Ð¿Ð¸ÑÐ¾Ð¼ &quot;Ð£ÐÐ ÐÐÐÐ¡Ð¬ÐÐÐ ÐÐÐ¡ÐÐÐ&quot;">
            <a:extLst>
              <a:ext uri="{FF2B5EF4-FFF2-40B4-BE49-F238E27FC236}">
                <a16:creationId xmlns="" xmlns:a16="http://schemas.microsoft.com/office/drawing/2014/main" id="{0A083C52-E700-2647-B83F-759869865425}"/>
              </a:ext>
            </a:extLst>
          </p:cNvPr>
          <p:cNvPicPr/>
          <p:nvPr/>
        </p:nvPicPr>
        <p:blipFill>
          <a:blip r:embed="rId2" cstate="print"/>
          <a:srcRect/>
          <a:stretch>
            <a:fillRect/>
          </a:stretch>
        </p:blipFill>
        <p:spPr bwMode="auto">
          <a:xfrm>
            <a:off x="6895559" y="472199"/>
            <a:ext cx="4353893" cy="5719233"/>
          </a:xfrm>
          <a:prstGeom prst="rect">
            <a:avLst/>
          </a:prstGeom>
          <a:noFill/>
          <a:ln w="9525">
            <a:noFill/>
            <a:miter lim="800000"/>
            <a:headEnd/>
            <a:tailEnd/>
          </a:ln>
        </p:spPr>
      </p:pic>
    </p:spTree>
    <p:extLst>
      <p:ext uri="{BB962C8B-B14F-4D97-AF65-F5344CB8AC3E}">
        <p14:creationId xmlns="" xmlns:p14="http://schemas.microsoft.com/office/powerpoint/2010/main" val="887768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C682E4C2-22FF-E245-AD92-3F32F57F040B}"/>
              </a:ext>
            </a:extLst>
          </p:cNvPr>
          <p:cNvSpPr/>
          <p:nvPr/>
        </p:nvSpPr>
        <p:spPr>
          <a:xfrm>
            <a:off x="4903304" y="238537"/>
            <a:ext cx="6732105" cy="5632311"/>
          </a:xfrm>
          <a:prstGeom prst="rect">
            <a:avLst/>
          </a:prstGeom>
        </p:spPr>
        <p:txBody>
          <a:bodyPr wrap="square">
            <a:spAutoFit/>
          </a:bodyPr>
          <a:lstStyle/>
          <a:p>
            <a:pPr indent="449580" algn="just">
              <a:spcAft>
                <a:spcPts val="0"/>
              </a:spcAft>
            </a:pPr>
            <a:endParaRPr lang="ru-RU" sz="2400" b="1" dirty="0" smtClean="0">
              <a:latin typeface="Times New Roman" panose="02020603050405020304" pitchFamily="18" charset="0"/>
              <a:ea typeface="Times New Roman" panose="02020603050405020304" pitchFamily="18" charset="0"/>
            </a:endParaRPr>
          </a:p>
          <a:p>
            <a:pPr indent="449580" algn="just">
              <a:spcAft>
                <a:spcPts val="0"/>
              </a:spcAft>
            </a:pPr>
            <a:endParaRPr lang="ru-RU" sz="2400" b="1" dirty="0" smtClean="0">
              <a:latin typeface="Times New Roman" panose="02020603050405020304" pitchFamily="18" charset="0"/>
              <a:ea typeface="Times New Roman" panose="02020603050405020304" pitchFamily="18" charset="0"/>
            </a:endParaRPr>
          </a:p>
          <a:p>
            <a:pPr indent="449580" algn="just">
              <a:spcAft>
                <a:spcPts val="0"/>
              </a:spcAft>
            </a:pPr>
            <a:endParaRPr lang="ru-RU" sz="2400" b="1" dirty="0" smtClean="0">
              <a:latin typeface="Times New Roman" panose="02020603050405020304" pitchFamily="18" charset="0"/>
              <a:ea typeface="Times New Roman" panose="02020603050405020304" pitchFamily="18" charset="0"/>
            </a:endParaRPr>
          </a:p>
          <a:p>
            <a:pPr indent="449580" algn="just">
              <a:spcAft>
                <a:spcPts val="0"/>
              </a:spcAft>
            </a:pPr>
            <a:endParaRPr lang="ru-RU" sz="2400" b="1" dirty="0" smtClean="0">
              <a:latin typeface="Times New Roman" panose="02020603050405020304" pitchFamily="18" charset="0"/>
              <a:ea typeface="Times New Roman" panose="02020603050405020304" pitchFamily="18" charset="0"/>
            </a:endParaRPr>
          </a:p>
          <a:p>
            <a:pPr indent="449580" algn="just">
              <a:spcAft>
                <a:spcPts val="0"/>
              </a:spcAft>
            </a:pPr>
            <a:endParaRPr lang="ru-RU" sz="2400" b="1" dirty="0" smtClean="0">
              <a:latin typeface="Times New Roman" panose="02020603050405020304" pitchFamily="18" charset="0"/>
              <a:ea typeface="Times New Roman" panose="02020603050405020304" pitchFamily="18" charset="0"/>
            </a:endParaRPr>
          </a:p>
          <a:p>
            <a:pPr indent="449580" algn="just">
              <a:spcAft>
                <a:spcPts val="0"/>
              </a:spcAft>
            </a:pPr>
            <a:r>
              <a:rPr lang="ru-RU" sz="2400" b="1" dirty="0" err="1" smtClean="0">
                <a:latin typeface="Times New Roman" panose="02020603050405020304" pitchFamily="18" charset="0"/>
                <a:ea typeface="Times New Roman" panose="02020603050405020304" pitchFamily="18" charset="0"/>
              </a:rPr>
              <a:t>Редколегія</a:t>
            </a:r>
            <a:r>
              <a:rPr lang="ru-RU" sz="2400" b="1" dirty="0" smtClean="0">
                <a:latin typeface="Times New Roman" panose="02020603050405020304" pitchFamily="18" charset="0"/>
                <a:ea typeface="Times New Roman" panose="02020603050405020304" pitchFamily="18" charset="0"/>
              </a:rPr>
              <a:t>: </a:t>
            </a:r>
            <a:r>
              <a:rPr lang="ru-RU" sz="2400" b="1" dirty="0">
                <a:latin typeface="Times New Roman" panose="02020603050405020304" pitchFamily="18" charset="0"/>
                <a:ea typeface="Times New Roman" panose="02020603050405020304" pitchFamily="18" charset="0"/>
              </a:rPr>
              <a:t>М. </a:t>
            </a:r>
            <a:r>
              <a:rPr lang="ru-RU" sz="2400" b="1" dirty="0" err="1" smtClean="0">
                <a:latin typeface="Times New Roman" panose="02020603050405020304" pitchFamily="18" charset="0"/>
                <a:ea typeface="Times New Roman" panose="02020603050405020304" pitchFamily="18" charset="0"/>
              </a:rPr>
              <a:t>Горинь</a:t>
            </a:r>
            <a:r>
              <a:rPr lang="ru-RU" sz="2400" b="1" dirty="0">
                <a:latin typeface="Times New Roman" panose="02020603050405020304" pitchFamily="18" charset="0"/>
                <a:ea typeface="Times New Roman" panose="02020603050405020304" pitchFamily="18" charset="0"/>
              </a:rPr>
              <a:t>,</a:t>
            </a:r>
            <a:r>
              <a:rPr lang="ru-RU" sz="2400" b="1" dirty="0" smtClean="0">
                <a:latin typeface="Times New Roman" panose="02020603050405020304" pitchFamily="18" charset="0"/>
                <a:ea typeface="Times New Roman" panose="02020603050405020304" pitchFamily="18" charset="0"/>
              </a:rPr>
              <a:t> </a:t>
            </a:r>
            <a:r>
              <a:rPr lang="ru-RU" sz="2400" b="1" dirty="0">
                <a:latin typeface="Times New Roman" panose="02020603050405020304" pitchFamily="18" charset="0"/>
                <a:ea typeface="Times New Roman" panose="02020603050405020304" pitchFamily="18" charset="0"/>
              </a:rPr>
              <a:t>І. Гель (</a:t>
            </a:r>
            <a:r>
              <a:rPr lang="ru-RU" sz="2400" b="1" dirty="0" err="1">
                <a:latin typeface="Times New Roman" panose="02020603050405020304" pitchFamily="18" charset="0"/>
                <a:ea typeface="Times New Roman" panose="02020603050405020304" pitchFamily="18" charset="0"/>
              </a:rPr>
              <a:t>Львів</a:t>
            </a:r>
            <a:r>
              <a:rPr lang="ru-RU" sz="2400" b="1" dirty="0">
                <a:latin typeface="Times New Roman" panose="02020603050405020304" pitchFamily="18" charset="0"/>
                <a:ea typeface="Times New Roman" panose="02020603050405020304" pitchFamily="18" charset="0"/>
              </a:rPr>
              <a:t>), </a:t>
            </a:r>
            <a:r>
              <a:rPr lang="ru-RU" sz="2400" b="1" dirty="0" smtClean="0">
                <a:latin typeface="Times New Roman" panose="02020603050405020304" pitchFamily="18" charset="0"/>
                <a:ea typeface="Times New Roman" panose="02020603050405020304" pitchFamily="18" charset="0"/>
              </a:rPr>
              <a:t>        П</a:t>
            </a:r>
            <a:r>
              <a:rPr lang="ru-RU" sz="2400" b="1" dirty="0">
                <a:latin typeface="Times New Roman" panose="02020603050405020304" pitchFamily="18" charset="0"/>
                <a:ea typeface="Times New Roman" panose="02020603050405020304" pitchFamily="18" charset="0"/>
              </a:rPr>
              <a:t>. </a:t>
            </a:r>
            <a:r>
              <a:rPr lang="ru-RU" sz="2400" b="1" dirty="0" err="1">
                <a:latin typeface="Times New Roman" panose="02020603050405020304" pitchFamily="18" charset="0"/>
                <a:ea typeface="Times New Roman" panose="02020603050405020304" pitchFamily="18" charset="0"/>
              </a:rPr>
              <a:t>Скочко</a:t>
            </a:r>
            <a:r>
              <a:rPr lang="ru-RU" sz="2400" b="1" dirty="0">
                <a:latin typeface="Times New Roman" panose="02020603050405020304" pitchFamily="18" charset="0"/>
                <a:ea typeface="Times New Roman" panose="02020603050405020304" pitchFamily="18" charset="0"/>
              </a:rPr>
              <a:t> (</a:t>
            </a:r>
            <a:r>
              <a:rPr lang="ru-RU" sz="2400" b="1" dirty="0" err="1">
                <a:latin typeface="Times New Roman" panose="02020603050405020304" pitchFamily="18" charset="0"/>
                <a:ea typeface="Times New Roman" panose="02020603050405020304" pitchFamily="18" charset="0"/>
              </a:rPr>
              <a:t>Київська</a:t>
            </a:r>
            <a:r>
              <a:rPr lang="ru-RU" sz="2400" b="1" dirty="0">
                <a:latin typeface="Times New Roman" panose="02020603050405020304" pitchFamily="18" charset="0"/>
                <a:ea typeface="Times New Roman" panose="02020603050405020304" pitchFamily="18" charset="0"/>
              </a:rPr>
              <a:t> обл</a:t>
            </a:r>
            <a:r>
              <a:rPr lang="ru-RU" sz="2400" b="1" dirty="0" smtClean="0">
                <a:latin typeface="Times New Roman" panose="02020603050405020304" pitchFamily="18" charset="0"/>
                <a:ea typeface="Times New Roman" panose="02020603050405020304" pitchFamily="18" charset="0"/>
              </a:rPr>
              <a:t>.). </a:t>
            </a:r>
            <a:r>
              <a:rPr lang="ru-RU" sz="2400" b="1" dirty="0" err="1" smtClean="0">
                <a:latin typeface="Times New Roman" panose="02020603050405020304" pitchFamily="18" charset="0"/>
                <a:ea typeface="Times New Roman" panose="02020603050405020304" pitchFamily="18" charset="0"/>
              </a:rPr>
              <a:t>В.Чорновіл</a:t>
            </a:r>
            <a:r>
              <a:rPr lang="ru-RU" sz="2400" b="1" dirty="0" smtClean="0">
                <a:latin typeface="Times New Roman" panose="02020603050405020304" pitchFamily="18" charset="0"/>
                <a:ea typeface="Times New Roman" panose="02020603050405020304" pitchFamily="18" charset="0"/>
              </a:rPr>
              <a:t> став </a:t>
            </a:r>
            <a:r>
              <a:rPr lang="ru-RU" sz="2400" b="1" dirty="0" err="1">
                <a:latin typeface="Times New Roman" panose="02020603050405020304" pitchFamily="18" charset="0"/>
                <a:ea typeface="Times New Roman" panose="02020603050405020304" pitchFamily="18" charset="0"/>
              </a:rPr>
              <a:t>відповідальним</a:t>
            </a:r>
            <a:r>
              <a:rPr lang="ru-RU" sz="2400" b="1" dirty="0">
                <a:latin typeface="Times New Roman" panose="02020603050405020304" pitchFamily="18" charset="0"/>
                <a:ea typeface="Times New Roman" panose="02020603050405020304" pitchFamily="18" charset="0"/>
              </a:rPr>
              <a:t> </a:t>
            </a:r>
            <a:r>
              <a:rPr lang="ru-RU" sz="2400" b="1" dirty="0" smtClean="0">
                <a:latin typeface="Times New Roman" panose="02020603050405020304" pitchFamily="18" charset="0"/>
                <a:ea typeface="Times New Roman" panose="02020603050405020304" pitchFamily="18" charset="0"/>
              </a:rPr>
              <a:t>редактором</a:t>
            </a:r>
            <a:r>
              <a:rPr lang="ru-RU" sz="2400" b="1" dirty="0">
                <a:latin typeface="Times New Roman" panose="02020603050405020304" pitchFamily="18" charset="0"/>
                <a:ea typeface="Times New Roman" panose="02020603050405020304" pitchFamily="18" charset="0"/>
              </a:rPr>
              <a:t>, </a:t>
            </a:r>
            <a:r>
              <a:rPr lang="ru-RU" sz="2400" b="1" dirty="0" smtClean="0">
                <a:latin typeface="Times New Roman" panose="02020603050405020304" pitchFamily="18" charset="0"/>
                <a:ea typeface="Times New Roman" panose="02020603050405020304" pitchFamily="18" charset="0"/>
              </a:rPr>
              <a:t>М</a:t>
            </a:r>
            <a:r>
              <a:rPr lang="uk-UA" sz="2400" b="1" dirty="0" err="1" smtClean="0">
                <a:latin typeface="Times New Roman" panose="02020603050405020304" pitchFamily="18" charset="0"/>
                <a:ea typeface="Times New Roman" panose="02020603050405020304" pitchFamily="18" charset="0"/>
              </a:rPr>
              <a:t>их</a:t>
            </a:r>
            <a:r>
              <a:rPr lang="ru-RU" sz="2400" b="1" dirty="0">
                <a:latin typeface="Times New Roman" panose="02020603050405020304" pitchFamily="18" charset="0"/>
                <a:ea typeface="Times New Roman" panose="02020603050405020304" pitchFamily="18" charset="0"/>
              </a:rPr>
              <a:t>. </a:t>
            </a:r>
            <a:r>
              <a:rPr lang="ru-RU" sz="2400" b="1" dirty="0" err="1">
                <a:latin typeface="Times New Roman" panose="02020603050405020304" pitchFamily="18" charset="0"/>
                <a:ea typeface="Times New Roman" panose="02020603050405020304" pitchFamily="18" charset="0"/>
              </a:rPr>
              <a:t>Горинь</a:t>
            </a:r>
            <a:r>
              <a:rPr lang="ru-RU" sz="2400" b="1" dirty="0">
                <a:latin typeface="Times New Roman" panose="02020603050405020304" pitchFamily="18" charset="0"/>
                <a:ea typeface="Times New Roman" panose="02020603050405020304" pitchFamily="18" charset="0"/>
              </a:rPr>
              <a:t> – </a:t>
            </a:r>
            <a:r>
              <a:rPr lang="ru-RU" sz="2400" b="1" dirty="0" err="1">
                <a:latin typeface="Times New Roman" panose="02020603050405020304" pitchFamily="18" charset="0"/>
                <a:ea typeface="Times New Roman" panose="02020603050405020304" pitchFamily="18" charset="0"/>
              </a:rPr>
              <a:t>його</a:t>
            </a:r>
            <a:r>
              <a:rPr lang="ru-RU" sz="2400" b="1" dirty="0">
                <a:latin typeface="Times New Roman" panose="02020603050405020304" pitchFamily="18" charset="0"/>
                <a:ea typeface="Times New Roman" panose="02020603050405020304" pitchFamily="18" charset="0"/>
              </a:rPr>
              <a:t> заступником, І. Гель – </a:t>
            </a:r>
            <a:r>
              <a:rPr lang="ru-RU" sz="2400" b="1" dirty="0" err="1">
                <a:latin typeface="Times New Roman" panose="02020603050405020304" pitchFamily="18" charset="0"/>
                <a:ea typeface="Times New Roman" panose="02020603050405020304" pitchFamily="18" charset="0"/>
              </a:rPr>
              <a:t>відповідальним</a:t>
            </a:r>
            <a:r>
              <a:rPr lang="ru-RU" sz="2400" b="1" dirty="0">
                <a:latin typeface="Times New Roman" panose="02020603050405020304" pitchFamily="18" charset="0"/>
                <a:ea typeface="Times New Roman" panose="02020603050405020304" pitchFamily="18" charset="0"/>
              </a:rPr>
              <a:t> секретарем, а </a:t>
            </a:r>
            <a:r>
              <a:rPr lang="uk-UA" sz="2400" b="1" dirty="0" smtClean="0">
                <a:latin typeface="Times New Roman" panose="02020603050405020304" pitchFamily="18" charset="0"/>
                <a:ea typeface="Times New Roman" panose="02020603050405020304" pitchFamily="18" charset="0"/>
              </a:rPr>
              <a:t> </a:t>
            </a:r>
            <a:r>
              <a:rPr lang="ru-RU" sz="2400" b="1" dirty="0">
                <a:latin typeface="Times New Roman" panose="02020603050405020304" pitchFamily="18" charset="0"/>
                <a:ea typeface="Times New Roman" panose="02020603050405020304" pitchFamily="18" charset="0"/>
              </a:rPr>
              <a:t>П. </a:t>
            </a:r>
            <a:r>
              <a:rPr lang="ru-RU" sz="2400" b="1" dirty="0" err="1">
                <a:latin typeface="Times New Roman" panose="02020603050405020304" pitchFamily="18" charset="0"/>
                <a:ea typeface="Times New Roman" panose="02020603050405020304" pitchFamily="18" charset="0"/>
              </a:rPr>
              <a:t>Скочко</a:t>
            </a:r>
            <a:r>
              <a:rPr lang="ru-RU" sz="2400" b="1" dirty="0">
                <a:latin typeface="Times New Roman" panose="02020603050405020304" pitchFamily="18" charset="0"/>
                <a:ea typeface="Times New Roman" panose="02020603050405020304" pitchFamily="18" charset="0"/>
              </a:rPr>
              <a:t> – членом </a:t>
            </a:r>
            <a:r>
              <a:rPr lang="ru-RU" sz="2400" b="1" dirty="0" err="1">
                <a:latin typeface="Times New Roman" panose="02020603050405020304" pitchFamily="18" charset="0"/>
                <a:ea typeface="Times New Roman" panose="02020603050405020304" pitchFamily="18" charset="0"/>
              </a:rPr>
              <a:t>редколегії</a:t>
            </a:r>
            <a:r>
              <a:rPr lang="ru-RU" sz="2400" b="1" dirty="0">
                <a:latin typeface="Times New Roman" panose="02020603050405020304" pitchFamily="18" charset="0"/>
                <a:ea typeface="Times New Roman" panose="02020603050405020304" pitchFamily="18" charset="0"/>
              </a:rPr>
              <a:t>.</a:t>
            </a:r>
          </a:p>
          <a:p>
            <a:pPr indent="449580" algn="just">
              <a:spcAft>
                <a:spcPts val="0"/>
              </a:spcAft>
            </a:pPr>
            <a:r>
              <a:rPr lang="ru-RU" sz="2400" b="1" dirty="0">
                <a:latin typeface="Times New Roman" panose="02020603050405020304" pitchFamily="18" charset="0"/>
                <a:ea typeface="Times New Roman" panose="02020603050405020304" pitchFamily="18" charset="0"/>
              </a:rPr>
              <a:t>У </a:t>
            </a:r>
            <a:r>
              <a:rPr lang="uk-UA" sz="2400" b="1" dirty="0" err="1">
                <a:latin typeface="Times New Roman" panose="02020603050405020304" pitchFamily="18" charset="0"/>
                <a:ea typeface="Times New Roman" panose="02020603050405020304" pitchFamily="18" charset="0"/>
              </a:rPr>
              <a:t>дев</a:t>
            </a:r>
            <a:r>
              <a:rPr lang="ru-RU" sz="2400" b="1" dirty="0">
                <a:latin typeface="Times New Roman" panose="02020603050405020304" pitchFamily="18" charset="0"/>
                <a:ea typeface="Times New Roman" panose="02020603050405020304" pitchFamily="18" charset="0"/>
              </a:rPr>
              <a:t>’</a:t>
            </a:r>
            <a:r>
              <a:rPr lang="uk-UA" sz="2400" b="1" dirty="0" err="1">
                <a:latin typeface="Times New Roman" panose="02020603050405020304" pitchFamily="18" charset="0"/>
                <a:ea typeface="Times New Roman" panose="02020603050405020304" pitchFamily="18" charset="0"/>
              </a:rPr>
              <a:t>ятому</a:t>
            </a:r>
            <a:r>
              <a:rPr lang="uk-UA" sz="2400" b="1" dirty="0">
                <a:latin typeface="Times New Roman" panose="02020603050405020304" pitchFamily="18" charset="0"/>
                <a:ea typeface="Times New Roman" panose="02020603050405020304" pitchFamily="18" charset="0"/>
              </a:rPr>
              <a:t> </a:t>
            </a:r>
            <a:r>
              <a:rPr lang="ru-RU" sz="2400" b="1" dirty="0" err="1">
                <a:latin typeface="Times New Roman" panose="02020603050405020304" pitchFamily="18" charset="0"/>
                <a:ea typeface="Times New Roman" panose="02020603050405020304" pitchFamily="18" charset="0"/>
              </a:rPr>
              <a:t>номері</a:t>
            </a:r>
            <a:r>
              <a:rPr lang="ru-RU" sz="2400" b="1" dirty="0">
                <a:latin typeface="Times New Roman" panose="02020603050405020304" pitchFamily="18" charset="0"/>
                <a:ea typeface="Times New Roman" panose="02020603050405020304" pitchFamily="18" charset="0"/>
              </a:rPr>
              <a:t> журналу </a:t>
            </a:r>
            <a:r>
              <a:rPr lang="uk-UA" sz="2400" b="1" dirty="0">
                <a:latin typeface="Times New Roman" panose="02020603050405020304" pitchFamily="18" charset="0"/>
                <a:ea typeface="Times New Roman" panose="02020603050405020304" pitchFamily="18" charset="0"/>
              </a:rPr>
              <a:t>вже </a:t>
            </a:r>
            <a:r>
              <a:rPr lang="ru-RU" sz="2400" b="1" dirty="0" err="1">
                <a:latin typeface="Times New Roman" panose="02020603050405020304" pitchFamily="18" charset="0"/>
                <a:ea typeface="Times New Roman" panose="02020603050405020304" pitchFamily="18" charset="0"/>
              </a:rPr>
              <a:t>вказували</a:t>
            </a:r>
            <a:r>
              <a:rPr lang="ru-RU" sz="2400" b="1" dirty="0">
                <a:latin typeface="Times New Roman" panose="02020603050405020304" pitchFamily="18" charset="0"/>
                <a:ea typeface="Times New Roman" panose="02020603050405020304" pitchFamily="18" charset="0"/>
              </a:rPr>
              <a:t> </a:t>
            </a:r>
            <a:r>
              <a:rPr lang="ru-RU" sz="2400" b="1" dirty="0" err="1">
                <a:latin typeface="Times New Roman" panose="02020603050405020304" pitchFamily="18" charset="0"/>
                <a:ea typeface="Times New Roman" panose="02020603050405020304" pitchFamily="18" charset="0"/>
              </a:rPr>
              <a:t>домашню</a:t>
            </a:r>
            <a:r>
              <a:rPr lang="ru-RU" sz="2400" b="1" dirty="0">
                <a:latin typeface="Times New Roman" panose="02020603050405020304" pitchFamily="18" charset="0"/>
                <a:ea typeface="Times New Roman" panose="02020603050405020304" pitchFamily="18" charset="0"/>
              </a:rPr>
              <a:t> адресу </a:t>
            </a:r>
            <a:r>
              <a:rPr lang="ru-RU" sz="2400" b="1" dirty="0" err="1">
                <a:latin typeface="Times New Roman" panose="02020603050405020304" pitchFamily="18" charset="0"/>
                <a:ea typeface="Times New Roman" panose="02020603050405020304" pitchFamily="18" charset="0"/>
              </a:rPr>
              <a:t>всіх</a:t>
            </a:r>
            <a:r>
              <a:rPr lang="ru-RU" sz="2400" b="1" dirty="0">
                <a:latin typeface="Times New Roman" panose="02020603050405020304" pitchFamily="18" charset="0"/>
                <a:ea typeface="Times New Roman" panose="02020603050405020304" pitchFamily="18" charset="0"/>
              </a:rPr>
              <a:t> </a:t>
            </a:r>
            <a:r>
              <a:rPr lang="ru-RU" sz="2400" b="1" dirty="0" err="1">
                <a:latin typeface="Times New Roman" panose="02020603050405020304" pitchFamily="18" charset="0"/>
                <a:ea typeface="Times New Roman" panose="02020603050405020304" pitchFamily="18" charset="0"/>
              </a:rPr>
              <a:t>членів</a:t>
            </a:r>
            <a:r>
              <a:rPr lang="ru-RU" sz="2400" b="1" dirty="0">
                <a:latin typeface="Times New Roman" panose="02020603050405020304" pitchFamily="18" charset="0"/>
                <a:ea typeface="Times New Roman" panose="02020603050405020304" pitchFamily="18" charset="0"/>
              </a:rPr>
              <a:t> </a:t>
            </a:r>
            <a:r>
              <a:rPr lang="ru-RU" sz="2400" b="1" dirty="0" err="1" smtClean="0">
                <a:latin typeface="Times New Roman" panose="02020603050405020304" pitchFamily="18" charset="0"/>
                <a:ea typeface="Times New Roman" panose="02020603050405020304" pitchFamily="18" charset="0"/>
              </a:rPr>
              <a:t>редколегії</a:t>
            </a:r>
            <a:r>
              <a:rPr lang="ru-RU" sz="2400" b="1" dirty="0" smtClean="0">
                <a:latin typeface="Times New Roman" panose="02020603050405020304" pitchFamily="18" charset="0"/>
                <a:ea typeface="Times New Roman" panose="02020603050405020304" pitchFamily="18" charset="0"/>
              </a:rPr>
              <a:t> </a:t>
            </a:r>
            <a:r>
              <a:rPr lang="ru-RU" sz="2400" b="1" dirty="0" err="1" smtClean="0">
                <a:latin typeface="Times New Roman" panose="02020603050405020304" pitchFamily="18" charset="0"/>
                <a:ea typeface="Times New Roman" panose="02020603050405020304" pitchFamily="18" charset="0"/>
              </a:rPr>
              <a:t>з</a:t>
            </a:r>
            <a:r>
              <a:rPr lang="ru-RU" sz="2400" b="1" dirty="0" smtClean="0">
                <a:latin typeface="Times New Roman" panose="02020603050405020304" pitchFamily="18" charset="0"/>
                <a:ea typeface="Times New Roman" panose="02020603050405020304" pitchFamily="18" charset="0"/>
              </a:rPr>
              <a:t> метою </a:t>
            </a:r>
            <a:r>
              <a:rPr lang="ru-RU" sz="2400" b="1" dirty="0" err="1" smtClean="0">
                <a:latin typeface="Times New Roman" panose="02020603050405020304" pitchFamily="18" charset="0"/>
                <a:ea typeface="Times New Roman" panose="02020603050405020304" pitchFamily="18" charset="0"/>
              </a:rPr>
              <a:t>налагодити</a:t>
            </a:r>
            <a:r>
              <a:rPr lang="ru-RU" sz="2400" b="1" dirty="0" smtClean="0">
                <a:latin typeface="Times New Roman" panose="02020603050405020304" pitchFamily="18" charset="0"/>
                <a:ea typeface="Times New Roman" panose="02020603050405020304" pitchFamily="18" charset="0"/>
              </a:rPr>
              <a:t> </a:t>
            </a:r>
            <a:r>
              <a:rPr lang="ru-RU" sz="2400" b="1" dirty="0" err="1" smtClean="0">
                <a:latin typeface="Times New Roman" panose="02020603050405020304" pitchFamily="18" charset="0"/>
                <a:ea typeface="Times New Roman" panose="02020603050405020304" pitchFamily="18" charset="0"/>
              </a:rPr>
              <a:t>додаткові</a:t>
            </a:r>
            <a:r>
              <a:rPr lang="ru-RU" sz="2400" b="1" dirty="0" smtClean="0">
                <a:latin typeface="Times New Roman" panose="02020603050405020304" pitchFamily="18" charset="0"/>
                <a:ea typeface="Times New Roman" panose="02020603050405020304" pitchFamily="18" charset="0"/>
              </a:rPr>
              <a:t> </a:t>
            </a:r>
            <a:r>
              <a:rPr lang="ru-RU" sz="2400" b="1" dirty="0" err="1" smtClean="0">
                <a:latin typeface="Times New Roman" panose="02020603050405020304" pitchFamily="18" charset="0"/>
                <a:ea typeface="Times New Roman" panose="02020603050405020304" pitchFamily="18" charset="0"/>
              </a:rPr>
              <a:t>контакти</a:t>
            </a:r>
            <a:r>
              <a:rPr lang="ru-RU" sz="2400" b="1" dirty="0" smtClean="0">
                <a:latin typeface="Times New Roman" panose="02020603050405020304" pitchFamily="18" charset="0"/>
                <a:ea typeface="Times New Roman" panose="02020603050405020304" pitchFamily="18" charset="0"/>
              </a:rPr>
              <a:t> для </a:t>
            </a:r>
            <a:r>
              <a:rPr lang="ru-RU" sz="2400" b="1" dirty="0" err="1" smtClean="0">
                <a:latin typeface="Times New Roman" panose="02020603050405020304" pitchFamily="18" charset="0"/>
                <a:ea typeface="Times New Roman" panose="02020603050405020304" pitchFamily="18" charset="0"/>
              </a:rPr>
              <a:t>отримання</a:t>
            </a:r>
            <a:r>
              <a:rPr lang="ru-RU" sz="2400" b="1" dirty="0" smtClean="0">
                <a:latin typeface="Times New Roman" panose="02020603050405020304" pitchFamily="18" charset="0"/>
                <a:ea typeface="Times New Roman" panose="02020603050405020304" pitchFamily="18" charset="0"/>
              </a:rPr>
              <a:t> </a:t>
            </a:r>
            <a:r>
              <a:rPr lang="ru-RU" sz="2400" b="1" dirty="0" err="1" smtClean="0">
                <a:latin typeface="Times New Roman" panose="02020603050405020304" pitchFamily="18" charset="0"/>
                <a:ea typeface="Times New Roman" panose="02020603050405020304" pitchFamily="18" charset="0"/>
              </a:rPr>
              <a:t>від</a:t>
            </a:r>
            <a:r>
              <a:rPr lang="ru-RU" sz="2400" b="1" dirty="0" smtClean="0">
                <a:latin typeface="Times New Roman" panose="02020603050405020304" pitchFamily="18" charset="0"/>
                <a:ea typeface="Times New Roman" panose="02020603050405020304" pitchFamily="18" charset="0"/>
              </a:rPr>
              <a:t> </a:t>
            </a:r>
            <a:r>
              <a:rPr lang="ru-RU" sz="2400" b="1" dirty="0" err="1" smtClean="0">
                <a:latin typeface="Times New Roman" panose="02020603050405020304" pitchFamily="18" charset="0"/>
                <a:ea typeface="Times New Roman" panose="02020603050405020304" pitchFamily="18" charset="0"/>
              </a:rPr>
              <a:t>читачів</a:t>
            </a:r>
            <a:r>
              <a:rPr lang="ru-RU" sz="2400" b="1" dirty="0" smtClean="0">
                <a:latin typeface="Times New Roman" panose="02020603050405020304" pitchFamily="18" charset="0"/>
                <a:ea typeface="Times New Roman" panose="02020603050405020304" pitchFamily="18" charset="0"/>
              </a:rPr>
              <a:t> </a:t>
            </a:r>
            <a:r>
              <a:rPr lang="ru-RU" sz="2400" b="1" dirty="0" err="1" smtClean="0">
                <a:latin typeface="Times New Roman" panose="02020603050405020304" pitchFamily="18" charset="0"/>
                <a:ea typeface="Times New Roman" panose="02020603050405020304" pitchFamily="18" charset="0"/>
              </a:rPr>
              <a:t>кореспонденції</a:t>
            </a:r>
            <a:r>
              <a:rPr lang="ru-RU" sz="2400" b="1" dirty="0" smtClean="0">
                <a:latin typeface="Times New Roman" panose="02020603050405020304" pitchFamily="18" charset="0"/>
                <a:ea typeface="Times New Roman" panose="02020603050405020304" pitchFamily="18" charset="0"/>
              </a:rPr>
              <a:t> </a:t>
            </a:r>
            <a:r>
              <a:rPr lang="ru-RU" sz="2400" b="1" dirty="0" err="1" smtClean="0">
                <a:latin typeface="Times New Roman" panose="02020603050405020304" pitchFamily="18" charset="0"/>
                <a:ea typeface="Times New Roman" panose="02020603050405020304" pitchFamily="18" charset="0"/>
              </a:rPr>
              <a:t>і</a:t>
            </a:r>
            <a:r>
              <a:rPr lang="ru-RU" sz="2400" b="1" dirty="0" smtClean="0">
                <a:latin typeface="Times New Roman" panose="02020603050405020304" pitchFamily="18" charset="0"/>
                <a:ea typeface="Times New Roman" panose="02020603050405020304" pitchFamily="18" charset="0"/>
              </a:rPr>
              <a:t> </a:t>
            </a:r>
            <a:r>
              <a:rPr lang="ru-RU" sz="2400" b="1" dirty="0" err="1" smtClean="0">
                <a:latin typeface="Times New Roman" panose="02020603050405020304" pitchFamily="18" charset="0"/>
                <a:ea typeface="Times New Roman" panose="02020603050405020304" pitchFamily="18" charset="0"/>
              </a:rPr>
              <a:t>пожертв</a:t>
            </a:r>
            <a:r>
              <a:rPr lang="ru-RU" sz="2400" b="1" dirty="0" smtClean="0">
                <a:latin typeface="Times New Roman" panose="02020603050405020304" pitchFamily="18" charset="0"/>
                <a:ea typeface="Times New Roman" panose="02020603050405020304" pitchFamily="18" charset="0"/>
              </a:rPr>
              <a:t> на </a:t>
            </a:r>
            <a:r>
              <a:rPr lang="ru-RU" sz="2400" b="1" dirty="0" err="1" smtClean="0">
                <a:latin typeface="Times New Roman" panose="02020603050405020304" pitchFamily="18" charset="0"/>
                <a:ea typeface="Times New Roman" panose="02020603050405020304" pitchFamily="18" charset="0"/>
              </a:rPr>
              <a:t>друк</a:t>
            </a:r>
            <a:r>
              <a:rPr lang="ru-RU" sz="2400" b="1" dirty="0" smtClean="0">
                <a:latin typeface="Times New Roman" panose="02020603050405020304" pitchFamily="18" charset="0"/>
                <a:ea typeface="Times New Roman" panose="02020603050405020304" pitchFamily="18" charset="0"/>
              </a:rPr>
              <a:t> </a:t>
            </a:r>
            <a:r>
              <a:rPr lang="ru-RU" sz="2400" b="1" dirty="0" err="1" smtClean="0">
                <a:latin typeface="Times New Roman" panose="02020603050405020304" pitchFamily="18" charset="0"/>
                <a:ea typeface="Times New Roman" panose="02020603050405020304" pitchFamily="18" charset="0"/>
              </a:rPr>
              <a:t>видання</a:t>
            </a:r>
            <a:r>
              <a:rPr lang="ru-RU" sz="2400" b="1" dirty="0" smtClean="0">
                <a:latin typeface="Times New Roman" panose="02020603050405020304" pitchFamily="18" charset="0"/>
                <a:ea typeface="Times New Roman" panose="02020603050405020304" pitchFamily="18" charset="0"/>
              </a:rPr>
              <a:t>. </a:t>
            </a:r>
            <a:endParaRPr lang="ru-RU" sz="2400" b="1" dirty="0">
              <a:effectLst/>
              <a:latin typeface="Times New Roman" panose="02020603050405020304" pitchFamily="18" charset="0"/>
              <a:ea typeface="Times New Roman" panose="02020603050405020304" pitchFamily="18" charset="0"/>
            </a:endParaRPr>
          </a:p>
        </p:txBody>
      </p:sp>
      <p:pic>
        <p:nvPicPr>
          <p:cNvPr id="4" name="Рисунок 3" descr="ÐÐ¾Ð²âÑÐ·Ð°Ð½Ðµ Ð·Ð¾Ð±ÑÐ°Ð¶ÐµÐ½Ð½Ñ">
            <a:extLst>
              <a:ext uri="{FF2B5EF4-FFF2-40B4-BE49-F238E27FC236}">
                <a16:creationId xmlns="" xmlns:a16="http://schemas.microsoft.com/office/drawing/2014/main" id="{A16BACC9-5A08-FE40-A1B1-2EE855FE0A6F}"/>
              </a:ext>
            </a:extLst>
          </p:cNvPr>
          <p:cNvPicPr/>
          <p:nvPr/>
        </p:nvPicPr>
        <p:blipFill>
          <a:blip r:embed="rId2" cstate="print"/>
          <a:srcRect t="3771" r="1507" b="33714"/>
          <a:stretch>
            <a:fillRect/>
          </a:stretch>
        </p:blipFill>
        <p:spPr bwMode="auto">
          <a:xfrm>
            <a:off x="1" y="787400"/>
            <a:ext cx="3606800" cy="5613400"/>
          </a:xfrm>
          <a:prstGeom prst="rect">
            <a:avLst/>
          </a:prstGeom>
          <a:noFill/>
          <a:ln w="9525">
            <a:noFill/>
            <a:miter lim="800000"/>
            <a:headEnd/>
            <a:tailEnd/>
          </a:ln>
        </p:spPr>
      </p:pic>
    </p:spTree>
    <p:extLst>
      <p:ext uri="{BB962C8B-B14F-4D97-AF65-F5344CB8AC3E}">
        <p14:creationId xmlns="" xmlns:p14="http://schemas.microsoft.com/office/powerpoint/2010/main" val="1587674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F061128-D839-8048-95A5-7D93EE98EC3E}"/>
              </a:ext>
            </a:extLst>
          </p:cNvPr>
          <p:cNvSpPr>
            <a:spLocks noGrp="1"/>
          </p:cNvSpPr>
          <p:nvPr>
            <p:ph type="title"/>
          </p:nvPr>
        </p:nvSpPr>
        <p:spPr>
          <a:xfrm>
            <a:off x="5486400" y="5232400"/>
            <a:ext cx="6662107" cy="1405468"/>
          </a:xfrm>
        </p:spPr>
        <p:txBody>
          <a:bodyPr/>
          <a:lstStyle/>
          <a:p>
            <a:pPr algn="ctr"/>
            <a:r>
              <a:rPr lang="ru-RU" b="1" dirty="0">
                <a:solidFill>
                  <a:schemeClr val="tx1"/>
                </a:solidFill>
              </a:rPr>
              <a:t>У 1989-1991 роках </a:t>
            </a:r>
            <a:r>
              <a:rPr lang="ru-RU" b="1" dirty="0" err="1">
                <a:solidFill>
                  <a:schemeClr val="tx1"/>
                </a:solidFill>
              </a:rPr>
              <a:t>явище</a:t>
            </a:r>
            <a:r>
              <a:rPr lang="ru-RU" b="1" dirty="0">
                <a:solidFill>
                  <a:schemeClr val="tx1"/>
                </a:solidFill>
              </a:rPr>
              <a:t> </a:t>
            </a:r>
            <a:r>
              <a:rPr lang="ru-RU" b="1" dirty="0" err="1">
                <a:solidFill>
                  <a:schemeClr val="tx1"/>
                </a:solidFill>
              </a:rPr>
              <a:t>самвидаву</a:t>
            </a:r>
            <a:r>
              <a:rPr lang="ru-RU" b="1" dirty="0">
                <a:solidFill>
                  <a:schemeClr val="tx1"/>
                </a:solidFill>
              </a:rPr>
              <a:t> стало </a:t>
            </a:r>
            <a:r>
              <a:rPr lang="ru-RU" b="1" dirty="0" err="1">
                <a:solidFill>
                  <a:schemeClr val="tx1"/>
                </a:solidFill>
              </a:rPr>
              <a:t>настільки</a:t>
            </a:r>
            <a:r>
              <a:rPr lang="ru-RU" b="1" dirty="0">
                <a:solidFill>
                  <a:schemeClr val="tx1"/>
                </a:solidFill>
              </a:rPr>
              <a:t> </a:t>
            </a:r>
            <a:r>
              <a:rPr lang="ru-RU" b="1" dirty="0" err="1">
                <a:solidFill>
                  <a:schemeClr val="tx1"/>
                </a:solidFill>
              </a:rPr>
              <a:t>масовим</a:t>
            </a:r>
            <a:r>
              <a:rPr lang="ru-RU" b="1" dirty="0">
                <a:solidFill>
                  <a:schemeClr val="tx1"/>
                </a:solidFill>
              </a:rPr>
              <a:t>, </a:t>
            </a:r>
            <a:r>
              <a:rPr lang="ru-RU" b="1" dirty="0" err="1">
                <a:solidFill>
                  <a:schemeClr val="tx1"/>
                </a:solidFill>
              </a:rPr>
              <a:t>що</a:t>
            </a:r>
            <a:r>
              <a:rPr lang="ru-RU" b="1" dirty="0">
                <a:solidFill>
                  <a:schemeClr val="tx1"/>
                </a:solidFill>
              </a:rPr>
              <a:t> </a:t>
            </a:r>
            <a:r>
              <a:rPr lang="ru-RU" b="1" dirty="0" err="1">
                <a:solidFill>
                  <a:schemeClr val="tx1"/>
                </a:solidFill>
              </a:rPr>
              <a:t>кількість</a:t>
            </a:r>
            <a:r>
              <a:rPr lang="ru-RU" b="1" dirty="0">
                <a:solidFill>
                  <a:schemeClr val="tx1"/>
                </a:solidFill>
              </a:rPr>
              <a:t> таких </a:t>
            </a:r>
            <a:r>
              <a:rPr lang="ru-RU" b="1" dirty="0" err="1">
                <a:solidFill>
                  <a:schemeClr val="tx1"/>
                </a:solidFill>
              </a:rPr>
              <a:t>видань</a:t>
            </a:r>
            <a:r>
              <a:rPr lang="ru-RU" b="1" dirty="0">
                <a:solidFill>
                  <a:schemeClr val="tx1"/>
                </a:solidFill>
              </a:rPr>
              <a:t> </a:t>
            </a:r>
            <a:r>
              <a:rPr lang="ru-RU" b="1" dirty="0" err="1">
                <a:solidFill>
                  <a:schemeClr val="tx1"/>
                </a:solidFill>
              </a:rPr>
              <a:t>було</a:t>
            </a:r>
            <a:r>
              <a:rPr lang="ru-RU" b="1" dirty="0">
                <a:solidFill>
                  <a:schemeClr val="tx1"/>
                </a:solidFill>
              </a:rPr>
              <a:t> </a:t>
            </a:r>
            <a:r>
              <a:rPr lang="ru-RU" b="1" dirty="0" err="1">
                <a:solidFill>
                  <a:schemeClr val="tx1"/>
                </a:solidFill>
              </a:rPr>
              <a:t>важко</a:t>
            </a:r>
            <a:r>
              <a:rPr lang="ru-RU" b="1" dirty="0">
                <a:solidFill>
                  <a:schemeClr val="tx1"/>
                </a:solidFill>
              </a:rPr>
              <a:t> </a:t>
            </a:r>
            <a:r>
              <a:rPr lang="ru-RU" b="1" dirty="0" err="1">
                <a:solidFill>
                  <a:schemeClr val="tx1"/>
                </a:solidFill>
              </a:rPr>
              <a:t>підрахувати</a:t>
            </a:r>
            <a:r>
              <a:rPr lang="ru-RU" b="1" dirty="0">
                <a:solidFill>
                  <a:schemeClr val="tx1"/>
                </a:solidFill>
              </a:rPr>
              <a:t>. За </a:t>
            </a:r>
            <a:r>
              <a:rPr lang="ru-RU" b="1" dirty="0" err="1">
                <a:solidFill>
                  <a:schemeClr val="tx1"/>
                </a:solidFill>
              </a:rPr>
              <a:t>деякими</a:t>
            </a:r>
            <a:r>
              <a:rPr lang="ru-RU" b="1" dirty="0">
                <a:solidFill>
                  <a:schemeClr val="tx1"/>
                </a:solidFill>
              </a:rPr>
              <a:t> </a:t>
            </a:r>
            <a:r>
              <a:rPr lang="ru-RU" b="1" dirty="0" err="1">
                <a:solidFill>
                  <a:schemeClr val="tx1"/>
                </a:solidFill>
              </a:rPr>
              <a:t>даними</a:t>
            </a:r>
            <a:r>
              <a:rPr lang="ru-RU" b="1" dirty="0">
                <a:solidFill>
                  <a:schemeClr val="tx1"/>
                </a:solidFill>
              </a:rPr>
              <a:t> в </a:t>
            </a:r>
            <a:r>
              <a:rPr lang="ru-RU" b="1" dirty="0" err="1">
                <a:solidFill>
                  <a:schemeClr val="tx1"/>
                </a:solidFill>
              </a:rPr>
              <a:t>цей</a:t>
            </a:r>
            <a:r>
              <a:rPr lang="ru-RU" b="1" dirty="0">
                <a:solidFill>
                  <a:schemeClr val="tx1"/>
                </a:solidFill>
              </a:rPr>
              <a:t> </a:t>
            </a:r>
            <a:r>
              <a:rPr lang="ru-RU" b="1" dirty="0" err="1">
                <a:solidFill>
                  <a:schemeClr val="tx1"/>
                </a:solidFill>
              </a:rPr>
              <a:t>період</a:t>
            </a:r>
            <a:r>
              <a:rPr lang="ru-RU" b="1" dirty="0">
                <a:solidFill>
                  <a:schemeClr val="tx1"/>
                </a:solidFill>
              </a:rPr>
              <a:t> </a:t>
            </a:r>
            <a:r>
              <a:rPr lang="ru-RU" b="1" dirty="0" err="1">
                <a:solidFill>
                  <a:schemeClr val="tx1"/>
                </a:solidFill>
              </a:rPr>
              <a:t>світ</a:t>
            </a:r>
            <a:r>
              <a:rPr lang="ru-RU" b="1" dirty="0">
                <a:solidFill>
                  <a:schemeClr val="tx1"/>
                </a:solidFill>
              </a:rPr>
              <a:t> </a:t>
            </a:r>
            <a:r>
              <a:rPr lang="ru-RU" b="1" dirty="0" err="1">
                <a:solidFill>
                  <a:schemeClr val="tx1"/>
                </a:solidFill>
              </a:rPr>
              <a:t>побачило</a:t>
            </a:r>
            <a:r>
              <a:rPr lang="ru-RU" b="1" dirty="0">
                <a:solidFill>
                  <a:schemeClr val="tx1"/>
                </a:solidFill>
              </a:rPr>
              <a:t> </a:t>
            </a:r>
            <a:r>
              <a:rPr lang="ru-RU" b="1" dirty="0" err="1">
                <a:solidFill>
                  <a:schemeClr val="tx1"/>
                </a:solidFill>
              </a:rPr>
              <a:t>понад</a:t>
            </a:r>
            <a:r>
              <a:rPr lang="ru-RU" b="1" dirty="0">
                <a:solidFill>
                  <a:schemeClr val="tx1"/>
                </a:solidFill>
              </a:rPr>
              <a:t> 1300 </a:t>
            </a:r>
            <a:r>
              <a:rPr lang="ru-RU" b="1" dirty="0" err="1">
                <a:solidFill>
                  <a:schemeClr val="tx1"/>
                </a:solidFill>
              </a:rPr>
              <a:t>назв</a:t>
            </a:r>
            <a:r>
              <a:rPr lang="ru-RU" b="1" dirty="0">
                <a:solidFill>
                  <a:schemeClr val="tx1"/>
                </a:solidFill>
              </a:rPr>
              <a:t> </a:t>
            </a:r>
            <a:r>
              <a:rPr lang="ru-RU" b="1" dirty="0" err="1">
                <a:solidFill>
                  <a:schemeClr val="tx1"/>
                </a:solidFill>
              </a:rPr>
              <a:t>самвидавних</a:t>
            </a:r>
            <a:r>
              <a:rPr lang="ru-RU" b="1" dirty="0">
                <a:solidFill>
                  <a:schemeClr val="tx1"/>
                </a:solidFill>
              </a:rPr>
              <a:t> </a:t>
            </a:r>
            <a:r>
              <a:rPr lang="ru-RU" b="1" dirty="0" err="1">
                <a:solidFill>
                  <a:schemeClr val="tx1"/>
                </a:solidFill>
              </a:rPr>
              <a:t>публікацій</a:t>
            </a:r>
            <a:r>
              <a:rPr lang="ru-RU" b="1" dirty="0">
                <a:solidFill>
                  <a:schemeClr val="tx1"/>
                </a:solidFill>
              </a:rPr>
              <a:t>. </a:t>
            </a:r>
          </a:p>
        </p:txBody>
      </p:sp>
      <p:sp>
        <p:nvSpPr>
          <p:cNvPr id="4" name="Текст 3">
            <a:extLst>
              <a:ext uri="{FF2B5EF4-FFF2-40B4-BE49-F238E27FC236}">
                <a16:creationId xmlns="" xmlns:a16="http://schemas.microsoft.com/office/drawing/2014/main" id="{C4CF6619-F193-7240-9D4A-AF1532458885}"/>
              </a:ext>
            </a:extLst>
          </p:cNvPr>
          <p:cNvSpPr>
            <a:spLocks noGrp="1"/>
          </p:cNvSpPr>
          <p:nvPr>
            <p:ph type="body" sz="half" idx="2"/>
          </p:nvPr>
        </p:nvSpPr>
        <p:spPr/>
        <p:txBody>
          <a:bodyPr/>
          <a:lstStyle/>
          <a:p>
            <a:endParaRPr lang="ru-RU" dirty="0"/>
          </a:p>
        </p:txBody>
      </p:sp>
      <p:pic>
        <p:nvPicPr>
          <p:cNvPr id="8" name="Рисунок 7" descr="Ð ÐµÐ·ÑÐ»ÑÑÐ°Ñ Ð¿Ð¾ÑÑÐºÑ Ð·Ð¾Ð±ÑÐ°Ð¶ÐµÐ½Ñ Ð·Ð° Ð·Ð°Ð¿Ð¸ÑÐ¾Ð¼ &quot;ÑÐ²ÑÐ°Ð½-Ð·ÑÐ»Ð»Ñ ÐºÐ°Ð»Ð¸Ð½ÐµÑÑ&quot;">
            <a:extLst>
              <a:ext uri="{FF2B5EF4-FFF2-40B4-BE49-F238E27FC236}">
                <a16:creationId xmlns="" xmlns:a16="http://schemas.microsoft.com/office/drawing/2014/main" id="{AB7B856E-5E59-3A49-A343-63074D89DAD0}"/>
              </a:ext>
            </a:extLst>
          </p:cNvPr>
          <p:cNvPicPr/>
          <p:nvPr/>
        </p:nvPicPr>
        <p:blipFill>
          <a:blip r:embed="rId2" cstate="print"/>
          <a:srcRect/>
          <a:stretch>
            <a:fillRect/>
          </a:stretch>
        </p:blipFill>
        <p:spPr bwMode="auto">
          <a:xfrm>
            <a:off x="6570133" y="414549"/>
            <a:ext cx="3424400" cy="3759201"/>
          </a:xfrm>
          <a:prstGeom prst="rect">
            <a:avLst/>
          </a:prstGeom>
          <a:noFill/>
          <a:ln w="9525">
            <a:noFill/>
            <a:miter lim="800000"/>
            <a:headEnd/>
            <a:tailEnd/>
          </a:ln>
        </p:spPr>
      </p:pic>
      <p:pic>
        <p:nvPicPr>
          <p:cNvPr id="9" name="Рисунок 8" descr="Ð ÐµÐ·ÑÐ»ÑÑÐ°Ñ Ð¿Ð¾ÑÑÐºÑ Ð·Ð¾Ð±ÑÐ°Ð¶ÐµÐ½Ñ Ð·Ð° Ð·Ð°Ð¿Ð¸ÑÐ¾Ð¼ &quot;Ð¶ÑÑÐ½Ð°Ð» ÐºÐ°ÑÐµÐ´ÑÐ° ÐÑÐ°Ð´ÑÐ¾Ð³Ð¾&quot;">
            <a:extLst>
              <a:ext uri="{FF2B5EF4-FFF2-40B4-BE49-F238E27FC236}">
                <a16:creationId xmlns="" xmlns:a16="http://schemas.microsoft.com/office/drawing/2014/main" id="{33F44BA8-7F32-DD43-B520-CEEDC3496364}"/>
              </a:ext>
            </a:extLst>
          </p:cNvPr>
          <p:cNvPicPr/>
          <p:nvPr/>
        </p:nvPicPr>
        <p:blipFill>
          <a:blip r:embed="rId3" cstate="print"/>
          <a:srcRect/>
          <a:stretch>
            <a:fillRect/>
          </a:stretch>
        </p:blipFill>
        <p:spPr bwMode="auto">
          <a:xfrm>
            <a:off x="481434" y="414549"/>
            <a:ext cx="4463099" cy="6042130"/>
          </a:xfrm>
          <a:prstGeom prst="rect">
            <a:avLst/>
          </a:prstGeom>
          <a:noFill/>
          <a:ln w="9525">
            <a:noFill/>
            <a:miter lim="800000"/>
            <a:headEnd/>
            <a:tailEnd/>
          </a:ln>
        </p:spPr>
      </p:pic>
    </p:spTree>
    <p:extLst>
      <p:ext uri="{BB962C8B-B14F-4D97-AF65-F5344CB8AC3E}">
        <p14:creationId xmlns="" xmlns:p14="http://schemas.microsoft.com/office/powerpoint/2010/main" val="3107751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 xmlns:a16="http://schemas.microsoft.com/office/drawing/2014/main" id="{BBBA5DEC-B571-B241-AE8D-19C551D54549}"/>
              </a:ext>
            </a:extLst>
          </p:cNvPr>
          <p:cNvSpPr>
            <a:spLocks noGrp="1"/>
          </p:cNvSpPr>
          <p:nvPr>
            <p:ph type="title"/>
          </p:nvPr>
        </p:nvSpPr>
        <p:spPr/>
        <p:txBody>
          <a:bodyPr/>
          <a:lstStyle/>
          <a:p>
            <a:endParaRPr lang="ru-RU" dirty="0"/>
          </a:p>
        </p:txBody>
      </p:sp>
      <p:sp>
        <p:nvSpPr>
          <p:cNvPr id="9" name="Текст 8">
            <a:extLst>
              <a:ext uri="{FF2B5EF4-FFF2-40B4-BE49-F238E27FC236}">
                <a16:creationId xmlns="" xmlns:a16="http://schemas.microsoft.com/office/drawing/2014/main" id="{8F5DB84D-82A1-EA41-9D2F-24B2869CB874}"/>
              </a:ext>
            </a:extLst>
          </p:cNvPr>
          <p:cNvSpPr>
            <a:spLocks noGrp="1"/>
          </p:cNvSpPr>
          <p:nvPr>
            <p:ph type="body" sz="half" idx="13"/>
          </p:nvPr>
        </p:nvSpPr>
        <p:spPr/>
        <p:txBody>
          <a:bodyPr/>
          <a:lstStyle/>
          <a:p>
            <a:endParaRPr lang="ru-RU"/>
          </a:p>
        </p:txBody>
      </p:sp>
      <p:sp>
        <p:nvSpPr>
          <p:cNvPr id="8" name="Текст 7">
            <a:extLst>
              <a:ext uri="{FF2B5EF4-FFF2-40B4-BE49-F238E27FC236}">
                <a16:creationId xmlns="" xmlns:a16="http://schemas.microsoft.com/office/drawing/2014/main" id="{D9E90105-55C0-884D-92CA-AA50DE6A5187}"/>
              </a:ext>
            </a:extLst>
          </p:cNvPr>
          <p:cNvSpPr>
            <a:spLocks noGrp="1"/>
          </p:cNvSpPr>
          <p:nvPr>
            <p:ph type="body" sz="half" idx="2"/>
          </p:nvPr>
        </p:nvSpPr>
        <p:spPr>
          <a:xfrm>
            <a:off x="457200" y="5029199"/>
            <a:ext cx="11192933" cy="1524001"/>
          </a:xfrm>
        </p:spPr>
        <p:txBody>
          <a:bodyPr>
            <a:normAutofit fontScale="92500" lnSpcReduction="10000"/>
          </a:bodyPr>
          <a:lstStyle/>
          <a:p>
            <a:r>
              <a:rPr lang="uk-UA" sz="2800" b="1" dirty="0"/>
              <a:t>Наприкінці 1980-х років редколегії В. </a:t>
            </a:r>
            <a:r>
              <a:rPr lang="uk-UA" sz="2800" b="1" dirty="0" err="1"/>
              <a:t>Чорновола</a:t>
            </a:r>
            <a:r>
              <a:rPr lang="uk-UA" sz="2800" b="1" dirty="0"/>
              <a:t> вдалося видати шість номерів журналу: дев’ятий–десятий, одинадцятий–дванадцятий, тринадцятий і чотирнадцятий. </a:t>
            </a:r>
            <a:r>
              <a:rPr lang="ru-RU" sz="2800" b="1" dirty="0" err="1"/>
              <a:t>Виходили</a:t>
            </a:r>
            <a:r>
              <a:rPr lang="ru-RU" sz="2800" b="1" dirty="0"/>
              <a:t> вони з </a:t>
            </a:r>
            <a:r>
              <a:rPr lang="ru-RU" sz="2800" b="1" dirty="0" err="1"/>
              <a:t>серпня</a:t>
            </a:r>
            <a:r>
              <a:rPr lang="ru-RU" sz="2800" b="1" dirty="0"/>
              <a:t> 1987 р. до </a:t>
            </a:r>
            <a:r>
              <a:rPr lang="ru-RU" sz="2800" b="1" dirty="0" err="1"/>
              <a:t>квітня</a:t>
            </a:r>
            <a:r>
              <a:rPr lang="ru-RU" sz="2800" b="1" dirty="0"/>
              <a:t> 199</a:t>
            </a:r>
            <a:r>
              <a:rPr lang="uk-UA" sz="2800" b="1" dirty="0"/>
              <a:t>0</a:t>
            </a:r>
            <a:r>
              <a:rPr lang="ru-RU" sz="2800" b="1" dirty="0"/>
              <a:t> р.</a:t>
            </a:r>
          </a:p>
          <a:p>
            <a:endParaRPr lang="ru-RU" dirty="0"/>
          </a:p>
        </p:txBody>
      </p:sp>
      <p:pic>
        <p:nvPicPr>
          <p:cNvPr id="10" name="Рисунок 9" descr="Ð ÐµÐ·ÑÐ»ÑÑÐ°Ñ Ð¿Ð¾ÑÑÐºÑ Ð·Ð¾Ð±ÑÐ°Ð¶ÐµÐ½Ñ Ð·Ð° Ð·Ð°Ð¿Ð¸ÑÐ¾Ð¼ &quot;Ð²ÑÑÐµÑÐ»Ð°Ð² ÑÐ¾ÑÐ½Ð¾Ð²ÑÐ»&quot;">
            <a:extLst>
              <a:ext uri="{FF2B5EF4-FFF2-40B4-BE49-F238E27FC236}">
                <a16:creationId xmlns="" xmlns:a16="http://schemas.microsoft.com/office/drawing/2014/main" id="{444FCEC0-6780-B247-9A6E-BEAC1E9F6DAF}"/>
              </a:ext>
            </a:extLst>
          </p:cNvPr>
          <p:cNvPicPr/>
          <p:nvPr/>
        </p:nvPicPr>
        <p:blipFill>
          <a:blip r:embed="rId2" cstate="print"/>
          <a:srcRect/>
          <a:stretch>
            <a:fillRect/>
          </a:stretch>
        </p:blipFill>
        <p:spPr bwMode="auto">
          <a:xfrm>
            <a:off x="1581877" y="830944"/>
            <a:ext cx="8453906" cy="3453189"/>
          </a:xfrm>
          <a:prstGeom prst="rect">
            <a:avLst/>
          </a:prstGeom>
          <a:noFill/>
          <a:ln w="9525">
            <a:noFill/>
            <a:miter lim="800000"/>
            <a:headEnd/>
            <a:tailEnd/>
          </a:ln>
        </p:spPr>
      </p:pic>
    </p:spTree>
    <p:extLst>
      <p:ext uri="{BB962C8B-B14F-4D97-AF65-F5344CB8AC3E}">
        <p14:creationId xmlns="" xmlns:p14="http://schemas.microsoft.com/office/powerpoint/2010/main" val="1527932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 xmlns:a16="http://schemas.microsoft.com/office/drawing/2014/main" id="{891F3AB4-4D92-D546-A3A9-E7B474029CEF}"/>
              </a:ext>
            </a:extLst>
          </p:cNvPr>
          <p:cNvSpPr>
            <a:spLocks noGrp="1"/>
          </p:cNvSpPr>
          <p:nvPr>
            <p:ph type="title"/>
          </p:nvPr>
        </p:nvSpPr>
        <p:spPr/>
        <p:txBody>
          <a:bodyPr/>
          <a:lstStyle/>
          <a:p>
            <a:r>
              <a:rPr lang="ru-RU" dirty="0" err="1"/>
              <a:t>Література</a:t>
            </a:r>
            <a:r>
              <a:rPr lang="ru-RU" dirty="0"/>
              <a:t>:</a:t>
            </a:r>
          </a:p>
        </p:txBody>
      </p:sp>
      <p:sp>
        <p:nvSpPr>
          <p:cNvPr id="6" name="Объект 5">
            <a:extLst>
              <a:ext uri="{FF2B5EF4-FFF2-40B4-BE49-F238E27FC236}">
                <a16:creationId xmlns="" xmlns:a16="http://schemas.microsoft.com/office/drawing/2014/main" id="{4B2B2BEF-9351-A44A-8487-3EFABDBA3A92}"/>
              </a:ext>
            </a:extLst>
          </p:cNvPr>
          <p:cNvSpPr>
            <a:spLocks noGrp="1"/>
          </p:cNvSpPr>
          <p:nvPr>
            <p:ph idx="1"/>
          </p:nvPr>
        </p:nvSpPr>
        <p:spPr>
          <a:xfrm>
            <a:off x="296334" y="2353735"/>
            <a:ext cx="11599332" cy="4250266"/>
          </a:xfrm>
        </p:spPr>
        <p:txBody>
          <a:bodyPr>
            <a:normAutofit lnSpcReduction="10000"/>
          </a:bodyPr>
          <a:lstStyle/>
          <a:p>
            <a:pPr lvl="0"/>
            <a:r>
              <a:rPr lang="ru-RU" sz="2000" b="1" dirty="0" err="1">
                <a:solidFill>
                  <a:schemeClr val="tx1"/>
                </a:solidFill>
              </a:rPr>
              <a:t>Кіпіані</a:t>
            </a:r>
            <a:r>
              <a:rPr lang="ru-RU" sz="2000" b="1" dirty="0">
                <a:solidFill>
                  <a:schemeClr val="tx1"/>
                </a:solidFill>
              </a:rPr>
              <a:t> В. "Наша газета </a:t>
            </a:r>
            <a:r>
              <a:rPr lang="uk-UA" sz="2000" b="1" dirty="0">
                <a:solidFill>
                  <a:schemeClr val="tx1"/>
                </a:solidFill>
              </a:rPr>
              <a:t>– </a:t>
            </a:r>
            <a:r>
              <a:rPr lang="ru-RU" sz="2000" b="1" dirty="0">
                <a:solidFill>
                  <a:schemeClr val="tx1"/>
                </a:solidFill>
              </a:rPr>
              <a:t>перша": До сороковин з дня </a:t>
            </a:r>
            <a:r>
              <a:rPr lang="ru-RU" sz="2000" b="1" dirty="0" err="1">
                <a:solidFill>
                  <a:schemeClr val="tx1"/>
                </a:solidFill>
              </a:rPr>
              <a:t>смерті</a:t>
            </a:r>
            <a:r>
              <a:rPr lang="ru-RU" sz="2000" b="1" dirty="0">
                <a:solidFill>
                  <a:schemeClr val="tx1"/>
                </a:solidFill>
              </a:rPr>
              <a:t> </a:t>
            </a:r>
            <a:r>
              <a:rPr lang="ru-RU" sz="2000" b="1" dirty="0" err="1">
                <a:solidFill>
                  <a:schemeClr val="tx1"/>
                </a:solidFill>
              </a:rPr>
              <a:t>Сергія</a:t>
            </a:r>
            <a:r>
              <a:rPr lang="ru-RU" sz="2000" b="1" dirty="0">
                <a:solidFill>
                  <a:schemeClr val="tx1"/>
                </a:solidFill>
              </a:rPr>
              <a:t> </a:t>
            </a:r>
            <a:r>
              <a:rPr lang="ru-RU" sz="2000" b="1" dirty="0" err="1">
                <a:solidFill>
                  <a:schemeClr val="tx1"/>
                </a:solidFill>
              </a:rPr>
              <a:t>Набоки</a:t>
            </a:r>
            <a:r>
              <a:rPr lang="ru-RU" sz="2000" b="1" dirty="0">
                <a:solidFill>
                  <a:schemeClr val="tx1"/>
                </a:solidFill>
              </a:rPr>
              <a:t>. </a:t>
            </a:r>
            <a:r>
              <a:rPr lang="ru-RU" sz="2000" b="1" dirty="0" err="1">
                <a:solidFill>
                  <a:schemeClr val="tx1"/>
                </a:solidFill>
              </a:rPr>
              <a:t>U</a:t>
            </a:r>
            <a:r>
              <a:rPr lang="en-US" sz="2000" b="1" dirty="0">
                <a:solidFill>
                  <a:schemeClr val="tx1"/>
                </a:solidFill>
              </a:rPr>
              <a:t>RL </a:t>
            </a:r>
            <a:r>
              <a:rPr lang="ru-RU" sz="2000" b="1" dirty="0">
                <a:solidFill>
                  <a:schemeClr val="tx1"/>
                </a:solidFill>
              </a:rPr>
              <a:t>:  </a:t>
            </a:r>
            <a:r>
              <a:rPr lang="ru-RU" sz="2000" b="1" u="sng" dirty="0">
                <a:solidFill>
                  <a:schemeClr val="tx1"/>
                </a:solidFill>
                <a:hlinkClick r:id="rId2">
                  <a:extLst>
                    <a:ext uri="{A12FA001-AC4F-418D-AE19-62706E023703}">
                      <ahyp:hlinkClr xmlns="" xmlns:ahyp="http://schemas.microsoft.com/office/drawing/2018/hyperlinkcolor" val="tx"/>
                    </a:ext>
                  </a:extLst>
                </a:hlinkClick>
              </a:rPr>
              <a:t>http://www.svoboda-news.com/arxiv/pdf/2003/Svoboda-2003-08.pdf</a:t>
            </a:r>
            <a:endParaRPr lang="ru-RU" sz="2000" b="1" dirty="0">
              <a:solidFill>
                <a:schemeClr val="tx1"/>
              </a:solidFill>
            </a:endParaRPr>
          </a:p>
          <a:p>
            <a:pPr lvl="0"/>
            <a:r>
              <a:rPr lang="ru-RU" sz="2000" b="1" dirty="0" err="1">
                <a:solidFill>
                  <a:schemeClr val="tx1"/>
                </a:solidFill>
              </a:rPr>
              <a:t>Кіпіані</a:t>
            </a:r>
            <a:r>
              <a:rPr lang="ru-RU" sz="2000" b="1" dirty="0">
                <a:solidFill>
                  <a:schemeClr val="tx1"/>
                </a:solidFill>
              </a:rPr>
              <a:t> В. "</a:t>
            </a:r>
            <a:r>
              <a:rPr lang="ru-RU" sz="2000" b="1" dirty="0" err="1">
                <a:solidFill>
                  <a:schemeClr val="tx1"/>
                </a:solidFill>
              </a:rPr>
              <a:t>Український</a:t>
            </a:r>
            <a:r>
              <a:rPr lang="ru-RU" sz="2000" b="1" dirty="0">
                <a:solidFill>
                  <a:schemeClr val="tx1"/>
                </a:solidFill>
              </a:rPr>
              <a:t> </a:t>
            </a:r>
            <a:r>
              <a:rPr lang="ru-RU" sz="2000" b="1" dirty="0" err="1">
                <a:solidFill>
                  <a:schemeClr val="tx1"/>
                </a:solidFill>
              </a:rPr>
              <a:t>вісник</a:t>
            </a:r>
            <a:r>
              <a:rPr lang="ru-RU" sz="2000" b="1" dirty="0">
                <a:solidFill>
                  <a:schemeClr val="tx1"/>
                </a:solidFill>
              </a:rPr>
              <a:t>" з </a:t>
            </a:r>
            <a:r>
              <a:rPr lang="ru-RU" sz="2000" b="1" dirty="0" err="1">
                <a:solidFill>
                  <a:schemeClr val="tx1"/>
                </a:solidFill>
              </a:rPr>
              <a:t>підпілля</a:t>
            </a:r>
            <a:r>
              <a:rPr lang="uk-UA" sz="2000" b="1" dirty="0">
                <a:solidFill>
                  <a:schemeClr val="tx1"/>
                </a:solidFill>
              </a:rPr>
              <a:t>. </a:t>
            </a:r>
            <a:r>
              <a:rPr lang="uk-UA" sz="2000" b="1" i="1" dirty="0">
                <a:solidFill>
                  <a:schemeClr val="tx1"/>
                </a:solidFill>
              </a:rPr>
              <a:t>Українська правда</a:t>
            </a:r>
            <a:r>
              <a:rPr lang="uk-UA" sz="2000" b="1" dirty="0">
                <a:solidFill>
                  <a:schemeClr val="tx1"/>
                </a:solidFill>
              </a:rPr>
              <a:t>. 2002.         21 серпня.</a:t>
            </a:r>
            <a:r>
              <a:rPr lang="en-US" sz="2000" b="1" dirty="0">
                <a:solidFill>
                  <a:schemeClr val="tx1"/>
                </a:solidFill>
              </a:rPr>
              <a:t>URL</a:t>
            </a:r>
            <a:r>
              <a:rPr lang="uk-UA" sz="2000" b="1" dirty="0">
                <a:solidFill>
                  <a:schemeClr val="tx1"/>
                </a:solidFill>
              </a:rPr>
              <a:t> : </a:t>
            </a:r>
            <a:r>
              <a:rPr lang="ru-RU" sz="2000" b="1" u="sng" dirty="0">
                <a:solidFill>
                  <a:schemeClr val="tx1"/>
                </a:solidFill>
                <a:hlinkClick r:id="rId3">
                  <a:extLst>
                    <a:ext uri="{A12FA001-AC4F-418D-AE19-62706E023703}">
                      <ahyp:hlinkClr xmlns="" xmlns:ahyp="http://schemas.microsoft.com/office/drawing/2018/hyperlinkcolor" val="tx"/>
                    </a:ext>
                  </a:extLst>
                </a:hlinkClick>
              </a:rPr>
              <a:t>https://www.pravda.com.ua/articles/2002/08/21/2990208/</a:t>
            </a:r>
            <a:endParaRPr lang="ru-RU" sz="2000" b="1" dirty="0">
              <a:solidFill>
                <a:schemeClr val="tx1"/>
              </a:solidFill>
            </a:endParaRPr>
          </a:p>
          <a:p>
            <a:pPr lvl="0"/>
            <a:r>
              <a:rPr lang="uk-UA" sz="2000" b="1" dirty="0">
                <a:solidFill>
                  <a:schemeClr val="tx1"/>
                </a:solidFill>
              </a:rPr>
              <a:t>Мукомела О. На зламі віків : українська журналістика в ХХ ст. Київ : Грамота, 2010, 240 с.</a:t>
            </a:r>
            <a:endParaRPr lang="ru-RU" sz="2000" b="1" dirty="0">
              <a:solidFill>
                <a:schemeClr val="tx1"/>
              </a:solidFill>
            </a:endParaRPr>
          </a:p>
          <a:p>
            <a:pPr lvl="0"/>
            <a:r>
              <a:rPr lang="uk-UA" sz="2000" b="1" i="1" dirty="0">
                <a:solidFill>
                  <a:schemeClr val="tx1"/>
                </a:solidFill>
              </a:rPr>
              <a:t>Самохвалова Л. </a:t>
            </a:r>
            <a:r>
              <a:rPr lang="uk-UA" sz="2000" b="1" dirty="0">
                <a:solidFill>
                  <a:schemeClr val="tx1"/>
                </a:solidFill>
                <a:hlinkClick r:id="rId4">
                  <a:extLst>
                    <a:ext uri="{A12FA001-AC4F-418D-AE19-62706E023703}">
                      <ahyp:hlinkClr xmlns="" xmlns:ahyp="http://schemas.microsoft.com/office/drawing/2018/hyperlinkcolor" val="tx"/>
                    </a:ext>
                  </a:extLst>
                </a:hlinkClick>
              </a:rPr>
              <a:t>Вахтанг Кіпіані, засновник Музею-архіву української преси: Стара преса дає можливість мудрішати не своїм розумом</a:t>
            </a:r>
            <a:r>
              <a:rPr lang="uk-UA" sz="2000" b="1" dirty="0">
                <a:solidFill>
                  <a:schemeClr val="tx1"/>
                </a:solidFill>
              </a:rPr>
              <a:t>. </a:t>
            </a:r>
            <a:r>
              <a:rPr lang="ru-RU" sz="2000" b="1" dirty="0" err="1">
                <a:solidFill>
                  <a:schemeClr val="tx1"/>
                </a:solidFill>
              </a:rPr>
              <a:t>U</a:t>
            </a:r>
            <a:r>
              <a:rPr lang="en-US" sz="2000" b="1" dirty="0">
                <a:solidFill>
                  <a:schemeClr val="tx1"/>
                </a:solidFill>
              </a:rPr>
              <a:t>RL</a:t>
            </a:r>
            <a:r>
              <a:rPr lang="ru-RU" sz="2000" b="1" dirty="0">
                <a:solidFill>
                  <a:schemeClr val="tx1"/>
                </a:solidFill>
              </a:rPr>
              <a:t> : </a:t>
            </a:r>
            <a:r>
              <a:rPr lang="ru-RU" sz="2000" b="1" u="sng" dirty="0">
                <a:solidFill>
                  <a:schemeClr val="tx1"/>
                </a:solidFill>
                <a:hlinkClick r:id="rId4">
                  <a:extLst>
                    <a:ext uri="{A12FA001-AC4F-418D-AE19-62706E023703}">
                      <ahyp:hlinkClr xmlns="" xmlns:ahyp="http://schemas.microsoft.com/office/drawing/2018/hyperlinkcolor" val="tx"/>
                    </a:ext>
                  </a:extLst>
                </a:hlinkClick>
              </a:rPr>
              <a:t>https://rozmova.wordpress.com/2017/06/27/vakhtanh-kipiani-11/#more-20880</a:t>
            </a:r>
            <a:endParaRPr lang="ru-RU" sz="2000" b="1" dirty="0">
              <a:solidFill>
                <a:schemeClr val="tx1"/>
              </a:solidFill>
            </a:endParaRPr>
          </a:p>
          <a:p>
            <a:pPr lvl="0"/>
            <a:r>
              <a:rPr lang="uk-UA" sz="2000" b="1" dirty="0">
                <a:solidFill>
                  <a:schemeClr val="tx1"/>
                </a:solidFill>
              </a:rPr>
              <a:t>Срібняк І. Історія журналістики (</a:t>
            </a:r>
            <a:r>
              <a:rPr lang="en-US" sz="2000" b="1" dirty="0">
                <a:solidFill>
                  <a:schemeClr val="tx1"/>
                </a:solidFill>
              </a:rPr>
              <a:t>XVII</a:t>
            </a:r>
            <a:r>
              <a:rPr lang="uk-UA" sz="2000" b="1" dirty="0">
                <a:solidFill>
                  <a:schemeClr val="tx1"/>
                </a:solidFill>
              </a:rPr>
              <a:t>-</a:t>
            </a:r>
            <a:r>
              <a:rPr lang="en-US" sz="2000" b="1" dirty="0">
                <a:solidFill>
                  <a:schemeClr val="tx1"/>
                </a:solidFill>
              </a:rPr>
              <a:t>XX</a:t>
            </a:r>
            <a:r>
              <a:rPr lang="uk-UA" sz="2000" b="1" dirty="0">
                <a:solidFill>
                  <a:schemeClr val="tx1"/>
                </a:solidFill>
              </a:rPr>
              <a:t> ст.). Підручник для студентів вищих навчальних закладів. Київ : ВПЦ </a:t>
            </a:r>
            <a:r>
              <a:rPr lang="uk-UA" sz="2000" b="1" dirty="0" err="1">
                <a:solidFill>
                  <a:schemeClr val="tx1"/>
                </a:solidFill>
              </a:rPr>
              <a:t>НаУКМА</a:t>
            </a:r>
            <a:r>
              <a:rPr lang="uk-UA" sz="2000" b="1" dirty="0">
                <a:solidFill>
                  <a:schemeClr val="tx1"/>
                </a:solidFill>
              </a:rPr>
              <a:t>, Вид. дім «Києво-Могилянська академія», 2013. 304 с.</a:t>
            </a:r>
            <a:endParaRPr lang="ru-RU" sz="2000" b="1" dirty="0">
              <a:solidFill>
                <a:schemeClr val="tx1"/>
              </a:solidFill>
            </a:endParaRPr>
          </a:p>
        </p:txBody>
      </p:sp>
    </p:spTree>
    <p:extLst>
      <p:ext uri="{BB962C8B-B14F-4D97-AF65-F5344CB8AC3E}">
        <p14:creationId xmlns="" xmlns:p14="http://schemas.microsoft.com/office/powerpoint/2010/main" val="2783212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оловок 3">
            <a:extLst>
              <a:ext uri="{FF2B5EF4-FFF2-40B4-BE49-F238E27FC236}">
                <a16:creationId xmlns="" xmlns:a16="http://schemas.microsoft.com/office/drawing/2014/main" id="{BDAC0988-5F4A-B34C-B34E-E78DB34AD881}"/>
              </a:ext>
            </a:extLst>
          </p:cNvPr>
          <p:cNvSpPr>
            <a:spLocks noGrp="1"/>
          </p:cNvSpPr>
          <p:nvPr>
            <p:ph type="title"/>
          </p:nvPr>
        </p:nvSpPr>
        <p:spPr>
          <a:xfrm>
            <a:off x="6451600" y="1276880"/>
            <a:ext cx="5495924" cy="5147732"/>
          </a:xfrm>
        </p:spPr>
        <p:txBody>
          <a:bodyPr/>
          <a:lstStyle/>
          <a:p>
            <a:r>
              <a:rPr lang="uk-UA" sz="2800" b="1" dirty="0">
                <a:solidFill>
                  <a:schemeClr val="tx1"/>
                </a:solidFill>
              </a:rPr>
              <a:t>Терм</a:t>
            </a:r>
            <a:r>
              <a:rPr lang="ru-RU" sz="2800" b="1" dirty="0" err="1">
                <a:solidFill>
                  <a:schemeClr val="tx1"/>
                </a:solidFill>
              </a:rPr>
              <a:t>i</a:t>
            </a:r>
            <a:r>
              <a:rPr lang="uk-UA" sz="2800" b="1" dirty="0" err="1">
                <a:solidFill>
                  <a:schemeClr val="tx1"/>
                </a:solidFill>
              </a:rPr>
              <a:t>н</a:t>
            </a:r>
            <a:r>
              <a:rPr lang="uk-UA" sz="2800" b="1" dirty="0">
                <a:solidFill>
                  <a:schemeClr val="tx1"/>
                </a:solidFill>
              </a:rPr>
              <a:t> "самвидав" з’явився як </a:t>
            </a:r>
            <a:r>
              <a:rPr lang="uk-UA" sz="2800" b="1" dirty="0" err="1">
                <a:solidFill>
                  <a:schemeClr val="tx1"/>
                </a:solidFill>
              </a:rPr>
              <a:t>своєр</a:t>
            </a:r>
            <a:r>
              <a:rPr lang="ru-RU" sz="2800" b="1" dirty="0" err="1">
                <a:solidFill>
                  <a:schemeClr val="tx1"/>
                </a:solidFill>
              </a:rPr>
              <a:t>i</a:t>
            </a:r>
            <a:r>
              <a:rPr lang="uk-UA" sz="2800" b="1" dirty="0" err="1">
                <a:solidFill>
                  <a:schemeClr val="tx1"/>
                </a:solidFill>
              </a:rPr>
              <a:t>дна</a:t>
            </a:r>
            <a:r>
              <a:rPr lang="uk-UA" sz="2800" b="1" dirty="0">
                <a:solidFill>
                  <a:schemeClr val="tx1"/>
                </a:solidFill>
              </a:rPr>
              <a:t> в</a:t>
            </a:r>
            <a:r>
              <a:rPr lang="ru-RU" sz="2800" b="1" dirty="0" err="1">
                <a:solidFill>
                  <a:schemeClr val="tx1"/>
                </a:solidFill>
              </a:rPr>
              <a:t>i</a:t>
            </a:r>
            <a:r>
              <a:rPr lang="uk-UA" sz="2800" b="1" dirty="0" err="1">
                <a:solidFill>
                  <a:schemeClr val="tx1"/>
                </a:solidFill>
              </a:rPr>
              <a:t>дпов</a:t>
            </a:r>
            <a:r>
              <a:rPr lang="ru-RU" sz="2800" b="1" dirty="0" err="1">
                <a:solidFill>
                  <a:schemeClr val="tx1"/>
                </a:solidFill>
              </a:rPr>
              <a:t>i</a:t>
            </a:r>
            <a:r>
              <a:rPr lang="uk-UA" sz="2800" b="1" dirty="0" err="1">
                <a:solidFill>
                  <a:schemeClr val="tx1"/>
                </a:solidFill>
              </a:rPr>
              <a:t>дь</a:t>
            </a:r>
            <a:r>
              <a:rPr lang="uk-UA" sz="2800" b="1" dirty="0">
                <a:solidFill>
                  <a:schemeClr val="tx1"/>
                </a:solidFill>
              </a:rPr>
              <a:t> молодого громадянського </a:t>
            </a:r>
            <a:r>
              <a:rPr lang="uk-UA" sz="2800" b="1" dirty="0" err="1">
                <a:solidFill>
                  <a:schemeClr val="tx1"/>
                </a:solidFill>
              </a:rPr>
              <a:t>сусп</a:t>
            </a:r>
            <a:r>
              <a:rPr lang="ru-RU" sz="2800" b="1" dirty="0" err="1">
                <a:solidFill>
                  <a:schemeClr val="tx1"/>
                </a:solidFill>
              </a:rPr>
              <a:t>i</a:t>
            </a:r>
            <a:r>
              <a:rPr lang="uk-UA" sz="2800" b="1" dirty="0" err="1">
                <a:solidFill>
                  <a:schemeClr val="tx1"/>
                </a:solidFill>
              </a:rPr>
              <a:t>льства</a:t>
            </a:r>
            <a:r>
              <a:rPr lang="uk-UA" sz="2800" b="1" dirty="0">
                <a:solidFill>
                  <a:schemeClr val="tx1"/>
                </a:solidFill>
              </a:rPr>
              <a:t>, його перших </a:t>
            </a:r>
            <a:r>
              <a:rPr lang="uk-UA" sz="2800" b="1" dirty="0" err="1">
                <a:solidFill>
                  <a:schemeClr val="tx1"/>
                </a:solidFill>
              </a:rPr>
              <a:t>паростк</a:t>
            </a:r>
            <a:r>
              <a:rPr lang="ru-RU" sz="2800" b="1" dirty="0" err="1">
                <a:solidFill>
                  <a:schemeClr val="tx1"/>
                </a:solidFill>
              </a:rPr>
              <a:t>i</a:t>
            </a:r>
            <a:r>
              <a:rPr lang="uk-UA" sz="2800" b="1" dirty="0">
                <a:solidFill>
                  <a:schemeClr val="tx1"/>
                </a:solidFill>
              </a:rPr>
              <a:t>в </a:t>
            </a:r>
            <a:r>
              <a:rPr lang="uk-UA" sz="2800" b="1" dirty="0" err="1">
                <a:solidFill>
                  <a:schemeClr val="tx1"/>
                </a:solidFill>
              </a:rPr>
              <a:t>п</a:t>
            </a:r>
            <a:r>
              <a:rPr lang="ru-RU" sz="2800" b="1" dirty="0" err="1">
                <a:solidFill>
                  <a:schemeClr val="tx1"/>
                </a:solidFill>
              </a:rPr>
              <a:t>i</a:t>
            </a:r>
            <a:r>
              <a:rPr lang="uk-UA" sz="2800" b="1" dirty="0" err="1">
                <a:solidFill>
                  <a:schemeClr val="tx1"/>
                </a:solidFill>
              </a:rPr>
              <a:t>слястал</a:t>
            </a:r>
            <a:r>
              <a:rPr lang="ru-RU" sz="2800" b="1" dirty="0" err="1">
                <a:solidFill>
                  <a:schemeClr val="tx1"/>
                </a:solidFill>
              </a:rPr>
              <a:t>i</a:t>
            </a:r>
            <a:r>
              <a:rPr lang="uk-UA" sz="2800" b="1" dirty="0" err="1">
                <a:solidFill>
                  <a:schemeClr val="tx1"/>
                </a:solidFill>
              </a:rPr>
              <a:t>нської</a:t>
            </a:r>
            <a:r>
              <a:rPr lang="uk-UA" sz="2800" b="1" dirty="0">
                <a:solidFill>
                  <a:schemeClr val="tx1"/>
                </a:solidFill>
              </a:rPr>
              <a:t> доби на тотальний контроль держави ("парт</a:t>
            </a:r>
            <a:r>
              <a:rPr lang="ru-RU" sz="2800" b="1" dirty="0" err="1">
                <a:solidFill>
                  <a:schemeClr val="tx1"/>
                </a:solidFill>
              </a:rPr>
              <a:t>i</a:t>
            </a:r>
            <a:r>
              <a:rPr lang="uk-UA" sz="2800" b="1" dirty="0" err="1">
                <a:solidFill>
                  <a:schemeClr val="tx1"/>
                </a:solidFill>
              </a:rPr>
              <a:t>ї</a:t>
            </a:r>
            <a:r>
              <a:rPr lang="uk-UA" sz="2800" b="1" dirty="0">
                <a:solidFill>
                  <a:schemeClr val="tx1"/>
                </a:solidFill>
              </a:rPr>
              <a:t>") у сфер</a:t>
            </a:r>
            <a:r>
              <a:rPr lang="ru-RU" sz="2800" b="1" dirty="0" err="1">
                <a:solidFill>
                  <a:schemeClr val="tx1"/>
                </a:solidFill>
              </a:rPr>
              <a:t>i</a:t>
            </a:r>
            <a:r>
              <a:rPr lang="uk-UA" sz="2800" b="1" dirty="0">
                <a:solidFill>
                  <a:schemeClr val="tx1"/>
                </a:solidFill>
              </a:rPr>
              <a:t> друкованого </a:t>
            </a:r>
            <a:r>
              <a:rPr lang="ru-RU" sz="2800" b="1" dirty="0" err="1">
                <a:solidFill>
                  <a:schemeClr val="tx1"/>
                </a:solidFill>
              </a:rPr>
              <a:t>i</a:t>
            </a:r>
            <a:r>
              <a:rPr lang="uk-UA" sz="2800" b="1" dirty="0">
                <a:solidFill>
                  <a:schemeClr val="tx1"/>
                </a:solidFill>
              </a:rPr>
              <a:t> </a:t>
            </a:r>
            <a:r>
              <a:rPr lang="uk-UA" sz="2800" b="1" dirty="0" err="1">
                <a:solidFill>
                  <a:schemeClr val="tx1"/>
                </a:solidFill>
              </a:rPr>
              <a:t>публ</a:t>
            </a:r>
            <a:r>
              <a:rPr lang="ru-RU" sz="2800" b="1" dirty="0" err="1">
                <a:solidFill>
                  <a:schemeClr val="tx1"/>
                </a:solidFill>
              </a:rPr>
              <a:t>i</a:t>
            </a:r>
            <a:r>
              <a:rPr lang="uk-UA" sz="2800" b="1" dirty="0" err="1">
                <a:solidFill>
                  <a:schemeClr val="tx1"/>
                </a:solidFill>
              </a:rPr>
              <a:t>чного</a:t>
            </a:r>
            <a:r>
              <a:rPr lang="uk-UA" sz="2800" b="1" dirty="0">
                <a:solidFill>
                  <a:schemeClr val="tx1"/>
                </a:solidFill>
              </a:rPr>
              <a:t> слова. "Самвидав" був спробою зруйнувати цю </a:t>
            </a:r>
            <a:r>
              <a:rPr lang="uk-UA" sz="2800" b="1" dirty="0" err="1">
                <a:solidFill>
                  <a:schemeClr val="tx1"/>
                </a:solidFill>
              </a:rPr>
              <a:t>монопол</a:t>
            </a:r>
            <a:r>
              <a:rPr lang="ru-RU" sz="2800" b="1" dirty="0" err="1">
                <a:solidFill>
                  <a:schemeClr val="tx1"/>
                </a:solidFill>
              </a:rPr>
              <a:t>i</a:t>
            </a:r>
            <a:r>
              <a:rPr lang="uk-UA" sz="2800" b="1" dirty="0" err="1">
                <a:solidFill>
                  <a:schemeClr val="tx1"/>
                </a:solidFill>
              </a:rPr>
              <a:t>ю</a:t>
            </a:r>
            <a:r>
              <a:rPr lang="uk-UA" sz="2800" b="1" dirty="0">
                <a:solidFill>
                  <a:schemeClr val="tx1"/>
                </a:solidFill>
              </a:rPr>
              <a:t>. </a:t>
            </a:r>
            <a:r>
              <a:rPr lang="ru-RU" dirty="0"/>
              <a:t/>
            </a:r>
            <a:br>
              <a:rPr lang="ru-RU" dirty="0"/>
            </a:br>
            <a:endParaRPr lang="ru-RU" dirty="0"/>
          </a:p>
        </p:txBody>
      </p:sp>
      <p:pic>
        <p:nvPicPr>
          <p:cNvPr id="6" name="Рисунок 5" descr="Ð ÐµÐ·ÑÐ»ÑÑÐ°Ñ Ð¿Ð¾ÑÑÐºÑ Ð·Ð¾Ð±ÑÐ°Ð¶ÐµÐ½Ñ Ð·Ð° Ð·Ð°Ð¿Ð¸ÑÐ¾Ð¼ &quot;ÑÐ°Ð¼Ð²Ð¸Ð´Ð°Ð²&quot;">
            <a:extLst>
              <a:ext uri="{FF2B5EF4-FFF2-40B4-BE49-F238E27FC236}">
                <a16:creationId xmlns="" xmlns:a16="http://schemas.microsoft.com/office/drawing/2014/main" id="{F021EF16-98F4-6543-BAA6-6942191EAFED}"/>
              </a:ext>
            </a:extLst>
          </p:cNvPr>
          <p:cNvPicPr/>
          <p:nvPr/>
        </p:nvPicPr>
        <p:blipFill>
          <a:blip r:embed="rId2" cstate="print"/>
          <a:srcRect/>
          <a:stretch>
            <a:fillRect/>
          </a:stretch>
        </p:blipFill>
        <p:spPr bwMode="auto">
          <a:xfrm>
            <a:off x="600075" y="433387"/>
            <a:ext cx="5495925" cy="5991225"/>
          </a:xfrm>
          <a:prstGeom prst="rect">
            <a:avLst/>
          </a:prstGeom>
          <a:noFill/>
          <a:ln w="9525">
            <a:noFill/>
            <a:miter lim="800000"/>
            <a:headEnd/>
            <a:tailEnd/>
          </a:ln>
        </p:spPr>
      </p:pic>
    </p:spTree>
    <p:extLst>
      <p:ext uri="{BB962C8B-B14F-4D97-AF65-F5344CB8AC3E}">
        <p14:creationId xmlns="" xmlns:p14="http://schemas.microsoft.com/office/powerpoint/2010/main" val="38663545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A9AC2E0-B954-144D-8FF6-BAE317F867FA}"/>
              </a:ext>
            </a:extLst>
          </p:cNvPr>
          <p:cNvSpPr>
            <a:spLocks noGrp="1"/>
          </p:cNvSpPr>
          <p:nvPr>
            <p:ph type="title"/>
          </p:nvPr>
        </p:nvSpPr>
        <p:spPr>
          <a:xfrm>
            <a:off x="474133" y="2677645"/>
            <a:ext cx="5940425" cy="2283824"/>
          </a:xfrm>
        </p:spPr>
        <p:txBody>
          <a:bodyPr/>
          <a:lstStyle/>
          <a:p>
            <a:r>
              <a:rPr lang="uk-UA" sz="2800" b="1" dirty="0">
                <a:solidFill>
                  <a:schemeClr val="bg1"/>
                </a:solidFill>
              </a:rPr>
              <a:t>Існує думка, що цей термін вперше з’явився як «</a:t>
            </a:r>
            <a:r>
              <a:rPr lang="uk-UA" sz="2800" b="1" dirty="0" err="1">
                <a:solidFill>
                  <a:schemeClr val="bg1"/>
                </a:solidFill>
              </a:rPr>
              <a:t>Самиздат</a:t>
            </a:r>
            <a:r>
              <a:rPr lang="uk-UA" sz="2800" b="1" dirty="0">
                <a:solidFill>
                  <a:schemeClr val="bg1"/>
                </a:solidFill>
              </a:rPr>
              <a:t>» і завдячує цим російському поету Миколі </a:t>
            </a:r>
            <a:r>
              <a:rPr lang="uk-UA" sz="2800" b="1" dirty="0" err="1">
                <a:solidFill>
                  <a:schemeClr val="bg1"/>
                </a:solidFill>
              </a:rPr>
              <a:t>Глазкову</a:t>
            </a:r>
            <a:r>
              <a:rPr lang="uk-UA" sz="2800" b="1" dirty="0">
                <a:solidFill>
                  <a:schemeClr val="bg1"/>
                </a:solidFill>
              </a:rPr>
              <a:t>. </a:t>
            </a:r>
            <a:r>
              <a:rPr lang="ru-RU" sz="2800" b="1" dirty="0" err="1">
                <a:solidFill>
                  <a:schemeClr val="bg1"/>
                </a:solidFill>
              </a:rPr>
              <a:t>Він</a:t>
            </a:r>
            <a:r>
              <a:rPr lang="ru-RU" sz="2800" b="1" dirty="0">
                <a:solidFill>
                  <a:schemeClr val="bg1"/>
                </a:solidFill>
              </a:rPr>
              <a:t> </a:t>
            </a:r>
            <a:r>
              <a:rPr lang="ru-RU" sz="2800" b="1" dirty="0" err="1">
                <a:solidFill>
                  <a:schemeClr val="bg1"/>
                </a:solidFill>
              </a:rPr>
              <a:t>своїми</a:t>
            </a:r>
            <a:r>
              <a:rPr lang="ru-RU" sz="2800" b="1" dirty="0">
                <a:solidFill>
                  <a:schemeClr val="bg1"/>
                </a:solidFill>
              </a:rPr>
              <a:t> силами </a:t>
            </a:r>
            <a:r>
              <a:rPr lang="ru-RU" sz="2800" b="1" dirty="0" err="1">
                <a:solidFill>
                  <a:schemeClr val="bg1"/>
                </a:solidFill>
              </a:rPr>
              <a:t>друкував</a:t>
            </a:r>
            <a:r>
              <a:rPr lang="ru-RU" sz="2800" b="1" dirty="0">
                <a:solidFill>
                  <a:schemeClr val="bg1"/>
                </a:solidFill>
              </a:rPr>
              <a:t> книжки і </a:t>
            </a:r>
            <a:r>
              <a:rPr lang="ru-RU" sz="2800" b="1" dirty="0" err="1">
                <a:solidFill>
                  <a:schemeClr val="bg1"/>
                </a:solidFill>
              </a:rPr>
              <a:t>замість</a:t>
            </a:r>
            <a:r>
              <a:rPr lang="ru-RU" sz="2800" b="1" dirty="0">
                <a:solidFill>
                  <a:schemeClr val="bg1"/>
                </a:solidFill>
              </a:rPr>
              <a:t> </a:t>
            </a:r>
            <a:r>
              <a:rPr lang="ru-RU" sz="2800" b="1" dirty="0" err="1">
                <a:solidFill>
                  <a:schemeClr val="bg1"/>
                </a:solidFill>
              </a:rPr>
              <a:t>назви</a:t>
            </a:r>
            <a:r>
              <a:rPr lang="ru-RU" sz="2800" b="1" dirty="0">
                <a:solidFill>
                  <a:schemeClr val="bg1"/>
                </a:solidFill>
              </a:rPr>
              <a:t> </a:t>
            </a:r>
            <a:r>
              <a:rPr lang="ru-RU" sz="2800" b="1" dirty="0" err="1">
                <a:solidFill>
                  <a:schemeClr val="bg1"/>
                </a:solidFill>
              </a:rPr>
              <a:t>видавництва</a:t>
            </a:r>
            <a:r>
              <a:rPr lang="ru-RU" sz="2800" b="1" dirty="0">
                <a:solidFill>
                  <a:schemeClr val="bg1"/>
                </a:solidFill>
              </a:rPr>
              <a:t> </a:t>
            </a:r>
            <a:r>
              <a:rPr lang="ru-RU" sz="2800" b="1" dirty="0" err="1">
                <a:solidFill>
                  <a:schemeClr val="bg1"/>
                </a:solidFill>
              </a:rPr>
              <a:t>вказував</a:t>
            </a:r>
            <a:r>
              <a:rPr lang="ru-RU" sz="2800" b="1" dirty="0">
                <a:solidFill>
                  <a:schemeClr val="bg1"/>
                </a:solidFill>
              </a:rPr>
              <a:t> «</a:t>
            </a:r>
            <a:r>
              <a:rPr lang="ru-RU" sz="2800" b="1" dirty="0" err="1">
                <a:solidFill>
                  <a:schemeClr val="bg1"/>
                </a:solidFill>
              </a:rPr>
              <a:t>СамИздат</a:t>
            </a:r>
            <a:r>
              <a:rPr lang="ru-RU" sz="2800" b="1" dirty="0">
                <a:solidFill>
                  <a:schemeClr val="bg1"/>
                </a:solidFill>
              </a:rPr>
              <a:t>». </a:t>
            </a:r>
            <a:r>
              <a:rPr lang="ru-RU" sz="2800" b="1" dirty="0" err="1">
                <a:solidFill>
                  <a:schemeClr val="bg1"/>
                </a:solidFill>
              </a:rPr>
              <a:t>Така</a:t>
            </a:r>
            <a:r>
              <a:rPr lang="ru-RU" sz="2800" b="1" dirty="0">
                <a:solidFill>
                  <a:schemeClr val="bg1"/>
                </a:solidFill>
              </a:rPr>
              <a:t> </a:t>
            </a:r>
            <a:r>
              <a:rPr lang="ru-RU" sz="2800" b="1" dirty="0" err="1">
                <a:solidFill>
                  <a:schemeClr val="bg1"/>
                </a:solidFill>
              </a:rPr>
              <a:t>назва</a:t>
            </a:r>
            <a:r>
              <a:rPr lang="ru-RU" sz="2800" b="1" dirty="0">
                <a:solidFill>
                  <a:schemeClr val="bg1"/>
                </a:solidFill>
              </a:rPr>
              <a:t> </a:t>
            </a:r>
            <a:r>
              <a:rPr lang="ru-RU" sz="2800" b="1" dirty="0" err="1">
                <a:solidFill>
                  <a:schemeClr val="bg1"/>
                </a:solidFill>
              </a:rPr>
              <a:t>була</a:t>
            </a:r>
            <a:r>
              <a:rPr lang="ru-RU" sz="2800" b="1" dirty="0">
                <a:solidFill>
                  <a:schemeClr val="bg1"/>
                </a:solidFill>
              </a:rPr>
              <a:t> </a:t>
            </a:r>
            <a:r>
              <a:rPr lang="ru-RU" sz="2800" b="1" dirty="0" err="1">
                <a:solidFill>
                  <a:schemeClr val="bg1"/>
                </a:solidFill>
              </a:rPr>
              <a:t>відповіддю</a:t>
            </a:r>
            <a:r>
              <a:rPr lang="ru-RU" sz="2800" b="1" dirty="0">
                <a:solidFill>
                  <a:schemeClr val="bg1"/>
                </a:solidFill>
              </a:rPr>
              <a:t> на </a:t>
            </a:r>
            <a:r>
              <a:rPr lang="ru-RU" sz="2800" b="1" dirty="0" err="1">
                <a:solidFill>
                  <a:schemeClr val="bg1"/>
                </a:solidFill>
              </a:rPr>
              <a:t>офіційні</a:t>
            </a:r>
            <a:r>
              <a:rPr lang="ru-RU" sz="2800" b="1" dirty="0">
                <a:solidFill>
                  <a:schemeClr val="bg1"/>
                </a:solidFill>
              </a:rPr>
              <a:t> </a:t>
            </a:r>
            <a:r>
              <a:rPr lang="ru-RU" sz="2800" b="1" dirty="0" err="1">
                <a:solidFill>
                  <a:schemeClr val="bg1"/>
                </a:solidFill>
              </a:rPr>
              <a:t>радянські</a:t>
            </a:r>
            <a:r>
              <a:rPr lang="ru-RU" sz="2800" b="1" dirty="0">
                <a:solidFill>
                  <a:schemeClr val="bg1"/>
                </a:solidFill>
              </a:rPr>
              <a:t> </a:t>
            </a:r>
            <a:r>
              <a:rPr lang="ru-RU" sz="2800" b="1" dirty="0" err="1">
                <a:solidFill>
                  <a:schemeClr val="bg1"/>
                </a:solidFill>
              </a:rPr>
              <a:t>видавництва</a:t>
            </a:r>
            <a:r>
              <a:rPr lang="ru-RU" sz="2800" b="1" dirty="0">
                <a:solidFill>
                  <a:schemeClr val="bg1"/>
                </a:solidFill>
              </a:rPr>
              <a:t>, в </a:t>
            </a:r>
            <a:r>
              <a:rPr lang="ru-RU" sz="2800" b="1" dirty="0" err="1">
                <a:solidFill>
                  <a:schemeClr val="bg1"/>
                </a:solidFill>
              </a:rPr>
              <a:t>назві</a:t>
            </a:r>
            <a:r>
              <a:rPr lang="ru-RU" sz="2800" b="1" dirty="0">
                <a:solidFill>
                  <a:schemeClr val="bg1"/>
                </a:solidFill>
              </a:rPr>
              <a:t> </a:t>
            </a:r>
            <a:r>
              <a:rPr lang="ru-RU" sz="2800" b="1" dirty="0" err="1">
                <a:solidFill>
                  <a:schemeClr val="bg1"/>
                </a:solidFill>
              </a:rPr>
              <a:t>яких</a:t>
            </a:r>
            <a:r>
              <a:rPr lang="ru-RU" sz="2800" b="1" dirty="0">
                <a:solidFill>
                  <a:schemeClr val="bg1"/>
                </a:solidFill>
              </a:rPr>
              <a:t> </a:t>
            </a:r>
            <a:r>
              <a:rPr lang="ru-RU" sz="2800" b="1" dirty="0" err="1">
                <a:solidFill>
                  <a:schemeClr val="bg1"/>
                </a:solidFill>
              </a:rPr>
              <a:t>завжди</a:t>
            </a:r>
            <a:r>
              <a:rPr lang="ru-RU" sz="2800" b="1" dirty="0">
                <a:solidFill>
                  <a:schemeClr val="bg1"/>
                </a:solidFill>
              </a:rPr>
              <a:t> </a:t>
            </a:r>
            <a:r>
              <a:rPr lang="ru-RU" sz="2800" b="1" dirty="0" err="1" smtClean="0">
                <a:solidFill>
                  <a:schemeClr val="bg1"/>
                </a:solidFill>
              </a:rPr>
              <a:t>була</a:t>
            </a:r>
            <a:r>
              <a:rPr lang="ru-RU" sz="2800" b="1" dirty="0" smtClean="0">
                <a:solidFill>
                  <a:schemeClr val="bg1"/>
                </a:solidFill>
              </a:rPr>
              <a:t> </a:t>
            </a:r>
            <a:r>
              <a:rPr lang="ru-RU" sz="2800" b="1" dirty="0" err="1">
                <a:solidFill>
                  <a:schemeClr val="bg1"/>
                </a:solidFill>
              </a:rPr>
              <a:t>частка</a:t>
            </a:r>
            <a:r>
              <a:rPr lang="ru-RU" sz="2800" b="1" dirty="0">
                <a:solidFill>
                  <a:schemeClr val="bg1"/>
                </a:solidFill>
              </a:rPr>
              <a:t> </a:t>
            </a:r>
            <a:r>
              <a:rPr lang="ru-RU" sz="2800" b="1" dirty="0" smtClean="0">
                <a:solidFill>
                  <a:schemeClr val="bg1"/>
                </a:solidFill>
              </a:rPr>
              <a:t/>
            </a:r>
            <a:br>
              <a:rPr lang="ru-RU" sz="2800" b="1" dirty="0" smtClean="0">
                <a:solidFill>
                  <a:schemeClr val="bg1"/>
                </a:solidFill>
              </a:rPr>
            </a:br>
            <a:r>
              <a:rPr lang="ru-RU" sz="2800" b="1" dirty="0" smtClean="0">
                <a:solidFill>
                  <a:schemeClr val="bg1"/>
                </a:solidFill>
              </a:rPr>
              <a:t>«-</a:t>
            </a:r>
            <a:r>
              <a:rPr lang="ru-RU" sz="2800" b="1" dirty="0" err="1">
                <a:solidFill>
                  <a:schemeClr val="bg1"/>
                </a:solidFill>
              </a:rPr>
              <a:t>издат</a:t>
            </a:r>
            <a:r>
              <a:rPr lang="ru-RU" sz="2800" b="1" dirty="0">
                <a:solidFill>
                  <a:schemeClr val="bg1"/>
                </a:solidFill>
              </a:rPr>
              <a:t>» («Политиздат», «</a:t>
            </a:r>
            <a:r>
              <a:rPr lang="ru-RU" sz="2800" b="1" dirty="0" err="1">
                <a:solidFill>
                  <a:schemeClr val="bg1"/>
                </a:solidFill>
              </a:rPr>
              <a:t>Медииздат</a:t>
            </a:r>
            <a:r>
              <a:rPr lang="ru-RU" sz="2800" b="1" dirty="0">
                <a:solidFill>
                  <a:schemeClr val="bg1"/>
                </a:solidFill>
              </a:rPr>
              <a:t>» і т.д.).</a:t>
            </a:r>
            <a:r>
              <a:rPr lang="ru-RU" dirty="0">
                <a:solidFill>
                  <a:schemeClr val="bg1"/>
                </a:solidFill>
              </a:rPr>
              <a:t/>
            </a:r>
            <a:br>
              <a:rPr lang="ru-RU" dirty="0">
                <a:solidFill>
                  <a:schemeClr val="bg1"/>
                </a:solidFill>
              </a:rPr>
            </a:br>
            <a:endParaRPr lang="ru-RU" dirty="0">
              <a:solidFill>
                <a:schemeClr val="bg1"/>
              </a:solidFill>
            </a:endParaRPr>
          </a:p>
        </p:txBody>
      </p:sp>
      <p:pic>
        <p:nvPicPr>
          <p:cNvPr id="4" name="Рисунок 3" descr="http://www.chytomo.com/wp-content/uploads/2018/09/Samovudav-yak-sposib-protustoiannia-zenzuti-01.jpg">
            <a:extLst>
              <a:ext uri="{FF2B5EF4-FFF2-40B4-BE49-F238E27FC236}">
                <a16:creationId xmlns="" xmlns:a16="http://schemas.microsoft.com/office/drawing/2014/main" id="{1F444F77-5D62-EA47-9D43-00D4F12B57E9}"/>
              </a:ext>
            </a:extLst>
          </p:cNvPr>
          <p:cNvPicPr/>
          <p:nvPr/>
        </p:nvPicPr>
        <p:blipFill>
          <a:blip r:embed="rId2" cstate="print"/>
          <a:srcRect/>
          <a:stretch>
            <a:fillRect/>
          </a:stretch>
        </p:blipFill>
        <p:spPr bwMode="auto">
          <a:xfrm>
            <a:off x="6251575" y="1350962"/>
            <a:ext cx="5940425" cy="4156075"/>
          </a:xfrm>
          <a:prstGeom prst="rect">
            <a:avLst/>
          </a:prstGeom>
          <a:noFill/>
          <a:ln w="9525">
            <a:noFill/>
            <a:miter lim="800000"/>
            <a:headEnd/>
            <a:tailEnd/>
          </a:ln>
        </p:spPr>
      </p:pic>
    </p:spTree>
    <p:extLst>
      <p:ext uri="{BB962C8B-B14F-4D97-AF65-F5344CB8AC3E}">
        <p14:creationId xmlns="" xmlns:p14="http://schemas.microsoft.com/office/powerpoint/2010/main" val="32077640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C120716-8E26-294E-A037-A4A43A84486D}"/>
              </a:ext>
            </a:extLst>
          </p:cNvPr>
          <p:cNvSpPr>
            <a:spLocks noGrp="1"/>
          </p:cNvSpPr>
          <p:nvPr>
            <p:ph type="title"/>
          </p:nvPr>
        </p:nvSpPr>
        <p:spPr>
          <a:xfrm>
            <a:off x="501122" y="2438400"/>
            <a:ext cx="5940424" cy="2555845"/>
          </a:xfrm>
        </p:spPr>
        <p:txBody>
          <a:bodyPr/>
          <a:lstStyle/>
          <a:p>
            <a:r>
              <a:rPr lang="ru-RU" sz="2800" b="1" dirty="0" err="1">
                <a:solidFill>
                  <a:schemeClr val="bg1"/>
                </a:solidFill>
              </a:rPr>
              <a:t>Появу</a:t>
            </a:r>
            <a:r>
              <a:rPr lang="ru-RU" sz="2800" b="1" dirty="0">
                <a:solidFill>
                  <a:schemeClr val="bg1"/>
                </a:solidFill>
              </a:rPr>
              <a:t> </a:t>
            </a:r>
            <a:r>
              <a:rPr lang="ru-RU" sz="2800" b="1" dirty="0" err="1">
                <a:solidFill>
                  <a:schemeClr val="bg1"/>
                </a:solidFill>
              </a:rPr>
              <a:t>українського</a:t>
            </a:r>
            <a:r>
              <a:rPr lang="ru-RU" sz="2800" b="1" dirty="0">
                <a:solidFill>
                  <a:schemeClr val="bg1"/>
                </a:solidFill>
              </a:rPr>
              <a:t> </a:t>
            </a:r>
            <a:r>
              <a:rPr lang="ru-RU" sz="2800" b="1" dirty="0" err="1">
                <a:solidFill>
                  <a:schemeClr val="bg1"/>
                </a:solidFill>
              </a:rPr>
              <a:t>терміну</a:t>
            </a:r>
            <a:r>
              <a:rPr lang="ru-RU" sz="2800" b="1" dirty="0">
                <a:solidFill>
                  <a:schemeClr val="bg1"/>
                </a:solidFill>
              </a:rPr>
              <a:t> «</a:t>
            </a:r>
            <a:r>
              <a:rPr lang="ru-RU" sz="2800" b="1" dirty="0" err="1">
                <a:solidFill>
                  <a:schemeClr val="bg1"/>
                </a:solidFill>
              </a:rPr>
              <a:t>Савмидав</a:t>
            </a:r>
            <a:r>
              <a:rPr lang="ru-RU" sz="2800" b="1" dirty="0">
                <a:solidFill>
                  <a:schemeClr val="bg1"/>
                </a:solidFill>
              </a:rPr>
              <a:t>» </a:t>
            </a:r>
            <a:r>
              <a:rPr lang="ru-RU" sz="2800" b="1" dirty="0" err="1">
                <a:solidFill>
                  <a:schemeClr val="bg1"/>
                </a:solidFill>
              </a:rPr>
              <a:t>пов’язують</a:t>
            </a:r>
            <a:r>
              <a:rPr lang="ru-RU" sz="2800" b="1" dirty="0">
                <a:solidFill>
                  <a:schemeClr val="bg1"/>
                </a:solidFill>
              </a:rPr>
              <a:t> </a:t>
            </a:r>
            <a:r>
              <a:rPr lang="uk-UA" sz="2800" b="1" dirty="0" smtClean="0">
                <a:solidFill>
                  <a:schemeClr val="bg1"/>
                </a:solidFill>
              </a:rPr>
              <a:t>і</a:t>
            </a:r>
            <a:r>
              <a:rPr lang="ru-RU" sz="2800" b="1" dirty="0" err="1" smtClean="0">
                <a:solidFill>
                  <a:schemeClr val="bg1"/>
                </a:solidFill>
              </a:rPr>
              <a:t>з</a:t>
            </a:r>
            <a:r>
              <a:rPr lang="ru-RU" sz="2800" b="1" dirty="0" smtClean="0">
                <a:solidFill>
                  <a:schemeClr val="bg1"/>
                </a:solidFill>
              </a:rPr>
              <a:t> </a:t>
            </a:r>
            <a:r>
              <a:rPr lang="ru-RU" sz="2800" b="1" dirty="0" err="1">
                <a:solidFill>
                  <a:schemeClr val="bg1"/>
                </a:solidFill>
              </a:rPr>
              <a:t>харківським</a:t>
            </a:r>
            <a:r>
              <a:rPr lang="ru-RU" sz="2800" b="1" dirty="0">
                <a:solidFill>
                  <a:schemeClr val="bg1"/>
                </a:solidFill>
              </a:rPr>
              <a:t> </a:t>
            </a:r>
            <a:r>
              <a:rPr lang="ru-RU" sz="2800" b="1" dirty="0" err="1">
                <a:solidFill>
                  <a:schemeClr val="bg1"/>
                </a:solidFill>
              </a:rPr>
              <a:t>письменником</a:t>
            </a:r>
            <a:r>
              <a:rPr lang="ru-RU" sz="2800" b="1" dirty="0">
                <a:solidFill>
                  <a:schemeClr val="bg1"/>
                </a:solidFill>
              </a:rPr>
              <a:t> </a:t>
            </a:r>
            <a:r>
              <a:rPr lang="ru-RU" sz="2800" b="1" dirty="0" err="1">
                <a:solidFill>
                  <a:schemeClr val="bg1"/>
                </a:solidFill>
              </a:rPr>
              <a:t>Іваном</a:t>
            </a:r>
            <a:r>
              <a:rPr lang="ru-RU" sz="2800" b="1" dirty="0">
                <a:solidFill>
                  <a:schemeClr val="bg1"/>
                </a:solidFill>
              </a:rPr>
              <a:t> Багряним. У 1929-му </a:t>
            </a:r>
            <a:r>
              <a:rPr lang="ru-RU" sz="2800" b="1" dirty="0" err="1">
                <a:solidFill>
                  <a:schemeClr val="bg1"/>
                </a:solidFill>
              </a:rPr>
              <a:t>році</a:t>
            </a:r>
            <a:r>
              <a:rPr lang="ru-RU" sz="2800" b="1" dirty="0">
                <a:solidFill>
                  <a:schemeClr val="bg1"/>
                </a:solidFill>
              </a:rPr>
              <a:t> автор </a:t>
            </a:r>
            <a:r>
              <a:rPr lang="ru-RU" sz="2800" b="1" dirty="0" err="1">
                <a:solidFill>
                  <a:schemeClr val="bg1"/>
                </a:solidFill>
              </a:rPr>
              <a:t>своїми</a:t>
            </a:r>
            <a:r>
              <a:rPr lang="ru-RU" sz="2800" b="1" dirty="0">
                <a:solidFill>
                  <a:schemeClr val="bg1"/>
                </a:solidFill>
              </a:rPr>
              <a:t> силами видав </a:t>
            </a:r>
            <a:r>
              <a:rPr lang="ru-RU" sz="2800" b="1" dirty="0" err="1">
                <a:solidFill>
                  <a:schemeClr val="bg1"/>
                </a:solidFill>
              </a:rPr>
              <a:t>збірку</a:t>
            </a:r>
            <a:r>
              <a:rPr lang="ru-RU" sz="2800" b="1" dirty="0">
                <a:solidFill>
                  <a:schemeClr val="bg1"/>
                </a:solidFill>
              </a:rPr>
              <a:t> «</a:t>
            </a:r>
            <a:r>
              <a:rPr lang="ru-RU" sz="2800" b="1" dirty="0" err="1">
                <a:solidFill>
                  <a:schemeClr val="bg1"/>
                </a:solidFill>
              </a:rPr>
              <a:t>Ave</a:t>
            </a:r>
            <a:r>
              <a:rPr lang="ru-RU" sz="2800" b="1" dirty="0">
                <a:solidFill>
                  <a:schemeClr val="bg1"/>
                </a:solidFill>
              </a:rPr>
              <a:t> </a:t>
            </a:r>
            <a:r>
              <a:rPr lang="ru-RU" sz="2800" b="1" dirty="0" err="1">
                <a:solidFill>
                  <a:schemeClr val="bg1"/>
                </a:solidFill>
              </a:rPr>
              <a:t>Maria</a:t>
            </a:r>
            <a:r>
              <a:rPr lang="ru-RU" sz="2800" b="1" dirty="0">
                <a:solidFill>
                  <a:schemeClr val="bg1"/>
                </a:solidFill>
              </a:rPr>
              <a:t>», тому </a:t>
            </a:r>
            <a:r>
              <a:rPr lang="ru-RU" sz="2800" b="1" dirty="0" err="1">
                <a:solidFill>
                  <a:schemeClr val="bg1"/>
                </a:solidFill>
              </a:rPr>
              <a:t>замість</a:t>
            </a:r>
            <a:r>
              <a:rPr lang="ru-RU" sz="2800" b="1" dirty="0">
                <a:solidFill>
                  <a:schemeClr val="bg1"/>
                </a:solidFill>
              </a:rPr>
              <a:t> </a:t>
            </a:r>
            <a:r>
              <a:rPr lang="ru-RU" sz="2800" b="1" dirty="0" err="1">
                <a:solidFill>
                  <a:schemeClr val="bg1"/>
                </a:solidFill>
              </a:rPr>
              <a:t>назви</a:t>
            </a:r>
            <a:r>
              <a:rPr lang="ru-RU" sz="2800" b="1" dirty="0">
                <a:solidFill>
                  <a:schemeClr val="bg1"/>
                </a:solidFill>
              </a:rPr>
              <a:t> </a:t>
            </a:r>
            <a:r>
              <a:rPr lang="ru-RU" sz="2800" b="1" dirty="0" err="1">
                <a:solidFill>
                  <a:schemeClr val="bg1"/>
                </a:solidFill>
              </a:rPr>
              <a:t>видавництва</a:t>
            </a:r>
            <a:r>
              <a:rPr lang="ru-RU" sz="2800" b="1" dirty="0">
                <a:solidFill>
                  <a:schemeClr val="bg1"/>
                </a:solidFill>
              </a:rPr>
              <a:t> </a:t>
            </a:r>
            <a:r>
              <a:rPr lang="ru-RU" sz="2800" b="1" dirty="0" err="1">
                <a:solidFill>
                  <a:schemeClr val="bg1"/>
                </a:solidFill>
              </a:rPr>
              <a:t>вказав</a:t>
            </a:r>
            <a:r>
              <a:rPr lang="ru-RU" sz="2800" b="1" dirty="0">
                <a:solidFill>
                  <a:schemeClr val="bg1"/>
                </a:solidFill>
              </a:rPr>
              <a:t> «Сам». </a:t>
            </a:r>
            <a:r>
              <a:rPr lang="ru-RU" b="1" dirty="0">
                <a:solidFill>
                  <a:schemeClr val="bg1"/>
                </a:solidFill>
              </a:rPr>
              <a:t/>
            </a:r>
            <a:br>
              <a:rPr lang="ru-RU" b="1" dirty="0">
                <a:solidFill>
                  <a:schemeClr val="bg1"/>
                </a:solidFill>
              </a:rPr>
            </a:br>
            <a:endParaRPr lang="ru-RU" b="1" dirty="0">
              <a:solidFill>
                <a:schemeClr val="bg1"/>
              </a:solidFill>
            </a:endParaRPr>
          </a:p>
        </p:txBody>
      </p:sp>
      <p:pic>
        <p:nvPicPr>
          <p:cNvPr id="4" name="Рисунок 3" descr="http://www.chytomo.com/wp-content/uploads/2018/09/Samovudav-yak-sposib-protustoiannia-zenzuti-02.jpg">
            <a:extLst>
              <a:ext uri="{FF2B5EF4-FFF2-40B4-BE49-F238E27FC236}">
                <a16:creationId xmlns="" xmlns:a16="http://schemas.microsoft.com/office/drawing/2014/main" id="{67F887C0-FB42-384C-ADE8-7359E2AAACBE}"/>
              </a:ext>
            </a:extLst>
          </p:cNvPr>
          <p:cNvPicPr/>
          <p:nvPr/>
        </p:nvPicPr>
        <p:blipFill>
          <a:blip r:embed="rId2" cstate="print"/>
          <a:srcRect/>
          <a:stretch>
            <a:fillRect/>
          </a:stretch>
        </p:blipFill>
        <p:spPr bwMode="auto">
          <a:xfrm>
            <a:off x="6441546" y="1303867"/>
            <a:ext cx="5750454" cy="4250266"/>
          </a:xfrm>
          <a:prstGeom prst="rect">
            <a:avLst/>
          </a:prstGeom>
          <a:noFill/>
          <a:ln w="9525">
            <a:noFill/>
            <a:miter lim="800000"/>
            <a:headEnd/>
            <a:tailEnd/>
          </a:ln>
        </p:spPr>
      </p:pic>
    </p:spTree>
    <p:extLst>
      <p:ext uri="{BB962C8B-B14F-4D97-AF65-F5344CB8AC3E}">
        <p14:creationId xmlns="" xmlns:p14="http://schemas.microsoft.com/office/powerpoint/2010/main" val="2784989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 xmlns:a16="http://schemas.microsoft.com/office/drawing/2014/main" id="{EA31774C-80CF-2749-B30E-50B341E40A02}"/>
              </a:ext>
            </a:extLst>
          </p:cNvPr>
          <p:cNvSpPr>
            <a:spLocks noGrp="1"/>
          </p:cNvSpPr>
          <p:nvPr>
            <p:ph type="title"/>
          </p:nvPr>
        </p:nvSpPr>
        <p:spPr>
          <a:xfrm>
            <a:off x="1040653" y="1143001"/>
            <a:ext cx="9878917" cy="706964"/>
          </a:xfrm>
        </p:spPr>
        <p:txBody>
          <a:bodyPr/>
          <a:lstStyle/>
          <a:p>
            <a:r>
              <a:rPr lang="uk-UA" sz="2800" dirty="0"/>
              <a:t>Володимир </a:t>
            </a:r>
            <a:r>
              <a:rPr lang="uk-UA" sz="2800" dirty="0" err="1"/>
              <a:t>Буковський</a:t>
            </a:r>
            <a:r>
              <a:rPr lang="uk-UA" sz="2800" dirty="0"/>
              <a:t>: «сам пишу, сам здійснюю </a:t>
            </a:r>
            <a:r>
              <a:rPr lang="ru-RU" sz="2800" dirty="0"/>
              <a:t>цензуру, сам </a:t>
            </a:r>
            <a:r>
              <a:rPr lang="ru-RU" sz="2800" dirty="0" err="1"/>
              <a:t>редагую</a:t>
            </a:r>
            <a:r>
              <a:rPr lang="ru-RU" sz="2800" dirty="0"/>
              <a:t>, сам </a:t>
            </a:r>
            <a:r>
              <a:rPr lang="ru-RU" sz="2800" dirty="0" err="1"/>
              <a:t>розповсюджую</a:t>
            </a:r>
            <a:r>
              <a:rPr lang="ru-RU" sz="2800" dirty="0"/>
              <a:t>, а </a:t>
            </a:r>
            <a:r>
              <a:rPr lang="ru-RU" sz="2800" dirty="0" err="1"/>
              <a:t>потім</a:t>
            </a:r>
            <a:r>
              <a:rPr lang="ru-RU" sz="2800" dirty="0"/>
              <a:t> сам за все </a:t>
            </a:r>
            <a:r>
              <a:rPr lang="ru-RU" sz="2800" dirty="0" err="1"/>
              <a:t>це</a:t>
            </a:r>
            <a:r>
              <a:rPr lang="ru-RU" sz="2800" dirty="0"/>
              <a:t> </a:t>
            </a:r>
            <a:r>
              <a:rPr lang="ru-RU" sz="2800" dirty="0" err="1"/>
              <a:t>відбуваю</a:t>
            </a:r>
            <a:r>
              <a:rPr lang="ru-RU" sz="2800" dirty="0"/>
              <a:t> </a:t>
            </a:r>
            <a:r>
              <a:rPr lang="ru-RU" sz="2800" dirty="0" err="1"/>
              <a:t>термін</a:t>
            </a:r>
            <a:r>
              <a:rPr lang="uk-UA" sz="2800" dirty="0"/>
              <a:t>»</a:t>
            </a:r>
            <a:r>
              <a:rPr lang="ru-RU" sz="2800" dirty="0"/>
              <a:t>. </a:t>
            </a:r>
            <a:r>
              <a:rPr lang="ru-RU" dirty="0"/>
              <a:t/>
            </a:r>
            <a:br>
              <a:rPr lang="ru-RU" dirty="0"/>
            </a:br>
            <a:endParaRPr lang="ru-RU" dirty="0"/>
          </a:p>
        </p:txBody>
      </p:sp>
      <p:sp>
        <p:nvSpPr>
          <p:cNvPr id="5" name="Объект 4">
            <a:extLst>
              <a:ext uri="{FF2B5EF4-FFF2-40B4-BE49-F238E27FC236}">
                <a16:creationId xmlns="" xmlns:a16="http://schemas.microsoft.com/office/drawing/2014/main" id="{40217DD0-239B-784F-BC09-7E8654EE99DF}"/>
              </a:ext>
            </a:extLst>
          </p:cNvPr>
          <p:cNvSpPr>
            <a:spLocks noGrp="1"/>
          </p:cNvSpPr>
          <p:nvPr>
            <p:ph sz="half" idx="1"/>
          </p:nvPr>
        </p:nvSpPr>
        <p:spPr>
          <a:xfrm>
            <a:off x="1704492" y="6056842"/>
            <a:ext cx="2752413" cy="488947"/>
          </a:xfrm>
        </p:spPr>
        <p:txBody>
          <a:bodyPr>
            <a:normAutofit fontScale="92500" lnSpcReduction="10000"/>
          </a:bodyPr>
          <a:lstStyle/>
          <a:p>
            <a:r>
              <a:rPr lang="uk-UA" b="1" dirty="0" err="1"/>
              <a:t>Вахтанг</a:t>
            </a:r>
            <a:r>
              <a:rPr lang="uk-UA" b="1" dirty="0"/>
              <a:t> </a:t>
            </a:r>
            <a:r>
              <a:rPr lang="uk-UA" b="1" dirty="0" err="1"/>
              <a:t>Кіпіані</a:t>
            </a:r>
            <a:endParaRPr lang="ru-RU" dirty="0"/>
          </a:p>
        </p:txBody>
      </p:sp>
      <p:sp>
        <p:nvSpPr>
          <p:cNvPr id="6" name="Объект 5">
            <a:extLst>
              <a:ext uri="{FF2B5EF4-FFF2-40B4-BE49-F238E27FC236}">
                <a16:creationId xmlns="" xmlns:a16="http://schemas.microsoft.com/office/drawing/2014/main" id="{B3A84731-0D8A-1149-8D71-A3B71FFECDBF}"/>
              </a:ext>
            </a:extLst>
          </p:cNvPr>
          <p:cNvSpPr>
            <a:spLocks noGrp="1"/>
          </p:cNvSpPr>
          <p:nvPr>
            <p:ph sz="half" idx="2"/>
          </p:nvPr>
        </p:nvSpPr>
        <p:spPr>
          <a:xfrm>
            <a:off x="5980111" y="2768597"/>
            <a:ext cx="5511488" cy="3429000"/>
          </a:xfrm>
        </p:spPr>
        <p:txBody>
          <a:bodyPr>
            <a:normAutofit fontScale="92500" lnSpcReduction="10000"/>
          </a:bodyPr>
          <a:lstStyle/>
          <a:p>
            <a:pPr marL="0" indent="0" algn="just">
              <a:buNone/>
            </a:pPr>
            <a:r>
              <a:rPr lang="uk-UA" sz="2000" i="1" dirty="0"/>
              <a:t>«</a:t>
            </a:r>
            <a:r>
              <a:rPr lang="uk-UA" sz="2400" i="1" dirty="0"/>
              <a:t>Самвидав – це навіть більше, ніж історія одного покоління або однієї країни, тому що він відкриває перед нами суть нашої свободи і несвободи. Він допомагає прийняти і пробачити тих людей і ті речі, які десятиліттями не дозволяли українцям і кроку зробити в майбутнє, не дорікаючи один одному за минуле» – </a:t>
            </a:r>
            <a:r>
              <a:rPr lang="uk-UA" sz="2400" b="1" dirty="0" err="1"/>
              <a:t>Вахтанг</a:t>
            </a:r>
            <a:r>
              <a:rPr lang="uk-UA" sz="2400" b="1" dirty="0"/>
              <a:t> </a:t>
            </a:r>
            <a:r>
              <a:rPr lang="uk-UA" sz="2400" b="1" dirty="0" err="1"/>
              <a:t>Кіпіані</a:t>
            </a:r>
            <a:r>
              <a:rPr lang="uk-UA" sz="2400" b="1" dirty="0"/>
              <a:t>.</a:t>
            </a:r>
            <a:endParaRPr lang="ru-RU" sz="2400" dirty="0"/>
          </a:p>
          <a:p>
            <a:endParaRPr lang="ru-RU" dirty="0"/>
          </a:p>
        </p:txBody>
      </p:sp>
      <p:pic>
        <p:nvPicPr>
          <p:cNvPr id="7" name="Рисунок 6" descr="Â ">
            <a:extLst>
              <a:ext uri="{FF2B5EF4-FFF2-40B4-BE49-F238E27FC236}">
                <a16:creationId xmlns="" xmlns:a16="http://schemas.microsoft.com/office/drawing/2014/main" id="{A90052E3-DCC4-C94D-B54E-81198EC0D8B2}"/>
              </a:ext>
            </a:extLst>
          </p:cNvPr>
          <p:cNvPicPr/>
          <p:nvPr/>
        </p:nvPicPr>
        <p:blipFill>
          <a:blip r:embed="rId2" cstate="print"/>
          <a:srcRect/>
          <a:stretch>
            <a:fillRect/>
          </a:stretch>
        </p:blipFill>
        <p:spPr bwMode="auto">
          <a:xfrm>
            <a:off x="668120" y="2436282"/>
            <a:ext cx="5021480" cy="3583518"/>
          </a:xfrm>
          <a:prstGeom prst="rect">
            <a:avLst/>
          </a:prstGeom>
          <a:noFill/>
          <a:ln w="9525">
            <a:noFill/>
            <a:miter lim="800000"/>
            <a:headEnd/>
            <a:tailEnd/>
          </a:ln>
        </p:spPr>
      </p:pic>
    </p:spTree>
    <p:extLst>
      <p:ext uri="{BB962C8B-B14F-4D97-AF65-F5344CB8AC3E}">
        <p14:creationId xmlns="" xmlns:p14="http://schemas.microsoft.com/office/powerpoint/2010/main" val="4278824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4DFC6D0-EEAA-C348-B596-E4E7F793F06D}"/>
              </a:ext>
            </a:extLst>
          </p:cNvPr>
          <p:cNvSpPr txBox="1"/>
          <p:nvPr/>
        </p:nvSpPr>
        <p:spPr>
          <a:xfrm>
            <a:off x="169334" y="319179"/>
            <a:ext cx="8246533" cy="4154984"/>
          </a:xfrm>
          <a:prstGeom prst="rect">
            <a:avLst/>
          </a:prstGeom>
          <a:noFill/>
        </p:spPr>
        <p:txBody>
          <a:bodyPr wrap="square" rtlCol="0">
            <a:spAutoFit/>
          </a:bodyPr>
          <a:lstStyle/>
          <a:p>
            <a:r>
              <a:rPr lang="ru-RU" sz="2200" dirty="0" err="1" smtClean="0"/>
              <a:t>Хронологiчнi</a:t>
            </a:r>
            <a:r>
              <a:rPr lang="ru-RU" sz="2200" dirty="0" smtClean="0"/>
              <a:t> </a:t>
            </a:r>
            <a:r>
              <a:rPr lang="ru-RU" sz="2200" dirty="0"/>
              <a:t>рамки </a:t>
            </a:r>
            <a:r>
              <a:rPr lang="ru-RU" sz="2200" dirty="0" err="1" smtClean="0"/>
              <a:t>самвидаву</a:t>
            </a:r>
            <a:endParaRPr lang="ru-RU" sz="2200" dirty="0" smtClean="0"/>
          </a:p>
          <a:p>
            <a:r>
              <a:rPr lang="ru-RU" sz="2200" dirty="0" smtClean="0"/>
              <a:t>60-80-т</a:t>
            </a:r>
            <a:r>
              <a:rPr lang="uk-UA" sz="2200" dirty="0"/>
              <a:t>і</a:t>
            </a:r>
            <a:r>
              <a:rPr lang="ru-RU" sz="2200" dirty="0"/>
              <a:t> роки</a:t>
            </a:r>
            <a:r>
              <a:rPr lang="uk-UA" sz="2200" dirty="0"/>
              <a:t> ХХ ст.</a:t>
            </a:r>
            <a:r>
              <a:rPr lang="ru-RU" sz="2200" dirty="0"/>
              <a:t> </a:t>
            </a:r>
            <a:endParaRPr lang="ru-RU" sz="2200" dirty="0" smtClean="0"/>
          </a:p>
          <a:p>
            <a:r>
              <a:rPr lang="uk-UA" sz="2200" dirty="0" smtClean="0"/>
              <a:t>П</a:t>
            </a:r>
            <a:r>
              <a:rPr lang="ru-RU" sz="2200" dirty="0" err="1"/>
              <a:t>олiтичний</a:t>
            </a:r>
            <a:r>
              <a:rPr lang="ru-RU" sz="2200" dirty="0"/>
              <a:t> сам</a:t>
            </a:r>
            <a:r>
              <a:rPr lang="uk-UA" sz="2200" dirty="0"/>
              <a:t>в</a:t>
            </a:r>
            <a:r>
              <a:rPr lang="ru-RU" sz="2200" dirty="0" err="1"/>
              <a:t>идав</a:t>
            </a:r>
            <a:r>
              <a:rPr lang="ru-RU" sz="2200" dirty="0"/>
              <a:t> </a:t>
            </a:r>
            <a:r>
              <a:rPr lang="ru-RU" sz="2200" dirty="0" err="1"/>
              <a:t>починається</a:t>
            </a:r>
            <a:r>
              <a:rPr lang="ru-RU" sz="2200" dirty="0"/>
              <a:t> </a:t>
            </a:r>
            <a:r>
              <a:rPr lang="ru-RU" sz="2200" dirty="0" err="1"/>
              <a:t>лише</a:t>
            </a:r>
            <a:r>
              <a:rPr lang="ru-RU" sz="2200" dirty="0"/>
              <a:t> </a:t>
            </a:r>
            <a:r>
              <a:rPr lang="ru-RU" sz="2200" dirty="0" err="1"/>
              <a:t>пiсля</a:t>
            </a:r>
            <a:r>
              <a:rPr lang="ru-RU" sz="2200" dirty="0"/>
              <a:t> </a:t>
            </a:r>
            <a:r>
              <a:rPr lang="ru-RU" sz="2200" dirty="0" err="1"/>
              <a:t>брежнєвського</a:t>
            </a:r>
            <a:r>
              <a:rPr lang="ru-RU" sz="2200" dirty="0"/>
              <a:t> перевороту 1964 року</a:t>
            </a:r>
            <a:r>
              <a:rPr lang="uk-UA" sz="2200" dirty="0"/>
              <a:t>. </a:t>
            </a:r>
            <a:endParaRPr lang="ru-RU" sz="2200" dirty="0"/>
          </a:p>
          <a:p>
            <a:pPr algn="just"/>
            <a:r>
              <a:rPr lang="uk-UA" sz="2200" dirty="0" smtClean="0"/>
              <a:t>П</a:t>
            </a:r>
            <a:r>
              <a:rPr lang="ru-RU" sz="2200" dirty="0" err="1"/>
              <a:t>ершими</a:t>
            </a:r>
            <a:r>
              <a:rPr lang="ru-RU" sz="2200" dirty="0"/>
              <a:t> </a:t>
            </a:r>
            <a:r>
              <a:rPr lang="ru-RU" sz="2200" dirty="0" err="1"/>
              <a:t>самвидавними</a:t>
            </a:r>
            <a:r>
              <a:rPr lang="ru-RU" sz="2200" dirty="0"/>
              <a:t> текстами </a:t>
            </a:r>
            <a:r>
              <a:rPr lang="ru-RU" sz="2200" dirty="0" err="1"/>
              <a:t>пiслясталiнської</a:t>
            </a:r>
            <a:r>
              <a:rPr lang="ru-RU" sz="2200" dirty="0"/>
              <a:t> </a:t>
            </a:r>
            <a:r>
              <a:rPr lang="ru-RU" sz="2200" dirty="0" err="1"/>
              <a:t>доби</a:t>
            </a:r>
            <a:r>
              <a:rPr lang="ru-RU" sz="2200" dirty="0"/>
              <a:t> стали </a:t>
            </a:r>
            <a:r>
              <a:rPr lang="ru-RU" sz="2200" dirty="0" err="1"/>
              <a:t>лiтературнi</a:t>
            </a:r>
            <a:r>
              <a:rPr lang="ru-RU" sz="2200" dirty="0"/>
              <a:t> твори, </a:t>
            </a:r>
            <a:r>
              <a:rPr lang="ru-RU" sz="2200" dirty="0" err="1"/>
              <a:t>котрi</a:t>
            </a:r>
            <a:r>
              <a:rPr lang="ru-RU" sz="2200" dirty="0"/>
              <a:t> </a:t>
            </a:r>
            <a:r>
              <a:rPr lang="ru-RU" sz="2200" dirty="0" err="1"/>
              <a:t>здебiльшого</a:t>
            </a:r>
            <a:r>
              <a:rPr lang="ru-RU" sz="2200" dirty="0"/>
              <a:t> </a:t>
            </a:r>
            <a:r>
              <a:rPr lang="ru-RU" sz="2200" dirty="0" err="1"/>
              <a:t>призначались</a:t>
            </a:r>
            <a:r>
              <a:rPr lang="ru-RU" sz="2200" dirty="0"/>
              <a:t> для </a:t>
            </a:r>
            <a:r>
              <a:rPr lang="ru-RU" sz="2200" dirty="0" err="1"/>
              <a:t>друку</a:t>
            </a:r>
            <a:r>
              <a:rPr lang="ru-RU" sz="2200" dirty="0"/>
              <a:t>, а </a:t>
            </a:r>
            <a:r>
              <a:rPr lang="ru-RU" sz="2200" dirty="0" err="1"/>
              <a:t>проте</a:t>
            </a:r>
            <a:r>
              <a:rPr lang="ru-RU" sz="2200" dirty="0"/>
              <a:t> не </a:t>
            </a:r>
            <a:r>
              <a:rPr lang="ru-RU" sz="2200" dirty="0" err="1"/>
              <a:t>пройшли</a:t>
            </a:r>
            <a:r>
              <a:rPr lang="ru-RU" sz="2200" dirty="0"/>
              <a:t> </a:t>
            </a:r>
            <a:r>
              <a:rPr lang="ru-RU" sz="2200" dirty="0" err="1"/>
              <a:t>повз</a:t>
            </a:r>
            <a:r>
              <a:rPr lang="ru-RU" sz="2200" dirty="0"/>
              <a:t> пильне </a:t>
            </a:r>
            <a:r>
              <a:rPr lang="ru-RU" sz="2200" dirty="0" err="1"/>
              <a:t>редакторське</a:t>
            </a:r>
            <a:r>
              <a:rPr lang="ru-RU" sz="2200" dirty="0"/>
              <a:t> (</a:t>
            </a:r>
            <a:r>
              <a:rPr lang="ru-RU" sz="2200" dirty="0" err="1"/>
              <a:t>рiдше</a:t>
            </a:r>
            <a:r>
              <a:rPr lang="ru-RU" sz="2200" dirty="0"/>
              <a:t> – </a:t>
            </a:r>
            <a:r>
              <a:rPr lang="ru-RU" sz="2200" dirty="0" err="1"/>
              <a:t>цензорське</a:t>
            </a:r>
            <a:r>
              <a:rPr lang="ru-RU" sz="2200" dirty="0"/>
              <a:t>) око. </a:t>
            </a:r>
            <a:r>
              <a:rPr lang="ru-RU" sz="2200" dirty="0" err="1" smtClean="0"/>
              <a:t>Цього</a:t>
            </a:r>
            <a:r>
              <a:rPr lang="ru-RU" sz="2200" dirty="0" smtClean="0"/>
              <a:t> роду </a:t>
            </a:r>
            <a:r>
              <a:rPr lang="ru-RU" sz="2200" dirty="0" err="1" smtClean="0"/>
              <a:t>самвидав</a:t>
            </a:r>
            <a:r>
              <a:rPr lang="ru-RU" sz="2200" dirty="0" smtClean="0"/>
              <a:t> </a:t>
            </a:r>
            <a:r>
              <a:rPr lang="ru-RU" sz="2200" dirty="0" err="1" smtClean="0"/>
              <a:t>був</a:t>
            </a:r>
            <a:r>
              <a:rPr lang="ru-RU" sz="2200" dirty="0" smtClean="0"/>
              <a:t> </a:t>
            </a:r>
            <a:r>
              <a:rPr lang="ru-RU" sz="2200" dirty="0" err="1" smtClean="0"/>
              <a:t>вiдносно</a:t>
            </a:r>
            <a:r>
              <a:rPr lang="ru-RU" sz="2200" dirty="0" smtClean="0"/>
              <a:t> </a:t>
            </a:r>
            <a:r>
              <a:rPr lang="ru-RU" sz="2200" dirty="0" err="1" smtClean="0"/>
              <a:t>безпечним</a:t>
            </a:r>
            <a:r>
              <a:rPr lang="ru-RU" sz="2200" dirty="0" smtClean="0"/>
              <a:t>, </a:t>
            </a:r>
            <a:r>
              <a:rPr lang="ru-RU" sz="2200" dirty="0" err="1" smtClean="0"/>
              <a:t>оскiльки</a:t>
            </a:r>
            <a:r>
              <a:rPr lang="ru-RU" sz="2200" dirty="0" smtClean="0"/>
              <a:t> </a:t>
            </a:r>
            <a:r>
              <a:rPr lang="ru-RU" sz="2200" dirty="0" err="1" smtClean="0"/>
              <a:t>його</a:t>
            </a:r>
            <a:r>
              <a:rPr lang="ru-RU" sz="2200" dirty="0" smtClean="0"/>
              <a:t> </a:t>
            </a:r>
            <a:r>
              <a:rPr lang="ru-RU" sz="2200" dirty="0" err="1" smtClean="0"/>
              <a:t>творцi</a:t>
            </a:r>
            <a:r>
              <a:rPr lang="ru-RU" sz="2200" dirty="0" smtClean="0"/>
              <a:t> </a:t>
            </a:r>
            <a:r>
              <a:rPr lang="ru-RU" sz="2200" dirty="0" err="1" smtClean="0"/>
              <a:t>завжди</a:t>
            </a:r>
            <a:r>
              <a:rPr lang="ru-RU" sz="2200" dirty="0" smtClean="0"/>
              <a:t> могли </a:t>
            </a:r>
            <a:r>
              <a:rPr lang="ru-RU" sz="2200" dirty="0" err="1" smtClean="0"/>
              <a:t>наполягати</a:t>
            </a:r>
            <a:r>
              <a:rPr lang="ru-RU" sz="2200" dirty="0" smtClean="0"/>
              <a:t> на </a:t>
            </a:r>
            <a:r>
              <a:rPr lang="ru-RU" sz="2200" dirty="0" err="1" smtClean="0"/>
              <a:t>своїй</a:t>
            </a:r>
            <a:r>
              <a:rPr lang="ru-RU" sz="2200" dirty="0" smtClean="0"/>
              <a:t> </a:t>
            </a:r>
            <a:r>
              <a:rPr lang="ru-RU" sz="2200" dirty="0" err="1" smtClean="0"/>
              <a:t>непричетностi</a:t>
            </a:r>
            <a:r>
              <a:rPr lang="ru-RU" sz="2200" dirty="0" smtClean="0"/>
              <a:t> до "</a:t>
            </a:r>
            <a:r>
              <a:rPr lang="ru-RU" sz="2200" dirty="0" err="1" smtClean="0"/>
              <a:t>витоку</a:t>
            </a:r>
            <a:r>
              <a:rPr lang="ru-RU" sz="2200" dirty="0" smtClean="0"/>
              <a:t> </a:t>
            </a:r>
            <a:r>
              <a:rPr lang="ru-RU" sz="2200" dirty="0" err="1" smtClean="0"/>
              <a:t>iнформацiї</a:t>
            </a:r>
            <a:r>
              <a:rPr lang="ru-RU" sz="2200" dirty="0" smtClean="0"/>
              <a:t>" </a:t>
            </a:r>
            <a:r>
              <a:rPr lang="ru-RU" sz="2200" dirty="0" err="1" smtClean="0"/>
              <a:t>з</a:t>
            </a:r>
            <a:r>
              <a:rPr lang="ru-RU" sz="2200" dirty="0" smtClean="0"/>
              <a:t> </a:t>
            </a:r>
            <a:r>
              <a:rPr lang="ru-RU" sz="2200" dirty="0" err="1" smtClean="0"/>
              <a:t>редакцiй</a:t>
            </a:r>
            <a:r>
              <a:rPr lang="ru-RU" sz="2200" dirty="0" smtClean="0"/>
              <a:t> та </a:t>
            </a:r>
            <a:r>
              <a:rPr lang="ru-RU" sz="2200" dirty="0" err="1" smtClean="0"/>
              <a:t>видавництв</a:t>
            </a:r>
            <a:r>
              <a:rPr lang="ru-RU" sz="2200" dirty="0" smtClean="0"/>
              <a:t>, до </a:t>
            </a:r>
            <a:r>
              <a:rPr lang="ru-RU" sz="2200" dirty="0" err="1" smtClean="0"/>
              <a:t>яких</a:t>
            </a:r>
            <a:r>
              <a:rPr lang="ru-RU" sz="2200" dirty="0" smtClean="0"/>
              <a:t> </a:t>
            </a:r>
            <a:r>
              <a:rPr lang="ru-RU" sz="2200" dirty="0" err="1" smtClean="0"/>
              <a:t>подавався</a:t>
            </a:r>
            <a:r>
              <a:rPr lang="ru-RU" sz="2200" dirty="0" smtClean="0"/>
              <a:t> </a:t>
            </a:r>
            <a:r>
              <a:rPr lang="ru-RU" sz="2200" dirty="0" err="1" smtClean="0"/>
              <a:t>рукопис</a:t>
            </a:r>
            <a:r>
              <a:rPr lang="ru-RU" sz="2200" dirty="0" smtClean="0"/>
              <a:t>.</a:t>
            </a:r>
            <a:endParaRPr lang="ru-RU" sz="2200" dirty="0"/>
          </a:p>
        </p:txBody>
      </p:sp>
      <p:pic>
        <p:nvPicPr>
          <p:cNvPr id="6" name="Рисунок 5" descr="Ð ÐµÐ·ÑÐ»ÑÑÐ°Ñ Ð¿Ð¾ÑÑÐºÑ Ð·Ð¾Ð±ÑÐ°Ð¶ÐµÐ½Ñ Ð·Ð° Ð·Ð°Ð¿Ð¸ÑÐ¾Ð¼ &quot;ÑÐ°Ð¼Ð²Ð¸Ð´Ð°Ð²&quot;">
            <a:extLst>
              <a:ext uri="{FF2B5EF4-FFF2-40B4-BE49-F238E27FC236}">
                <a16:creationId xmlns="" xmlns:a16="http://schemas.microsoft.com/office/drawing/2014/main" id="{6B7F9904-404E-DC44-A97F-FBCC62B880AC}"/>
              </a:ext>
            </a:extLst>
          </p:cNvPr>
          <p:cNvPicPr/>
          <p:nvPr/>
        </p:nvPicPr>
        <p:blipFill>
          <a:blip r:embed="rId2" cstate="print"/>
          <a:srcRect/>
          <a:stretch>
            <a:fillRect/>
          </a:stretch>
        </p:blipFill>
        <p:spPr bwMode="auto">
          <a:xfrm>
            <a:off x="8568265" y="1289049"/>
            <a:ext cx="3454401" cy="5247217"/>
          </a:xfrm>
          <a:prstGeom prst="rect">
            <a:avLst/>
          </a:prstGeom>
          <a:noFill/>
          <a:ln w="9525">
            <a:noFill/>
            <a:miter lim="800000"/>
            <a:headEnd/>
            <a:tailEnd/>
          </a:ln>
        </p:spPr>
      </p:pic>
    </p:spTree>
    <p:extLst>
      <p:ext uri="{BB962C8B-B14F-4D97-AF65-F5344CB8AC3E}">
        <p14:creationId xmlns="" xmlns:p14="http://schemas.microsoft.com/office/powerpoint/2010/main" val="4365160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5429703-6AF3-BF4F-B7F9-01A41910520E}"/>
              </a:ext>
            </a:extLst>
          </p:cNvPr>
          <p:cNvSpPr>
            <a:spLocks noGrp="1"/>
          </p:cNvSpPr>
          <p:nvPr>
            <p:ph type="title"/>
          </p:nvPr>
        </p:nvSpPr>
        <p:spPr>
          <a:xfrm>
            <a:off x="951754" y="973668"/>
            <a:ext cx="8761413" cy="706964"/>
          </a:xfrm>
        </p:spPr>
        <p:txBody>
          <a:bodyPr/>
          <a:lstStyle/>
          <a:p>
            <a:r>
              <a:rPr lang="uk-UA" b="1" dirty="0"/>
              <a:t>Три етапи самвидаву</a:t>
            </a:r>
            <a:r>
              <a:rPr lang="ru-RU" dirty="0"/>
              <a:t/>
            </a:r>
            <a:br>
              <a:rPr lang="ru-RU" dirty="0"/>
            </a:br>
            <a:endParaRPr lang="ru-RU" dirty="0"/>
          </a:p>
        </p:txBody>
      </p:sp>
      <p:sp>
        <p:nvSpPr>
          <p:cNvPr id="3" name="Объект 2">
            <a:extLst>
              <a:ext uri="{FF2B5EF4-FFF2-40B4-BE49-F238E27FC236}">
                <a16:creationId xmlns="" xmlns:a16="http://schemas.microsoft.com/office/drawing/2014/main" id="{9F5B5B99-41E4-9F49-B556-D486BDC01E0F}"/>
              </a:ext>
            </a:extLst>
          </p:cNvPr>
          <p:cNvSpPr>
            <a:spLocks noGrp="1"/>
          </p:cNvSpPr>
          <p:nvPr>
            <p:ph sz="half" idx="1"/>
          </p:nvPr>
        </p:nvSpPr>
        <p:spPr>
          <a:xfrm>
            <a:off x="710501" y="6408392"/>
            <a:ext cx="4825159" cy="431801"/>
          </a:xfrm>
        </p:spPr>
        <p:txBody>
          <a:bodyPr/>
          <a:lstStyle/>
          <a:p>
            <a:r>
              <a:rPr lang="ru-RU" b="1" dirty="0"/>
              <a:t>Касьянов </a:t>
            </a:r>
            <a:r>
              <a:rPr lang="ru-RU" b="1" dirty="0" err="1"/>
              <a:t>Георгій</a:t>
            </a:r>
            <a:r>
              <a:rPr lang="ru-RU" b="1" dirty="0"/>
              <a:t> </a:t>
            </a:r>
            <a:r>
              <a:rPr lang="ru-RU" b="1" dirty="0" err="1"/>
              <a:t>Володимирович</a:t>
            </a:r>
            <a:r>
              <a:rPr lang="ru-RU" dirty="0"/>
              <a:t> </a:t>
            </a:r>
          </a:p>
        </p:txBody>
      </p:sp>
      <p:sp>
        <p:nvSpPr>
          <p:cNvPr id="4" name="Объект 3">
            <a:extLst>
              <a:ext uri="{FF2B5EF4-FFF2-40B4-BE49-F238E27FC236}">
                <a16:creationId xmlns="" xmlns:a16="http://schemas.microsoft.com/office/drawing/2014/main" id="{BECA3110-4C71-8142-AAFE-FF544DA7166D}"/>
              </a:ext>
            </a:extLst>
          </p:cNvPr>
          <p:cNvSpPr>
            <a:spLocks noGrp="1"/>
          </p:cNvSpPr>
          <p:nvPr>
            <p:ph sz="half" idx="2"/>
          </p:nvPr>
        </p:nvSpPr>
        <p:spPr>
          <a:xfrm>
            <a:off x="5332460" y="2603500"/>
            <a:ext cx="6434665" cy="3416300"/>
          </a:xfrm>
        </p:spPr>
        <p:txBody>
          <a:bodyPr>
            <a:noAutofit/>
          </a:bodyPr>
          <a:lstStyle/>
          <a:p>
            <a:pPr lvl="0"/>
            <a:r>
              <a:rPr lang="uk-UA" sz="2800" b="1" dirty="0"/>
              <a:t>л</a:t>
            </a:r>
            <a:r>
              <a:rPr lang="ru-RU" sz="2800" b="1" dirty="0" err="1"/>
              <a:t>i</a:t>
            </a:r>
            <a:r>
              <a:rPr lang="uk-UA" sz="2800" b="1" dirty="0" err="1"/>
              <a:t>тературний</a:t>
            </a:r>
            <a:r>
              <a:rPr lang="uk-UA" sz="2800" b="1" dirty="0"/>
              <a:t> самвидав початку 1960-х рок</a:t>
            </a:r>
            <a:r>
              <a:rPr lang="ru-RU" sz="2800" b="1" dirty="0" err="1"/>
              <a:t>i</a:t>
            </a:r>
            <a:r>
              <a:rPr lang="uk-UA" sz="2800" b="1" dirty="0"/>
              <a:t>в; </a:t>
            </a:r>
            <a:endParaRPr lang="ru-RU" sz="2800" b="1" dirty="0"/>
          </a:p>
          <a:p>
            <a:pPr lvl="0"/>
            <a:r>
              <a:rPr lang="uk-UA" sz="2800" b="1" dirty="0"/>
              <a:t> </a:t>
            </a:r>
            <a:r>
              <a:rPr lang="ru-RU" sz="2800" b="1" dirty="0" err="1"/>
              <a:t>поява</a:t>
            </a:r>
            <a:r>
              <a:rPr lang="ru-RU" sz="2800" b="1" dirty="0"/>
              <a:t> </a:t>
            </a:r>
            <a:r>
              <a:rPr lang="ru-RU" sz="2800" b="1" dirty="0" err="1"/>
              <a:t>полiтичних</a:t>
            </a:r>
            <a:r>
              <a:rPr lang="ru-RU" sz="2800" b="1" dirty="0"/>
              <a:t> статей, </a:t>
            </a:r>
            <a:r>
              <a:rPr lang="ru-RU" sz="2800" b="1" dirty="0" err="1"/>
              <a:t>анонiмної</a:t>
            </a:r>
            <a:r>
              <a:rPr lang="ru-RU" sz="2800" b="1" dirty="0"/>
              <a:t> </a:t>
            </a:r>
            <a:r>
              <a:rPr lang="ru-RU" sz="2800" b="1" dirty="0" err="1"/>
              <a:t>публiцистики</a:t>
            </a:r>
            <a:r>
              <a:rPr lang="ru-RU" sz="2800" b="1" dirty="0"/>
              <a:t>        (1963-65 </a:t>
            </a:r>
            <a:r>
              <a:rPr lang="ru-RU" sz="2800" b="1" dirty="0" err="1"/>
              <a:t>рр</a:t>
            </a:r>
            <a:r>
              <a:rPr lang="ru-RU" sz="2800" b="1" dirty="0"/>
              <a:t>.)</a:t>
            </a:r>
            <a:r>
              <a:rPr lang="uk-UA" sz="2800" b="1" dirty="0"/>
              <a:t>;</a:t>
            </a:r>
            <a:endParaRPr lang="ru-RU" sz="2800" b="1" dirty="0"/>
          </a:p>
          <a:p>
            <a:pPr lvl="0"/>
            <a:r>
              <a:rPr lang="ru-RU" sz="2800" b="1" dirty="0"/>
              <a:t>друга половина 60-х </a:t>
            </a:r>
            <a:r>
              <a:rPr lang="ru-RU" sz="2800" b="1" dirty="0" err="1"/>
              <a:t>рокiв</a:t>
            </a:r>
            <a:r>
              <a:rPr lang="ru-RU" sz="2800" b="1" dirty="0"/>
              <a:t>, </a:t>
            </a:r>
            <a:r>
              <a:rPr lang="ru-RU" sz="2800" b="1" dirty="0" err="1"/>
              <a:t>це</a:t>
            </a:r>
            <a:r>
              <a:rPr lang="ru-RU" sz="2800" b="1" dirty="0"/>
              <a:t> </a:t>
            </a:r>
            <a:r>
              <a:rPr lang="ru-RU" sz="2800" b="1" dirty="0" err="1"/>
              <a:t>перiод</a:t>
            </a:r>
            <a:r>
              <a:rPr lang="ru-RU" sz="2800" b="1" dirty="0"/>
              <a:t> </a:t>
            </a:r>
            <a:r>
              <a:rPr lang="ru-RU" sz="2800" b="1" dirty="0" err="1"/>
              <a:t>поширення</a:t>
            </a:r>
            <a:r>
              <a:rPr lang="ru-RU" sz="2800" b="1" dirty="0"/>
              <a:t> статей з </a:t>
            </a:r>
            <a:r>
              <a:rPr lang="ru-RU" sz="2800" b="1" dirty="0" err="1"/>
              <a:t>авторськими</a:t>
            </a:r>
            <a:r>
              <a:rPr lang="ru-RU" sz="2800" b="1" dirty="0"/>
              <a:t> </a:t>
            </a:r>
            <a:r>
              <a:rPr lang="ru-RU" sz="2800" b="1" dirty="0" err="1"/>
              <a:t>пiдписами</a:t>
            </a:r>
            <a:r>
              <a:rPr lang="uk-UA" sz="2800" b="1" dirty="0"/>
              <a:t>.</a:t>
            </a:r>
            <a:endParaRPr lang="ru-RU" sz="2800" b="1" dirty="0"/>
          </a:p>
        </p:txBody>
      </p:sp>
      <p:pic>
        <p:nvPicPr>
          <p:cNvPr id="6" name="Рисунок 5" descr="Kasyanov-georgiy.jpg">
            <a:extLst>
              <a:ext uri="{FF2B5EF4-FFF2-40B4-BE49-F238E27FC236}">
                <a16:creationId xmlns="" xmlns:a16="http://schemas.microsoft.com/office/drawing/2014/main" id="{F259ABFC-2A1C-E04B-9E33-96C9BC7D59AD}"/>
              </a:ext>
            </a:extLst>
          </p:cNvPr>
          <p:cNvPicPr/>
          <p:nvPr/>
        </p:nvPicPr>
        <p:blipFill>
          <a:blip r:embed="rId2" cstate="print"/>
          <a:srcRect/>
          <a:stretch>
            <a:fillRect/>
          </a:stretch>
        </p:blipFill>
        <p:spPr bwMode="auto">
          <a:xfrm>
            <a:off x="1226898" y="1831430"/>
            <a:ext cx="3514663" cy="4426164"/>
          </a:xfrm>
          <a:prstGeom prst="rect">
            <a:avLst/>
          </a:prstGeom>
          <a:noFill/>
          <a:ln w="9525">
            <a:noFill/>
            <a:miter lim="800000"/>
            <a:headEnd/>
            <a:tailEnd/>
          </a:ln>
        </p:spPr>
      </p:pic>
    </p:spTree>
    <p:extLst>
      <p:ext uri="{BB962C8B-B14F-4D97-AF65-F5344CB8AC3E}">
        <p14:creationId xmlns="" xmlns:p14="http://schemas.microsoft.com/office/powerpoint/2010/main" val="47217239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вет директоров">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Совет директоров</Template>
  <TotalTime>395</TotalTime>
  <Words>984</Words>
  <Application>Microsoft Office PowerPoint</Application>
  <PresentationFormat>Произвольный</PresentationFormat>
  <Paragraphs>55</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Совет директоров</vt:lpstr>
      <vt:lpstr>Українська самвидавна преса </vt:lpstr>
      <vt:lpstr>План заняття:</vt:lpstr>
      <vt:lpstr>Література:</vt:lpstr>
      <vt:lpstr>Термiн "самвидав" з’явився як своєрiдна вiдповiдь молодого громадянського суспiльства, його перших паросткiв пiслясталiнської доби на тотальний контроль держави ("партiї") у сферi друкованого i публiчного слова. "Самвидав" був спробою зруйнувати цю монополiю.  </vt:lpstr>
      <vt:lpstr>Існує думка, що цей термін вперше з’явився як «Самиздат» і завдячує цим російському поету Миколі Глазкову. Він своїми силами друкував книжки і замість назви видавництва вказував «СамИздат». Така назва була відповіддю на офіційні радянські видавництва, в назві яких завжди була частка  «-издат» («Политиздат», «Медииздат» і т.д.). </vt:lpstr>
      <vt:lpstr>Появу українського терміну «Савмидав» пов’язують із харківським письменником Іваном Багряним. У 1929-му році автор своїми силами видав збірку «Ave Maria», тому замість назви видавництва вказав «Сам».  </vt:lpstr>
      <vt:lpstr>Володимир Буковський: «сам пишу, сам здійснюю цензуру, сам редагую, сам розповсюджую, а потім сам за все це відбуваю термін».  </vt:lpstr>
      <vt:lpstr>Слайд 8</vt:lpstr>
      <vt:lpstr>Три етапи самвидаву </vt:lpstr>
      <vt:lpstr>Темарій:  - літературні, філософські й суспільно-політичні твори; - релігійні книги; - підручники; - періодичні видання; - передруки й переклади недозволених в СРСР чужоземних творів (про нерозв'язане національне питання, антирадянський опір, судові процеси, арешти і репресії КДБ).  </vt:lpstr>
      <vt:lpstr>Видання «Самвидаву» реалізовувались за допомогою різних технічних засобів: переписування, друкарські машинки, розмноження на гектографах, шапірографах тощо.  </vt:lpstr>
      <vt:lpstr>У 1965 році з’являються періодичні видання суспільно-політичної тематики (машинописний журнал «Воля і Батьківщина», м. Львів). Протримався 16 номерів. </vt:lpstr>
      <vt:lpstr>У січні 1970 вийшли перші два номери позацензурного журналу “Український вісник” у Львові, редактором якого став Вячеслав Чорновіл. </vt:lpstr>
      <vt:lpstr>Працюючи журналістом мав зухвалість перенаправити листа політичного в'язня Валентина Мороза із Мордовських таборів до депутатів Верховної Ради УРСР. </vt:lpstr>
      <vt:lpstr>В. Чорновіл видає збірку на захист арештованих українських інтелігентів «Лихо з розуму (Портрети двадцяти «злочинців»)» (1967 р.). </vt:lpstr>
      <vt:lpstr>Друкувалися літературні та публіцистичні твори Василя Симоненка, Василя Стуса, Івана Світличного, Івана Дзюби, Євгена Сверстюка, Івана Сокульського та ін. На сторінках УВ були подані листування українських митців, інформація про арешти, судові засідання, автобіографічні портрети політв’язнів. Дуже часто порушувалося мовне питання. Так, у 4 номері був поміщений матеріал «Чия мама рідніша?». </vt:lpstr>
      <vt:lpstr>В ході підготовки 6 номеру журналу, Чорновола заарештовують :у 1972 році розпочалася хвиля репресій, яка була спровокована виготовленням, зберіганням або розповсюдженням підпільної преси та літератури. </vt:lpstr>
      <vt:lpstr>Слайд 18</vt:lpstr>
      <vt:lpstr> С.Хмара:  «КДБ почало стежити за кожним моїм кроком. Під пильним наглядом була наша родина й помешкання. В цих умовах не могло бути мови про випуск "УВ". КДБ "розкручувало" справу. Декому із знайомих здали нерви, згодом взяв страх, і вони мене здали.  Далі арешт, уральські табори: триста дві доби штрафного ізолятора, шість років без права на побачення з рідними, блокування листування тощо.  В той тяжкий час я виконав, як міг, синівський обов'язок перед матір'ю-Україною. Заклик до міжнародної спільноти протистояти "імперії Абсолютного Зла" пролунав з України. Кагебістський терор не зумів перемінити Україну в німу зону». </vt:lpstr>
      <vt:lpstr>Із серпня 1987 по березень 1990 рр. починається новий етап випуску “Українського вісника” (Київ-Львів). Після повернення з ув’язнення і заслання В. Чорновіл розпочав підготовку журналу.  </vt:lpstr>
      <vt:lpstr>Слайд 21</vt:lpstr>
      <vt:lpstr>У 1989-1991 роках явище самвидаву стало настільки масовим, що кількість таких видань було важко підрахувати. За деякими даними в цей період світ побачило понад 1300 назв самвидавних публікацій. </vt:lpstr>
      <vt:lpstr>Слайд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Українська самвидавна преса</dc:title>
  <dc:creator>Microsoft Office User</dc:creator>
  <cp:lastModifiedBy>USMANOV</cp:lastModifiedBy>
  <cp:revision>25</cp:revision>
  <dcterms:created xsi:type="dcterms:W3CDTF">2019-04-17T15:13:45Z</dcterms:created>
  <dcterms:modified xsi:type="dcterms:W3CDTF">2019-04-18T04:15:10Z</dcterms:modified>
</cp:coreProperties>
</file>