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5" d="100"/>
          <a:sy n="85" d="100"/>
        </p:scale>
        <p:origin x="-1378"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3">
        <a:schemeClr val="bg1"/>
      </p:bgRef>
    </p:bg>
    <p:spTree>
      <p:nvGrpSpPr>
        <p:cNvPr id="1" name=""/>
        <p:cNvGrpSpPr/>
        <p:nvPr/>
      </p:nvGrpSpPr>
      <p:grpSpPr>
        <a:xfrm>
          <a:off x="0" y="0"/>
          <a:ext cx="0" cy="0"/>
          <a:chOff x="0" y="0"/>
          <a:chExt cx="0" cy="0"/>
        </a:xfrm>
      </p:grpSpPr>
      <p:sp>
        <p:nvSpPr>
          <p:cNvPr id="12" name="Прямоугольник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Скругленный прямоугольник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Подзаголовок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p:txBody>
          <a:bodyPr/>
          <a:lstStyle/>
          <a:p>
            <a:fld id="{02416477-5CFC-4AF8-A217-60274D46946C}" type="datetimeFigureOut">
              <a:rPr lang="uk-UA" smtClean="0"/>
              <a:t>10.10.2023</a:t>
            </a:fld>
            <a:endParaRPr lang="uk-UA"/>
          </a:p>
        </p:txBody>
      </p:sp>
      <p:sp>
        <p:nvSpPr>
          <p:cNvPr id="17" name="Нижний колонтитул 16"/>
          <p:cNvSpPr>
            <a:spLocks noGrp="1"/>
          </p:cNvSpPr>
          <p:nvPr>
            <p:ph type="ftr" sz="quarter" idx="11"/>
          </p:nvPr>
        </p:nvSpPr>
        <p:spPr/>
        <p:txBody>
          <a:bodyPr/>
          <a:lstStyle/>
          <a:p>
            <a:endParaRPr lang="uk-UA"/>
          </a:p>
        </p:txBody>
      </p:sp>
      <p:sp>
        <p:nvSpPr>
          <p:cNvPr id="29" name="Номер слайда 28"/>
          <p:cNvSpPr>
            <a:spLocks noGrp="1"/>
          </p:cNvSpPr>
          <p:nvPr>
            <p:ph type="sldNum" sz="quarter" idx="12"/>
          </p:nvPr>
        </p:nvSpPr>
        <p:spPr/>
        <p:txBody>
          <a:bodyPr lIns="0" tIns="0" rIns="0" bIns="0">
            <a:noAutofit/>
          </a:bodyPr>
          <a:lstStyle>
            <a:lvl1pPr>
              <a:defRPr sz="1400">
                <a:solidFill>
                  <a:srgbClr val="FFFFFF"/>
                </a:solidFill>
              </a:defRPr>
            </a:lvl1pPr>
          </a:lstStyle>
          <a:p>
            <a:fld id="{D3832EB3-DD0A-4E67-9AD1-CC534F53E6AA}" type="slidenum">
              <a:rPr lang="uk-UA" smtClean="0"/>
              <a:t>‹#›</a:t>
            </a:fld>
            <a:endParaRPr lang="uk-UA"/>
          </a:p>
        </p:txBody>
      </p:sp>
      <p:sp>
        <p:nvSpPr>
          <p:cNvPr id="7" name="Прямоугольник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02416477-5CFC-4AF8-A217-60274D46946C}" type="datetimeFigureOut">
              <a:rPr lang="uk-UA" smtClean="0"/>
              <a:t>10.10.2023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D3832EB3-DD0A-4E67-9AD1-CC534F53E6AA}"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41"/>
            <a:ext cx="201168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914400" y="274640"/>
            <a:ext cx="55626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02416477-5CFC-4AF8-A217-60274D46946C}" type="datetimeFigureOut">
              <a:rPr lang="uk-UA" smtClean="0"/>
              <a:t>10.10.2023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D3832EB3-DD0A-4E67-9AD1-CC534F53E6AA}"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02416477-5CFC-4AF8-A217-60274D46946C}" type="datetimeFigureOut">
              <a:rPr lang="uk-UA" smtClean="0"/>
              <a:t>10.10.2023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D3832EB3-DD0A-4E67-9AD1-CC534F53E6AA}" type="slidenum">
              <a:rPr lang="uk-UA" smtClean="0"/>
              <a:t>‹#›</a:t>
            </a:fld>
            <a:endParaRPr lang="uk-UA"/>
          </a:p>
        </p:txBody>
      </p:sp>
      <p:sp>
        <p:nvSpPr>
          <p:cNvPr id="8" name="Объект 7"/>
          <p:cNvSpPr>
            <a:spLocks noGrp="1"/>
          </p:cNvSpPr>
          <p:nvPr>
            <p:ph sz="quarter" idx="1"/>
          </p:nvPr>
        </p:nvSpPr>
        <p:spPr>
          <a:xfrm>
            <a:off x="914400" y="1447800"/>
            <a:ext cx="777240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sp>
        <p:nvSpPr>
          <p:cNvPr id="11" name="Прямоугольник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Скругленный прямоугольник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722313" y="952500"/>
            <a:ext cx="7772400" cy="1362075"/>
          </a:xfrm>
        </p:spPr>
        <p:txBody>
          <a:bodyPr anchor="b" anchorCtr="0"/>
          <a:lstStyle>
            <a:lvl1pPr algn="l">
              <a:buNone/>
              <a:defRPr sz="4000" b="0" cap="none"/>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02416477-5CFC-4AF8-A217-60274D46946C}" type="datetimeFigureOut">
              <a:rPr lang="uk-UA" smtClean="0"/>
              <a:t>10.10.2023</a:t>
            </a:fld>
            <a:endParaRPr lang="uk-UA"/>
          </a:p>
        </p:txBody>
      </p:sp>
      <p:sp>
        <p:nvSpPr>
          <p:cNvPr id="5" name="Нижний колонтитул 4"/>
          <p:cNvSpPr>
            <a:spLocks noGrp="1"/>
          </p:cNvSpPr>
          <p:nvPr>
            <p:ph type="ftr" sz="quarter" idx="11"/>
          </p:nvPr>
        </p:nvSpPr>
        <p:spPr>
          <a:xfrm>
            <a:off x="800100" y="6172200"/>
            <a:ext cx="4000500" cy="457200"/>
          </a:xfrm>
        </p:spPr>
        <p:txBody>
          <a:bodyPr/>
          <a:lstStyle/>
          <a:p>
            <a:endParaRPr lang="uk-UA"/>
          </a:p>
        </p:txBody>
      </p:sp>
      <p:sp>
        <p:nvSpPr>
          <p:cNvPr id="7" name="Прямоугольник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146304" y="6208776"/>
            <a:ext cx="457200" cy="457200"/>
          </a:xfrm>
        </p:spPr>
        <p:txBody>
          <a:bodyPr/>
          <a:lstStyle/>
          <a:p>
            <a:fld id="{D3832EB3-DD0A-4E67-9AD1-CC534F53E6AA}" type="slidenum">
              <a:rPr lang="uk-UA" smtClean="0"/>
              <a:t>‹#›</a:t>
            </a:fld>
            <a:endParaRPr lang="uk-U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02416477-5CFC-4AF8-A217-60274D46946C}" type="datetimeFigureOut">
              <a:rPr lang="uk-UA" smtClean="0"/>
              <a:t>10.10.2023</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D3832EB3-DD0A-4E67-9AD1-CC534F53E6AA}" type="slidenum">
              <a:rPr lang="uk-UA" smtClean="0"/>
              <a:t>‹#›</a:t>
            </a:fld>
            <a:endParaRPr lang="uk-UA"/>
          </a:p>
        </p:txBody>
      </p:sp>
      <p:sp>
        <p:nvSpPr>
          <p:cNvPr id="9" name="Объект 8"/>
          <p:cNvSpPr>
            <a:spLocks noGrp="1"/>
          </p:cNvSpPr>
          <p:nvPr>
            <p:ph sz="quarter" idx="1"/>
          </p:nvPr>
        </p:nvSpPr>
        <p:spPr>
          <a:xfrm>
            <a:off x="914400" y="1447800"/>
            <a:ext cx="374904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Объект 10"/>
          <p:cNvSpPr>
            <a:spLocks noGrp="1"/>
          </p:cNvSpPr>
          <p:nvPr>
            <p:ph sz="quarter" idx="2"/>
          </p:nvPr>
        </p:nvSpPr>
        <p:spPr>
          <a:xfrm>
            <a:off x="4933950" y="1447800"/>
            <a:ext cx="374904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273050"/>
            <a:ext cx="7772400" cy="1143000"/>
          </a:xfrm>
        </p:spPr>
        <p:txBody>
          <a:bodyPr anchor="b" anchorCtr="0"/>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02416477-5CFC-4AF8-A217-60274D46946C}" type="datetimeFigureOut">
              <a:rPr lang="uk-UA" smtClean="0"/>
              <a:t>10.10.2023</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D3832EB3-DD0A-4E67-9AD1-CC534F53E6AA}" type="slidenum">
              <a:rPr lang="uk-UA" smtClean="0"/>
              <a:t>‹#›</a:t>
            </a:fld>
            <a:endParaRPr lang="uk-UA"/>
          </a:p>
        </p:txBody>
      </p:sp>
      <p:sp>
        <p:nvSpPr>
          <p:cNvPr id="11" name="Объект 10"/>
          <p:cNvSpPr>
            <a:spLocks noGrp="1"/>
          </p:cNvSpPr>
          <p:nvPr>
            <p:ph sz="half" idx="2"/>
          </p:nvPr>
        </p:nvSpPr>
        <p:spPr>
          <a:xfrm>
            <a:off x="914400" y="2247900"/>
            <a:ext cx="3733800" cy="38862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half" idx="4"/>
          </p:nvPr>
        </p:nvSpPr>
        <p:spPr>
          <a:xfrm>
            <a:off x="4953000" y="2247900"/>
            <a:ext cx="3733800" cy="38862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02416477-5CFC-4AF8-A217-60274D46946C}" type="datetimeFigureOut">
              <a:rPr lang="uk-UA" smtClean="0"/>
              <a:t>10.10.2023</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D3832EB3-DD0A-4E67-9AD1-CC534F53E6AA}"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2416477-5CFC-4AF8-A217-60274D46946C}" type="datetimeFigureOut">
              <a:rPr lang="uk-UA" smtClean="0"/>
              <a:t>10.10.2023</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D3832EB3-DD0A-4E67-9AD1-CC534F53E6AA}"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Прямоугольник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Скругленный прямоугольник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914400" y="273050"/>
            <a:ext cx="7772400" cy="1143000"/>
          </a:xfrm>
        </p:spPr>
        <p:txBody>
          <a:bodyPr anchor="b" anchorCtr="0"/>
          <a:lstStyle>
            <a:lvl1pPr algn="l">
              <a:buNone/>
              <a:defRPr sz="4000" b="0"/>
            </a:lvl1pPr>
          </a:lstStyle>
          <a:p>
            <a:r>
              <a:rPr kumimoji="0" lang="ru-RU" smtClean="0"/>
              <a:t>Образец заголовка</a:t>
            </a:r>
            <a:endParaRPr kumimoji="0" lang="en-US"/>
          </a:p>
        </p:txBody>
      </p:sp>
      <p:sp>
        <p:nvSpPr>
          <p:cNvPr id="3" name="Текст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02416477-5CFC-4AF8-A217-60274D46946C}" type="datetimeFigureOut">
              <a:rPr lang="uk-UA" smtClean="0"/>
              <a:t>10.10.2023</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D3832EB3-DD0A-4E67-9AD1-CC534F53E6AA}" type="slidenum">
              <a:rPr lang="uk-UA" smtClean="0"/>
              <a:t>‹#›</a:t>
            </a:fld>
            <a:endParaRPr lang="uk-UA"/>
          </a:p>
        </p:txBody>
      </p:sp>
      <p:sp>
        <p:nvSpPr>
          <p:cNvPr id="11" name="Объект 10"/>
          <p:cNvSpPr>
            <a:spLocks noGrp="1"/>
          </p:cNvSpPr>
          <p:nvPr>
            <p:ph sz="quarter" idx="1"/>
          </p:nvPr>
        </p:nvSpPr>
        <p:spPr>
          <a:xfrm>
            <a:off x="2971800" y="1600200"/>
            <a:ext cx="5715000" cy="44958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02416477-5CFC-4AF8-A217-60274D46946C}" type="datetimeFigureOut">
              <a:rPr lang="uk-UA" smtClean="0"/>
              <a:t>10.10.2023</a:t>
            </a:fld>
            <a:endParaRPr lang="uk-UA"/>
          </a:p>
        </p:txBody>
      </p:sp>
      <p:sp>
        <p:nvSpPr>
          <p:cNvPr id="6" name="Нижний колонтитул 5"/>
          <p:cNvSpPr>
            <a:spLocks noGrp="1"/>
          </p:cNvSpPr>
          <p:nvPr>
            <p:ph type="ftr" sz="quarter" idx="11"/>
          </p:nvPr>
        </p:nvSpPr>
        <p:spPr>
          <a:xfrm>
            <a:off x="914400" y="6172200"/>
            <a:ext cx="3886200" cy="457200"/>
          </a:xfrm>
        </p:spPr>
        <p:txBody>
          <a:bodyPr/>
          <a:lstStyle/>
          <a:p>
            <a:endParaRPr lang="uk-UA"/>
          </a:p>
        </p:txBody>
      </p:sp>
      <p:sp>
        <p:nvSpPr>
          <p:cNvPr id="7" name="Номер слайда 6"/>
          <p:cNvSpPr>
            <a:spLocks noGrp="1"/>
          </p:cNvSpPr>
          <p:nvPr>
            <p:ph type="sldNum" sz="quarter" idx="12"/>
          </p:nvPr>
        </p:nvSpPr>
        <p:spPr>
          <a:xfrm>
            <a:off x="146304" y="6208776"/>
            <a:ext cx="457200" cy="457200"/>
          </a:xfrm>
        </p:spPr>
        <p:txBody>
          <a:bodyPr/>
          <a:lstStyle/>
          <a:p>
            <a:fld id="{D3832EB3-DD0A-4E67-9AD1-CC534F53E6AA}" type="slidenum">
              <a:rPr lang="uk-UA" smtClean="0"/>
              <a:t>‹#›</a:t>
            </a:fld>
            <a:endParaRPr lang="uk-UA"/>
          </a:p>
        </p:txBody>
      </p:sp>
      <p:sp>
        <p:nvSpPr>
          <p:cNvPr id="11" name="Прямоугольник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оугольник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Рисунок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ru-RU" smtClean="0"/>
              <a:t>Вставка рисунка</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Скругленный прямоугольник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Заголовок 21"/>
          <p:cNvSpPr>
            <a:spLocks noGrp="1"/>
          </p:cNvSpPr>
          <p:nvPr>
            <p:ph type="title"/>
          </p:nvPr>
        </p:nvSpPr>
        <p:spPr>
          <a:xfrm>
            <a:off x="914400" y="274638"/>
            <a:ext cx="7772400" cy="1143000"/>
          </a:xfrm>
          <a:prstGeom prst="rect">
            <a:avLst/>
          </a:prstGeom>
        </p:spPr>
        <p:txBody>
          <a:bodyPr bIns="91440" anchor="b" anchorCtr="0">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2416477-5CFC-4AF8-A217-60274D46946C}" type="datetimeFigureOut">
              <a:rPr lang="uk-UA" smtClean="0"/>
              <a:t>10.10.2023</a:t>
            </a:fld>
            <a:endParaRPr lang="uk-UA"/>
          </a:p>
        </p:txBody>
      </p:sp>
      <p:sp>
        <p:nvSpPr>
          <p:cNvPr id="3" name="Нижний колонтитул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uk-UA"/>
          </a:p>
        </p:txBody>
      </p:sp>
      <p:sp>
        <p:nvSpPr>
          <p:cNvPr id="23" name="Номер слайда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D3832EB3-DD0A-4E67-9AD1-CC534F53E6AA}" type="slidenum">
              <a:rPr lang="uk-UA" smtClean="0"/>
              <a:t>‹#›</a:t>
            </a:fld>
            <a:endParaRPr lang="uk-UA"/>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uk-UA" b="1" dirty="0"/>
              <a:t>Ринок праці: соціальні аспекти</a:t>
            </a:r>
            <a:endParaRPr lang="uk-UA" dirty="0"/>
          </a:p>
        </p:txBody>
      </p:sp>
    </p:spTree>
    <p:extLst>
      <p:ext uri="{BB962C8B-B14F-4D97-AF65-F5344CB8AC3E}">
        <p14:creationId xmlns:p14="http://schemas.microsoft.com/office/powerpoint/2010/main" val="42273498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179512" y="260648"/>
            <a:ext cx="8784976" cy="6336704"/>
          </a:xfrm>
        </p:spPr>
        <p:txBody>
          <a:bodyPr>
            <a:normAutofit/>
          </a:bodyPr>
          <a:lstStyle/>
          <a:p>
            <a:pPr marL="0" indent="0" algn="just">
              <a:buNone/>
            </a:pPr>
            <a:r>
              <a:rPr lang="uk-UA" sz="2000" dirty="0" smtClean="0"/>
              <a:t>Функції державної служби зайнятості визначено Законом України „Про зайнятість населення” і положенням про державну службу зайнятості. Закон України „Про загальнообов'язкове державне соціальне страхування на випадок безробіття” покладає на цю службу функції виконавчої дирекції Фонду страхування.</a:t>
            </a:r>
          </a:p>
          <a:p>
            <a:pPr marL="0" indent="0" algn="just">
              <a:buNone/>
            </a:pPr>
            <a:r>
              <a:rPr lang="uk-UA" sz="2000" dirty="0" smtClean="0"/>
              <a:t>Поряд з державними біржами праці існують і платні приватні агентства з найму робітників, які мають різну спеціалізацію, а також посередницькі бюро з працевлаштування при профспілкових, релігійних та молодіжних організаціях.</a:t>
            </a:r>
          </a:p>
          <a:p>
            <a:pPr marL="0" indent="0" algn="just">
              <a:buNone/>
            </a:pPr>
            <a:endParaRPr lang="uk-UA" sz="2000" b="1" dirty="0" smtClean="0"/>
          </a:p>
          <a:p>
            <a:pPr marL="0" indent="0" algn="ctr">
              <a:buNone/>
            </a:pPr>
            <a:r>
              <a:rPr lang="uk-UA" sz="2000" b="1" dirty="0" smtClean="0"/>
              <a:t>Проблема зайнятості населення в Україні</a:t>
            </a:r>
          </a:p>
          <a:p>
            <a:pPr marL="0" indent="0" algn="just">
              <a:buNone/>
            </a:pPr>
            <a:endParaRPr lang="uk-UA" sz="2000" b="1" dirty="0" smtClean="0"/>
          </a:p>
          <a:p>
            <a:pPr marL="0" indent="0" algn="just">
              <a:buNone/>
            </a:pPr>
            <a:r>
              <a:rPr lang="uk-UA" sz="2000" dirty="0" smtClean="0"/>
              <a:t>Зайнятість – це діяльність громадян, спрямована на задоволення особистих та суспільних потреб і така, що, як правило, приносить їм доход у грошовій або іншій формі, у вигляді заробітної плати, утримання, додаткової допомоги та виплати натурою.</a:t>
            </a:r>
          </a:p>
          <a:p>
            <a:pPr marL="0" indent="0" algn="just">
              <a:buNone/>
            </a:pPr>
            <a:r>
              <a:rPr lang="uk-UA" sz="2000" dirty="0" smtClean="0"/>
              <a:t>Зайнятість – це система соціально-економічних відносин між людьми, що виникають в процесі їх діяльності.</a:t>
            </a:r>
            <a:endParaRPr lang="uk-UA" sz="2000" dirty="0"/>
          </a:p>
        </p:txBody>
      </p:sp>
    </p:spTree>
    <p:extLst>
      <p:ext uri="{BB962C8B-B14F-4D97-AF65-F5344CB8AC3E}">
        <p14:creationId xmlns:p14="http://schemas.microsoft.com/office/powerpoint/2010/main" val="23971624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179512" y="260648"/>
            <a:ext cx="8784976" cy="6336704"/>
          </a:xfrm>
        </p:spPr>
        <p:txBody>
          <a:bodyPr>
            <a:normAutofit/>
          </a:bodyPr>
          <a:lstStyle/>
          <a:p>
            <a:pPr marL="0" indent="0" algn="just">
              <a:buNone/>
            </a:pPr>
            <a:r>
              <a:rPr lang="uk-UA" sz="2000" dirty="0" smtClean="0"/>
              <a:t>Повна зайнятість, як вважає С.В. </a:t>
            </a:r>
            <a:r>
              <a:rPr lang="uk-UA" sz="2000" dirty="0" err="1" smtClean="0"/>
              <a:t>Мочерний</a:t>
            </a:r>
            <a:r>
              <a:rPr lang="uk-UA" sz="2000" dirty="0" smtClean="0"/>
              <a:t>, – це надання суспільством усьому працездатному населенню можливості займатися суспільно-корисною працею, на основі якої здійснюється індивідуальне (в межах сім'ї) та колективне (з участю фірм, компаній, держави) відтворення робочої сили і задоволення всієї сукупності потреб.</a:t>
            </a:r>
          </a:p>
          <a:p>
            <a:pPr marL="0" indent="0" algn="just">
              <a:buNone/>
            </a:pPr>
            <a:r>
              <a:rPr lang="uk-UA" sz="2000" dirty="0" smtClean="0"/>
              <a:t>Раціональна зайнятість – це зайнятість яка має місце в суспільстві з урахуванням доцільності перерозподілу та використання трудових ресурсів, їх статево-вікової та освітньої структури.</a:t>
            </a:r>
          </a:p>
          <a:p>
            <a:pPr marL="0" indent="0" algn="just">
              <a:buNone/>
            </a:pPr>
            <a:r>
              <a:rPr lang="uk-UA" sz="2000" dirty="0" smtClean="0"/>
              <a:t>Ефективна зайнятість – зайнятість, що здійснюється відповідно до вимог інтенсивного типу відтворення та критеріїв економічної доцільності і соціальної результативності, зорієнтована на скорочення ручної, непрестижної, важкої праці.</a:t>
            </a:r>
          </a:p>
          <a:p>
            <a:pPr marL="0" indent="0" algn="just">
              <a:buNone/>
            </a:pPr>
            <a:r>
              <a:rPr lang="uk-UA" sz="2000" dirty="0" smtClean="0"/>
              <a:t>В Україні до зайнятого населення належать громадяни, що проживають на території держави на законних підставах:</a:t>
            </a:r>
          </a:p>
          <a:p>
            <a:pPr marL="0" indent="0" algn="just">
              <a:buNone/>
            </a:pPr>
            <a:r>
              <a:rPr lang="uk-UA" sz="2000" dirty="0" smtClean="0"/>
              <a:t>- працюючі за </a:t>
            </a:r>
            <a:r>
              <a:rPr lang="uk-UA" sz="2000" dirty="0" err="1" smtClean="0"/>
              <a:t>наймом</a:t>
            </a:r>
            <a:r>
              <a:rPr lang="uk-UA" sz="2000" dirty="0" smtClean="0"/>
              <a:t> на умовах повного або неповного робочого дня (тижня) на підприємствах, в установах і організаціях, незалежно від форм власності, у міжнародних та іноземних організація в Україні і за кордоном;</a:t>
            </a:r>
            <a:endParaRPr lang="uk-UA" sz="2000" dirty="0"/>
          </a:p>
        </p:txBody>
      </p:sp>
    </p:spTree>
    <p:extLst>
      <p:ext uri="{BB962C8B-B14F-4D97-AF65-F5344CB8AC3E}">
        <p14:creationId xmlns:p14="http://schemas.microsoft.com/office/powerpoint/2010/main" val="15572791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179512" y="260648"/>
            <a:ext cx="8784976" cy="6336704"/>
          </a:xfrm>
        </p:spPr>
        <p:txBody>
          <a:bodyPr>
            <a:normAutofit/>
          </a:bodyPr>
          <a:lstStyle/>
          <a:p>
            <a:pPr marL="0" indent="0" algn="just">
              <a:buNone/>
            </a:pPr>
            <a:r>
              <a:rPr lang="uk-UA" sz="2000" dirty="0" smtClean="0"/>
              <a:t>- громадяни, які самостійно забезпечують себе роботою, включаючи підприємців, осіб, зайнятих індивідуальною трудовою діяльністю, творчою діяльністю, члени кооперативів, фермери та члени їх родин, що беруть участь у виробництві;</a:t>
            </a:r>
          </a:p>
          <a:p>
            <a:pPr marL="0" indent="0" algn="just">
              <a:buNone/>
            </a:pPr>
            <a:r>
              <a:rPr lang="uk-UA" sz="2000" dirty="0" smtClean="0"/>
              <a:t>- обрані, призначені або затверджені на оплачувану посаду в органах державної влади, управління та громадських об'єднаннях;</a:t>
            </a:r>
          </a:p>
          <a:p>
            <a:pPr marL="0" indent="0" algn="just">
              <a:buNone/>
            </a:pPr>
            <a:r>
              <a:rPr lang="uk-UA" sz="2000" dirty="0" smtClean="0"/>
              <a:t>- які проходять службу в Збройних силах України, Національній гвардії України, Службі безпеки України, Прикордонних військах України, військах внутрішньої та конвойної охорони і Цивільної оборони України, органах внутрішніх справ України, інших військових формуваннях, створених відповідно до законодавства України, альтернативну (невійськову) службу;</a:t>
            </a:r>
          </a:p>
          <a:p>
            <a:pPr marL="0" indent="0" algn="just">
              <a:buNone/>
            </a:pPr>
            <a:r>
              <a:rPr lang="uk-UA" sz="2000" dirty="0" smtClean="0"/>
              <a:t>- які проходять професійну підготовку, перепідготовку і підвищення кваліфікації з відривом від виробництва; навчаються в денних загальноосвітніх школах, і вищих навчальних закладах;</a:t>
            </a:r>
          </a:p>
          <a:p>
            <a:pPr marL="0" indent="0" algn="just">
              <a:buNone/>
            </a:pPr>
            <a:r>
              <a:rPr lang="uk-UA" sz="2000" dirty="0" smtClean="0"/>
              <a:t>- працюючі громадяни інших країн, які тимчасово перебувають в Україні і виконують функції, не пов'язані із забезпеченням діяльності посольств і місій.</a:t>
            </a:r>
            <a:endParaRPr lang="uk-UA" sz="2000" dirty="0"/>
          </a:p>
        </p:txBody>
      </p:sp>
    </p:spTree>
    <p:extLst>
      <p:ext uri="{BB962C8B-B14F-4D97-AF65-F5344CB8AC3E}">
        <p14:creationId xmlns:p14="http://schemas.microsoft.com/office/powerpoint/2010/main" val="15572791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179512" y="260648"/>
            <a:ext cx="8784976" cy="6336704"/>
          </a:xfrm>
        </p:spPr>
        <p:txBody>
          <a:bodyPr>
            <a:normAutofit/>
          </a:bodyPr>
          <a:lstStyle/>
          <a:p>
            <a:pPr marL="0" indent="0" algn="ctr">
              <a:buNone/>
            </a:pPr>
            <a:r>
              <a:rPr lang="uk-UA" sz="2000" b="1" dirty="0" smtClean="0"/>
              <a:t>Типи безробіття</a:t>
            </a:r>
          </a:p>
          <a:p>
            <a:pPr marL="0" indent="0" algn="just">
              <a:buNone/>
            </a:pPr>
            <a:endParaRPr lang="uk-UA" sz="2000" b="1" dirty="0" smtClean="0"/>
          </a:p>
          <a:p>
            <a:pPr marL="0" indent="0" algn="just">
              <a:buNone/>
            </a:pPr>
            <a:r>
              <a:rPr lang="uk-UA" sz="2000" dirty="0" smtClean="0"/>
              <a:t>Безробіття – це соціально-економічне явище, за якого частина працездатного населення не може знайти роботу, стає відносно надлишковою, поповнюючи резервну армію праці.</a:t>
            </a:r>
          </a:p>
          <a:p>
            <a:pPr marL="0" indent="0" algn="just">
              <a:buNone/>
            </a:pPr>
            <a:r>
              <a:rPr lang="uk-UA" sz="2000" dirty="0" smtClean="0"/>
              <a:t>Існують такі типи безробіття:</a:t>
            </a:r>
          </a:p>
          <a:p>
            <a:pPr marL="0" indent="0" algn="just">
              <a:buNone/>
            </a:pPr>
            <a:r>
              <a:rPr lang="uk-UA" sz="2000" b="1" dirty="0" smtClean="0"/>
              <a:t>- </a:t>
            </a:r>
            <a:r>
              <a:rPr lang="uk-UA" sz="2000" dirty="0" smtClean="0"/>
              <a:t>Фрикційне – це безробіття, пов’язане з пошуком чи очікуванням роботи. Цей термін використовується по відношенню до працівників, які шукають роботу або очікують її найближчим часом. До таких людей належать люди, які добровільно міняють місце роботи, шукають роботу після звільнення, які тимчасово втрачають сезонну роботу, та молоді люди, які вперше шукають роботу.</a:t>
            </a:r>
          </a:p>
          <a:p>
            <a:pPr marL="0" indent="0" algn="just">
              <a:buNone/>
            </a:pPr>
            <a:r>
              <a:rPr lang="uk-UA" sz="2000" dirty="0" smtClean="0"/>
              <a:t>- Структурне. З плином часу в структурі споживчого попиту і в технології проходять важливі зміни, які в свою чергу змінюють структуру попиту на робочу силу. Ці зміни призводять до зменшення попиту на певні види професій. Попит на інші професії, в тому числі і нові, зростає. Виникає безробіття, тому що робоча сила реагує повільно і повністю не відповідає новій структурі робочих місць.</a:t>
            </a:r>
            <a:endParaRPr lang="uk-UA" sz="2000" dirty="0"/>
          </a:p>
        </p:txBody>
      </p:sp>
    </p:spTree>
    <p:extLst>
      <p:ext uri="{BB962C8B-B14F-4D97-AF65-F5344CB8AC3E}">
        <p14:creationId xmlns:p14="http://schemas.microsoft.com/office/powerpoint/2010/main" val="15572791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179512" y="260648"/>
            <a:ext cx="8784976" cy="6336704"/>
          </a:xfrm>
        </p:spPr>
        <p:txBody>
          <a:bodyPr>
            <a:normAutofit/>
          </a:bodyPr>
          <a:lstStyle/>
          <a:p>
            <a:pPr marL="0" indent="0" algn="just">
              <a:buNone/>
            </a:pPr>
            <a:r>
              <a:rPr lang="uk-UA" sz="2000" b="1" dirty="0" smtClean="0"/>
              <a:t>- </a:t>
            </a:r>
            <a:r>
              <a:rPr lang="uk-UA" sz="2000" dirty="0" smtClean="0"/>
              <a:t>Циклічне – це безробіття пов'язане зі спадом, тобто тією фазою економічного циклу, що характеризується недостатністю загальних витрат. Коли загальний попит на товари і послуги зменшується, зайнятість скорочується, а безробіття зростає. З цієї причини циклічне безробіття інколи називають безробіттям, пов'язаним з дефіцитом попиту.</a:t>
            </a:r>
          </a:p>
          <a:p>
            <a:pPr marL="0" indent="0" algn="just">
              <a:buNone/>
            </a:pPr>
            <a:r>
              <a:rPr lang="uk-UA" sz="2000" dirty="0" smtClean="0"/>
              <a:t>Повна зайнятість не означає абсолютної відсутності безробіття. Фрикційне та структурне безробіття абсолютно неминучі, значить „повна зайнятість” визначається як зайнятість, яка становить менше 100% робочої сили. Тобто, рівень безробіття при повній зайнятості дорівнює сумі фрикційного і структурного безробіття. Іншими словами, рівень безробіття при повній зайнятості досягається в тому випадку, коли циклічне безробіття дорівнює нулю. Рівень безробіття при повній зайнятості називається природним рівнем безробіття.</a:t>
            </a:r>
            <a:endParaRPr lang="uk-UA" sz="2000" dirty="0"/>
          </a:p>
        </p:txBody>
      </p:sp>
    </p:spTree>
    <p:extLst>
      <p:ext uri="{BB962C8B-B14F-4D97-AF65-F5344CB8AC3E}">
        <p14:creationId xmlns:p14="http://schemas.microsoft.com/office/powerpoint/2010/main" val="15572791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7584" y="2996952"/>
            <a:ext cx="7772400" cy="1143000"/>
          </a:xfrm>
        </p:spPr>
        <p:txBody>
          <a:bodyPr/>
          <a:lstStyle/>
          <a:p>
            <a:pPr algn="ctr"/>
            <a:r>
              <a:rPr lang="uk-UA" dirty="0" smtClean="0">
                <a:solidFill>
                  <a:schemeClr val="tx1"/>
                </a:solidFill>
              </a:rPr>
              <a:t>Дякую за увагу!</a:t>
            </a:r>
            <a:endParaRPr lang="uk-UA" dirty="0">
              <a:solidFill>
                <a:schemeClr val="tx1"/>
              </a:solidFill>
            </a:endParaRPr>
          </a:p>
        </p:txBody>
      </p:sp>
    </p:spTree>
    <p:extLst>
      <p:ext uri="{BB962C8B-B14F-4D97-AF65-F5344CB8AC3E}">
        <p14:creationId xmlns:p14="http://schemas.microsoft.com/office/powerpoint/2010/main" val="16697335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179512" y="260648"/>
            <a:ext cx="8784976" cy="6336704"/>
          </a:xfrm>
        </p:spPr>
        <p:txBody>
          <a:bodyPr>
            <a:normAutofit fontScale="77500" lnSpcReduction="20000"/>
          </a:bodyPr>
          <a:lstStyle/>
          <a:p>
            <a:pPr marL="0" indent="0" algn="ctr">
              <a:buNone/>
            </a:pPr>
            <a:r>
              <a:rPr lang="uk-UA" b="1" dirty="0" smtClean="0"/>
              <a:t>Суть, складові ринку праці</a:t>
            </a:r>
          </a:p>
          <a:p>
            <a:pPr marL="0" indent="0" algn="just">
              <a:buNone/>
            </a:pPr>
            <a:endParaRPr lang="uk-UA" b="1" dirty="0" smtClean="0"/>
          </a:p>
          <a:p>
            <a:pPr marL="0" indent="0" algn="just">
              <a:buNone/>
            </a:pPr>
            <a:r>
              <a:rPr lang="uk-UA" dirty="0" smtClean="0"/>
              <a:t>Ринок праці – це насамперед система суспільних відносин у сфері купівлі і продажу товару „робоча сила”, а також працевлаштування, де формується попит і пропозиція робочої сили. Він є своєрідним механізмом регулювання ціни і умов праці між роботодавцями і найманими працівниками. Оскільки ринок праці охоплює не тільки сферу обігу товару „робоча сила”, а й сферу виробництва, де найманий працівник працює, то відносини, які при цьому виникають, стосуються важливих соціально-економічних проблем, які потребують особливої уваги з боку держави.</a:t>
            </a:r>
          </a:p>
          <a:p>
            <a:pPr marL="0" indent="0" algn="just">
              <a:buNone/>
            </a:pPr>
            <a:r>
              <a:rPr lang="uk-UA" dirty="0" smtClean="0"/>
              <a:t>Ринок праці охоплює всіх працездатних, як зайнятих, так і незайнятих. Серед незайнятих виділяють такі категорії:</a:t>
            </a:r>
          </a:p>
          <a:p>
            <a:pPr marL="0" indent="0" algn="just">
              <a:buNone/>
            </a:pPr>
            <a:r>
              <a:rPr lang="uk-UA" dirty="0" smtClean="0"/>
              <a:t>- особи, що не працюють, але бажають працювати (безробітні з відповідним статусом, особи, які починають трудову діяльність, особи, які шукають роботу після перерви в трудовій діяльності);</a:t>
            </a:r>
          </a:p>
          <a:p>
            <a:pPr marL="0" indent="0" algn="just">
              <a:buNone/>
            </a:pPr>
            <a:r>
              <a:rPr lang="uk-UA" dirty="0" smtClean="0"/>
              <a:t>- особи, які незадоволені своєю роботою і шукають іншої, або додаткової;</a:t>
            </a:r>
          </a:p>
          <a:p>
            <a:pPr marL="0" indent="0" algn="just">
              <a:buNone/>
            </a:pPr>
            <a:r>
              <a:rPr lang="uk-UA" dirty="0" smtClean="0"/>
              <a:t>- особи, які працюють, але ризикують втратити роботу і шукають інше місце.</a:t>
            </a:r>
          </a:p>
          <a:p>
            <a:pPr marL="0" indent="0" algn="just">
              <a:buNone/>
            </a:pPr>
            <a:r>
              <a:rPr lang="uk-UA" dirty="0" smtClean="0"/>
              <a:t>Суб'єктами ринку праці є: роботодавець, власник засобів виробництва, і найманий працівник, власник, носій і продавець своєї робочої сили. Роботодавцем може бути приватна особа, група осіб, держава. </a:t>
            </a:r>
            <a:endParaRPr lang="uk-UA" dirty="0"/>
          </a:p>
        </p:txBody>
      </p:sp>
    </p:spTree>
    <p:extLst>
      <p:ext uri="{BB962C8B-B14F-4D97-AF65-F5344CB8AC3E}">
        <p14:creationId xmlns:p14="http://schemas.microsoft.com/office/powerpoint/2010/main" val="35086579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179512" y="260648"/>
            <a:ext cx="8784976" cy="6336704"/>
          </a:xfrm>
        </p:spPr>
        <p:txBody>
          <a:bodyPr>
            <a:noAutofit/>
          </a:bodyPr>
          <a:lstStyle/>
          <a:p>
            <a:pPr marL="0" indent="0" algn="just">
              <a:buNone/>
            </a:pPr>
            <a:r>
              <a:rPr lang="uk-UA" sz="1900" dirty="0" smtClean="0"/>
              <a:t>Роботодавець є покупцем робочої сили. Суб'єктами ринку праці є також посередники між роботодавцем і найманими працівниками – держава, профспілки, спілки роботодавців.</a:t>
            </a:r>
          </a:p>
          <a:p>
            <a:pPr marL="0" indent="0" algn="just">
              <a:buNone/>
            </a:pPr>
            <a:r>
              <a:rPr lang="uk-UA" sz="1900" dirty="0" smtClean="0"/>
              <a:t>Елементами ринку праці, як і будь-якого ринку є: товар, попит, пропозиція та ціна.</a:t>
            </a:r>
          </a:p>
          <a:p>
            <a:pPr marL="0" indent="0" algn="just">
              <a:buNone/>
            </a:pPr>
            <a:r>
              <a:rPr lang="uk-UA" sz="1900" dirty="0" smtClean="0"/>
              <a:t>Індивідуальна робоча сила – це сукупність фізичних та духовних якостей людини, які використовуються в процесі виробництва товарів і послуг. </a:t>
            </a:r>
          </a:p>
          <a:p>
            <a:pPr marL="0" indent="0" algn="just">
              <a:buNone/>
            </a:pPr>
            <a:r>
              <a:rPr lang="uk-UA" sz="1900" dirty="0" smtClean="0"/>
              <a:t>Світова економічна думка визнає три різні погляди на об'єкти купівлі-продажу робочої сили: перша – таким об'єктом є праця, друга – робоча сила, третя – послуги праці або робочої сили.</a:t>
            </a:r>
          </a:p>
          <a:p>
            <a:pPr marL="0" indent="0" algn="just">
              <a:buNone/>
            </a:pPr>
            <a:endParaRPr lang="uk-UA" sz="1900" dirty="0" smtClean="0"/>
          </a:p>
          <a:p>
            <a:pPr marL="0" indent="0" algn="ctr">
              <a:buNone/>
            </a:pPr>
            <a:r>
              <a:rPr lang="uk-UA" sz="1900" b="1" dirty="0" smtClean="0"/>
              <a:t>Робоча сила як специфічний вид товару</a:t>
            </a:r>
          </a:p>
          <a:p>
            <a:pPr marL="0" indent="0" algn="just">
              <a:buNone/>
            </a:pPr>
            <a:endParaRPr lang="uk-UA" sz="1900" b="1" dirty="0" smtClean="0"/>
          </a:p>
          <a:p>
            <a:pPr marL="0" indent="0" algn="just">
              <a:buNone/>
            </a:pPr>
            <a:r>
              <a:rPr lang="uk-UA" sz="1900" dirty="0" smtClean="0"/>
              <a:t>Ринок робочої сили – це купівля-продаж товару „робоча сила”, економічний зв'язок між роботодавцем і людиною, здатною до праці. Власник робочої сили може стати найманим робітником і зобов'язується здійснювати за певну плату господарську чи іншу діяльність.</a:t>
            </a:r>
          </a:p>
          <a:p>
            <a:pPr marL="0" indent="0" algn="just">
              <a:buNone/>
            </a:pPr>
            <a:r>
              <a:rPr lang="uk-UA" sz="1900" dirty="0" smtClean="0"/>
              <a:t>Вартість робочої сили визначається вартістю тих життєвих благ, які необхідні для задоволення традиційних потреб робітника і членів його сім'ї. </a:t>
            </a:r>
            <a:endParaRPr lang="uk-UA" sz="1900" dirty="0"/>
          </a:p>
        </p:txBody>
      </p:sp>
    </p:spTree>
    <p:extLst>
      <p:ext uri="{BB962C8B-B14F-4D97-AF65-F5344CB8AC3E}">
        <p14:creationId xmlns:p14="http://schemas.microsoft.com/office/powerpoint/2010/main" val="23971624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179512" y="260648"/>
            <a:ext cx="8784976" cy="6336704"/>
          </a:xfrm>
        </p:spPr>
        <p:txBody>
          <a:bodyPr>
            <a:noAutofit/>
          </a:bodyPr>
          <a:lstStyle/>
          <a:p>
            <a:pPr marL="0" indent="0" algn="just">
              <a:buNone/>
            </a:pPr>
            <a:r>
              <a:rPr lang="uk-UA" sz="2000" dirty="0" smtClean="0"/>
              <a:t>Ціна робочої сили – це грошовий вираз її вартості. Вона, як правило, набирає форми зарплати.</a:t>
            </a:r>
          </a:p>
          <a:p>
            <a:pPr marL="0" indent="0" algn="just">
              <a:buNone/>
            </a:pPr>
            <a:r>
              <a:rPr lang="uk-UA" sz="2000" dirty="0" smtClean="0"/>
              <a:t>В цілому зарплата як ціна будь-якого товару визначається багатьма факторами: по-перше, якістю робочої сили (її корисністю); по-друге, кількістю і якістю праці, її продуктивністю; по-третє, умовами праці.</a:t>
            </a:r>
          </a:p>
          <a:p>
            <a:pPr marL="0" indent="0" algn="just">
              <a:buNone/>
            </a:pPr>
            <a:r>
              <a:rPr lang="uk-UA" sz="2000" dirty="0" smtClean="0"/>
              <a:t>Якість робочої сили вимірюється кількома параметрами: фізичне здоров'я людини, загальноосвітній і культурний рівень, рівень професійної підготовки, працелюбство.</a:t>
            </a:r>
          </a:p>
          <a:p>
            <a:pPr marL="0" indent="0" algn="just">
              <a:buNone/>
            </a:pPr>
            <a:r>
              <a:rPr lang="uk-UA" sz="2000" dirty="0" smtClean="0"/>
              <a:t>Робочі місця мають різну привабливість, тому заробітна плата на менш привабливих робочих місцях повинна бути більшою, тобто відмінність у заробітній платі, яка компенсує умови праці, характеризується „як порівнювальна вартість”. Те саме стосується і робочих місць, з важкими або шкідливими умовами праці.</a:t>
            </a:r>
          </a:p>
          <a:p>
            <a:pPr marL="0" indent="0" algn="just">
              <a:buNone/>
            </a:pPr>
            <a:r>
              <a:rPr lang="uk-UA" sz="2000" dirty="0" smtClean="0"/>
              <a:t>Попит на ринку праці може бути індивідуальним і сукупним. Сукупний попит на робочу силу – це ринковий попит з боку всіх фірм, організацій, представлених на ринку. Індивідуальний попит на робочу силу – це попит окремого роботодавця (підприємця, фірми)</a:t>
            </a:r>
            <a:endParaRPr lang="uk-UA" sz="2000" dirty="0"/>
          </a:p>
        </p:txBody>
      </p:sp>
    </p:spTree>
    <p:extLst>
      <p:ext uri="{BB962C8B-B14F-4D97-AF65-F5344CB8AC3E}">
        <p14:creationId xmlns:p14="http://schemas.microsoft.com/office/powerpoint/2010/main" val="23971624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179512" y="260648"/>
            <a:ext cx="8784976" cy="6336704"/>
          </a:xfrm>
        </p:spPr>
        <p:txBody>
          <a:bodyPr>
            <a:noAutofit/>
          </a:bodyPr>
          <a:lstStyle/>
          <a:p>
            <a:pPr marL="0" indent="0" algn="just">
              <a:buNone/>
            </a:pPr>
            <a:r>
              <a:rPr lang="uk-UA" sz="2000" dirty="0" smtClean="0"/>
              <a:t>Він залежить від: </a:t>
            </a:r>
          </a:p>
          <a:p>
            <a:pPr marL="0" indent="0" algn="just">
              <a:buNone/>
            </a:pPr>
            <a:r>
              <a:rPr lang="uk-UA" sz="2000" dirty="0" smtClean="0"/>
              <a:t>- попиту на продукцію фірми, організації;</a:t>
            </a:r>
          </a:p>
          <a:p>
            <a:pPr marL="0" indent="0" algn="just">
              <a:buNone/>
            </a:pPr>
            <a:r>
              <a:rPr lang="uk-UA" sz="2000" dirty="0" smtClean="0"/>
              <a:t>- стану виробництва, розмірів і ефективності капіталу, методів організації виробництва і праці тощо;</a:t>
            </a:r>
          </a:p>
          <a:p>
            <a:pPr marL="0" indent="0" algn="just">
              <a:buNone/>
            </a:pPr>
            <a:r>
              <a:rPr lang="uk-UA" sz="2000" dirty="0" smtClean="0"/>
              <a:t>- якості праці (рівень професійності, освіти, продуктивності);</a:t>
            </a:r>
          </a:p>
          <a:p>
            <a:pPr marL="0" indent="0" algn="just">
              <a:buNone/>
            </a:pPr>
            <a:r>
              <a:rPr lang="uk-UA" sz="2000" dirty="0" smtClean="0"/>
              <a:t>- фонду заробітної плати для оплати найманої праці.</a:t>
            </a:r>
          </a:p>
          <a:p>
            <a:pPr marL="0" indent="0" algn="just">
              <a:buNone/>
            </a:pPr>
            <a:r>
              <a:rPr lang="uk-UA" sz="2000" dirty="0" smtClean="0"/>
              <a:t>Регулювання попиту на робочу силу може </a:t>
            </a:r>
            <a:r>
              <a:rPr lang="uk-UA" sz="2000" dirty="0" err="1" smtClean="0"/>
              <a:t>здійснюватись</a:t>
            </a:r>
            <a:r>
              <a:rPr lang="uk-UA" sz="2000" dirty="0" smtClean="0"/>
              <a:t> кількома способами: створенням постійних або тимчасових місць; розвитком нестандартних форм зайнятості; розширенням інвестицій у створення і реконструкцію робочих місць; впровадженням пільгового оподаткування і кредитування тих галузей і регіонів, в яких доцільно збільшити кількість робочих місць; відшкодуванням підприємству витрат, пов'язаних з пошуком, навчанням та найманням на роботу працівників тощо.</a:t>
            </a:r>
          </a:p>
          <a:p>
            <a:pPr marL="0" indent="0" algn="just">
              <a:buNone/>
            </a:pPr>
            <a:r>
              <a:rPr lang="uk-UA" sz="2000" dirty="0" smtClean="0"/>
              <a:t>Економічні методи регулювання ринку праці включають методи державного впливу на обсяги сукупного попиту і сукупної пропозиції щодо формування мотивації громадян до трудової зайнятості.</a:t>
            </a:r>
          </a:p>
        </p:txBody>
      </p:sp>
    </p:spTree>
    <p:extLst>
      <p:ext uri="{BB962C8B-B14F-4D97-AF65-F5344CB8AC3E}">
        <p14:creationId xmlns:p14="http://schemas.microsoft.com/office/powerpoint/2010/main" val="23971624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179512" y="260648"/>
            <a:ext cx="8784976" cy="6336704"/>
          </a:xfrm>
        </p:spPr>
        <p:txBody>
          <a:bodyPr>
            <a:noAutofit/>
          </a:bodyPr>
          <a:lstStyle/>
          <a:p>
            <a:pPr marL="0" indent="0" algn="just">
              <a:buNone/>
            </a:pPr>
            <a:r>
              <a:rPr lang="uk-UA" sz="2000" dirty="0" smtClean="0"/>
              <a:t>Попит на робочу силу формується під впливом таких факторів: приросту величини трудових ресурсів, співвідношення зайнятого і незайнятого населення, використання </a:t>
            </a:r>
            <a:r>
              <a:rPr lang="uk-UA" sz="2000" dirty="0" err="1" smtClean="0"/>
              <a:t>малоконкурентних</a:t>
            </a:r>
            <a:r>
              <a:rPr lang="uk-UA" sz="2000" dirty="0" smtClean="0"/>
              <a:t> груп населення, особливостей пенсійного забезпечення, а також кадрової політики на кожному підприємстві.</a:t>
            </a:r>
          </a:p>
          <a:p>
            <a:pPr marL="0" indent="0" algn="just">
              <a:buNone/>
            </a:pPr>
            <a:r>
              <a:rPr lang="uk-UA" sz="2000" dirty="0" smtClean="0"/>
              <a:t>Співвідношення попиту і пропозиції праці на певний період часу створює кон'юнктуру ринку, яка буває </a:t>
            </a:r>
            <a:r>
              <a:rPr lang="uk-UA" sz="2000" dirty="0" err="1" smtClean="0"/>
              <a:t>трудодефіцитною</a:t>
            </a:r>
            <a:r>
              <a:rPr lang="uk-UA" sz="2000" dirty="0" smtClean="0"/>
              <a:t>, </a:t>
            </a:r>
            <a:r>
              <a:rPr lang="uk-UA" sz="2000" dirty="0" err="1" smtClean="0"/>
              <a:t>трудонадлишковою</a:t>
            </a:r>
            <a:r>
              <a:rPr lang="uk-UA" sz="2000" dirty="0" smtClean="0"/>
              <a:t> і рівноважною.</a:t>
            </a:r>
          </a:p>
          <a:p>
            <a:pPr marL="0" indent="0" algn="just">
              <a:buNone/>
            </a:pPr>
            <a:r>
              <a:rPr lang="uk-UA" sz="2000" dirty="0" err="1" smtClean="0"/>
              <a:t>Трудодефіцитна</a:t>
            </a:r>
            <a:r>
              <a:rPr lang="uk-UA" sz="2000" dirty="0" smtClean="0"/>
              <a:t> – це коли на ринку праці спостерігається нестача робочої сили.</a:t>
            </a:r>
          </a:p>
          <a:p>
            <a:pPr marL="0" indent="0" algn="just">
              <a:buNone/>
            </a:pPr>
            <a:r>
              <a:rPr lang="uk-UA" sz="2000" dirty="0" err="1" smtClean="0"/>
              <a:t>Трудонадлишкова</a:t>
            </a:r>
            <a:r>
              <a:rPr lang="uk-UA" sz="2000" dirty="0" smtClean="0"/>
              <a:t> – навпаки, коли є багато безробітних, тобто надлишок пропозиції праці. Рівноважна – коли попит відповідає пропозиції, що в реальному житті просто недосяжно. Кон'юнктура ринку безпосередньо впливає на ціну робочої сили.</a:t>
            </a:r>
          </a:p>
          <a:p>
            <a:pPr marL="0" indent="0" algn="just">
              <a:buNone/>
            </a:pPr>
            <a:endParaRPr lang="uk-UA" sz="2000" b="1" dirty="0" smtClean="0"/>
          </a:p>
          <a:p>
            <a:pPr marL="0" indent="0" algn="ctr">
              <a:buNone/>
            </a:pPr>
            <a:r>
              <a:rPr lang="uk-UA" sz="2000" b="1" dirty="0" smtClean="0"/>
              <a:t>Відтворення відносин у сфері попит–пропозиція робочої сили на конкурентній основі</a:t>
            </a:r>
          </a:p>
          <a:p>
            <a:pPr marL="0" indent="0" algn="just">
              <a:buNone/>
            </a:pPr>
            <a:endParaRPr lang="uk-UA" sz="2000" dirty="0" smtClean="0"/>
          </a:p>
          <a:p>
            <a:pPr marL="0" indent="0" algn="just">
              <a:buNone/>
            </a:pPr>
            <a:r>
              <a:rPr lang="uk-UA" sz="2000" dirty="0" smtClean="0"/>
              <a:t>Ринок робочої сили, як будь-який ринок, передбачає конкуренцію.</a:t>
            </a:r>
            <a:endParaRPr lang="uk-UA" sz="2000" dirty="0"/>
          </a:p>
        </p:txBody>
      </p:sp>
    </p:spTree>
    <p:extLst>
      <p:ext uri="{BB962C8B-B14F-4D97-AF65-F5344CB8AC3E}">
        <p14:creationId xmlns:p14="http://schemas.microsoft.com/office/powerpoint/2010/main" val="23971624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179512" y="260648"/>
            <a:ext cx="8784976" cy="6336704"/>
          </a:xfrm>
        </p:spPr>
        <p:txBody>
          <a:bodyPr>
            <a:normAutofit/>
          </a:bodyPr>
          <a:lstStyle/>
          <a:p>
            <a:pPr marL="0" indent="0" algn="just">
              <a:buNone/>
            </a:pPr>
            <a:r>
              <a:rPr lang="uk-UA" sz="2000" dirty="0" smtClean="0"/>
              <a:t>Ринкові робочої сили властива конкуренція подвійного характеру. По-перше, конкуренція між роботодавцями щодо залучення трудових ресурсів певної кваліфікації і структури. Від такої конкуренції виграють наймані робітники: підвищується зарплата, поліпшуються умови праці. По-друге, конкуренція між потенційними працівниками за одержання робочого місця, її гострота залежить від рівня безробіття. За певних умов тут завжди виграє роботодавець. Безробіття є потужним чинником, який спонукає найманих робітників набувати потрібних знань і використовувати їх у трудовому процесі. Отже, ринок робочої сили охоплює серцевину не лише ринкової системи господарювання, а й соціально-економічних відносин суспільства. Природа робочої сили безпосередньо пов'язана з </a:t>
            </a:r>
            <a:r>
              <a:rPr lang="uk-UA" sz="2000" dirty="0" err="1" smtClean="0"/>
              <a:t>наймом</a:t>
            </a:r>
            <a:r>
              <a:rPr lang="uk-UA" sz="2000" dirty="0" smtClean="0"/>
              <a:t> робітників і зарплатою. Безробіття є протилежним боком ринку робочої сили.</a:t>
            </a:r>
          </a:p>
          <a:p>
            <a:pPr marL="0" indent="0" algn="just">
              <a:buNone/>
            </a:pPr>
            <a:endParaRPr lang="uk-UA" sz="2000" dirty="0" smtClean="0"/>
          </a:p>
          <a:p>
            <a:pPr marL="0" indent="0" algn="ctr">
              <a:buNone/>
            </a:pPr>
            <a:r>
              <a:rPr lang="uk-UA" sz="2000" b="1" dirty="0" smtClean="0"/>
              <a:t>Регулювання ринку робочої сили</a:t>
            </a:r>
          </a:p>
          <a:p>
            <a:pPr marL="0" indent="0" algn="just">
              <a:buNone/>
            </a:pPr>
            <a:endParaRPr lang="uk-UA" sz="2000" b="1" dirty="0" smtClean="0"/>
          </a:p>
          <a:p>
            <a:pPr marL="0" indent="0" algn="just">
              <a:buNone/>
            </a:pPr>
            <a:r>
              <a:rPr lang="uk-UA" sz="2000" dirty="0" smtClean="0"/>
              <a:t>Законодавство більшості країн охоплює і соціальні питання – обов'язкове страхування осіб найманої праці від нещасних випадків на виробництві, страхування від захворювань, старості, безробіття.</a:t>
            </a:r>
            <a:endParaRPr lang="uk-UA" sz="2000" dirty="0"/>
          </a:p>
        </p:txBody>
      </p:sp>
    </p:spTree>
    <p:extLst>
      <p:ext uri="{BB962C8B-B14F-4D97-AF65-F5344CB8AC3E}">
        <p14:creationId xmlns:p14="http://schemas.microsoft.com/office/powerpoint/2010/main" val="23971624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179512" y="260648"/>
            <a:ext cx="8784976" cy="6336704"/>
          </a:xfrm>
        </p:spPr>
        <p:txBody>
          <a:bodyPr>
            <a:noAutofit/>
          </a:bodyPr>
          <a:lstStyle/>
          <a:p>
            <a:pPr marL="0" indent="0" algn="just">
              <a:buNone/>
            </a:pPr>
            <a:r>
              <a:rPr lang="uk-UA" sz="2000" dirty="0" smtClean="0"/>
              <a:t>Американська модель ринку праці розробляється і ухвалюється кожним штатом окремо. У разі необхідності скорочення обсягу праці або виробництва тривалість робочого часу одного працівника не змінюється, а частина їх може бути звільнена. Про звільнення повідомляють не заздалегідь, а перед самим звільненням.</a:t>
            </a:r>
          </a:p>
          <a:p>
            <a:pPr marL="0" indent="0" algn="just">
              <a:buNone/>
            </a:pPr>
            <a:r>
              <a:rPr lang="uk-UA" sz="2000" dirty="0" smtClean="0"/>
              <a:t>Колективними договорами охоплена лише чверть працівників. </a:t>
            </a:r>
            <a:r>
              <a:rPr lang="uk-UA" sz="2000" dirty="0" err="1" smtClean="0"/>
              <a:t>Внутрішньофірмової</a:t>
            </a:r>
            <a:r>
              <a:rPr lang="uk-UA" sz="2000" dirty="0" smtClean="0"/>
              <a:t> перекваліфікації кадрів майже немає. Пересування працівників відбувається здебільшого через переведення їх на іншу роботу. Така політика роботодавців веде до високої мобільності працівника, а також високого рівня безробіття.</a:t>
            </a:r>
          </a:p>
          <a:p>
            <a:pPr marL="0" indent="0" algn="just">
              <a:buNone/>
            </a:pPr>
            <a:r>
              <a:rPr lang="uk-UA" sz="2000" dirty="0" smtClean="0"/>
              <a:t>Шведська модель характеризується активною політикою держави щодо зайнятості, що й зумовлює мінімальний рівень безробіття в цій країні. Політика на ринку праці полягає в попереджені безробіття, а не сприянні тим, хто вже втратив роботу.</a:t>
            </a:r>
          </a:p>
          <a:p>
            <a:pPr marL="0" indent="0" algn="just">
              <a:buNone/>
            </a:pPr>
            <a:r>
              <a:rPr lang="uk-UA" sz="2000" dirty="0" smtClean="0"/>
              <a:t>Для регулювання ринку робочої сили необхідно створити економічні, правові, організаційні і соціальні умови з метою балансування попиту на робочу силу та її пропозицію на ринку праці.</a:t>
            </a:r>
          </a:p>
          <a:p>
            <a:pPr marL="0" indent="0" algn="just">
              <a:buNone/>
            </a:pPr>
            <a:r>
              <a:rPr lang="uk-UA" sz="2000" dirty="0" smtClean="0"/>
              <a:t>Ринок робочої сили регулюється на державному, обласному та місцевому рівнях. </a:t>
            </a:r>
            <a:endParaRPr lang="uk-UA" sz="2000" dirty="0"/>
          </a:p>
        </p:txBody>
      </p:sp>
    </p:spTree>
    <p:extLst>
      <p:ext uri="{BB962C8B-B14F-4D97-AF65-F5344CB8AC3E}">
        <p14:creationId xmlns:p14="http://schemas.microsoft.com/office/powerpoint/2010/main" val="23971624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179512" y="260648"/>
            <a:ext cx="8784976" cy="6336704"/>
          </a:xfrm>
        </p:spPr>
        <p:txBody>
          <a:bodyPr>
            <a:normAutofit/>
          </a:bodyPr>
          <a:lstStyle/>
          <a:p>
            <a:pPr marL="0" indent="0" algn="just">
              <a:buNone/>
            </a:pPr>
            <a:r>
              <a:rPr lang="uk-UA" sz="2000" dirty="0" smtClean="0"/>
              <a:t>При цьому роль держави полягає у розв’язанні конфліктних ситуацій, що виникають в процесі виробничої діяльності між підприємцями і найманими працівниками.</a:t>
            </a:r>
          </a:p>
          <a:p>
            <a:pPr marL="0" indent="0" algn="just">
              <a:buNone/>
            </a:pPr>
            <a:r>
              <a:rPr lang="uk-UA" sz="2000" dirty="0" smtClean="0"/>
              <a:t>Значну роль у регулюванні ринку робочої сили відіграють договори, які укладають профспілки з підприємцями. Тут профспілки представляють колективні інтереси працівників. Вони намагаються впливати на рівень заробітної плати шляхом обмеження пропозицій праці, визначення ставок заробітної плати при укладенні угоди з підприємцями, проведення політики, спрямованої на збільшення попиту робочої сили.</a:t>
            </a:r>
          </a:p>
          <a:p>
            <a:pPr marL="0" indent="0" algn="just">
              <a:buNone/>
            </a:pPr>
            <a:endParaRPr lang="uk-UA" sz="2000" dirty="0" smtClean="0"/>
          </a:p>
          <a:p>
            <a:pPr marL="0" indent="0" algn="ctr">
              <a:buNone/>
            </a:pPr>
            <a:r>
              <a:rPr lang="uk-UA" sz="2000" b="1" dirty="0" smtClean="0"/>
              <a:t>Біржа праці та її місце і роль у функціонуванні ринку праці</a:t>
            </a:r>
          </a:p>
          <a:p>
            <a:pPr marL="0" indent="0" algn="just">
              <a:buNone/>
            </a:pPr>
            <a:endParaRPr lang="uk-UA" sz="2000" b="1" dirty="0" smtClean="0"/>
          </a:p>
          <a:p>
            <a:pPr marL="0" indent="0" algn="just">
              <a:buNone/>
            </a:pPr>
            <a:r>
              <a:rPr lang="uk-UA" sz="2000" dirty="0" smtClean="0"/>
              <a:t>Функції біржі праці виконують в основному державні служби зайнятості, підпорядковані міністерствам праці. До їх обов'язків належить насамперед надання посередницьких послуг при працевлаштуванні безробітних і людей, які бажають змінити місце роботи або професію, визначення попиту та пропозиції робочої сили, надання інформації про потрібні професії, профорієнтація молоді.</a:t>
            </a:r>
            <a:endParaRPr lang="uk-UA" sz="2000" b="1" dirty="0" smtClean="0"/>
          </a:p>
          <a:p>
            <a:pPr marL="0" indent="0" algn="just">
              <a:buNone/>
            </a:pPr>
            <a:endParaRPr lang="uk-UA" sz="2000" dirty="0"/>
          </a:p>
        </p:txBody>
      </p:sp>
    </p:spTree>
    <p:extLst>
      <p:ext uri="{BB962C8B-B14F-4D97-AF65-F5344CB8AC3E}">
        <p14:creationId xmlns:p14="http://schemas.microsoft.com/office/powerpoint/2010/main" val="239716244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праведливость">
  <a:themeElements>
    <a:clrScheme name="Справедливость">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Справедливость">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Справедливость">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57</TotalTime>
  <Words>2020</Words>
  <Application>Microsoft Office PowerPoint</Application>
  <PresentationFormat>Экран (4:3)</PresentationFormat>
  <Paragraphs>80</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Справедливость</vt:lpstr>
      <vt:lpstr>Ринок праці: соціальні аспекти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Дякую за увагу!</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фівфвфв</dc:title>
  <dc:creator>Azso</dc:creator>
  <cp:lastModifiedBy>Azso</cp:lastModifiedBy>
  <cp:revision>19</cp:revision>
  <dcterms:created xsi:type="dcterms:W3CDTF">2023-10-10T11:10:51Z</dcterms:created>
  <dcterms:modified xsi:type="dcterms:W3CDTF">2023-10-10T12:08:10Z</dcterms:modified>
</cp:coreProperties>
</file>