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8" r:id="rId21"/>
    <p:sldId id="279" r:id="rId22"/>
    <p:sldId id="277" r:id="rId23"/>
    <p:sldId id="274" r:id="rId24"/>
    <p:sldId id="275" r:id="rId25"/>
    <p:sldId id="280" r:id="rId26"/>
    <p:sldId id="287" r:id="rId27"/>
    <p:sldId id="284" r:id="rId28"/>
    <p:sldId id="285" r:id="rId29"/>
    <p:sldId id="286" r:id="rId30"/>
    <p:sldId id="283" r:id="rId31"/>
    <p:sldId id="288" r:id="rId32"/>
    <p:sldId id="289" r:id="rId33"/>
    <p:sldId id="295" r:id="rId34"/>
    <p:sldId id="292" r:id="rId35"/>
    <p:sldId id="293" r:id="rId36"/>
    <p:sldId id="294" r:id="rId37"/>
    <p:sldId id="290" r:id="rId38"/>
    <p:sldId id="29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2" autoAdjust="0"/>
  </p:normalViewPr>
  <p:slideViewPr>
    <p:cSldViewPr snapToGrid="0">
      <p:cViewPr varScale="1">
        <p:scale>
          <a:sx n="57" d="100"/>
          <a:sy n="57" d="100"/>
        </p:scale>
        <p:origin x="9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6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0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9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5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4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6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E9FF-540A-4E6C-A3AC-1785322A227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FEA50-A415-451D-B895-D81D5F6A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9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0%B2%D0%B0%D1%81,_%D0%A8%D0%B0%D1%80%D0%BB%D1%8C-%D0%9B%D1%83%D0%B8#cite_note-4" TargetMode="External"/><Relationship Id="rId2" Type="http://schemas.openxmlformats.org/officeDocument/2006/relationships/hyperlink" Target="https://ru.wikipedia.org/wiki/%D0%A4%D1%80%D0%B0%D0%BD%D1%81-%D0%9F%D1%80%D0%B5%D1%81%D1%8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7" Type="http://schemas.openxmlformats.org/officeDocument/2006/relationships/hyperlink" Target="https://uk.wikipedia.org/wiki/%D0%A3%D0%9D%D0%86%D0%90%D0%9D" TargetMode="External"/><Relationship Id="rId2" Type="http://schemas.openxmlformats.org/officeDocument/2006/relationships/hyperlink" Target="https://uk.wikipedia.org/wiki/%D0%86%D0%BD%D1%84%D0%BE%D1%80%D0%BC%D0%B0%D1%86%D1%96%D0%B9%D0%BD%D0%B5_%D0%B0%D0%B3%D0%B5%D0%BD%D1%82%D1%81%D1%82%D0%B2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A2%D0%B5%D0%BB%D0%B5%D0%B1%D0%B0%D1%87%D0%B5%D0%BD%D0%BD%D1%8F" TargetMode="External"/><Relationship Id="rId5" Type="http://schemas.openxmlformats.org/officeDocument/2006/relationships/hyperlink" Target="https://uk.wikipedia.org/wiki/%D0%A0%D0%B0%D0%B4%D1%96%D0%BE" TargetMode="External"/><Relationship Id="rId4" Type="http://schemas.openxmlformats.org/officeDocument/2006/relationships/hyperlink" Target="https://uk.wikipedia.org/wiki/%D0%97%D0%9C%D0%8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1%80%D0%B0%D0%BD%D1%86%D1%83%D0%B7%D1%8C%D0%BA%D0%B0_%D0%BC%D0%BE%D0%B2%D0%B0" TargetMode="External"/><Relationship Id="rId3" Type="http://schemas.openxmlformats.org/officeDocument/2006/relationships/hyperlink" Target="https://uk.wikipedia.org/wiki/%D0%A3%D0%BA%D1%80%D0%B0%D1%97%D0%BD%D1%81%D1%8C%D0%BA%D0%B0_%D0%BC%D0%BE%D0%B2%D0%B0" TargetMode="External"/><Relationship Id="rId7" Type="http://schemas.openxmlformats.org/officeDocument/2006/relationships/hyperlink" Target="https://uk.wikipedia.org/wiki/%D0%9D%D1%96%D0%BC%D0%B5%D1%86%D1%8C%D0%BA%D0%B0_%D0%BC%D0%BE%D0%B2%D0%B0" TargetMode="External"/><Relationship Id="rId2" Type="http://schemas.openxmlformats.org/officeDocument/2006/relationships/hyperlink" Target="https://uk.wikipedia.org/wiki/%D0%86%D0%BD%D1%84%D0%BE%D1%80%D0%BC%D0%B0%D1%86%D1%96%D0%B9%D0%BD%D0%B5_%D0%B0%D0%B3%D0%B5%D0%BD%D1%82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86%D1%81%D0%BF%D0%B0%D0%BD%D1%81%D1%8C%D0%BA%D0%B0_%D0%BC%D0%BE%D0%B2%D0%B0" TargetMode="External"/><Relationship Id="rId5" Type="http://schemas.openxmlformats.org/officeDocument/2006/relationships/hyperlink" Target="https://uk.wikipedia.org/wiki/%D0%90%D0%BD%D0%B3%D0%BB%D1%96%D0%B9%D1%81%D1%8C%D0%BA%D0%B0_%D0%BC%D0%BE%D0%B2%D0%B0" TargetMode="External"/><Relationship Id="rId4" Type="http://schemas.openxmlformats.org/officeDocument/2006/relationships/hyperlink" Target="https://uk.wikipedia.org/wiki/%D0%A0%D0%BE%D1%81%D1%96%D0%B9%D1%81%D1%8C%D0%BA%D0%B0_%D0%BC%D0%BE%D0%B2%D0%B0" TargetMode="External"/><Relationship Id="rId9" Type="http://schemas.openxmlformats.org/officeDocument/2006/relationships/hyperlink" Target="https://uk.wikipedia.org/wiki/%D0%9A%D0%B8%D1%82%D0%B0%D0%B9%D1%81%D1%8C%D0%BA%D0%B0_%D0%BC%D0%BE%D0%B2%D0%B0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Інформаційні агенції в Україні та світі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Тема 1. </a:t>
            </a:r>
            <a:r>
              <a:rPr lang="ru-RU" b="1" dirty="0" err="1" smtClean="0">
                <a:solidFill>
                  <a:srgbClr val="0070C0"/>
                </a:solidFill>
              </a:rPr>
              <a:t>Інформаційні</a:t>
            </a:r>
            <a:r>
              <a:rPr lang="ru-RU" b="1" dirty="0" smtClean="0">
                <a:solidFill>
                  <a:srgbClr val="0070C0"/>
                </a:solidFill>
              </a:rPr>
              <a:t> агентства в </a:t>
            </a:r>
            <a:r>
              <a:rPr lang="ru-RU" b="1" dirty="0" err="1" smtClean="0">
                <a:solidFill>
                  <a:srgbClr val="0070C0"/>
                </a:solidFill>
              </a:rPr>
              <a:t>системі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засобів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масової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інформації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err="1" smtClean="0">
                <a:solidFill>
                  <a:srgbClr val="0070C0"/>
                </a:solidFill>
              </a:rPr>
              <a:t>поняття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місце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значення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 ІСТОРІЇ СТАНОВЛЕННЯ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err="1" smtClean="0">
                <a:solidFill>
                  <a:srgbClr val="7030A0"/>
                </a:solidFill>
              </a:rPr>
              <a:t>інформаційних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агенцій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агентств </a:t>
            </a:r>
            <a:r>
              <a:rPr lang="ru-RU" dirty="0" err="1" smtClean="0"/>
              <a:t>налічує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180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довголіття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утворень</a:t>
            </a:r>
            <a:r>
              <a:rPr lang="ru-RU" dirty="0" smtClean="0"/>
              <a:t>,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еволюція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геополітичних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 і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засвідчують</a:t>
            </a:r>
            <a:r>
              <a:rPr lang="ru-RU" dirty="0" smtClean="0"/>
              <a:t> </a:t>
            </a:r>
            <a:r>
              <a:rPr lang="ru-RU" dirty="0" err="1" smtClean="0"/>
              <a:t>суспільну</a:t>
            </a:r>
            <a:r>
              <a:rPr lang="ru-RU" dirty="0" smtClean="0"/>
              <a:t> </a:t>
            </a:r>
            <a:r>
              <a:rPr lang="ru-RU" dirty="0" err="1" smtClean="0"/>
              <a:t>затребуваність</a:t>
            </a:r>
            <a:r>
              <a:rPr lang="ru-RU" dirty="0" smtClean="0"/>
              <a:t> і </a:t>
            </a:r>
            <a:r>
              <a:rPr lang="ru-RU" dirty="0" err="1" smtClean="0"/>
              <a:t>значимість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агентств.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1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Виникнення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перших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інформаційних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агентств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світу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Перші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інформаційні</a:t>
            </a:r>
            <a:r>
              <a:rPr lang="ru-RU" dirty="0" smtClean="0">
                <a:solidFill>
                  <a:srgbClr val="C00000"/>
                </a:solidFill>
              </a:rPr>
              <a:t> агентства </a:t>
            </a:r>
            <a:r>
              <a:rPr lang="ru-RU" dirty="0" err="1" smtClean="0">
                <a:solidFill>
                  <a:srgbClr val="C00000"/>
                </a:solidFill>
              </a:rPr>
              <a:t>виникли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умовах</a:t>
            </a:r>
            <a:r>
              <a:rPr lang="ru-RU" dirty="0" smtClean="0">
                <a:solidFill>
                  <a:srgbClr val="C00000"/>
                </a:solidFill>
              </a:rPr>
              <a:t>, коли </a:t>
            </a:r>
            <a:r>
              <a:rPr lang="ru-RU" dirty="0" err="1" smtClean="0">
                <a:solidFill>
                  <a:srgbClr val="C00000"/>
                </a:solidFill>
              </a:rPr>
              <a:t>після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створення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усередині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кожної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країни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національних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інформаційних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просторів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які</a:t>
            </a:r>
            <a:r>
              <a:rPr lang="ru-RU" dirty="0" smtClean="0">
                <a:solidFill>
                  <a:srgbClr val="C00000"/>
                </a:solidFill>
              </a:rPr>
              <a:t> мало </a:t>
            </a:r>
            <a:r>
              <a:rPr lang="ru-RU" dirty="0" err="1" smtClean="0">
                <a:solidFill>
                  <a:srgbClr val="C00000"/>
                </a:solidFill>
              </a:rPr>
              <a:t>співвідносилися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між</a:t>
            </a:r>
            <a:r>
              <a:rPr lang="ru-RU" dirty="0" smtClean="0">
                <a:solidFill>
                  <a:srgbClr val="C00000"/>
                </a:solidFill>
              </a:rPr>
              <a:t> собою, почав </a:t>
            </a:r>
            <a:r>
              <a:rPr lang="ru-RU" dirty="0" err="1" smtClean="0">
                <a:solidFill>
                  <a:srgbClr val="C00000"/>
                </a:solidFill>
              </a:rPr>
              <a:t>формуватися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світовий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інформаційний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простір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Розвиток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суспільства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зростання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виробництва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розширення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зв’язків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між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різними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країнами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спричинили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посилення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попиту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інформацію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Масовоінформаційна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діяльність</a:t>
            </a:r>
            <a:r>
              <a:rPr lang="ru-RU" dirty="0" smtClean="0">
                <a:solidFill>
                  <a:srgbClr val="C00000"/>
                </a:solidFill>
              </a:rPr>
              <a:t> пережила у той час перший </a:t>
            </a:r>
            <a:r>
              <a:rPr lang="ru-RU" dirty="0" err="1" smtClean="0">
                <a:solidFill>
                  <a:srgbClr val="C00000"/>
                </a:solidFill>
              </a:rPr>
              <a:t>розподіл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праці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джерелами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інформації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поширювачами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з’явилися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посередники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– ними стали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інформаційні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агентства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20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1835 р. – ІА «</a:t>
            </a:r>
            <a:r>
              <a:rPr lang="ru-RU" b="1" dirty="0" err="1" smtClean="0">
                <a:solidFill>
                  <a:srgbClr val="C00000"/>
                </a:solidFill>
              </a:rPr>
              <a:t>Гавас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en-US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Agence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Havas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Перше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інформаційне</a:t>
            </a:r>
            <a:r>
              <a:rPr lang="ru-RU" dirty="0"/>
              <a:t> агентство </a:t>
            </a:r>
            <a:r>
              <a:rPr lang="ru-RU" dirty="0" err="1"/>
              <a:t>з’явилося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. 1835 р. – ІА «</a:t>
            </a:r>
            <a:r>
              <a:rPr lang="ru-RU" dirty="0" err="1"/>
              <a:t>Гавас</a:t>
            </a:r>
            <a:r>
              <a:rPr lang="ru-RU" dirty="0"/>
              <a:t>». </a:t>
            </a:r>
            <a:r>
              <a:rPr lang="ru-RU" dirty="0">
                <a:solidFill>
                  <a:srgbClr val="C00000"/>
                </a:solidFill>
              </a:rPr>
              <a:t>Шарль </a:t>
            </a:r>
            <a:r>
              <a:rPr lang="ru-RU" dirty="0" err="1">
                <a:solidFill>
                  <a:srgbClr val="C00000"/>
                </a:solidFill>
              </a:rPr>
              <a:t>Луї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Гавас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/>
              <a:t>заснував</a:t>
            </a:r>
            <a:r>
              <a:rPr lang="ru-RU" dirty="0"/>
              <a:t> бюро </a:t>
            </a:r>
            <a:r>
              <a:rPr lang="ru-RU" dirty="0" err="1"/>
              <a:t>перекладів</a:t>
            </a:r>
            <a:r>
              <a:rPr lang="ru-RU" dirty="0"/>
              <a:t> – оперативно </a:t>
            </a:r>
            <a:r>
              <a:rPr lang="ru-RU" dirty="0" err="1"/>
              <a:t>перекладали</a:t>
            </a:r>
            <a:r>
              <a:rPr lang="ru-RU" dirty="0"/>
              <a:t> </a:t>
            </a:r>
            <a:r>
              <a:rPr lang="ru-RU" dirty="0" err="1"/>
              <a:t>іноземну</a:t>
            </a:r>
            <a:r>
              <a:rPr lang="ru-RU" dirty="0"/>
              <a:t> </a:t>
            </a:r>
            <a:r>
              <a:rPr lang="ru-RU" dirty="0" err="1"/>
              <a:t>пресу</a:t>
            </a:r>
            <a:r>
              <a:rPr lang="ru-RU" dirty="0"/>
              <a:t> для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періодики</a:t>
            </a:r>
            <a:r>
              <a:rPr lang="ru-RU" dirty="0"/>
              <a:t>.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залізничне</a:t>
            </a:r>
            <a:r>
              <a:rPr lang="ru-RU" dirty="0"/>
              <a:t> </a:t>
            </a:r>
            <a:r>
              <a:rPr lang="ru-RU" dirty="0" err="1"/>
              <a:t>сполучення</a:t>
            </a:r>
            <a:r>
              <a:rPr lang="ru-RU" dirty="0"/>
              <a:t>. Вольф і </a:t>
            </a:r>
            <a:r>
              <a:rPr lang="ru-RU" dirty="0" err="1"/>
              <a:t>Ройтер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у </a:t>
            </a:r>
            <a:r>
              <a:rPr lang="ru-RU" dirty="0" err="1"/>
              <a:t>Гаваса</a:t>
            </a:r>
            <a:r>
              <a:rPr lang="ru-RU" dirty="0"/>
              <a:t>. </a:t>
            </a:r>
            <a:r>
              <a:rPr lang="ru-RU" dirty="0" err="1"/>
              <a:t>Відкрили</a:t>
            </a:r>
            <a:r>
              <a:rPr lang="ru-RU" dirty="0"/>
              <a:t> ІА у </a:t>
            </a:r>
            <a:r>
              <a:rPr lang="ru-RU" dirty="0" err="1"/>
              <a:t>Німеччині</a:t>
            </a:r>
            <a:r>
              <a:rPr lang="ru-RU" dirty="0"/>
              <a:t> і </a:t>
            </a:r>
            <a:r>
              <a:rPr lang="ru-RU" dirty="0" err="1"/>
              <a:t>Англії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. З часом «</a:t>
            </a:r>
            <a:r>
              <a:rPr lang="ru-RU" dirty="0" err="1"/>
              <a:t>Гавас</a:t>
            </a:r>
            <a:r>
              <a:rPr lang="ru-RU" dirty="0"/>
              <a:t>» </a:t>
            </a:r>
            <a:r>
              <a:rPr lang="ru-RU" dirty="0" err="1"/>
              <a:t>отримало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«Франс </a:t>
            </a:r>
            <a:r>
              <a:rPr lang="ru-RU" dirty="0" err="1"/>
              <a:t>прес</a:t>
            </a:r>
            <a:r>
              <a:rPr lang="ru-RU" dirty="0"/>
              <a:t>».</a:t>
            </a:r>
          </a:p>
        </p:txBody>
      </p:sp>
      <p:pic>
        <p:nvPicPr>
          <p:cNvPr id="9218" name="Picture 2" descr="Charles-Louis Havas by Boill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17" y="1918252"/>
            <a:ext cx="4462670" cy="41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9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1835 р. – ІА «</a:t>
            </a:r>
            <a:r>
              <a:rPr lang="ru-RU" b="1" dirty="0" err="1" smtClean="0">
                <a:solidFill>
                  <a:srgbClr val="C00000"/>
                </a:solidFill>
              </a:rPr>
              <a:t>Гавас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en-US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Agence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Havas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Перше </a:t>
            </a:r>
            <a:r>
              <a:rPr lang="ru-RU" dirty="0" err="1" smtClean="0"/>
              <a:t>інформаційне</a:t>
            </a:r>
            <a:r>
              <a:rPr lang="ru-RU" dirty="0" smtClean="0"/>
              <a:t> агентство </a:t>
            </a:r>
            <a:r>
              <a:rPr lang="ru-RU" dirty="0" err="1" smtClean="0"/>
              <a:t>з’явилося</a:t>
            </a:r>
            <a:r>
              <a:rPr lang="ru-RU" dirty="0" smtClean="0"/>
              <a:t> в </a:t>
            </a:r>
            <a:r>
              <a:rPr lang="ru-RU" dirty="0" err="1" smtClean="0"/>
              <a:t>тридцятих</a:t>
            </a:r>
            <a:r>
              <a:rPr lang="ru-RU" dirty="0" smtClean="0"/>
              <a:t> роках ХІХ </a:t>
            </a:r>
            <a:r>
              <a:rPr lang="ru-RU" dirty="0" err="1" smtClean="0"/>
              <a:t>століття</a:t>
            </a:r>
            <a:r>
              <a:rPr lang="ru-RU" dirty="0" smtClean="0"/>
              <a:t>. У 1835 р. у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– </a:t>
            </a:r>
            <a:r>
              <a:rPr lang="ru-RU" dirty="0" err="1" smtClean="0"/>
              <a:t>Парижі</a:t>
            </a:r>
            <a:r>
              <a:rPr lang="ru-RU" dirty="0" smtClean="0"/>
              <a:t> –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інформаційне</a:t>
            </a:r>
            <a:r>
              <a:rPr lang="ru-RU" dirty="0" smtClean="0"/>
              <a:t> бюро, </a:t>
            </a:r>
            <a:r>
              <a:rPr lang="ru-RU" dirty="0" err="1" smtClean="0"/>
              <a:t>засновником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став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і </a:t>
            </a:r>
            <a:r>
              <a:rPr lang="ru-RU" dirty="0" err="1" smtClean="0"/>
              <a:t>журналіст</a:t>
            </a:r>
            <a:r>
              <a:rPr lang="ru-RU" dirty="0" smtClean="0"/>
              <a:t> </a:t>
            </a:r>
            <a:r>
              <a:rPr lang="ru-RU" dirty="0" err="1" smtClean="0"/>
              <a:t>угорського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Шарль-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Луї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Гавас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(1783–1858).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, </a:t>
            </a:r>
            <a:r>
              <a:rPr lang="ru-RU" dirty="0" err="1" smtClean="0"/>
              <a:t>назване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засновника</a:t>
            </a:r>
            <a:r>
              <a:rPr lang="ru-RU" dirty="0" smtClean="0"/>
              <a:t> – </a:t>
            </a:r>
            <a:r>
              <a:rPr lang="en-US" dirty="0" err="1" smtClean="0"/>
              <a:t>Agence</a:t>
            </a:r>
            <a:r>
              <a:rPr lang="en-US" dirty="0" smtClean="0"/>
              <a:t> Havas – </a:t>
            </a:r>
            <a:r>
              <a:rPr lang="ru-RU" dirty="0" err="1" smtClean="0"/>
              <a:t>функціонувало</a:t>
            </a:r>
            <a:r>
              <a:rPr lang="ru-RU" dirty="0" smtClean="0"/>
              <a:t> як бюро </a:t>
            </a:r>
            <a:r>
              <a:rPr lang="ru-RU" dirty="0" err="1" smtClean="0"/>
              <a:t>перекладів</a:t>
            </a:r>
            <a:r>
              <a:rPr lang="ru-RU" dirty="0" smtClean="0"/>
              <a:t> з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розширилося</a:t>
            </a:r>
            <a:r>
              <a:rPr lang="ru-RU" dirty="0" smtClean="0"/>
              <a:t> і стало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для </a:t>
            </a:r>
            <a:r>
              <a:rPr lang="ru-RU" dirty="0" err="1" smtClean="0"/>
              <a:t>іноземних</a:t>
            </a:r>
            <a:r>
              <a:rPr lang="ru-RU" dirty="0" smtClean="0"/>
              <a:t> газет.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, </a:t>
            </a:r>
            <a:r>
              <a:rPr lang="ru-RU" dirty="0" err="1" smtClean="0"/>
              <a:t>Гавас</a:t>
            </a:r>
            <a:r>
              <a:rPr lang="ru-RU" dirty="0" smtClean="0"/>
              <a:t> </a:t>
            </a:r>
            <a:r>
              <a:rPr lang="ru-RU" dirty="0" err="1" smtClean="0"/>
              <a:t>організував</a:t>
            </a:r>
            <a:r>
              <a:rPr lang="ru-RU" dirty="0" smtClean="0"/>
              <a:t> </a:t>
            </a:r>
            <a:r>
              <a:rPr lang="ru-RU" dirty="0" err="1" smtClean="0"/>
              <a:t>спеціальну</a:t>
            </a:r>
            <a:r>
              <a:rPr lang="ru-RU" dirty="0" smtClean="0"/>
              <a:t> </a:t>
            </a:r>
            <a:r>
              <a:rPr lang="ru-RU" dirty="0" err="1" smtClean="0"/>
              <a:t>кур’єрську</a:t>
            </a:r>
            <a:r>
              <a:rPr lang="ru-RU" dirty="0" smtClean="0"/>
              <a:t> </a:t>
            </a:r>
            <a:r>
              <a:rPr lang="ru-RU" dirty="0" err="1" smtClean="0"/>
              <a:t>пошту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 доставку </a:t>
            </a:r>
            <a:r>
              <a:rPr lang="ru-RU" dirty="0" err="1" smtClean="0"/>
              <a:t>повідомлень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голубів</a:t>
            </a:r>
            <a:r>
              <a:rPr lang="ru-RU" dirty="0" smtClean="0"/>
              <a:t> там, де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залізниць</a:t>
            </a:r>
            <a:r>
              <a:rPr lang="ru-RU" dirty="0" smtClean="0"/>
              <a:t> і телеграфу.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капіталізму</a:t>
            </a:r>
            <a:r>
              <a:rPr lang="ru-RU" dirty="0" smtClean="0"/>
              <a:t>,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рентабельним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, з </a:t>
            </a:r>
            <a:r>
              <a:rPr lang="ru-RU" dirty="0" err="1" smtClean="0"/>
              <a:t>винайденням</a:t>
            </a:r>
            <a:r>
              <a:rPr lang="ru-RU" dirty="0" smtClean="0"/>
              <a:t> телеграфу, </a:t>
            </a:r>
            <a:r>
              <a:rPr lang="en-US" dirty="0" err="1" smtClean="0">
                <a:solidFill>
                  <a:srgbClr val="C00000"/>
                </a:solidFill>
              </a:rPr>
              <a:t>Agence</a:t>
            </a:r>
            <a:r>
              <a:rPr lang="en-US" dirty="0" smtClean="0">
                <a:solidFill>
                  <a:srgbClr val="C00000"/>
                </a:solidFill>
              </a:rPr>
              <a:t> Havas </a:t>
            </a:r>
            <a:r>
              <a:rPr lang="ru-RU" dirty="0" smtClean="0">
                <a:solidFill>
                  <a:srgbClr val="C00000"/>
                </a:solidFill>
              </a:rPr>
              <a:t>переросло в </a:t>
            </a:r>
            <a:r>
              <a:rPr lang="ru-RU" dirty="0" err="1" smtClean="0">
                <a:solidFill>
                  <a:srgbClr val="C00000"/>
                </a:solidFill>
              </a:rPr>
              <a:t>повноцінне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телеграфне</a:t>
            </a:r>
            <a:r>
              <a:rPr lang="ru-RU" dirty="0" smtClean="0">
                <a:solidFill>
                  <a:srgbClr val="C00000"/>
                </a:solidFill>
              </a:rPr>
              <a:t> агентство, яке </a:t>
            </a:r>
            <a:r>
              <a:rPr lang="ru-RU" dirty="0" err="1" smtClean="0">
                <a:solidFill>
                  <a:srgbClr val="C00000"/>
                </a:solidFill>
              </a:rPr>
              <a:t>постачало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інформацію</a:t>
            </a:r>
            <a:r>
              <a:rPr lang="ru-RU" dirty="0" smtClean="0">
                <a:solidFill>
                  <a:srgbClr val="C00000"/>
                </a:solidFill>
              </a:rPr>
              <a:t> для </a:t>
            </a:r>
            <a:r>
              <a:rPr lang="ru-RU" dirty="0" err="1" smtClean="0">
                <a:solidFill>
                  <a:srgbClr val="C00000"/>
                </a:solidFill>
              </a:rPr>
              <a:t>преси</a:t>
            </a:r>
            <a:r>
              <a:rPr lang="ru-RU" dirty="0" smtClean="0">
                <a:solidFill>
                  <a:srgbClr val="C00000"/>
                </a:solidFill>
              </a:rPr>
              <a:t> не </a:t>
            </a:r>
            <a:r>
              <a:rPr lang="ru-RU" dirty="0" err="1" smtClean="0">
                <a:solidFill>
                  <a:srgbClr val="C00000"/>
                </a:solidFill>
              </a:rPr>
              <a:t>лише</a:t>
            </a:r>
            <a:r>
              <a:rPr lang="ru-RU" dirty="0" smtClean="0">
                <a:solidFill>
                  <a:srgbClr val="C00000"/>
                </a:solidFill>
              </a:rPr>
              <a:t> у </a:t>
            </a:r>
            <a:r>
              <a:rPr lang="ru-RU" dirty="0" err="1" smtClean="0">
                <a:solidFill>
                  <a:srgbClr val="C00000"/>
                </a:solidFill>
              </a:rPr>
              <a:t>Франції</a:t>
            </a:r>
            <a:r>
              <a:rPr lang="ru-RU" dirty="0" smtClean="0">
                <a:solidFill>
                  <a:srgbClr val="C00000"/>
                </a:solidFill>
              </a:rPr>
              <a:t>, а й в </a:t>
            </a:r>
            <a:r>
              <a:rPr lang="ru-RU" dirty="0" err="1" smtClean="0">
                <a:solidFill>
                  <a:srgbClr val="C00000"/>
                </a:solidFill>
              </a:rPr>
              <a:t>інших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країнах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Згадане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інформаційне</a:t>
            </a:r>
            <a:r>
              <a:rPr lang="ru-RU" dirty="0" smtClean="0">
                <a:solidFill>
                  <a:srgbClr val="C00000"/>
                </a:solidFill>
              </a:rPr>
              <a:t> агентство стало </a:t>
            </a:r>
            <a:r>
              <a:rPr lang="ru-RU" dirty="0" err="1" smtClean="0">
                <a:solidFill>
                  <a:srgbClr val="C00000"/>
                </a:solidFill>
              </a:rPr>
              <a:t>попередником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відомого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нині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постачальника</a:t>
            </a:r>
            <a:r>
              <a:rPr lang="ru-RU" dirty="0" smtClean="0">
                <a:solidFill>
                  <a:srgbClr val="C00000"/>
                </a:solidFill>
              </a:rPr>
              <a:t> новин для </a:t>
            </a:r>
            <a:r>
              <a:rPr lang="ru-RU" dirty="0" err="1" smtClean="0">
                <a:solidFill>
                  <a:srgbClr val="C00000"/>
                </a:solidFill>
              </a:rPr>
              <a:t>світових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мас-медіа</a:t>
            </a:r>
            <a:r>
              <a:rPr lang="ru-RU" dirty="0" smtClean="0">
                <a:solidFill>
                  <a:srgbClr val="C00000"/>
                </a:solidFill>
              </a:rPr>
              <a:t> – агентства </a:t>
            </a:r>
            <a:r>
              <a:rPr lang="en-US" dirty="0" err="1" smtClean="0">
                <a:solidFill>
                  <a:srgbClr val="C00000"/>
                </a:solidFill>
              </a:rPr>
              <a:t>Agence</a:t>
            </a:r>
            <a:r>
              <a:rPr lang="en-US" dirty="0" smtClean="0">
                <a:solidFill>
                  <a:srgbClr val="C00000"/>
                </a:solidFill>
              </a:rPr>
              <a:t> France </a:t>
            </a:r>
            <a:r>
              <a:rPr lang="en-US" dirty="0" err="1" smtClean="0">
                <a:solidFill>
                  <a:srgbClr val="C00000"/>
                </a:solidFill>
              </a:rPr>
              <a:t>Presse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ru-RU" dirty="0" smtClean="0">
                <a:solidFill>
                  <a:srgbClr val="C00000"/>
                </a:solidFill>
              </a:rPr>
              <a:t>Франс </a:t>
            </a:r>
            <a:r>
              <a:rPr lang="ru-RU" dirty="0" err="1" smtClean="0">
                <a:solidFill>
                  <a:srgbClr val="C00000"/>
                </a:solidFill>
              </a:rPr>
              <a:t>Прес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02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Agence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Havas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/</a:t>
            </a:r>
            <a:r>
              <a:rPr lang="ru-RU" dirty="0" smtClean="0">
                <a:hlinkClick r:id="rId2" tooltip="Франс-Пресс"/>
              </a:rPr>
              <a:t> </a:t>
            </a:r>
            <a:r>
              <a:rPr lang="ru-RU" b="1" dirty="0" smtClean="0">
                <a:hlinkClick r:id="rId2" tooltip="Франс-Пресс"/>
              </a:rPr>
              <a:t>Франс-Пресс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После смерти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Гаваса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агентство унаследовал его сын Огюст.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Гавас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» просуществовало до 1940 года, когда было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закрыто.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1944 на базе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Гаваса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» было создано информационное агентство </a:t>
            </a:r>
            <a:r>
              <a:rPr lang="ru-RU" dirty="0"/>
              <a:t>«</a:t>
            </a:r>
            <a:r>
              <a:rPr lang="ru-RU" dirty="0">
                <a:hlinkClick r:id="rId2" tooltip="Франс-Пресс"/>
              </a:rPr>
              <a:t>Франс-Пресс</a:t>
            </a:r>
            <a:r>
              <a:rPr lang="ru-RU" dirty="0"/>
              <a:t>»</a:t>
            </a:r>
            <a:r>
              <a:rPr lang="ru-RU" baseline="30000" dirty="0">
                <a:hlinkClick r:id="rId3"/>
              </a:rPr>
              <a:t>[4]</a:t>
            </a:r>
            <a:r>
              <a:rPr lang="ru-RU" dirty="0"/>
              <a:t>.</a:t>
            </a:r>
          </a:p>
        </p:txBody>
      </p:sp>
      <p:pic>
        <p:nvPicPr>
          <p:cNvPr id="10242" name="Picture 2" descr="Siège de l&amp;#39;Agence France Presse, Paris | 1149882 | EMPOR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77231"/>
            <a:ext cx="51816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8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Спрямованість перших інформаційних агенцій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Інформаційні</a:t>
            </a:r>
            <a:r>
              <a:rPr lang="ru-RU" dirty="0" smtClean="0">
                <a:solidFill>
                  <a:srgbClr val="7030A0"/>
                </a:solidFill>
              </a:rPr>
              <a:t> агентства, </a:t>
            </a:r>
            <a:r>
              <a:rPr lang="ru-RU" dirty="0" err="1" smtClean="0">
                <a:solidFill>
                  <a:srgbClr val="7030A0"/>
                </a:solidFill>
              </a:rPr>
              <a:t>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виникали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після</a:t>
            </a:r>
            <a:r>
              <a:rPr lang="ru-RU" dirty="0" smtClean="0">
                <a:solidFill>
                  <a:srgbClr val="7030A0"/>
                </a:solidFill>
              </a:rPr>
              <a:t> агентства </a:t>
            </a:r>
            <a:r>
              <a:rPr lang="ru-RU" dirty="0" err="1" smtClean="0">
                <a:solidFill>
                  <a:srgbClr val="7030A0"/>
                </a:solidFill>
              </a:rPr>
              <a:t>Гаваса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також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спочатку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комерційну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спрямованість</a:t>
            </a:r>
            <a:r>
              <a:rPr lang="ru-RU" dirty="0" smtClean="0">
                <a:solidFill>
                  <a:srgbClr val="7030A0"/>
                </a:solidFill>
              </a:rPr>
              <a:t> й служили для </a:t>
            </a:r>
            <a:r>
              <a:rPr lang="ru-RU" dirty="0" err="1" smtClean="0">
                <a:solidFill>
                  <a:srgbClr val="7030A0"/>
                </a:solidFill>
              </a:rPr>
              <a:t>поширення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економічної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фінансової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інформації</a:t>
            </a:r>
            <a:r>
              <a:rPr lang="ru-RU" dirty="0" smtClean="0">
                <a:solidFill>
                  <a:srgbClr val="7030A0"/>
                </a:solidFill>
              </a:rPr>
              <a:t>. І </a:t>
            </a:r>
            <a:r>
              <a:rPr lang="ru-RU" dirty="0" err="1" smtClean="0">
                <a:solidFill>
                  <a:srgbClr val="7030A0"/>
                </a:solidFill>
              </a:rPr>
              <a:t>лише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згодом</a:t>
            </a:r>
            <a:r>
              <a:rPr lang="ru-RU" dirty="0" smtClean="0">
                <a:solidFill>
                  <a:srgbClr val="7030A0"/>
                </a:solidFill>
              </a:rPr>
              <a:t> почали </a:t>
            </a:r>
            <a:r>
              <a:rPr lang="ru-RU" dirty="0" err="1" smtClean="0">
                <a:solidFill>
                  <a:srgbClr val="7030A0"/>
                </a:solidFill>
              </a:rPr>
              <a:t>розширювати</a:t>
            </a:r>
            <a:r>
              <a:rPr lang="ru-RU" dirty="0" smtClean="0">
                <a:solidFill>
                  <a:srgbClr val="7030A0"/>
                </a:solidFill>
              </a:rPr>
              <a:t> спектр </a:t>
            </a:r>
            <a:r>
              <a:rPr lang="ru-RU" dirty="0" err="1" smtClean="0">
                <a:solidFill>
                  <a:srgbClr val="7030A0"/>
                </a:solidFill>
              </a:rPr>
              <a:t>послуг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стаючи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головними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постачальниками</a:t>
            </a:r>
            <a:r>
              <a:rPr lang="ru-RU" dirty="0" smtClean="0">
                <a:solidFill>
                  <a:srgbClr val="7030A0"/>
                </a:solidFill>
              </a:rPr>
              <a:t> новин – </a:t>
            </a:r>
            <a:r>
              <a:rPr lang="ru-RU" dirty="0" err="1" smtClean="0">
                <a:solidFill>
                  <a:srgbClr val="7030A0"/>
                </a:solidFill>
              </a:rPr>
              <a:t>засобам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масової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інформації</a:t>
            </a:r>
            <a:r>
              <a:rPr lang="ru-RU" dirty="0" smtClean="0">
                <a:solidFill>
                  <a:srgbClr val="7030A0"/>
                </a:solidFill>
              </a:rPr>
              <a:t>. Так, </a:t>
            </a:r>
            <a:r>
              <a:rPr lang="ru-RU" dirty="0" err="1" smtClean="0">
                <a:solidFill>
                  <a:srgbClr val="7030A0"/>
                </a:solidFill>
              </a:rPr>
              <a:t>співробітники</a:t>
            </a:r>
            <a:r>
              <a:rPr lang="ru-RU" dirty="0" smtClean="0">
                <a:solidFill>
                  <a:srgbClr val="7030A0"/>
                </a:solidFill>
              </a:rPr>
              <a:t> агентства </a:t>
            </a:r>
            <a:r>
              <a:rPr lang="ru-RU" dirty="0" err="1" smtClean="0">
                <a:solidFill>
                  <a:srgbClr val="7030A0"/>
                </a:solidFill>
              </a:rPr>
              <a:t>Гаваса</a:t>
            </a:r>
            <a:r>
              <a:rPr lang="ru-RU" dirty="0" smtClean="0">
                <a:solidFill>
                  <a:srgbClr val="7030A0"/>
                </a:solidFill>
              </a:rPr>
              <a:t> – Вольф і Рейтер – </a:t>
            </a:r>
            <a:r>
              <a:rPr lang="ru-RU" dirty="0" err="1" smtClean="0">
                <a:solidFill>
                  <a:srgbClr val="7030A0"/>
                </a:solidFill>
              </a:rPr>
              <a:t>зрозуміли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прибуткова</a:t>
            </a:r>
            <a:r>
              <a:rPr lang="ru-RU" dirty="0" smtClean="0">
                <a:solidFill>
                  <a:srgbClr val="7030A0"/>
                </a:solidFill>
              </a:rPr>
              <a:t> справа і </a:t>
            </a:r>
            <a:r>
              <a:rPr lang="ru-RU" dirty="0" err="1" smtClean="0">
                <a:solidFill>
                  <a:srgbClr val="7030A0"/>
                </a:solidFill>
              </a:rPr>
              <a:t>вирішили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заснувати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власні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інформаційні</a:t>
            </a:r>
            <a:r>
              <a:rPr lang="ru-RU" dirty="0" smtClean="0">
                <a:solidFill>
                  <a:srgbClr val="7030A0"/>
                </a:solidFill>
              </a:rPr>
              <a:t> агентства. За </a:t>
            </a:r>
            <a:r>
              <a:rPr lang="ru-RU" dirty="0" err="1" smtClean="0">
                <a:solidFill>
                  <a:srgbClr val="7030A0"/>
                </a:solidFill>
              </a:rPr>
              <a:t>деякий</a:t>
            </a:r>
            <a:r>
              <a:rPr lang="ru-RU" dirty="0" smtClean="0">
                <a:solidFill>
                  <a:srgbClr val="7030A0"/>
                </a:solidFill>
              </a:rPr>
              <a:t> час вони </a:t>
            </a:r>
            <a:r>
              <a:rPr lang="ru-RU" dirty="0" err="1" smtClean="0">
                <a:solidFill>
                  <a:srgbClr val="7030A0"/>
                </a:solidFill>
              </a:rPr>
              <a:t>відкрили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свої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контори</a:t>
            </a:r>
            <a:r>
              <a:rPr lang="ru-RU" dirty="0" smtClean="0">
                <a:solidFill>
                  <a:srgbClr val="7030A0"/>
                </a:solidFill>
              </a:rPr>
              <a:t> – </a:t>
            </a:r>
            <a:r>
              <a:rPr lang="ru-RU" b="1" dirty="0" smtClean="0">
                <a:solidFill>
                  <a:srgbClr val="7030A0"/>
                </a:solidFill>
              </a:rPr>
              <a:t>Вольф 1849 р. у </a:t>
            </a:r>
            <a:r>
              <a:rPr lang="ru-RU" b="1" dirty="0" err="1" smtClean="0">
                <a:solidFill>
                  <a:srgbClr val="7030A0"/>
                </a:solidFill>
              </a:rPr>
              <a:t>Німеччині</a:t>
            </a:r>
            <a:r>
              <a:rPr lang="ru-RU" dirty="0" smtClean="0">
                <a:solidFill>
                  <a:srgbClr val="7030A0"/>
                </a:solidFill>
              </a:rPr>
              <a:t>, а </a:t>
            </a:r>
            <a:r>
              <a:rPr lang="ru-RU" b="1" dirty="0" smtClean="0">
                <a:solidFill>
                  <a:srgbClr val="7030A0"/>
                </a:solidFill>
              </a:rPr>
              <a:t>Рейтер у 1851 р. в </a:t>
            </a:r>
            <a:r>
              <a:rPr lang="ru-RU" b="1" dirty="0" err="1" smtClean="0">
                <a:solidFill>
                  <a:srgbClr val="7030A0"/>
                </a:solidFill>
              </a:rPr>
              <a:t>Англії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– і продавали </a:t>
            </a:r>
            <a:r>
              <a:rPr lang="ru-RU" dirty="0" err="1" smtClean="0">
                <a:solidFill>
                  <a:srgbClr val="7030A0"/>
                </a:solidFill>
              </a:rPr>
              <a:t>інформацію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місцевим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комерсантам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маючи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кореспондентів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інших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європейських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країнах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3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Пол </a:t>
            </a:r>
            <a:r>
              <a:rPr lang="ru-RU" b="1" dirty="0" err="1" smtClean="0">
                <a:solidFill>
                  <a:srgbClr val="00B050"/>
                </a:solidFill>
              </a:rPr>
              <a:t>Юліус</a:t>
            </a:r>
            <a:r>
              <a:rPr lang="ru-RU" b="1" dirty="0" smtClean="0">
                <a:solidFill>
                  <a:srgbClr val="00B050"/>
                </a:solidFill>
              </a:rPr>
              <a:t> барон фон Рейтер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Одне</a:t>
            </a:r>
            <a:r>
              <a:rPr lang="ru-RU" dirty="0" smtClean="0">
                <a:solidFill>
                  <a:srgbClr val="C00000"/>
                </a:solidFill>
              </a:rPr>
              <a:t> з </a:t>
            </a:r>
            <a:r>
              <a:rPr lang="ru-RU" dirty="0" err="1" smtClean="0">
                <a:solidFill>
                  <a:srgbClr val="C00000"/>
                </a:solidFill>
              </a:rPr>
              <a:t>найбільших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інформаційних</a:t>
            </a:r>
            <a:r>
              <a:rPr lang="ru-RU" dirty="0" smtClean="0">
                <a:solidFill>
                  <a:srgbClr val="C00000"/>
                </a:solidFill>
              </a:rPr>
              <a:t> агентств </a:t>
            </a:r>
            <a:r>
              <a:rPr lang="ru-RU" dirty="0" err="1" smtClean="0">
                <a:solidFill>
                  <a:srgbClr val="C00000"/>
                </a:solidFill>
              </a:rPr>
              <a:t>Європи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Reuters (</a:t>
            </a:r>
            <a:r>
              <a:rPr lang="ru-RU" dirty="0" smtClean="0">
                <a:solidFill>
                  <a:srgbClr val="C00000"/>
                </a:solidFill>
              </a:rPr>
              <a:t>Рейтер) </a:t>
            </a:r>
            <a:r>
              <a:rPr lang="ru-RU" dirty="0" err="1" smtClean="0">
                <a:solidFill>
                  <a:srgbClr val="C00000"/>
                </a:solidFill>
              </a:rPr>
              <a:t>засноване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Адені</a:t>
            </a:r>
            <a:r>
              <a:rPr lang="ru-RU" dirty="0" smtClean="0">
                <a:solidFill>
                  <a:srgbClr val="C00000"/>
                </a:solidFill>
              </a:rPr>
              <a:t> в 1849 р. </a:t>
            </a:r>
            <a:r>
              <a:rPr lang="ru-RU" dirty="0" err="1" smtClean="0">
                <a:solidFill>
                  <a:srgbClr val="C00000"/>
                </a:solidFill>
              </a:rPr>
              <a:t>німцем</a:t>
            </a:r>
            <a:r>
              <a:rPr lang="ru-RU" dirty="0" smtClean="0">
                <a:solidFill>
                  <a:srgbClr val="C00000"/>
                </a:solidFill>
              </a:rPr>
              <a:t> Паулем Юл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ru-RU" dirty="0" smtClean="0">
                <a:solidFill>
                  <a:srgbClr val="C00000"/>
                </a:solidFill>
              </a:rPr>
              <a:t>усом Рейтером.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 1851 р. Рейтер </a:t>
            </a:r>
            <a:r>
              <a:rPr lang="ru-RU" dirty="0" err="1" smtClean="0">
                <a:solidFill>
                  <a:srgbClr val="C00000"/>
                </a:solidFill>
              </a:rPr>
              <a:t>перейшов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англійське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підданство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переніс</a:t>
            </a:r>
            <a:r>
              <a:rPr lang="ru-RU" dirty="0" smtClean="0">
                <a:solidFill>
                  <a:srgbClr val="C00000"/>
                </a:solidFill>
              </a:rPr>
              <a:t> до Лондона свою контору «Рейтер </a:t>
            </a:r>
            <a:r>
              <a:rPr lang="ru-RU" dirty="0" err="1" smtClean="0">
                <a:solidFill>
                  <a:srgbClr val="C00000"/>
                </a:solidFill>
              </a:rPr>
              <a:t>офіс</a:t>
            </a:r>
            <a:r>
              <a:rPr lang="ru-RU" dirty="0" smtClean="0">
                <a:solidFill>
                  <a:srgbClr val="C00000"/>
                </a:solidFill>
              </a:rPr>
              <a:t>», яка </a:t>
            </a:r>
            <a:r>
              <a:rPr lang="ru-RU" dirty="0" err="1" smtClean="0">
                <a:solidFill>
                  <a:srgbClr val="C00000"/>
                </a:solidFill>
              </a:rPr>
              <a:t>інформувала</a:t>
            </a:r>
            <a:r>
              <a:rPr lang="ru-RU" dirty="0" smtClean="0">
                <a:solidFill>
                  <a:srgbClr val="C00000"/>
                </a:solidFill>
              </a:rPr>
              <a:t> про </a:t>
            </a:r>
            <a:r>
              <a:rPr lang="ru-RU" dirty="0" err="1" smtClean="0">
                <a:solidFill>
                  <a:srgbClr val="C00000"/>
                </a:solidFill>
              </a:rPr>
              <a:t>рівень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котирування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акцій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біржах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країн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Західної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Європи</a:t>
            </a:r>
            <a:r>
              <a:rPr lang="ru-RU" dirty="0" smtClean="0">
                <a:solidFill>
                  <a:srgbClr val="C00000"/>
                </a:solidFill>
              </a:rPr>
              <a:t>. З </a:t>
            </a:r>
            <a:r>
              <a:rPr lang="ru-RU" dirty="0" err="1" smtClean="0">
                <a:solidFill>
                  <a:srgbClr val="C00000"/>
                </a:solidFill>
              </a:rPr>
              <a:t>розвитком</a:t>
            </a:r>
            <a:r>
              <a:rPr lang="ru-RU" dirty="0" smtClean="0">
                <a:solidFill>
                  <a:srgbClr val="C00000"/>
                </a:solidFill>
              </a:rPr>
              <a:t> телеграфу контора Рейтера почала </a:t>
            </a:r>
            <a:r>
              <a:rPr lang="ru-RU" dirty="0" err="1" smtClean="0">
                <a:solidFill>
                  <a:srgbClr val="C00000"/>
                </a:solidFill>
              </a:rPr>
              <a:t>подавати</a:t>
            </a:r>
            <a:r>
              <a:rPr lang="ru-RU" dirty="0" smtClean="0">
                <a:solidFill>
                  <a:srgbClr val="C00000"/>
                </a:solidFill>
              </a:rPr>
              <a:t> й </a:t>
            </a:r>
            <a:r>
              <a:rPr lang="ru-RU" dirty="0" err="1" smtClean="0">
                <a:solidFill>
                  <a:srgbClr val="C00000"/>
                </a:solidFill>
              </a:rPr>
              <a:t>політичну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інформацію</a:t>
            </a:r>
            <a:r>
              <a:rPr lang="ru-RU" dirty="0" smtClean="0">
                <a:solidFill>
                  <a:srgbClr val="C00000"/>
                </a:solidFill>
              </a:rPr>
              <a:t>. Разом з </a:t>
            </a:r>
            <a:r>
              <a:rPr lang="ru-RU" dirty="0" err="1" smtClean="0">
                <a:solidFill>
                  <a:srgbClr val="C00000"/>
                </a:solidFill>
              </a:rPr>
              <a:t>розширенням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Британської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імперії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розширювалася</a:t>
            </a:r>
            <a:r>
              <a:rPr lang="ru-RU" dirty="0" smtClean="0">
                <a:solidFill>
                  <a:srgbClr val="C00000"/>
                </a:solidFill>
              </a:rPr>
              <a:t> й </a:t>
            </a:r>
            <a:r>
              <a:rPr lang="ru-RU" dirty="0" err="1" smtClean="0">
                <a:solidFill>
                  <a:srgbClr val="C00000"/>
                </a:solidFill>
              </a:rPr>
              <a:t>діяльність</a:t>
            </a:r>
            <a:r>
              <a:rPr lang="ru-RU" dirty="0" smtClean="0">
                <a:solidFill>
                  <a:srgbClr val="C00000"/>
                </a:solidFill>
              </a:rPr>
              <a:t> агентства.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Пол Ройтер — Вікіпед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017643"/>
            <a:ext cx="4165324" cy="42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1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Thomson Reuters Office Photos | Glass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91" y="536713"/>
            <a:ext cx="9859618" cy="5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1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Reuters (</a:t>
            </a:r>
            <a:r>
              <a:rPr lang="ru-RU" b="1" dirty="0" smtClean="0">
                <a:solidFill>
                  <a:srgbClr val="C00000"/>
                </a:solidFill>
              </a:rPr>
              <a:t>Рейтер)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1915 р. агентство Рейтер перестало бути </a:t>
            </a:r>
            <a:r>
              <a:rPr lang="ru-RU" dirty="0" err="1" smtClean="0"/>
              <a:t>родинною</a:t>
            </a:r>
            <a:r>
              <a:rPr lang="ru-RU" dirty="0" smtClean="0"/>
              <a:t> </a:t>
            </a:r>
            <a:r>
              <a:rPr lang="ru-RU" dirty="0" err="1" smtClean="0"/>
              <a:t>власністю</a:t>
            </a:r>
            <a:r>
              <a:rPr lang="ru-RU" dirty="0" smtClean="0"/>
              <a:t>,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акціонерне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«Рейтер л</a:t>
            </a:r>
            <a:r>
              <a:rPr lang="en-US" dirty="0" err="1" smtClean="0"/>
              <a:t>i</a:t>
            </a:r>
            <a:r>
              <a:rPr lang="ru-RU" dirty="0" smtClean="0"/>
              <a:t>м</a:t>
            </a:r>
            <a:r>
              <a:rPr lang="en-US" dirty="0" err="1" smtClean="0"/>
              <a:t>i</a:t>
            </a:r>
            <a:r>
              <a:rPr lang="ru-RU" dirty="0" err="1" smtClean="0"/>
              <a:t>тед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Зараз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належать </a:t>
            </a:r>
            <a:r>
              <a:rPr lang="ru-RU" dirty="0" err="1" smtClean="0"/>
              <a:t>кільком</a:t>
            </a:r>
            <a:r>
              <a:rPr lang="ru-RU" dirty="0" smtClean="0"/>
              <a:t> </a:t>
            </a:r>
            <a:r>
              <a:rPr lang="ru-RU" dirty="0" err="1" smtClean="0"/>
              <a:t>юридичним</a:t>
            </a:r>
            <a:r>
              <a:rPr lang="ru-RU" dirty="0" smtClean="0"/>
              <a:t> особам: </a:t>
            </a:r>
            <a:r>
              <a:rPr lang="ru-RU" b="1" dirty="0" err="1" smtClean="0">
                <a:solidFill>
                  <a:srgbClr val="C00000"/>
                </a:solidFill>
              </a:rPr>
              <a:t>Асоціації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газетних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підприємців</a:t>
            </a:r>
            <a:r>
              <a:rPr lang="ru-RU" b="1" dirty="0" smtClean="0">
                <a:solidFill>
                  <a:srgbClr val="C00000"/>
                </a:solidFill>
              </a:rPr>
              <a:t>, (</a:t>
            </a:r>
            <a:r>
              <a:rPr lang="ru-RU" b="1" dirty="0" err="1" smtClean="0">
                <a:solidFill>
                  <a:srgbClr val="C00000"/>
                </a:solidFill>
              </a:rPr>
              <a:t>власникам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лондонських</a:t>
            </a:r>
            <a:r>
              <a:rPr lang="ru-RU" b="1" dirty="0" smtClean="0">
                <a:solidFill>
                  <a:srgbClr val="C00000"/>
                </a:solidFill>
              </a:rPr>
              <a:t> газет), агентству </a:t>
            </a:r>
            <a:r>
              <a:rPr lang="ru-RU" b="1" dirty="0" err="1" smtClean="0">
                <a:solidFill>
                  <a:srgbClr val="C00000"/>
                </a:solidFill>
              </a:rPr>
              <a:t>Прес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Ассош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ейшн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</a:rPr>
              <a:t>власникам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провінційних</a:t>
            </a:r>
            <a:r>
              <a:rPr lang="ru-RU" b="1" dirty="0" smtClean="0">
                <a:solidFill>
                  <a:srgbClr val="C00000"/>
                </a:solidFill>
              </a:rPr>
              <a:t> газет), </a:t>
            </a:r>
            <a:r>
              <a:rPr lang="ru-RU" b="1" dirty="0" err="1" smtClean="0">
                <a:solidFill>
                  <a:srgbClr val="C00000"/>
                </a:solidFill>
              </a:rPr>
              <a:t>австралійському</a:t>
            </a:r>
            <a:r>
              <a:rPr lang="ru-RU" b="1" dirty="0" smtClean="0">
                <a:solidFill>
                  <a:srgbClr val="C00000"/>
                </a:solidFill>
              </a:rPr>
              <a:t> агентству </a:t>
            </a:r>
            <a:r>
              <a:rPr lang="ru-RU" b="1" dirty="0" err="1" smtClean="0">
                <a:solidFill>
                  <a:srgbClr val="C00000"/>
                </a:solidFill>
              </a:rPr>
              <a:t>Острел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ен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Ассошіейтед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Прес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новозеландському</a:t>
            </a:r>
            <a:r>
              <a:rPr lang="ru-RU" b="1" dirty="0" smtClean="0">
                <a:solidFill>
                  <a:srgbClr val="C00000"/>
                </a:solidFill>
              </a:rPr>
              <a:t> агентству Нью-З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ланд </a:t>
            </a:r>
            <a:r>
              <a:rPr lang="ru-RU" b="1" dirty="0" err="1" smtClean="0">
                <a:solidFill>
                  <a:srgbClr val="C00000"/>
                </a:solidFill>
              </a:rPr>
              <a:t>Прес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Ассош</a:t>
            </a:r>
            <a:r>
              <a:rPr lang="en-US" b="1" dirty="0" err="1" smtClean="0">
                <a:solidFill>
                  <a:srgbClr val="C00000"/>
                </a:solidFill>
              </a:rPr>
              <a:t>i</a:t>
            </a:r>
            <a:r>
              <a:rPr lang="ru-RU" b="1" dirty="0" err="1" smtClean="0">
                <a:solidFill>
                  <a:srgbClr val="C00000"/>
                </a:solidFill>
              </a:rPr>
              <a:t>ейшн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Агентство </a:t>
            </a:r>
            <a:r>
              <a:rPr lang="ru-RU" dirty="0" err="1" smtClean="0"/>
              <a:t>володіє</a:t>
            </a:r>
            <a:r>
              <a:rPr lang="ru-RU" dirty="0" smtClean="0"/>
              <a:t> широкою мережею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кореспондентів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і широко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позаштатних</a:t>
            </a:r>
            <a:r>
              <a:rPr lang="ru-RU" dirty="0" smtClean="0"/>
              <a:t> </a:t>
            </a:r>
            <a:r>
              <a:rPr lang="ru-RU" dirty="0" err="1" smtClean="0"/>
              <a:t>репортерів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у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endParaRPr lang="ru-RU" dirty="0"/>
          </a:p>
        </p:txBody>
      </p:sp>
      <p:pic>
        <p:nvPicPr>
          <p:cNvPr id="13314" name="Picture 2" descr="Thomson Reuters Building, One Canada Square, Canary Wharf, London, England,  United Kingdom Stock Photo - Ala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94067"/>
            <a:ext cx="5181600" cy="38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8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Associated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Press</a:t>
            </a:r>
            <a:r>
              <a:rPr lang="ru-RU" b="1" dirty="0" smtClean="0">
                <a:solidFill>
                  <a:srgbClr val="FF0000"/>
                </a:solidFill>
              </a:rPr>
              <a:t> (1848 р.)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 1848 р. в Нью-Йорку </a:t>
            </a:r>
            <a:r>
              <a:rPr lang="ru-RU" dirty="0" err="1" smtClean="0"/>
              <a:t>було</a:t>
            </a:r>
            <a:r>
              <a:rPr lang="ru-RU" dirty="0" smtClean="0"/>
              <a:t> засновано </a:t>
            </a:r>
            <a:r>
              <a:rPr lang="ru-RU" dirty="0" err="1" smtClean="0"/>
              <a:t>інформаційне</a:t>
            </a:r>
            <a:r>
              <a:rPr lang="ru-RU" dirty="0" smtClean="0"/>
              <a:t> агентство </a:t>
            </a:r>
            <a:r>
              <a:rPr lang="ru-RU" dirty="0" err="1" smtClean="0">
                <a:solidFill>
                  <a:srgbClr val="FF0000"/>
                </a:solidFill>
              </a:rPr>
              <a:t>Associated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Press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Ассошіейтед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Прес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, яке є </a:t>
            </a:r>
            <a:r>
              <a:rPr lang="ru-RU" dirty="0" err="1" smtClean="0"/>
              <a:t>кооперативним</a:t>
            </a:r>
            <a:r>
              <a:rPr lang="ru-RU" dirty="0" smtClean="0"/>
              <a:t> </a:t>
            </a:r>
            <a:r>
              <a:rPr lang="ru-RU" dirty="0" err="1" smtClean="0"/>
              <a:t>об’єднанням</a:t>
            </a:r>
            <a:r>
              <a:rPr lang="ru-RU" dirty="0" smtClean="0"/>
              <a:t> </a:t>
            </a:r>
            <a:r>
              <a:rPr lang="ru-RU" dirty="0" err="1" smtClean="0"/>
              <a:t>газетних</a:t>
            </a:r>
            <a:r>
              <a:rPr lang="ru-RU" dirty="0" smtClean="0"/>
              <a:t> </a:t>
            </a:r>
            <a:r>
              <a:rPr lang="ru-RU" dirty="0" err="1" smtClean="0"/>
              <a:t>видавців</a:t>
            </a:r>
            <a:r>
              <a:rPr lang="ru-RU" dirty="0" smtClean="0"/>
              <a:t> США.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травні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1848 р. десять людей, як представляли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шість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високо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конкурентних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газет Нью-Йорка,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зустрілись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обговорити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ресурси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збору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свіжих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новин з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Європи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Новини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Старого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світу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надходили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кораблями, таким чином, вони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прибували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до Америки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щонайменше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двадцять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днів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пізніше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самої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події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Газети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в той час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змагалися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посилаючи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репортерів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в невеликих суднах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назустріч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кораблям,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щойно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прибували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в порт Нью-Йорка.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Конкуренція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ставала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щораз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жорсткішою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дороговартіснішою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Паралельно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існувала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проблема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високої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вартості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новин,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передавались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телеграфними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компаніями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для газет.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Така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ситуація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підштовхнула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видавців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провідних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газет Нью-Йорка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шукати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вихід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кооперації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0" name="Picture 4" descr="История Associated Pr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80"/>
            <a:ext cx="5181600" cy="40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1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Місце </a:t>
            </a:r>
            <a:r>
              <a:rPr lang="uk-UA" b="1" dirty="0" err="1" smtClean="0">
                <a:solidFill>
                  <a:srgbClr val="0070C0"/>
                </a:solidFill>
              </a:rPr>
              <a:t>інофрмації</a:t>
            </a:r>
            <a:r>
              <a:rPr lang="uk-UA" b="1" dirty="0" smtClean="0">
                <a:solidFill>
                  <a:srgbClr val="0070C0"/>
                </a:solidFill>
              </a:rPr>
              <a:t> у сучасному світі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Однією</a:t>
            </a:r>
            <a:r>
              <a:rPr lang="ru-RU" dirty="0" smtClean="0">
                <a:solidFill>
                  <a:srgbClr val="7030A0"/>
                </a:solidFill>
              </a:rPr>
              <a:t> з </a:t>
            </a:r>
            <a:r>
              <a:rPr lang="ru-RU" dirty="0" err="1" smtClean="0">
                <a:solidFill>
                  <a:srgbClr val="7030A0"/>
                </a:solidFill>
              </a:rPr>
              <a:t>характерних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ознак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сучасності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стає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зростання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ролі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інформації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суспільстві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збільшення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інформаційних</a:t>
            </a:r>
            <a:r>
              <a:rPr lang="ru-RU" dirty="0" smtClean="0">
                <a:solidFill>
                  <a:srgbClr val="7030A0"/>
                </a:solidFill>
              </a:rPr>
              <a:t> потреб </a:t>
            </a:r>
            <a:r>
              <a:rPr lang="ru-RU" dirty="0" err="1" smtClean="0">
                <a:solidFill>
                  <a:srgbClr val="7030A0"/>
                </a:solidFill>
              </a:rPr>
              <a:t>громадян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установ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закладів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громадських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організацій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органів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державної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влади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лежить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основі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прийняття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рішення</a:t>
            </a:r>
            <a:r>
              <a:rPr lang="ru-RU" dirty="0" smtClean="0">
                <a:solidFill>
                  <a:srgbClr val="7030A0"/>
                </a:solidFill>
              </a:rPr>
              <a:t> у будь-</a:t>
            </a:r>
            <a:r>
              <a:rPr lang="ru-RU" dirty="0" err="1" smtClean="0">
                <a:solidFill>
                  <a:srgbClr val="7030A0"/>
                </a:solidFill>
              </a:rPr>
              <a:t>якій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сфері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життєдіяльності</a:t>
            </a:r>
            <a:r>
              <a:rPr lang="ru-RU" dirty="0" smtClean="0">
                <a:solidFill>
                  <a:srgbClr val="7030A0"/>
                </a:solidFill>
              </a:rPr>
              <a:t> – </a:t>
            </a:r>
            <a:r>
              <a:rPr lang="ru-RU" dirty="0" err="1" smtClean="0">
                <a:solidFill>
                  <a:srgbClr val="7030A0"/>
                </a:solidFill>
              </a:rPr>
              <a:t>політичній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економічній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соціальній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впливає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політико-економічні</a:t>
            </a:r>
            <a:r>
              <a:rPr lang="ru-RU" dirty="0" smtClean="0">
                <a:solidFill>
                  <a:srgbClr val="7030A0"/>
                </a:solidFill>
              </a:rPr>
              <a:t>, культурно-</a:t>
            </a:r>
            <a:r>
              <a:rPr lang="ru-RU" dirty="0" err="1" smtClean="0">
                <a:solidFill>
                  <a:srgbClr val="7030A0"/>
                </a:solidFill>
              </a:rPr>
              <a:t>освітні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інші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процеси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відбуваються</a:t>
            </a:r>
            <a:r>
              <a:rPr lang="ru-RU" dirty="0" smtClean="0">
                <a:solidFill>
                  <a:srgbClr val="7030A0"/>
                </a:solidFill>
              </a:rPr>
              <a:t> у </a:t>
            </a:r>
            <a:r>
              <a:rPr lang="ru-RU" dirty="0" err="1" smtClean="0">
                <a:solidFill>
                  <a:srgbClr val="7030A0"/>
                </a:solidFill>
              </a:rPr>
              <a:t>соціумі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Новини України: Як правильно оформити запит на отримання публічної  інформації в контролюючих органа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87201"/>
            <a:ext cx="5181600" cy="42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2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Associated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Press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Девід</a:t>
            </a:r>
            <a:r>
              <a:rPr lang="ru-RU" dirty="0" smtClean="0">
                <a:solidFill>
                  <a:srgbClr val="0070C0"/>
                </a:solidFill>
              </a:rPr>
              <a:t> Гейл (</a:t>
            </a:r>
            <a:r>
              <a:rPr lang="en-US" dirty="0" smtClean="0">
                <a:solidFill>
                  <a:srgbClr val="0070C0"/>
                </a:solidFill>
              </a:rPr>
              <a:t>David Hale), </a:t>
            </a:r>
            <a:r>
              <a:rPr lang="ru-RU" dirty="0" err="1" smtClean="0">
                <a:solidFill>
                  <a:srgbClr val="0070C0"/>
                </a:solidFill>
              </a:rPr>
              <a:t>видавець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щоденної</a:t>
            </a:r>
            <a:r>
              <a:rPr lang="ru-RU" dirty="0" smtClean="0">
                <a:solidFill>
                  <a:srgbClr val="0070C0"/>
                </a:solidFill>
              </a:rPr>
              <a:t> нью-</a:t>
            </a:r>
            <a:r>
              <a:rPr lang="ru-RU" dirty="0" err="1" smtClean="0">
                <a:solidFill>
                  <a:srgbClr val="0070C0"/>
                </a:solidFill>
              </a:rPr>
              <a:t>йоркської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газети</a:t>
            </a:r>
            <a:r>
              <a:rPr lang="ru-RU" dirty="0" smtClean="0">
                <a:solidFill>
                  <a:srgbClr val="0070C0"/>
                </a:solidFill>
              </a:rPr>
              <a:t> «</a:t>
            </a:r>
            <a:r>
              <a:rPr lang="en-US" dirty="0" smtClean="0">
                <a:solidFill>
                  <a:srgbClr val="0070C0"/>
                </a:solidFill>
              </a:rPr>
              <a:t>Journal of Commerce», </a:t>
            </a:r>
            <a:r>
              <a:rPr lang="ru-RU" dirty="0" err="1" smtClean="0">
                <a:solidFill>
                  <a:srgbClr val="0070C0"/>
                </a:solidFill>
              </a:rPr>
              <a:t>запропонував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об’єднати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зусилля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створити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власне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інформаційне</a:t>
            </a:r>
            <a:r>
              <a:rPr lang="ru-RU" dirty="0" smtClean="0">
                <a:solidFill>
                  <a:srgbClr val="0070C0"/>
                </a:solidFill>
              </a:rPr>
              <a:t> агентство. </a:t>
            </a:r>
            <a:r>
              <a:rPr lang="ru-RU" dirty="0" err="1" smtClean="0">
                <a:solidFill>
                  <a:srgbClr val="0070C0"/>
                </a:solidFill>
              </a:rPr>
              <a:t>Розуміючи</a:t>
            </a:r>
            <a:r>
              <a:rPr lang="ru-RU" dirty="0" smtClean="0">
                <a:solidFill>
                  <a:srgbClr val="0070C0"/>
                </a:solidFill>
              </a:rPr>
              <a:t>, як </a:t>
            </a:r>
            <a:r>
              <a:rPr lang="ru-RU" dirty="0" err="1" smtClean="0">
                <a:solidFill>
                  <a:srgbClr val="0070C0"/>
                </a:solidFill>
              </a:rPr>
              <a:t>жорстко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конкурують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між</a:t>
            </a:r>
            <a:r>
              <a:rPr lang="ru-RU" dirty="0" smtClean="0">
                <a:solidFill>
                  <a:srgbClr val="0070C0"/>
                </a:solidFill>
              </a:rPr>
              <a:t> собою </a:t>
            </a:r>
            <a:r>
              <a:rPr lang="ru-RU" dirty="0" err="1" smtClean="0">
                <a:solidFill>
                  <a:srgbClr val="0070C0"/>
                </a:solidFill>
              </a:rPr>
              <a:t>газети</a:t>
            </a:r>
            <a:r>
              <a:rPr lang="ru-RU" dirty="0" smtClean="0">
                <a:solidFill>
                  <a:srgbClr val="0070C0"/>
                </a:solidFill>
              </a:rPr>
              <a:t> за </a:t>
            </a:r>
            <a:r>
              <a:rPr lang="ru-RU" dirty="0" err="1" smtClean="0">
                <a:solidFill>
                  <a:srgbClr val="0070C0"/>
                </a:solidFill>
              </a:rPr>
              <a:t>свіжі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новини</a:t>
            </a:r>
            <a:r>
              <a:rPr lang="ru-RU" dirty="0" smtClean="0">
                <a:solidFill>
                  <a:srgbClr val="0070C0"/>
                </a:solidFill>
              </a:rPr>
              <a:t> з </a:t>
            </a:r>
            <a:r>
              <a:rPr lang="ru-RU" dirty="0" err="1" smtClean="0">
                <a:solidFill>
                  <a:srgbClr val="0070C0"/>
                </a:solidFill>
              </a:rPr>
              <a:t>Європейського</a:t>
            </a:r>
            <a:r>
              <a:rPr lang="ru-RU" dirty="0" smtClean="0">
                <a:solidFill>
                  <a:srgbClr val="0070C0"/>
                </a:solidFill>
              </a:rPr>
              <a:t> континенту, Гейл у 1847 р. </a:t>
            </a:r>
            <a:r>
              <a:rPr lang="ru-RU" dirty="0" err="1" smtClean="0">
                <a:solidFill>
                  <a:srgbClr val="0070C0"/>
                </a:solidFill>
              </a:rPr>
              <a:t>спочатку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звернувся</a:t>
            </a:r>
            <a:r>
              <a:rPr lang="ru-RU" dirty="0" smtClean="0">
                <a:solidFill>
                  <a:srgbClr val="0070C0"/>
                </a:solidFill>
              </a:rPr>
              <a:t> до </a:t>
            </a:r>
            <a:r>
              <a:rPr lang="ru-RU" dirty="0" err="1" smtClean="0">
                <a:solidFill>
                  <a:srgbClr val="0070C0"/>
                </a:solidFill>
              </a:rPr>
              <a:t>іншого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видавця</a:t>
            </a:r>
            <a:r>
              <a:rPr lang="ru-RU" dirty="0" smtClean="0">
                <a:solidFill>
                  <a:srgbClr val="0070C0"/>
                </a:solidFill>
              </a:rPr>
              <a:t> – Джеймса </a:t>
            </a:r>
            <a:r>
              <a:rPr lang="ru-RU" dirty="0" err="1" smtClean="0">
                <a:solidFill>
                  <a:srgbClr val="0070C0"/>
                </a:solidFill>
              </a:rPr>
              <a:t>Ґордона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Беннетта</a:t>
            </a:r>
            <a:r>
              <a:rPr lang="ru-RU" dirty="0" smtClean="0">
                <a:solidFill>
                  <a:srgbClr val="0070C0"/>
                </a:solidFill>
              </a:rPr>
              <a:t> (</a:t>
            </a:r>
            <a:r>
              <a:rPr lang="en-US" dirty="0" smtClean="0">
                <a:solidFill>
                  <a:srgbClr val="0070C0"/>
                </a:solidFill>
              </a:rPr>
              <a:t>James Gordon Bennett), </a:t>
            </a:r>
            <a:r>
              <a:rPr lang="ru-RU" dirty="0" err="1" smtClean="0">
                <a:solidFill>
                  <a:srgbClr val="0070C0"/>
                </a:solidFill>
              </a:rPr>
              <a:t>засновника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однієї</a:t>
            </a:r>
            <a:r>
              <a:rPr lang="ru-RU" dirty="0" smtClean="0">
                <a:solidFill>
                  <a:srgbClr val="0070C0"/>
                </a:solidFill>
              </a:rPr>
              <a:t> з </a:t>
            </a:r>
            <a:r>
              <a:rPr lang="ru-RU" dirty="0" err="1" smtClean="0">
                <a:solidFill>
                  <a:srgbClr val="0070C0"/>
                </a:solidFill>
              </a:rPr>
              <a:t>найпопулярніших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найбільш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прибуткових</a:t>
            </a:r>
            <a:r>
              <a:rPr lang="ru-RU" dirty="0" smtClean="0">
                <a:solidFill>
                  <a:srgbClr val="0070C0"/>
                </a:solidFill>
              </a:rPr>
              <a:t> газет «</a:t>
            </a:r>
            <a:r>
              <a:rPr lang="en-US" dirty="0" smtClean="0">
                <a:solidFill>
                  <a:srgbClr val="0070C0"/>
                </a:solidFill>
              </a:rPr>
              <a:t>New York Herald» </a:t>
            </a:r>
            <a:r>
              <a:rPr lang="ru-RU" dirty="0" smtClean="0">
                <a:solidFill>
                  <a:srgbClr val="0070C0"/>
                </a:solidFill>
              </a:rPr>
              <a:t>з </a:t>
            </a:r>
            <a:r>
              <a:rPr lang="ru-RU" dirty="0" err="1" smtClean="0">
                <a:solidFill>
                  <a:srgbClr val="0070C0"/>
                </a:solidFill>
              </a:rPr>
              <a:t>пропозицією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об’єднати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сили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щоб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отримувати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інформацію</a:t>
            </a:r>
            <a:r>
              <a:rPr lang="ru-RU" dirty="0" smtClean="0">
                <a:solidFill>
                  <a:srgbClr val="0070C0"/>
                </a:solidFill>
              </a:rPr>
              <a:t> про </a:t>
            </a:r>
            <a:r>
              <a:rPr lang="ru-RU" dirty="0" err="1" smtClean="0">
                <a:solidFill>
                  <a:srgbClr val="0070C0"/>
                </a:solidFill>
              </a:rPr>
              <a:t>більшу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кількість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подій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економлячи</a:t>
            </a:r>
            <a:r>
              <a:rPr lang="ru-RU" dirty="0" smtClean="0">
                <a:solidFill>
                  <a:srgbClr val="0070C0"/>
                </a:solidFill>
              </a:rPr>
              <a:t> при </a:t>
            </a:r>
            <a:r>
              <a:rPr lang="ru-RU" dirty="0" err="1" smtClean="0">
                <a:solidFill>
                  <a:srgbClr val="0070C0"/>
                </a:solidFill>
              </a:rPr>
              <a:t>цьому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гроші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травні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1848 р. Гейл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зібрав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представників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шести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крупних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нью-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йоркських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газет,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заснувати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кооператив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зі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збору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новин. Кооператив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названо </a:t>
            </a: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Associated Press (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АР),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очолив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Беннетт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. Кооператив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виявився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ефективним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розростався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. До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приєдналися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засновники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газет Бостона,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згодом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регіональні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видавничі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</a:rPr>
              <a:t>групи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786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Associated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Press</a:t>
            </a:r>
            <a:r>
              <a:rPr lang="ru-RU" b="1" dirty="0" smtClean="0">
                <a:solidFill>
                  <a:srgbClr val="FF0000"/>
                </a:solidFill>
              </a:rPr>
              <a:t> (1848 р.)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Отже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Associated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Press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засноване</a:t>
            </a:r>
            <a:r>
              <a:rPr lang="ru-RU" dirty="0" smtClean="0">
                <a:solidFill>
                  <a:srgbClr val="0070C0"/>
                </a:solidFill>
              </a:rPr>
              <a:t> у 1848 р. в Нью-Йорку </a:t>
            </a:r>
            <a:r>
              <a:rPr lang="ru-RU" dirty="0" err="1" smtClean="0">
                <a:solidFill>
                  <a:srgbClr val="0070C0"/>
                </a:solidFill>
              </a:rPr>
              <a:t>десятьма</a:t>
            </a:r>
            <a:r>
              <a:rPr lang="ru-RU" dirty="0" smtClean="0">
                <a:solidFill>
                  <a:srgbClr val="0070C0"/>
                </a:solidFill>
              </a:rPr>
              <a:t> людьми, </a:t>
            </a:r>
            <a:r>
              <a:rPr lang="ru-RU" dirty="0" err="1" smtClean="0">
                <a:solidFill>
                  <a:srgbClr val="0070C0"/>
                </a:solidFill>
              </a:rPr>
              <a:t>котрі</a:t>
            </a:r>
            <a:r>
              <a:rPr lang="ru-RU" dirty="0" smtClean="0">
                <a:solidFill>
                  <a:srgbClr val="0070C0"/>
                </a:solidFill>
              </a:rPr>
              <a:t> представляли </a:t>
            </a:r>
            <a:r>
              <a:rPr lang="ru-RU" dirty="0" err="1" smtClean="0">
                <a:solidFill>
                  <a:srgbClr val="0070C0"/>
                </a:solidFill>
              </a:rPr>
              <a:t>шість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видань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Мета </a:t>
            </a:r>
            <a:r>
              <a:rPr lang="ru-RU" dirty="0" err="1" smtClean="0">
                <a:solidFill>
                  <a:srgbClr val="FF0000"/>
                </a:solidFill>
              </a:rPr>
              <a:t>створення</a:t>
            </a:r>
            <a:r>
              <a:rPr lang="ru-RU" dirty="0" smtClean="0">
                <a:solidFill>
                  <a:srgbClr val="FF0000"/>
                </a:solidFill>
              </a:rPr>
              <a:t> агентства </a:t>
            </a:r>
            <a:r>
              <a:rPr lang="ru-RU" dirty="0" smtClean="0"/>
              <a:t>– </a:t>
            </a:r>
            <a:r>
              <a:rPr lang="ru-RU" dirty="0" err="1" smtClean="0"/>
              <a:t>кооперація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для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новин і, як результат,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телеграф. </a:t>
            </a:r>
            <a:r>
              <a:rPr lang="ru-RU" dirty="0" err="1" smtClean="0"/>
              <a:t>Інформація</a:t>
            </a:r>
            <a:r>
              <a:rPr lang="ru-RU" dirty="0" smtClean="0"/>
              <a:t> по телеграфу </a:t>
            </a:r>
            <a:r>
              <a:rPr lang="ru-RU" dirty="0" err="1" smtClean="0"/>
              <a:t>передавалася</a:t>
            </a:r>
            <a:r>
              <a:rPr lang="ru-RU" dirty="0" smtClean="0"/>
              <a:t> не для </a:t>
            </a:r>
            <a:r>
              <a:rPr lang="ru-RU" dirty="0" err="1" smtClean="0"/>
              <a:t>всіх</a:t>
            </a:r>
            <a:r>
              <a:rPr lang="ru-RU" dirty="0" smtClean="0"/>
              <a:t> газет </a:t>
            </a:r>
            <a:r>
              <a:rPr lang="ru-RU" dirty="0" err="1" smtClean="0"/>
              <a:t>окремо</a:t>
            </a:r>
            <a:r>
              <a:rPr lang="ru-RU" dirty="0" smtClean="0"/>
              <a:t>, а </a:t>
            </a:r>
            <a:r>
              <a:rPr lang="ru-RU" dirty="0" err="1" smtClean="0"/>
              <a:t>передусім</a:t>
            </a:r>
            <a:r>
              <a:rPr lang="ru-RU" dirty="0" smtClean="0"/>
              <a:t> АР, а </a:t>
            </a:r>
            <a:r>
              <a:rPr lang="ru-RU" dirty="0" err="1" smtClean="0"/>
              <a:t>вже</a:t>
            </a:r>
            <a:r>
              <a:rPr lang="ru-RU" dirty="0" smtClean="0"/>
              <a:t> з агентства </a:t>
            </a:r>
            <a:r>
              <a:rPr lang="ru-RU" dirty="0" err="1" smtClean="0"/>
              <a:t>розходилася</a:t>
            </a:r>
            <a:r>
              <a:rPr lang="ru-RU" dirty="0" smtClean="0"/>
              <a:t> в </a:t>
            </a:r>
            <a:r>
              <a:rPr lang="ru-RU" dirty="0" err="1" smtClean="0"/>
              <a:t>газети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Лоренс </a:t>
            </a:r>
            <a:r>
              <a:rPr lang="ru-RU" b="1" dirty="0" err="1" smtClean="0">
                <a:solidFill>
                  <a:srgbClr val="0070C0"/>
                </a:solidFill>
              </a:rPr>
              <a:t>Ґобрайт</a:t>
            </a:r>
            <a:r>
              <a:rPr lang="ru-RU" b="1" dirty="0" smtClean="0">
                <a:solidFill>
                  <a:srgbClr val="0070C0"/>
                </a:solidFill>
              </a:rPr>
              <a:t> (</a:t>
            </a:r>
            <a:r>
              <a:rPr lang="ru-RU" b="1" dirty="0" err="1" smtClean="0">
                <a:solidFill>
                  <a:srgbClr val="0070C0"/>
                </a:solidFill>
              </a:rPr>
              <a:t>Lawrence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Gobright</a:t>
            </a:r>
            <a:r>
              <a:rPr lang="ru-RU" dirty="0" smtClean="0">
                <a:solidFill>
                  <a:srgbClr val="0070C0"/>
                </a:solidFill>
              </a:rPr>
              <a:t>) </a:t>
            </a:r>
            <a:r>
              <a:rPr lang="ru-RU" dirty="0" smtClean="0"/>
              <a:t>– перший </a:t>
            </a:r>
            <a:r>
              <a:rPr lang="ru-RU" dirty="0" err="1" smtClean="0"/>
              <a:t>кореспондент</a:t>
            </a:r>
            <a:r>
              <a:rPr lang="ru-RU" dirty="0" smtClean="0"/>
              <a:t> </a:t>
            </a:r>
            <a:r>
              <a:rPr lang="ru-RU" dirty="0" err="1" smtClean="0"/>
              <a:t>Associated</a:t>
            </a:r>
            <a:r>
              <a:rPr lang="ru-RU" dirty="0" smtClean="0"/>
              <a:t> </a:t>
            </a:r>
            <a:r>
              <a:rPr lang="ru-RU" dirty="0" err="1" smtClean="0"/>
              <a:t>Press</a:t>
            </a:r>
            <a:r>
              <a:rPr lang="ru-RU" dirty="0" smtClean="0"/>
              <a:t> у </a:t>
            </a:r>
            <a:r>
              <a:rPr lang="ru-RU" dirty="0" err="1" smtClean="0"/>
              <a:t>Вашингтоні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Вашингтонського</a:t>
            </a:r>
            <a:r>
              <a:rPr lang="ru-RU" dirty="0" smtClean="0"/>
              <a:t> бюро АР –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сформулював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кореспондента</a:t>
            </a:r>
            <a:r>
              <a:rPr lang="ru-RU" dirty="0" smtClean="0"/>
              <a:t>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агентства. </a:t>
            </a:r>
            <a:r>
              <a:rPr lang="ru-RU" dirty="0" err="1" smtClean="0"/>
              <a:t>Він</a:t>
            </a:r>
            <a:r>
              <a:rPr lang="ru-RU" dirty="0" smtClean="0"/>
              <a:t> проголосив </a:t>
            </a:r>
            <a:r>
              <a:rPr lang="ru-RU" dirty="0" err="1" smtClean="0"/>
              <a:t>їх</a:t>
            </a:r>
            <a:r>
              <a:rPr lang="ru-RU" dirty="0" smtClean="0"/>
              <a:t> у 1862 р. </a:t>
            </a:r>
            <a:r>
              <a:rPr lang="ru-RU" dirty="0" err="1" smtClean="0"/>
              <a:t>під</a:t>
            </a:r>
            <a:r>
              <a:rPr lang="ru-RU" dirty="0" smtClean="0"/>
              <a:t> час присяги в </a:t>
            </a:r>
            <a:r>
              <a:rPr lang="ru-RU" dirty="0" err="1" smtClean="0"/>
              <a:t>Конгресі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FF0000"/>
                </a:solidFill>
              </a:rPr>
              <a:t>«Моя справа – просто </a:t>
            </a:r>
            <a:r>
              <a:rPr lang="ru-RU" b="1" dirty="0" err="1" smtClean="0">
                <a:solidFill>
                  <a:srgbClr val="FF0000"/>
                </a:solidFill>
              </a:rPr>
              <a:t>повідомляти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факти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Мені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неприйнятно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якимось</a:t>
            </a:r>
            <a:r>
              <a:rPr lang="ru-RU" b="1" dirty="0" smtClean="0">
                <a:solidFill>
                  <a:srgbClr val="FF0000"/>
                </a:solidFill>
              </a:rPr>
              <a:t> чином </a:t>
            </a:r>
            <a:r>
              <a:rPr lang="ru-RU" b="1" dirty="0" err="1" smtClean="0">
                <a:solidFill>
                  <a:srgbClr val="FF0000"/>
                </a:solidFill>
              </a:rPr>
              <a:t>коментувати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факти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котрі</a:t>
            </a:r>
            <a:r>
              <a:rPr lang="ru-RU" b="1" dirty="0" smtClean="0">
                <a:solidFill>
                  <a:srgbClr val="FF0000"/>
                </a:solidFill>
              </a:rPr>
              <a:t> я </a:t>
            </a:r>
            <a:r>
              <a:rPr lang="ru-RU" b="1" dirty="0" err="1" smtClean="0">
                <a:solidFill>
                  <a:srgbClr val="FF0000"/>
                </a:solidFill>
              </a:rPr>
              <a:t>повідомляю</a:t>
            </a:r>
            <a:r>
              <a:rPr lang="ru-RU" b="1" dirty="0" smtClean="0">
                <a:solidFill>
                  <a:srgbClr val="FF0000"/>
                </a:solidFill>
              </a:rPr>
              <a:t>. …Тому я </a:t>
            </a:r>
            <a:r>
              <a:rPr lang="ru-RU" b="1" dirty="0" err="1" smtClean="0">
                <a:solidFill>
                  <a:srgbClr val="FF0000"/>
                </a:solidFill>
              </a:rPr>
              <a:t>займаюся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тільки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тим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я </a:t>
            </a:r>
            <a:r>
              <a:rPr lang="ru-RU" b="1" dirty="0" err="1" smtClean="0">
                <a:solidFill>
                  <a:srgbClr val="FF0000"/>
                </a:solidFill>
              </a:rPr>
              <a:t>вважаю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законними</a:t>
            </a:r>
            <a:r>
              <a:rPr lang="ru-RU" b="1" dirty="0" smtClean="0">
                <a:solidFill>
                  <a:srgbClr val="FF0000"/>
                </a:solidFill>
              </a:rPr>
              <a:t> новинами»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8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Associated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Press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цеодне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найбільших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 </a:t>
            </a:r>
            <a:r>
              <a:rPr lang="ru-RU" dirty="0" err="1">
                <a:hlinkClick r:id="rId2" tooltip="Інформаційне агентство"/>
              </a:rPr>
              <a:t>інформаційне</a:t>
            </a:r>
            <a:r>
              <a:rPr lang="ru-RU" dirty="0">
                <a:hlinkClick r:id="rId2" tooltip="Інформаційне агентство"/>
              </a:rPr>
              <a:t> агентство</a:t>
            </a:r>
            <a:r>
              <a:rPr lang="ru-RU" dirty="0"/>
              <a:t> </a:t>
            </a:r>
            <a:r>
              <a:rPr lang="ru-RU" dirty="0">
                <a:hlinkClick r:id="rId3" tooltip="Сполучені Штати Америки"/>
              </a:rPr>
              <a:t>США</a:t>
            </a:r>
            <a:r>
              <a:rPr lang="ru-RU" dirty="0"/>
              <a:t>, </a:t>
            </a:r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новиннєва</a:t>
            </a:r>
            <a:r>
              <a:rPr lang="ru-RU" dirty="0"/>
              <a:t> мережа</a:t>
            </a:r>
            <a:r>
              <a:rPr lang="ru-RU" dirty="0" smtClean="0"/>
              <a:t>.</a:t>
            </a:r>
          </a:p>
          <a:p>
            <a:r>
              <a:rPr lang="ru-RU" dirty="0" err="1"/>
              <a:t>Асошіейтед</a:t>
            </a:r>
            <a:r>
              <a:rPr lang="ru-RU" dirty="0"/>
              <a:t> </a:t>
            </a:r>
            <a:r>
              <a:rPr lang="ru-RU" dirty="0" err="1"/>
              <a:t>прес</a:t>
            </a:r>
            <a:r>
              <a:rPr lang="ru-RU" dirty="0"/>
              <a:t> </a:t>
            </a:r>
            <a:r>
              <a:rPr lang="ru-RU" dirty="0" err="1"/>
              <a:t>обслуговує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 </a:t>
            </a:r>
            <a:r>
              <a:rPr lang="ru-RU" dirty="0">
                <a:hlinkClick r:id="rId4" tooltip="ЗМІ"/>
              </a:rPr>
              <a:t>ЗМІ</a:t>
            </a:r>
            <a:r>
              <a:rPr lang="ru-RU" dirty="0"/>
              <a:t> (</a:t>
            </a:r>
            <a:r>
              <a:rPr lang="ru-RU" dirty="0" err="1"/>
              <a:t>преса</a:t>
            </a:r>
            <a:r>
              <a:rPr lang="ru-RU" dirty="0"/>
              <a:t>, </a:t>
            </a:r>
            <a:r>
              <a:rPr lang="ru-RU" dirty="0" err="1">
                <a:hlinkClick r:id="rId5" tooltip="Радіо"/>
              </a:rPr>
              <a:t>радіо</a:t>
            </a:r>
            <a:r>
              <a:rPr lang="ru-RU" dirty="0"/>
              <a:t>, </a:t>
            </a:r>
            <a:r>
              <a:rPr lang="ru-RU" dirty="0" err="1">
                <a:hlinkClick r:id="rId6" tooltip="Телебачення"/>
              </a:rPr>
              <a:t>телебачення</a:t>
            </a:r>
            <a:r>
              <a:rPr lang="ru-RU" dirty="0"/>
              <a:t>)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обмінюється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міжнародними</a:t>
            </a:r>
            <a:r>
              <a:rPr lang="ru-RU" dirty="0"/>
              <a:t> і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інформагентствами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з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агентством </a:t>
            </a:r>
            <a:r>
              <a:rPr lang="ru-RU" dirty="0">
                <a:hlinkClick r:id="rId7" tooltip="УНІАН"/>
              </a:rPr>
              <a:t>УНІАН</a:t>
            </a:r>
            <a:r>
              <a:rPr lang="ru-RU" dirty="0"/>
              <a:t>.</a:t>
            </a:r>
          </a:p>
        </p:txBody>
      </p:sp>
      <p:pic>
        <p:nvPicPr>
          <p:cNvPr id="15362" name="Picture 2" descr="Ассошиэйтед Пресс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70" y="2037523"/>
            <a:ext cx="5062330" cy="4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61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рактика </a:t>
            </a:r>
            <a:r>
              <a:rPr lang="ru-RU" b="1" dirty="0" err="1" smtClean="0">
                <a:solidFill>
                  <a:srgbClr val="0070C0"/>
                </a:solidFill>
              </a:rPr>
              <a:t>заснування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інформаційних</a:t>
            </a:r>
            <a:r>
              <a:rPr lang="ru-RU" b="1" dirty="0" smtClean="0">
                <a:solidFill>
                  <a:srgbClr val="0070C0"/>
                </a:solidFill>
              </a:rPr>
              <a:t> агентств </a:t>
            </a:r>
            <a:r>
              <a:rPr lang="ru-RU" b="1" dirty="0" err="1" smtClean="0">
                <a:solidFill>
                  <a:srgbClr val="0070C0"/>
                </a:solidFill>
              </a:rPr>
              <a:t>поширилась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Поступово</a:t>
            </a:r>
            <a:r>
              <a:rPr lang="ru-RU" dirty="0" smtClean="0">
                <a:solidFill>
                  <a:srgbClr val="0070C0"/>
                </a:solidFill>
              </a:rPr>
              <a:t> практика </a:t>
            </a:r>
            <a:r>
              <a:rPr lang="ru-RU" dirty="0" err="1" smtClean="0">
                <a:solidFill>
                  <a:srgbClr val="0070C0"/>
                </a:solidFill>
              </a:rPr>
              <a:t>заснування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інформаційних</a:t>
            </a:r>
            <a:r>
              <a:rPr lang="ru-RU" dirty="0" smtClean="0">
                <a:solidFill>
                  <a:srgbClr val="0070C0"/>
                </a:solidFill>
              </a:rPr>
              <a:t> агентств </a:t>
            </a:r>
            <a:r>
              <a:rPr lang="ru-RU" dirty="0" err="1" smtClean="0">
                <a:solidFill>
                  <a:srgbClr val="0070C0"/>
                </a:solidFill>
              </a:rPr>
              <a:t>поширилась</a:t>
            </a:r>
            <a:r>
              <a:rPr lang="ru-RU" dirty="0" smtClean="0">
                <a:solidFill>
                  <a:srgbClr val="0070C0"/>
                </a:solidFill>
              </a:rPr>
              <a:t> по </a:t>
            </a:r>
            <a:r>
              <a:rPr lang="ru-RU" dirty="0" err="1" smtClean="0">
                <a:solidFill>
                  <a:srgbClr val="0070C0"/>
                </a:solidFill>
              </a:rPr>
              <a:t>всій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Європі</a:t>
            </a:r>
            <a:r>
              <a:rPr lang="ru-RU" dirty="0" smtClean="0">
                <a:solidFill>
                  <a:srgbClr val="0070C0"/>
                </a:solidFill>
              </a:rPr>
              <a:t>, а </a:t>
            </a:r>
            <a:r>
              <a:rPr lang="ru-RU" dirty="0" err="1" smtClean="0">
                <a:solidFill>
                  <a:srgbClr val="0070C0"/>
                </a:solidFill>
              </a:rPr>
              <a:t>згодом</a:t>
            </a:r>
            <a:r>
              <a:rPr lang="ru-RU" dirty="0" smtClean="0">
                <a:solidFill>
                  <a:srgbClr val="0070C0"/>
                </a:solidFill>
              </a:rPr>
              <a:t> і по </a:t>
            </a:r>
            <a:r>
              <a:rPr lang="ru-RU" dirty="0" err="1" smtClean="0">
                <a:solidFill>
                  <a:srgbClr val="0070C0"/>
                </a:solidFill>
              </a:rPr>
              <a:t>всьому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світу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Це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невипадково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пов’язано</a:t>
            </a:r>
            <a:r>
              <a:rPr lang="ru-RU" dirty="0" smtClean="0">
                <a:solidFill>
                  <a:srgbClr val="0070C0"/>
                </a:solidFill>
              </a:rPr>
              <a:t> з </a:t>
            </a:r>
            <a:r>
              <a:rPr lang="ru-RU" dirty="0" err="1" smtClean="0">
                <a:solidFill>
                  <a:srgbClr val="0070C0"/>
                </a:solidFill>
              </a:rPr>
              <a:t>розвитком</a:t>
            </a:r>
            <a:r>
              <a:rPr lang="ru-RU" dirty="0" smtClean="0">
                <a:solidFill>
                  <a:srgbClr val="0070C0"/>
                </a:solidFill>
              </a:rPr>
              <a:t> у </a:t>
            </a:r>
            <a:r>
              <a:rPr lang="ru-RU" dirty="0" err="1" smtClean="0">
                <a:solidFill>
                  <a:srgbClr val="0070C0"/>
                </a:solidFill>
              </a:rPr>
              <a:t>ті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часи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телеграфної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техніки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Телеграф не </a:t>
            </a:r>
            <a:r>
              <a:rPr lang="ru-RU" dirty="0" err="1" smtClean="0">
                <a:solidFill>
                  <a:srgbClr val="0070C0"/>
                </a:solidFill>
              </a:rPr>
              <a:t>тільки</a:t>
            </a:r>
            <a:r>
              <a:rPr lang="ru-RU" dirty="0" smtClean="0">
                <a:solidFill>
                  <a:srgbClr val="0070C0"/>
                </a:solidFill>
              </a:rPr>
              <a:t> дав </a:t>
            </a:r>
            <a:r>
              <a:rPr lang="ru-RU" dirty="0" err="1" smtClean="0">
                <a:solidFill>
                  <a:srgbClr val="0070C0"/>
                </a:solidFill>
              </a:rPr>
              <a:t>можливість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споживачам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отримувати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інформацію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майже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режимі</a:t>
            </a:r>
            <a:r>
              <a:rPr lang="ru-RU" dirty="0" smtClean="0">
                <a:solidFill>
                  <a:srgbClr val="0070C0"/>
                </a:solidFill>
              </a:rPr>
              <a:t> «реального часу», а й </a:t>
            </a:r>
            <a:r>
              <a:rPr lang="ru-RU" dirty="0" err="1" smtClean="0">
                <a:solidFill>
                  <a:srgbClr val="0070C0"/>
                </a:solidFill>
              </a:rPr>
              <a:t>виявився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дуже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технологічним</a:t>
            </a:r>
            <a:r>
              <a:rPr lang="ru-RU" dirty="0" smtClean="0">
                <a:solidFill>
                  <a:srgbClr val="0070C0"/>
                </a:solidFill>
              </a:rPr>
              <a:t> з точки </a:t>
            </a:r>
            <a:r>
              <a:rPr lang="ru-RU" dirty="0" err="1" smtClean="0">
                <a:solidFill>
                  <a:srgbClr val="0070C0"/>
                </a:solidFill>
              </a:rPr>
              <a:t>зору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створення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глобальної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мережі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пунктів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її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прийому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відправлення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Інформація</a:t>
            </a:r>
            <a:r>
              <a:rPr lang="ru-RU" dirty="0" smtClean="0">
                <a:solidFill>
                  <a:srgbClr val="0070C0"/>
                </a:solidFill>
              </a:rPr>
              <a:t>, таким чином, </a:t>
            </a:r>
            <a:r>
              <a:rPr lang="ru-RU" dirty="0" err="1" smtClean="0">
                <a:solidFill>
                  <a:srgbClr val="0070C0"/>
                </a:solidFill>
              </a:rPr>
              <a:t>вдосконалювала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таку</a:t>
            </a:r>
            <a:r>
              <a:rPr lang="ru-RU" dirty="0" smtClean="0">
                <a:solidFill>
                  <a:srgbClr val="0070C0"/>
                </a:solidFill>
              </a:rPr>
              <a:t> свою </a:t>
            </a:r>
            <a:r>
              <a:rPr lang="ru-RU" dirty="0" err="1" smtClean="0">
                <a:solidFill>
                  <a:srgbClr val="0070C0"/>
                </a:solidFill>
              </a:rPr>
              <a:t>визначальну</a:t>
            </a:r>
            <a:r>
              <a:rPr lang="ru-RU" dirty="0" smtClean="0">
                <a:solidFill>
                  <a:srgbClr val="0070C0"/>
                </a:solidFill>
              </a:rPr>
              <a:t> характеристику як </a:t>
            </a:r>
            <a:r>
              <a:rPr lang="ru-RU" dirty="0" err="1" smtClean="0">
                <a:solidFill>
                  <a:srgbClr val="0070C0"/>
                </a:solidFill>
              </a:rPr>
              <a:t>швидкість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поширення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386" name="Picture 2" descr="News media conclusions - стоковый вектор | Crushpix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58" y="1825625"/>
            <a:ext cx="45964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39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Найбільші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світові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інформаційні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агентства: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Associated </a:t>
            </a:r>
            <a:r>
              <a:rPr lang="en-US" b="1" dirty="0">
                <a:solidFill>
                  <a:srgbClr val="FF0000"/>
                </a:solidFill>
              </a:rPr>
              <a:t>Press (AP), 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Reuters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Agence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France-</a:t>
            </a:r>
            <a:r>
              <a:rPr lang="en-US" b="1" dirty="0" err="1">
                <a:solidFill>
                  <a:srgbClr val="FF0000"/>
                </a:solidFill>
              </a:rPr>
              <a:t>Presse</a:t>
            </a:r>
            <a:r>
              <a:rPr lang="en-US" b="1" dirty="0">
                <a:solidFill>
                  <a:srgbClr val="FF0000"/>
                </a:solidFill>
              </a:rPr>
              <a:t> (AFP), 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Bloomberg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United </a:t>
            </a:r>
            <a:r>
              <a:rPr lang="en-US" b="1" dirty="0">
                <a:solidFill>
                  <a:srgbClr val="FF0000"/>
                </a:solidFill>
              </a:rPr>
              <a:t>Press International (UPI</a:t>
            </a:r>
            <a:r>
              <a:rPr lang="en-US" b="1" dirty="0" smtClean="0">
                <a:solidFill>
                  <a:srgbClr val="FF0000"/>
                </a:solidFill>
              </a:rPr>
              <a:t>),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Deutsche </a:t>
            </a:r>
            <a:r>
              <a:rPr lang="en-US" b="1" dirty="0" err="1">
                <a:solidFill>
                  <a:srgbClr val="FF0000"/>
                </a:solidFill>
              </a:rPr>
              <a:t>Presse-Agentur</a:t>
            </a:r>
            <a:r>
              <a:rPr lang="en-US" b="1" dirty="0">
                <a:solidFill>
                  <a:srgbClr val="FF0000"/>
                </a:solidFill>
              </a:rPr>
              <a:t> (DPA) </a:t>
            </a:r>
            <a:r>
              <a:rPr lang="ru-RU" b="1" dirty="0">
                <a:solidFill>
                  <a:srgbClr val="FF0000"/>
                </a:solidFill>
              </a:rPr>
              <a:t>та </a:t>
            </a:r>
            <a:r>
              <a:rPr lang="ru-RU" b="1" dirty="0" err="1">
                <a:solidFill>
                  <a:srgbClr val="FF0000"/>
                </a:solidFill>
              </a:rPr>
              <a:t>ін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i="1" dirty="0" err="1" smtClean="0"/>
              <a:t>Agence</a:t>
            </a:r>
            <a:r>
              <a:rPr lang="en-US" i="1" dirty="0" smtClean="0"/>
              <a:t> </a:t>
            </a:r>
            <a:r>
              <a:rPr lang="en-US" i="1" dirty="0"/>
              <a:t>France-</a:t>
            </a:r>
            <a:r>
              <a:rPr lang="en-US" i="1" dirty="0" err="1"/>
              <a:t>Presse</a:t>
            </a:r>
            <a:r>
              <a:rPr lang="en-US" i="1" dirty="0"/>
              <a:t>, Associated Press </a:t>
            </a:r>
            <a:r>
              <a:rPr lang="ru-RU" i="1" dirty="0"/>
              <a:t>та </a:t>
            </a:r>
            <a:r>
              <a:rPr lang="en-US" i="1" dirty="0"/>
              <a:t>Reuters </a:t>
            </a:r>
            <a:r>
              <a:rPr lang="ru-RU" i="1" dirty="0" err="1"/>
              <a:t>мають</a:t>
            </a:r>
            <a:r>
              <a:rPr lang="ru-RU" i="1" dirty="0"/>
              <a:t> </a:t>
            </a:r>
            <a:r>
              <a:rPr lang="ru-RU" i="1" dirty="0" err="1"/>
              <a:t>представництва</a:t>
            </a:r>
            <a:r>
              <a:rPr lang="ru-RU" i="1" dirty="0"/>
              <a:t> в </a:t>
            </a:r>
            <a:r>
              <a:rPr lang="ru-RU" i="1" dirty="0" err="1"/>
              <a:t>більшості</a:t>
            </a:r>
            <a:r>
              <a:rPr lang="ru-RU" i="1" dirty="0"/>
              <a:t> </a:t>
            </a:r>
            <a:r>
              <a:rPr lang="ru-RU" i="1" dirty="0" err="1"/>
              <a:t>країн</a:t>
            </a:r>
            <a:r>
              <a:rPr lang="ru-RU" i="1" dirty="0"/>
              <a:t> </a:t>
            </a:r>
            <a:r>
              <a:rPr lang="ru-RU" i="1" dirty="0" err="1"/>
              <a:t>світу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5692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Історію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зародження</a:t>
            </a:r>
            <a:r>
              <a:rPr lang="ru-RU" b="1" dirty="0" smtClean="0">
                <a:solidFill>
                  <a:srgbClr val="0070C0"/>
                </a:solidFill>
              </a:rPr>
              <a:t> й </a:t>
            </a:r>
            <a:r>
              <a:rPr lang="ru-RU" b="1" dirty="0" err="1" smtClean="0">
                <a:solidFill>
                  <a:srgbClr val="0070C0"/>
                </a:solidFill>
              </a:rPr>
              <a:t>функціонування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інформагентств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можна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поділити</a:t>
            </a:r>
            <a:r>
              <a:rPr lang="ru-RU" b="1" dirty="0" smtClean="0">
                <a:solidFill>
                  <a:srgbClr val="0070C0"/>
                </a:solidFill>
              </a:rPr>
              <a:t> на </a:t>
            </a:r>
            <a:r>
              <a:rPr lang="ru-RU" b="1" dirty="0" err="1" smtClean="0">
                <a:solidFill>
                  <a:srgbClr val="0070C0"/>
                </a:solidFill>
              </a:rPr>
              <a:t>дві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фази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Перша з них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,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Друга фаза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світовими</a:t>
            </a:r>
            <a:r>
              <a:rPr lang="ru-RU" dirty="0" smtClean="0"/>
              <a:t> </a:t>
            </a:r>
            <a:r>
              <a:rPr lang="ru-RU" dirty="0" err="1" smtClean="0"/>
              <a:t>війнами</a:t>
            </a:r>
            <a:r>
              <a:rPr lang="ru-RU" dirty="0" smtClean="0"/>
              <a:t>, коли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виражених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та </a:t>
            </a:r>
            <a:r>
              <a:rPr lang="ru-RU" dirty="0" err="1" smtClean="0"/>
              <a:t>ідеологічних</a:t>
            </a:r>
            <a:r>
              <a:rPr lang="ru-RU" dirty="0" smtClean="0"/>
              <a:t> характеристик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й </a:t>
            </a:r>
            <a:r>
              <a:rPr lang="ru-RU" dirty="0" err="1" smtClean="0"/>
              <a:t>така</a:t>
            </a:r>
            <a:r>
              <a:rPr lang="ru-RU" dirty="0" smtClean="0"/>
              <a:t>, як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і </a:t>
            </a:r>
            <a:r>
              <a:rPr lang="ru-RU" dirty="0" err="1" smtClean="0"/>
              <a:t>редакційних</a:t>
            </a:r>
            <a:r>
              <a:rPr lang="ru-RU" dirty="0" smtClean="0"/>
              <a:t> структур та </a:t>
            </a:r>
            <a:r>
              <a:rPr lang="ru-RU" dirty="0" err="1" smtClean="0"/>
              <a:t>розвиток</a:t>
            </a:r>
            <a:r>
              <a:rPr lang="ru-RU" dirty="0" smtClean="0"/>
              <a:t> і </a:t>
            </a:r>
            <a:r>
              <a:rPr lang="ru-RU" dirty="0" err="1" smtClean="0"/>
              <a:t>кількісне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у </a:t>
            </a:r>
            <a:r>
              <a:rPr lang="ru-RU" dirty="0" err="1" smtClean="0"/>
              <a:t>всесвітньому</a:t>
            </a:r>
            <a:r>
              <a:rPr lang="ru-RU" dirty="0" smtClean="0"/>
              <a:t> </a:t>
            </a:r>
            <a:r>
              <a:rPr lang="ru-RU" dirty="0" err="1" smtClean="0"/>
              <a:t>масштабі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Інформаційні агентства в інтернеті: їх переваг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5625"/>
            <a:ext cx="4876800" cy="44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3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Головні версії зародження інформагенцій</a:t>
            </a:r>
            <a:endParaRPr lang="ru-RU" dirty="0"/>
          </a:p>
        </p:txBody>
      </p:sp>
      <p:pic>
        <p:nvPicPr>
          <p:cNvPr id="3" name="Picture 2" descr="Агенційна журналістика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2" y="1848677"/>
            <a:ext cx="9153939" cy="43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Агенційна журналістика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05" y="4969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38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генційна журналістика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48" y="983974"/>
            <a:ext cx="76233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24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генційна журналістика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5" y="824948"/>
            <a:ext cx="8567531" cy="53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8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Засоби масової інформації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Невід’ємною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складовою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інформаційної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системи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суспільства</a:t>
            </a:r>
            <a:r>
              <a:rPr lang="ru-RU" dirty="0" smtClean="0">
                <a:solidFill>
                  <a:srgbClr val="7030A0"/>
                </a:solidFill>
              </a:rPr>
              <a:t> є </a:t>
            </a:r>
            <a:r>
              <a:rPr lang="ru-RU" dirty="0" err="1" smtClean="0">
                <a:solidFill>
                  <a:srgbClr val="7030A0"/>
                </a:solidFill>
              </a:rPr>
              <a:t>засоби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масової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інформації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Стрімкий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розвиток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інформаційних</a:t>
            </a:r>
            <a:r>
              <a:rPr lang="ru-RU" dirty="0" smtClean="0">
                <a:solidFill>
                  <a:srgbClr val="7030A0"/>
                </a:solidFill>
              </a:rPr>
              <a:t> структур </a:t>
            </a:r>
            <a:r>
              <a:rPr lang="ru-RU" dirty="0" err="1" smtClean="0">
                <a:solidFill>
                  <a:srgbClr val="7030A0"/>
                </a:solidFill>
              </a:rPr>
              <a:t>суспільства</a:t>
            </a:r>
            <a:r>
              <a:rPr lang="ru-RU" dirty="0" smtClean="0">
                <a:solidFill>
                  <a:srgbClr val="7030A0"/>
                </a:solidFill>
              </a:rPr>
              <a:t>, подальше </a:t>
            </a:r>
            <a:r>
              <a:rPr lang="ru-RU" dirty="0" err="1" smtClean="0">
                <a:solidFill>
                  <a:srgbClr val="7030A0"/>
                </a:solidFill>
              </a:rPr>
              <a:t>зростання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потоків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інформації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суспільстві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підвищують</a:t>
            </a:r>
            <a:r>
              <a:rPr lang="ru-RU" dirty="0" smtClean="0">
                <a:solidFill>
                  <a:srgbClr val="7030A0"/>
                </a:solidFill>
              </a:rPr>
              <a:t> роль і </a:t>
            </a:r>
            <a:r>
              <a:rPr lang="ru-RU" dirty="0" err="1" smtClean="0">
                <a:solidFill>
                  <a:srgbClr val="7030A0"/>
                </a:solidFill>
              </a:rPr>
              <a:t>значення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засобів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масової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інформації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2050" name="Picture 2" descr="Урок &amp;quot;Вплив засобів масової інформації на здоров&amp;#39;я і поведінку людей. &amp;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1419"/>
            <a:ext cx="5181600" cy="33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24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Інформаційні агенції: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види продукту та діяльність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4" name="Picture 4" descr="Інформаційні продукти і послуг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53" y="1825625"/>
            <a:ext cx="60436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38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Історія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зародження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українських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інформаційних</a:t>
            </a:r>
            <a:r>
              <a:rPr lang="ru-RU" b="1" dirty="0" smtClean="0">
                <a:solidFill>
                  <a:srgbClr val="0070C0"/>
                </a:solidFill>
              </a:rPr>
              <a:t> агентств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err="1" smtClean="0">
                <a:solidFill>
                  <a:srgbClr val="0070C0"/>
                </a:solidFill>
              </a:rPr>
              <a:t>Історія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зародження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власне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українських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інформаційних</a:t>
            </a:r>
            <a:r>
              <a:rPr lang="ru-RU" sz="3200" dirty="0" smtClean="0">
                <a:solidFill>
                  <a:srgbClr val="0070C0"/>
                </a:solidFill>
              </a:rPr>
              <a:t> агентств </a:t>
            </a:r>
            <a:r>
              <a:rPr lang="ru-RU" sz="3200" dirty="0" err="1" smtClean="0">
                <a:solidFill>
                  <a:srgbClr val="0070C0"/>
                </a:solidFill>
              </a:rPr>
              <a:t>починається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від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1907 </a:t>
            </a:r>
            <a:r>
              <a:rPr lang="ru-RU" sz="3200" dirty="0" smtClean="0">
                <a:solidFill>
                  <a:srgbClr val="0070C0"/>
                </a:solidFill>
              </a:rPr>
              <a:t>р., коли </a:t>
            </a:r>
            <a:r>
              <a:rPr lang="ru-RU" sz="3200" b="1" dirty="0" smtClean="0">
                <a:solidFill>
                  <a:srgbClr val="FF0000"/>
                </a:solidFill>
              </a:rPr>
              <a:t>В. </a:t>
            </a:r>
            <a:r>
              <a:rPr lang="ru-RU" sz="3200" b="1" dirty="0" err="1" smtClean="0">
                <a:solidFill>
                  <a:srgbClr val="FF0000"/>
                </a:solidFill>
              </a:rPr>
              <a:t>Кушнір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заснував</a:t>
            </a:r>
            <a:r>
              <a:rPr lang="ru-RU" sz="3200" b="1" dirty="0" smtClean="0">
                <a:solidFill>
                  <a:srgbClr val="FF0000"/>
                </a:solidFill>
              </a:rPr>
              <a:t> у </a:t>
            </a:r>
            <a:r>
              <a:rPr lang="ru-RU" sz="3200" b="1" dirty="0" err="1" smtClean="0">
                <a:solidFill>
                  <a:srgbClr val="FF0000"/>
                </a:solidFill>
              </a:rPr>
              <a:t>Відні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Українське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пресове</a:t>
            </a:r>
            <a:r>
              <a:rPr lang="ru-RU" sz="3200" b="1" dirty="0" smtClean="0">
                <a:solidFill>
                  <a:srgbClr val="FF0000"/>
                </a:solidFill>
              </a:rPr>
              <a:t> бюро.</a:t>
            </a:r>
            <a:r>
              <a:rPr lang="ru-RU" sz="3200" dirty="0" smtClean="0">
                <a:solidFill>
                  <a:srgbClr val="0070C0"/>
                </a:solidFill>
              </a:rPr>
              <a:t> Метою </a:t>
            </a:r>
            <a:r>
              <a:rPr lang="ru-RU" sz="3200" dirty="0" err="1" smtClean="0">
                <a:solidFill>
                  <a:srgbClr val="0070C0"/>
                </a:solidFill>
              </a:rPr>
              <a:t>його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діяльності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було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ознайомлення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Західної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Європи</a:t>
            </a:r>
            <a:r>
              <a:rPr lang="ru-RU" sz="3200" dirty="0" smtClean="0">
                <a:solidFill>
                  <a:srgbClr val="0070C0"/>
                </a:solidFill>
              </a:rPr>
              <a:t> з </a:t>
            </a:r>
            <a:r>
              <a:rPr lang="ru-RU" sz="3200" dirty="0" err="1" smtClean="0">
                <a:solidFill>
                  <a:srgbClr val="0070C0"/>
                </a:solidFill>
              </a:rPr>
              <a:t>Україною</a:t>
            </a:r>
            <a:r>
              <a:rPr lang="ru-RU" sz="3200" dirty="0" smtClean="0">
                <a:solidFill>
                  <a:srgbClr val="0070C0"/>
                </a:solidFill>
              </a:rPr>
              <a:t>. До </a:t>
            </a:r>
            <a:r>
              <a:rPr lang="ru-RU" sz="3200" dirty="0" err="1" smtClean="0">
                <a:solidFill>
                  <a:srgbClr val="0070C0"/>
                </a:solidFill>
              </a:rPr>
              <a:t>завдань</a:t>
            </a:r>
            <a:r>
              <a:rPr lang="ru-RU" sz="3200" dirty="0" smtClean="0">
                <a:solidFill>
                  <a:srgbClr val="0070C0"/>
                </a:solidFill>
              </a:rPr>
              <a:t> бюро входило </a:t>
            </a:r>
            <a:r>
              <a:rPr lang="ru-RU" sz="3200" dirty="0" err="1" smtClean="0">
                <a:solidFill>
                  <a:srgbClr val="0070C0"/>
                </a:solidFill>
              </a:rPr>
              <a:t>постачати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пресі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європейських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країн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інформацію</a:t>
            </a:r>
            <a:r>
              <a:rPr lang="ru-RU" sz="3200" dirty="0" smtClean="0">
                <a:solidFill>
                  <a:srgbClr val="0070C0"/>
                </a:solidFill>
              </a:rPr>
              <a:t> про </a:t>
            </a:r>
            <a:r>
              <a:rPr lang="ru-RU" sz="3200" dirty="0" err="1" smtClean="0">
                <a:solidFill>
                  <a:srgbClr val="0070C0"/>
                </a:solidFill>
              </a:rPr>
              <a:t>події</a:t>
            </a:r>
            <a:r>
              <a:rPr lang="ru-RU" sz="3200" dirty="0" smtClean="0">
                <a:solidFill>
                  <a:srgbClr val="0070C0"/>
                </a:solidFill>
              </a:rPr>
              <a:t> в </a:t>
            </a:r>
            <a:r>
              <a:rPr lang="ru-RU" sz="3200" dirty="0" err="1" smtClean="0">
                <a:solidFill>
                  <a:srgbClr val="0070C0"/>
                </a:solidFill>
              </a:rPr>
              <a:t>Україні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77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Перші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українські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інформаційні</a:t>
            </a:r>
            <a:r>
              <a:rPr lang="ru-RU" b="1" dirty="0" smtClean="0">
                <a:solidFill>
                  <a:srgbClr val="7030A0"/>
                </a:solidFill>
              </a:rPr>
              <a:t> агентства. </a:t>
            </a:r>
            <a:r>
              <a:rPr lang="ru-RU" b="1" dirty="0" err="1" smtClean="0">
                <a:solidFill>
                  <a:srgbClr val="7030A0"/>
                </a:solidFill>
              </a:rPr>
              <a:t>Радіотелеграфне</a:t>
            </a:r>
            <a:r>
              <a:rPr lang="ru-RU" b="1" dirty="0" smtClean="0">
                <a:solidFill>
                  <a:srgbClr val="7030A0"/>
                </a:solidFill>
              </a:rPr>
              <a:t> агентство </a:t>
            </a:r>
            <a:r>
              <a:rPr lang="ru-RU" b="1" dirty="0" err="1" smtClean="0">
                <a:solidFill>
                  <a:srgbClr val="7030A0"/>
                </a:solidFill>
              </a:rPr>
              <a:t>України</a:t>
            </a:r>
            <a:r>
              <a:rPr lang="ru-RU" b="1" dirty="0" smtClean="0">
                <a:solidFill>
                  <a:srgbClr val="7030A0"/>
                </a:solidFill>
              </a:rPr>
              <a:t> (РАТАУ)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 наказом уряду У</a:t>
            </a:r>
            <a:r>
              <a:rPr lang="en-US" dirty="0" smtClean="0"/>
              <a:t>HP </a:t>
            </a:r>
            <a:r>
              <a:rPr lang="ru-RU" dirty="0" err="1" smtClean="0"/>
              <a:t>від</a:t>
            </a:r>
            <a:r>
              <a:rPr lang="ru-RU" dirty="0" smtClean="0"/>
              <a:t> 16 </a:t>
            </a:r>
            <a:r>
              <a:rPr lang="ru-RU" dirty="0" err="1" smtClean="0"/>
              <a:t>березня</a:t>
            </a:r>
            <a:r>
              <a:rPr lang="ru-RU" dirty="0" smtClean="0"/>
              <a:t> 1918 р. в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Телеграфне</a:t>
            </a:r>
            <a:r>
              <a:rPr lang="ru-RU" dirty="0" smtClean="0"/>
              <a:t> Агентство. </a:t>
            </a: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функціонувати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агентства в </a:t>
            </a:r>
            <a:r>
              <a:rPr lang="ru-RU" dirty="0" err="1" smtClean="0"/>
              <a:t>Одесі</a:t>
            </a:r>
            <a:r>
              <a:rPr lang="ru-RU" dirty="0" smtClean="0"/>
              <a:t>, </a:t>
            </a:r>
            <a:r>
              <a:rPr lang="ru-RU" dirty="0" err="1" smtClean="0"/>
              <a:t>Харкові</a:t>
            </a:r>
            <a:r>
              <a:rPr lang="ru-RU" dirty="0" smtClean="0"/>
              <a:t>, </a:t>
            </a:r>
            <a:r>
              <a:rPr lang="ru-RU" dirty="0" err="1" smtClean="0"/>
              <a:t>Ростові</a:t>
            </a:r>
            <a:r>
              <a:rPr lang="ru-RU" dirty="0" smtClean="0"/>
              <a:t>, </a:t>
            </a:r>
            <a:r>
              <a:rPr lang="ru-RU" dirty="0" err="1" smtClean="0"/>
              <a:t>Катеринославі</a:t>
            </a:r>
            <a:r>
              <a:rPr lang="ru-RU" dirty="0" smtClean="0"/>
              <a:t>, </a:t>
            </a:r>
            <a:r>
              <a:rPr lang="ru-RU" dirty="0" err="1" smtClean="0"/>
              <a:t>Кам’янціПодільському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Назва</a:t>
            </a:r>
            <a:r>
              <a:rPr lang="ru-RU" dirty="0" smtClean="0"/>
              <a:t> «</a:t>
            </a:r>
            <a:r>
              <a:rPr lang="ru-RU" dirty="0" err="1" smtClean="0"/>
              <a:t>Радіотелеграфне</a:t>
            </a:r>
            <a:r>
              <a:rPr lang="ru-RU" dirty="0" smtClean="0"/>
              <a:t> агентство </a:t>
            </a:r>
            <a:r>
              <a:rPr lang="ru-RU" dirty="0" err="1" smtClean="0"/>
              <a:t>України</a:t>
            </a:r>
            <a:r>
              <a:rPr lang="ru-RU" dirty="0" smtClean="0"/>
              <a:t>» (РАТАУ) не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випадковою</a:t>
            </a:r>
            <a:r>
              <a:rPr lang="ru-RU" dirty="0" smtClean="0"/>
              <a:t>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післяреволюційної</a:t>
            </a:r>
            <a:r>
              <a:rPr lang="ru-RU" dirty="0" smtClean="0"/>
              <a:t> </a:t>
            </a:r>
            <a:r>
              <a:rPr lang="ru-RU" dirty="0" err="1" smtClean="0"/>
              <a:t>руїни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телеграфнотелефонного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зробили</a:t>
            </a:r>
            <a:r>
              <a:rPr lang="ru-RU" dirty="0" smtClean="0"/>
              <a:t> ставку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радіо</a:t>
            </a:r>
            <a:r>
              <a:rPr lang="ru-RU" dirty="0" smtClean="0"/>
              <a:t> як на </a:t>
            </a:r>
            <a:r>
              <a:rPr lang="ru-RU" dirty="0" err="1" smtClean="0"/>
              <a:t>оперативний</a:t>
            </a:r>
            <a:r>
              <a:rPr lang="ru-RU" dirty="0" smtClean="0"/>
              <a:t> і </a:t>
            </a:r>
            <a:r>
              <a:rPr lang="ru-RU" dirty="0" err="1" smtClean="0"/>
              <a:t>надійний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та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До </a:t>
            </a:r>
            <a:r>
              <a:rPr lang="ru-RU" dirty="0" err="1" smtClean="0"/>
              <a:t>речі</a:t>
            </a:r>
            <a:r>
              <a:rPr lang="ru-RU" dirty="0" smtClean="0"/>
              <a:t>, агентство </a:t>
            </a:r>
            <a:r>
              <a:rPr lang="ru-RU" dirty="0" err="1" smtClean="0"/>
              <a:t>виступило</a:t>
            </a:r>
            <a:r>
              <a:rPr lang="ru-RU" dirty="0" smtClean="0"/>
              <a:t> </a:t>
            </a:r>
            <a:r>
              <a:rPr lang="ru-RU" dirty="0" err="1" smtClean="0"/>
              <a:t>ініціатором</a:t>
            </a:r>
            <a:r>
              <a:rPr lang="ru-RU" dirty="0" smtClean="0"/>
              <a:t> </a:t>
            </a:r>
            <a:r>
              <a:rPr lang="ru-RU" dirty="0" err="1" smtClean="0"/>
              <a:t>радіофікації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100-РІЧЧЯ ЗАСНУВАННЯ УКРАЇНСЬКОГО ТЕЛЕГРАФНОГО АГЕНТСТВА – ПОПЕРЕДНИКА  “УКРІНФОРМ” | Офіційний веб-сайт УІНП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4" y="1825625"/>
            <a:ext cx="5112026" cy="42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26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Радіотелеграфне</a:t>
            </a:r>
            <a:r>
              <a:rPr lang="ru-RU" b="1" dirty="0" smtClean="0">
                <a:solidFill>
                  <a:srgbClr val="7030A0"/>
                </a:solidFill>
              </a:rPr>
              <a:t> агентство </a:t>
            </a:r>
            <a:r>
              <a:rPr lang="ru-RU" b="1" dirty="0" err="1" smtClean="0">
                <a:solidFill>
                  <a:srgbClr val="7030A0"/>
                </a:solidFill>
              </a:rPr>
              <a:t>України</a:t>
            </a:r>
            <a:r>
              <a:rPr lang="ru-RU" b="1" dirty="0" smtClean="0">
                <a:solidFill>
                  <a:srgbClr val="7030A0"/>
                </a:solidFill>
              </a:rPr>
              <a:t> (РАТАУ)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РАТАУ </a:t>
            </a:r>
            <a:r>
              <a:rPr lang="ru-RU" dirty="0" err="1" smtClean="0">
                <a:solidFill>
                  <a:srgbClr val="C00000"/>
                </a:solidFill>
              </a:rPr>
              <a:t>було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літописцем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епохи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До </a:t>
            </a:r>
            <a:r>
              <a:rPr lang="ru-RU" dirty="0" err="1" smtClean="0">
                <a:solidFill>
                  <a:srgbClr val="C00000"/>
                </a:solidFill>
              </a:rPr>
              <a:t>історії</a:t>
            </a:r>
            <a:r>
              <a:rPr lang="ru-RU" dirty="0" smtClean="0">
                <a:solidFill>
                  <a:srgbClr val="C00000"/>
                </a:solidFill>
              </a:rPr>
              <a:t> 20-х </a:t>
            </a:r>
            <a:r>
              <a:rPr lang="ru-RU" dirty="0" err="1" smtClean="0">
                <a:solidFill>
                  <a:srgbClr val="C00000"/>
                </a:solidFill>
              </a:rPr>
              <a:t>років</a:t>
            </a:r>
            <a:r>
              <a:rPr lang="ru-RU" dirty="0" smtClean="0">
                <a:solidFill>
                  <a:srgbClr val="C00000"/>
                </a:solidFill>
              </a:rPr>
              <a:t> ХХ </a:t>
            </a:r>
            <a:r>
              <a:rPr lang="ru-RU" dirty="0" err="1" smtClean="0">
                <a:solidFill>
                  <a:srgbClr val="C00000"/>
                </a:solidFill>
              </a:rPr>
              <a:t>століття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воно</a:t>
            </a:r>
            <a:r>
              <a:rPr lang="ru-RU" dirty="0" smtClean="0">
                <a:solidFill>
                  <a:srgbClr val="C00000"/>
                </a:solidFill>
              </a:rPr>
              <a:t> вписало рядки про </a:t>
            </a:r>
            <a:r>
              <a:rPr lang="ru-RU" dirty="0" err="1" smtClean="0">
                <a:solidFill>
                  <a:srgbClr val="C00000"/>
                </a:solidFill>
              </a:rPr>
              <a:t>створення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Україні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першого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пасажирського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літака</a:t>
            </a:r>
            <a:r>
              <a:rPr lang="ru-RU" dirty="0" smtClean="0">
                <a:solidFill>
                  <a:srgbClr val="C00000"/>
                </a:solidFill>
              </a:rPr>
              <a:t> К-1, </a:t>
            </a:r>
            <a:r>
              <a:rPr lang="ru-RU" dirty="0" err="1" smtClean="0">
                <a:solidFill>
                  <a:srgbClr val="C00000"/>
                </a:solidFill>
              </a:rPr>
              <a:t>сконструйованого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видатним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авіаконструктором</a:t>
            </a:r>
            <a:r>
              <a:rPr lang="ru-RU" dirty="0" smtClean="0">
                <a:solidFill>
                  <a:srgbClr val="C00000"/>
                </a:solidFill>
              </a:rPr>
              <a:t> К. </a:t>
            </a:r>
            <a:r>
              <a:rPr lang="ru-RU" dirty="0" err="1" smtClean="0">
                <a:solidFill>
                  <a:srgbClr val="C00000"/>
                </a:solidFill>
              </a:rPr>
              <a:t>Калініним</a:t>
            </a:r>
            <a:r>
              <a:rPr lang="ru-RU" dirty="0" smtClean="0">
                <a:solidFill>
                  <a:srgbClr val="C00000"/>
                </a:solidFill>
              </a:rPr>
              <a:t>, про </a:t>
            </a:r>
            <a:r>
              <a:rPr lang="ru-RU" dirty="0" err="1" smtClean="0">
                <a:solidFill>
                  <a:srgbClr val="C00000"/>
                </a:solidFill>
              </a:rPr>
              <a:t>будівництво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Дніпрогесу</a:t>
            </a:r>
            <a:r>
              <a:rPr lang="ru-RU" dirty="0" smtClean="0">
                <a:solidFill>
                  <a:srgbClr val="C00000"/>
                </a:solidFill>
              </a:rPr>
              <a:t>, низки </a:t>
            </a:r>
            <a:r>
              <a:rPr lang="ru-RU" dirty="0" err="1" smtClean="0">
                <a:solidFill>
                  <a:srgbClr val="C00000"/>
                </a:solidFill>
              </a:rPr>
              <a:t>інших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підприємств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заснування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науководослідних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установ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навчальних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закладів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Його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повідомлення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відтворюють</a:t>
            </a:r>
            <a:r>
              <a:rPr lang="ru-RU" dirty="0" smtClean="0">
                <a:solidFill>
                  <a:srgbClr val="C00000"/>
                </a:solidFill>
              </a:rPr>
              <a:t> картину голодомору 1921-1922 </a:t>
            </a:r>
            <a:r>
              <a:rPr lang="ru-RU" dirty="0" err="1" smtClean="0">
                <a:solidFill>
                  <a:srgbClr val="C00000"/>
                </a:solidFill>
              </a:rPr>
              <a:t>рр</a:t>
            </a:r>
            <a:r>
              <a:rPr lang="ru-RU" dirty="0" smtClean="0">
                <a:solidFill>
                  <a:srgbClr val="C00000"/>
                </a:solidFill>
              </a:rPr>
              <a:t>. в </a:t>
            </a:r>
            <a:r>
              <a:rPr lang="ru-RU" dirty="0" err="1" smtClean="0">
                <a:solidFill>
                  <a:srgbClr val="C00000"/>
                </a:solidFill>
              </a:rPr>
              <a:t>Україні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дають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уявлення</a:t>
            </a:r>
            <a:r>
              <a:rPr lang="ru-RU" dirty="0" smtClean="0">
                <a:solidFill>
                  <a:srgbClr val="C00000"/>
                </a:solidFill>
              </a:rPr>
              <a:t> про </a:t>
            </a:r>
            <a:r>
              <a:rPr lang="ru-RU" dirty="0" err="1" smtClean="0">
                <a:solidFill>
                  <a:srgbClr val="C00000"/>
                </a:solidFill>
              </a:rPr>
              <a:t>міжнародну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допомогу</a:t>
            </a:r>
            <a:r>
              <a:rPr lang="ru-RU" dirty="0" smtClean="0">
                <a:solidFill>
                  <a:srgbClr val="C00000"/>
                </a:solidFill>
              </a:rPr>
              <a:t>, яку надавали </a:t>
            </a:r>
            <a:r>
              <a:rPr lang="ru-RU" dirty="0" err="1" smtClean="0">
                <a:solidFill>
                  <a:srgbClr val="C00000"/>
                </a:solidFill>
              </a:rPr>
              <a:t>голодуючим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інші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країни</a:t>
            </a:r>
            <a:r>
              <a:rPr lang="ru-RU" dirty="0" smtClean="0">
                <a:solidFill>
                  <a:srgbClr val="C00000"/>
                </a:solidFill>
              </a:rPr>
              <a:t> та </a:t>
            </a:r>
            <a:r>
              <a:rPr lang="ru-RU" dirty="0" err="1" smtClean="0">
                <a:solidFill>
                  <a:srgbClr val="C00000"/>
                </a:solidFill>
              </a:rPr>
              <a:t>міжнародні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організації</a:t>
            </a:r>
            <a:r>
              <a:rPr lang="ru-RU" dirty="0" smtClean="0">
                <a:solidFill>
                  <a:srgbClr val="C00000"/>
                </a:solidFill>
              </a:rPr>
              <a:t>. У той же час, як </a:t>
            </a:r>
            <a:r>
              <a:rPr lang="ru-RU" dirty="0" err="1" smtClean="0">
                <a:solidFill>
                  <a:srgbClr val="C00000"/>
                </a:solidFill>
              </a:rPr>
              <a:t>кажуть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із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пісні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слівне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викинеш</a:t>
            </a:r>
            <a:r>
              <a:rPr lang="ru-RU" dirty="0" smtClean="0">
                <a:solidFill>
                  <a:srgbClr val="C00000"/>
                </a:solidFill>
              </a:rPr>
              <a:t>, – агентство </a:t>
            </a:r>
            <a:r>
              <a:rPr lang="ru-RU" dirty="0" err="1" smtClean="0">
                <a:solidFill>
                  <a:srgbClr val="C00000"/>
                </a:solidFill>
              </a:rPr>
              <a:t>також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виконувало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вказівки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директивних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органів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0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Агенційна журналістика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29" y="437320"/>
            <a:ext cx="932290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1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Українські інформаційні агентств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19" y="453241"/>
            <a:ext cx="9753600" cy="554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1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«</a:t>
            </a:r>
            <a:r>
              <a:rPr lang="ru-RU" sz="5400" b="1" dirty="0" err="1">
                <a:solidFill>
                  <a:srgbClr val="FF0000"/>
                </a:solidFill>
              </a:rPr>
              <a:t>Укрінфо́рм</a:t>
            </a:r>
            <a:r>
              <a:rPr lang="ru-RU" sz="5400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Сьогодні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Украї́нське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націона́льне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інформаці́йне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аге́нтство</a:t>
            </a:r>
            <a:r>
              <a:rPr lang="ru-RU" sz="3600" b="1" dirty="0">
                <a:solidFill>
                  <a:srgbClr val="0070C0"/>
                </a:solidFill>
              </a:rPr>
              <a:t> «</a:t>
            </a:r>
            <a:r>
              <a:rPr lang="ru-RU" sz="3600" b="1" dirty="0" err="1">
                <a:solidFill>
                  <a:srgbClr val="0070C0"/>
                </a:solidFill>
              </a:rPr>
              <a:t>Укрінфо́рм</a:t>
            </a:r>
            <a:r>
              <a:rPr lang="ru-RU" sz="3600" b="1" dirty="0">
                <a:solidFill>
                  <a:srgbClr val="0070C0"/>
                </a:solidFill>
              </a:rPr>
              <a:t>»</a:t>
            </a:r>
            <a:r>
              <a:rPr lang="ru-RU" sz="3600" dirty="0">
                <a:solidFill>
                  <a:srgbClr val="0070C0"/>
                </a:solidFill>
              </a:rPr>
              <a:t> — </a:t>
            </a:r>
            <a:r>
              <a:rPr lang="ru-RU" sz="3600" dirty="0" err="1">
                <a:solidFill>
                  <a:srgbClr val="0070C0"/>
                </a:solidFill>
              </a:rPr>
              <a:t>державне</a:t>
            </a:r>
            <a:r>
              <a:rPr lang="ru-RU" sz="3600" dirty="0">
                <a:solidFill>
                  <a:srgbClr val="0070C0"/>
                </a:solidFill>
              </a:rPr>
              <a:t> </a:t>
            </a:r>
            <a:r>
              <a:rPr lang="ru-RU" sz="3600" dirty="0" err="1">
                <a:solidFill>
                  <a:srgbClr val="0070C0"/>
                </a:solidFill>
                <a:hlinkClick r:id="rId2" tooltip="Інформаційне агентство"/>
              </a:rPr>
              <a:t>інформаційне</a:t>
            </a:r>
            <a:r>
              <a:rPr lang="ru-RU" sz="3600" dirty="0">
                <a:solidFill>
                  <a:srgbClr val="0070C0"/>
                </a:solidFill>
                <a:hlinkClick r:id="rId2" tooltip="Інформаційне агентство"/>
              </a:rPr>
              <a:t> агентство</a:t>
            </a:r>
            <a:r>
              <a:rPr lang="ru-RU" sz="3600" dirty="0">
                <a:solidFill>
                  <a:srgbClr val="0070C0"/>
                </a:solidFill>
              </a:rPr>
              <a:t>, яке </a:t>
            </a:r>
            <a:r>
              <a:rPr lang="ru-RU" sz="3600" dirty="0" err="1">
                <a:solidFill>
                  <a:srgbClr val="0070C0"/>
                </a:solidFill>
              </a:rPr>
              <a:t>щодня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публікує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близько</a:t>
            </a:r>
            <a:r>
              <a:rPr lang="ru-RU" sz="3600" dirty="0">
                <a:solidFill>
                  <a:srgbClr val="0070C0"/>
                </a:solidFill>
              </a:rPr>
              <a:t> 500 </a:t>
            </a:r>
            <a:r>
              <a:rPr lang="ru-RU" sz="3600" dirty="0" err="1">
                <a:solidFill>
                  <a:srgbClr val="0070C0"/>
                </a:solidFill>
              </a:rPr>
              <a:t>інформаційних</a:t>
            </a:r>
            <a:r>
              <a:rPr lang="ru-RU" sz="3600" dirty="0">
                <a:solidFill>
                  <a:srgbClr val="0070C0"/>
                </a:solidFill>
              </a:rPr>
              <a:t> та </a:t>
            </a:r>
            <a:r>
              <a:rPr lang="ru-RU" sz="3600" dirty="0" err="1">
                <a:solidFill>
                  <a:srgbClr val="0070C0"/>
                </a:solidFill>
              </a:rPr>
              <a:t>аналітичних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повідомлень</a:t>
            </a:r>
            <a:r>
              <a:rPr lang="ru-RU" sz="3600" dirty="0">
                <a:solidFill>
                  <a:srgbClr val="0070C0"/>
                </a:solidFill>
              </a:rPr>
              <a:t> </a:t>
            </a:r>
            <a:r>
              <a:rPr lang="ru-RU" sz="3600" dirty="0" err="1">
                <a:solidFill>
                  <a:srgbClr val="0070C0"/>
                </a:solidFill>
                <a:hlinkClick r:id="rId3" tooltip="Українська мова"/>
              </a:rPr>
              <a:t>українською</a:t>
            </a:r>
            <a:r>
              <a:rPr lang="ru-RU" sz="3600" dirty="0">
                <a:solidFill>
                  <a:srgbClr val="0070C0"/>
                </a:solidFill>
              </a:rPr>
              <a:t>, </a:t>
            </a:r>
            <a:r>
              <a:rPr lang="ru-RU" sz="3600" dirty="0" err="1">
                <a:solidFill>
                  <a:srgbClr val="0070C0"/>
                </a:solidFill>
                <a:hlinkClick r:id="rId4" tooltip="Російська мова"/>
              </a:rPr>
              <a:t>російською</a:t>
            </a:r>
            <a:r>
              <a:rPr lang="ru-RU" sz="3600" dirty="0">
                <a:solidFill>
                  <a:srgbClr val="0070C0"/>
                </a:solidFill>
              </a:rPr>
              <a:t>, </a:t>
            </a:r>
            <a:r>
              <a:rPr lang="ru-RU" sz="3600" dirty="0" err="1">
                <a:solidFill>
                  <a:srgbClr val="0070C0"/>
                </a:solidFill>
                <a:hlinkClick r:id="rId5" tooltip="Англійська мова"/>
              </a:rPr>
              <a:t>англійською</a:t>
            </a:r>
            <a:r>
              <a:rPr lang="ru-RU" sz="3600" dirty="0">
                <a:solidFill>
                  <a:srgbClr val="0070C0"/>
                </a:solidFill>
              </a:rPr>
              <a:t>, </a:t>
            </a:r>
            <a:r>
              <a:rPr lang="ru-RU" sz="3600" dirty="0" err="1">
                <a:solidFill>
                  <a:srgbClr val="0070C0"/>
                </a:solidFill>
                <a:hlinkClick r:id="rId6" tooltip="Іспанська мова"/>
              </a:rPr>
              <a:t>іспанською</a:t>
            </a:r>
            <a:r>
              <a:rPr lang="ru-RU" sz="3600" dirty="0">
                <a:solidFill>
                  <a:srgbClr val="0070C0"/>
                </a:solidFill>
              </a:rPr>
              <a:t>, </a:t>
            </a:r>
            <a:r>
              <a:rPr lang="ru-RU" sz="3600" dirty="0" err="1">
                <a:solidFill>
                  <a:srgbClr val="0070C0"/>
                </a:solidFill>
                <a:hlinkClick r:id="rId7" tooltip="Німецька мова"/>
              </a:rPr>
              <a:t>німецькою</a:t>
            </a:r>
            <a:r>
              <a:rPr lang="ru-RU" sz="3600" dirty="0">
                <a:solidFill>
                  <a:srgbClr val="0070C0"/>
                </a:solidFill>
              </a:rPr>
              <a:t>, </a:t>
            </a:r>
            <a:r>
              <a:rPr lang="ru-RU" sz="3600" dirty="0" err="1">
                <a:solidFill>
                  <a:srgbClr val="0070C0"/>
                </a:solidFill>
                <a:hlinkClick r:id="rId8" tooltip="Французька мова"/>
              </a:rPr>
              <a:t>французькою</a:t>
            </a:r>
            <a:r>
              <a:rPr lang="ru-RU" sz="3600" dirty="0">
                <a:solidFill>
                  <a:srgbClr val="0070C0"/>
                </a:solidFill>
              </a:rPr>
              <a:t> та </a:t>
            </a:r>
            <a:r>
              <a:rPr lang="ru-RU" sz="3600" dirty="0" err="1">
                <a:solidFill>
                  <a:srgbClr val="0070C0"/>
                </a:solidFill>
                <a:hlinkClick r:id="rId9" tooltip="Китайська мова"/>
              </a:rPr>
              <a:t>китайською</a:t>
            </a:r>
            <a:r>
              <a:rPr lang="ru-RU" sz="3600" dirty="0">
                <a:solidFill>
                  <a:srgbClr val="0070C0"/>
                </a:solidFill>
              </a:rPr>
              <a:t> </a:t>
            </a:r>
            <a:r>
              <a:rPr lang="ru-RU" sz="3600" dirty="0" err="1">
                <a:solidFill>
                  <a:srgbClr val="0070C0"/>
                </a:solidFill>
              </a:rPr>
              <a:t>мовами</a:t>
            </a:r>
            <a:r>
              <a:rPr lang="ru-RU" sz="3600" dirty="0">
                <a:solidFill>
                  <a:srgbClr val="0070C0"/>
                </a:solidFill>
              </a:rPr>
              <a:t>, та </a:t>
            </a:r>
            <a:r>
              <a:rPr lang="ru-RU" sz="3600" dirty="0" err="1">
                <a:solidFill>
                  <a:srgbClr val="0070C0"/>
                </a:solidFill>
              </a:rPr>
              <a:t>майже</a:t>
            </a:r>
            <a:r>
              <a:rPr lang="ru-RU" sz="3600" dirty="0">
                <a:solidFill>
                  <a:srgbClr val="0070C0"/>
                </a:solidFill>
              </a:rPr>
              <a:t> 200 </a:t>
            </a:r>
            <a:r>
              <a:rPr lang="ru-RU" sz="3600" dirty="0" err="1">
                <a:solidFill>
                  <a:srgbClr val="0070C0"/>
                </a:solidFill>
              </a:rPr>
              <a:t>оригінальних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фотознімків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генційна журналістика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26" y="447261"/>
            <a:ext cx="905772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05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Агенційна журналістика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61" y="795131"/>
            <a:ext cx="94521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9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Види засобів масової інформації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масової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інформації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належать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різні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суб’єкти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інформаційної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друковані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аудіовізуальні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електронні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ЗМІ.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Згідно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законодавством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друкованими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засобами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масової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інформації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періодичні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друковані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видання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преса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газети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журнали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бюлетені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разові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видання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визначеним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накладом.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Група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аудіовізуальних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ЗМІ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радіо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телебачення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нові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медіа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найяскравіше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представлені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глобальною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інформаційною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мережею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Інтернет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3074" name="Picture 2" descr="Информация | coinsgames.r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64974"/>
            <a:ext cx="518160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Окремою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групою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системи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засобів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масової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інформації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виступають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інформаційні</a:t>
            </a:r>
            <a:r>
              <a:rPr lang="ru-RU" b="1" dirty="0" smtClean="0">
                <a:solidFill>
                  <a:srgbClr val="7030A0"/>
                </a:solidFill>
              </a:rPr>
              <a:t> агентства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інформаційним</a:t>
            </a:r>
            <a:r>
              <a:rPr lang="ru-RU" b="1" dirty="0" smtClean="0">
                <a:solidFill>
                  <a:srgbClr val="FF0000"/>
                </a:solidFill>
              </a:rPr>
              <a:t> агентством </a:t>
            </a:r>
            <a:r>
              <a:rPr lang="ru-RU" dirty="0" err="1" smtClean="0">
                <a:solidFill>
                  <a:srgbClr val="7030A0"/>
                </a:solidFill>
              </a:rPr>
              <a:t>мається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увазі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спеціалізована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організація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основні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функції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якої</a:t>
            </a:r>
            <a:r>
              <a:rPr lang="ru-RU" dirty="0" smtClean="0">
                <a:solidFill>
                  <a:srgbClr val="7030A0"/>
                </a:solidFill>
              </a:rPr>
              <a:t> – </a:t>
            </a:r>
            <a:r>
              <a:rPr lang="ru-RU" dirty="0" err="1" smtClean="0">
                <a:solidFill>
                  <a:srgbClr val="7030A0"/>
                </a:solidFill>
              </a:rPr>
              <a:t>добирати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опрацьовувати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постачати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засобам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масової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інформації</a:t>
            </a:r>
            <a:r>
              <a:rPr lang="ru-RU" dirty="0" smtClean="0">
                <a:solidFill>
                  <a:srgbClr val="7030A0"/>
                </a:solidFill>
              </a:rPr>
              <a:t> (</a:t>
            </a:r>
            <a:r>
              <a:rPr lang="ru-RU" dirty="0" err="1" smtClean="0">
                <a:solidFill>
                  <a:srgbClr val="7030A0"/>
                </a:solidFill>
              </a:rPr>
              <a:t>редакціям</a:t>
            </a:r>
            <a:r>
              <a:rPr lang="ru-RU" dirty="0" smtClean="0">
                <a:solidFill>
                  <a:srgbClr val="7030A0"/>
                </a:solidFill>
              </a:rPr>
              <a:t> газет, </a:t>
            </a:r>
            <a:r>
              <a:rPr lang="ru-RU" dirty="0" err="1" smtClean="0">
                <a:solidFill>
                  <a:srgbClr val="7030A0"/>
                </a:solidFill>
              </a:rPr>
              <a:t>журналів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телебачення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радіомовлення</a:t>
            </a:r>
            <a:r>
              <a:rPr lang="ru-RU" dirty="0" smtClean="0">
                <a:solidFill>
                  <a:srgbClr val="7030A0"/>
                </a:solidFill>
              </a:rPr>
              <a:t>), </a:t>
            </a:r>
            <a:r>
              <a:rPr lang="ru-RU" dirty="0" err="1" smtClean="0">
                <a:solidFill>
                  <a:srgbClr val="7030A0"/>
                </a:solidFill>
              </a:rPr>
              <a:t>державним</a:t>
            </a:r>
            <a:r>
              <a:rPr lang="ru-RU" dirty="0" smtClean="0">
                <a:solidFill>
                  <a:srgbClr val="7030A0"/>
                </a:solidFill>
              </a:rPr>
              <a:t> органам, </a:t>
            </a:r>
            <a:r>
              <a:rPr lang="ru-RU" dirty="0" err="1" smtClean="0">
                <a:solidFill>
                  <a:srgbClr val="7030A0"/>
                </a:solidFill>
              </a:rPr>
              <a:t>громадським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організаціям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іншим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установам</a:t>
            </a:r>
            <a:r>
              <a:rPr lang="ru-RU" dirty="0" smtClean="0">
                <a:solidFill>
                  <a:srgbClr val="7030A0"/>
                </a:solidFill>
              </a:rPr>
              <a:t> і </a:t>
            </a:r>
            <a:r>
              <a:rPr lang="ru-RU" dirty="0" err="1" smtClean="0">
                <a:solidFill>
                  <a:srgbClr val="7030A0"/>
                </a:solidFill>
              </a:rPr>
              <a:t>організаціям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приватним</a:t>
            </a:r>
            <a:r>
              <a:rPr lang="ru-RU" dirty="0" smtClean="0">
                <a:solidFill>
                  <a:srgbClr val="7030A0"/>
                </a:solidFill>
              </a:rPr>
              <a:t> особам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Агенційна журналістика - презентация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генційна журналістик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42" y="550606"/>
            <a:ext cx="9753600" cy="53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9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генційна журналістик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3" y="616226"/>
            <a:ext cx="10237304" cy="57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3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публикован рейтинг самых популярных сайтов в Украине за ноябрь. Капи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74" y="367748"/>
            <a:ext cx="9163878" cy="64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Актуальність курсу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Вивчення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навчальної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дисципліни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Інформаціні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агенції</a:t>
            </a:r>
            <a:r>
              <a:rPr lang="ru-RU" b="1" dirty="0" smtClean="0">
                <a:solidFill>
                  <a:srgbClr val="7030A0"/>
                </a:solidFill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</a:rPr>
              <a:t>Україні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світі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 smtClean="0">
                <a:solidFill>
                  <a:srgbClr val="00B050"/>
                </a:solidFill>
              </a:rPr>
              <a:t>у </a:t>
            </a:r>
            <a:r>
              <a:rPr lang="ru-RU" dirty="0" err="1" smtClean="0">
                <a:solidFill>
                  <a:srgbClr val="00B050"/>
                </a:solidFill>
              </a:rPr>
              <a:t>системі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підготовки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студентів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продиктоване</a:t>
            </a:r>
            <a:r>
              <a:rPr lang="ru-RU" dirty="0" smtClean="0">
                <a:solidFill>
                  <a:srgbClr val="00B050"/>
                </a:solidFill>
              </a:rPr>
              <a:t> потребою </a:t>
            </a:r>
            <a:r>
              <a:rPr lang="ru-RU" dirty="0" err="1" smtClean="0">
                <a:solidFill>
                  <a:srgbClr val="00B050"/>
                </a:solidFill>
              </a:rPr>
              <a:t>задовольнити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зростаючий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суспільний</a:t>
            </a:r>
            <a:r>
              <a:rPr lang="ru-RU" dirty="0" smtClean="0">
                <a:solidFill>
                  <a:srgbClr val="00B050"/>
                </a:solidFill>
              </a:rPr>
              <a:t> запит на </a:t>
            </a:r>
            <a:r>
              <a:rPr lang="ru-RU" dirty="0" err="1" smtClean="0">
                <a:solidFill>
                  <a:srgbClr val="00B050"/>
                </a:solidFill>
              </a:rPr>
              <a:t>фахівців</a:t>
            </a:r>
            <a:r>
              <a:rPr lang="ru-RU" dirty="0" smtClean="0">
                <a:solidFill>
                  <a:srgbClr val="00B050"/>
                </a:solidFill>
              </a:rPr>
              <a:t> у </a:t>
            </a:r>
            <a:r>
              <a:rPr lang="ru-RU" dirty="0" err="1" smtClean="0">
                <a:solidFill>
                  <a:srgbClr val="00B050"/>
                </a:solidFill>
              </a:rPr>
              <a:t>сфері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інформаційної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роботи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Адже</a:t>
            </a:r>
            <a:r>
              <a:rPr lang="ru-RU" dirty="0" smtClean="0">
                <a:solidFill>
                  <a:srgbClr val="00B050"/>
                </a:solidFill>
              </a:rPr>
              <a:t> в </a:t>
            </a:r>
            <a:r>
              <a:rPr lang="ru-RU" dirty="0" err="1" smtClean="0">
                <a:solidFill>
                  <a:srgbClr val="00B050"/>
                </a:solidFill>
              </a:rPr>
              <a:t>інформаційному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просторі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України</a:t>
            </a:r>
            <a:r>
              <a:rPr lang="ru-RU" dirty="0" smtClean="0">
                <a:solidFill>
                  <a:srgbClr val="00B050"/>
                </a:solidFill>
              </a:rPr>
              <a:t>, так само як й </a:t>
            </a:r>
            <a:r>
              <a:rPr lang="ru-RU" dirty="0" err="1" smtClean="0">
                <a:solidFill>
                  <a:srgbClr val="00B050"/>
                </a:solidFill>
              </a:rPr>
              <a:t>інших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країн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світу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відчутно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посилюється</a:t>
            </a:r>
            <a:r>
              <a:rPr lang="ru-RU" dirty="0" smtClean="0">
                <a:solidFill>
                  <a:srgbClr val="00B050"/>
                </a:solidFill>
              </a:rPr>
              <a:t> роль </a:t>
            </a:r>
            <a:r>
              <a:rPr lang="ru-RU" dirty="0" err="1" smtClean="0">
                <a:solidFill>
                  <a:srgbClr val="00B050"/>
                </a:solidFill>
              </a:rPr>
              <a:t>інформаційних</a:t>
            </a:r>
            <a:r>
              <a:rPr lang="ru-RU" dirty="0" smtClean="0">
                <a:solidFill>
                  <a:srgbClr val="00B050"/>
                </a:solidFill>
              </a:rPr>
              <a:t> агентств. А </a:t>
            </a:r>
            <a:r>
              <a:rPr lang="ru-RU" dirty="0" err="1" smtClean="0">
                <a:solidFill>
                  <a:srgbClr val="00B050"/>
                </a:solidFill>
              </a:rPr>
              <a:t>це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вимагає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від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фахівців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володіння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якісними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знаннями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>
                <a:solidFill>
                  <a:srgbClr val="00B050"/>
                </a:solidFill>
              </a:rPr>
              <a:t>професійними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вміннями</a:t>
            </a:r>
            <a:r>
              <a:rPr lang="ru-RU" dirty="0" smtClean="0">
                <a:solidFill>
                  <a:srgbClr val="00B050"/>
                </a:solidFill>
              </a:rPr>
              <a:t> й </a:t>
            </a:r>
            <a:r>
              <a:rPr lang="ru-RU" dirty="0" err="1" smtClean="0">
                <a:solidFill>
                  <a:srgbClr val="00B050"/>
                </a:solidFill>
              </a:rPr>
              <a:t>навичками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роботи</a:t>
            </a:r>
            <a:r>
              <a:rPr lang="ru-RU" dirty="0" smtClean="0">
                <a:solidFill>
                  <a:srgbClr val="00B050"/>
                </a:solidFill>
              </a:rPr>
              <a:t> з </a:t>
            </a:r>
            <a:r>
              <a:rPr lang="ru-RU" dirty="0" err="1" smtClean="0">
                <a:solidFill>
                  <a:srgbClr val="00B050"/>
                </a:solidFill>
              </a:rPr>
              <a:t>інформацією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Funciones del Asesor Laboral - Asesoría Majadahonda Sialco: Fiscal,  Contable, Laboral, Juríd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7643"/>
            <a:ext cx="4876800" cy="39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161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1866</Words>
  <Application>Microsoft Office PowerPoint</Application>
  <PresentationFormat>Широкоэкранный</PresentationFormat>
  <Paragraphs>77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Інформаційні агенції в Україні та світі</vt:lpstr>
      <vt:lpstr>Місце інофрмації у сучасному світі</vt:lpstr>
      <vt:lpstr>Засоби масової інформації</vt:lpstr>
      <vt:lpstr>Види засобів масової інформації</vt:lpstr>
      <vt:lpstr>Окремою групою системи засобів масової інформації виступають інформаційні агентства</vt:lpstr>
      <vt:lpstr>Презентация PowerPoint</vt:lpstr>
      <vt:lpstr>Презентация PowerPoint</vt:lpstr>
      <vt:lpstr>Презентация PowerPoint</vt:lpstr>
      <vt:lpstr>Актуальність курсу</vt:lpstr>
      <vt:lpstr>З ІСТОРІЇ СТАНОВЛЕННЯ  інформаційних агенцій</vt:lpstr>
      <vt:lpstr>Виникнення перших інформаційних  агентств світу</vt:lpstr>
      <vt:lpstr>1835 р. – ІА «Гавас»  Agence Havas</vt:lpstr>
      <vt:lpstr>1835 р. – ІА «Гавас»  Agence Havas</vt:lpstr>
      <vt:lpstr>Agence Havas / Франс-Пресс</vt:lpstr>
      <vt:lpstr>Спрямованість перших інформаційних агенцій</vt:lpstr>
      <vt:lpstr>Пол Юліус барон фон Рейтер</vt:lpstr>
      <vt:lpstr>Презентация PowerPoint</vt:lpstr>
      <vt:lpstr>Reuters (Рейтер)</vt:lpstr>
      <vt:lpstr>Associated Press (1848 р.)</vt:lpstr>
      <vt:lpstr>Associated Press</vt:lpstr>
      <vt:lpstr>Associated Press (1848 р.)</vt:lpstr>
      <vt:lpstr>Associated Press</vt:lpstr>
      <vt:lpstr>Практика заснування інформаційних агентств поширилась</vt:lpstr>
      <vt:lpstr>Найбільші світові інформаційні агентства:</vt:lpstr>
      <vt:lpstr>Історію зародження й функціонування інформагентств можна поділити на дві фази:</vt:lpstr>
      <vt:lpstr>Головні версії зародження інформагенцій</vt:lpstr>
      <vt:lpstr>Презентация PowerPoint</vt:lpstr>
      <vt:lpstr>Презентация PowerPoint</vt:lpstr>
      <vt:lpstr>Презентация PowerPoint</vt:lpstr>
      <vt:lpstr>Інформаційні агенції:  види продукту та діяльність</vt:lpstr>
      <vt:lpstr>Історія зародження українських інформаційних агентств</vt:lpstr>
      <vt:lpstr>Перші українські інформаційні агентства. Радіотелеграфне агентство України (РАТАУ)</vt:lpstr>
      <vt:lpstr>Радіотелеграфне агентство України (РАТАУ)</vt:lpstr>
      <vt:lpstr>Презентация PowerPoint</vt:lpstr>
      <vt:lpstr>Презентация PowerPoint</vt:lpstr>
      <vt:lpstr>«Укрінфо́рм»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агенції в Україні та світі</dc:title>
  <dc:creator>user</dc:creator>
  <cp:lastModifiedBy>user</cp:lastModifiedBy>
  <cp:revision>14</cp:revision>
  <dcterms:created xsi:type="dcterms:W3CDTF">2021-09-01T12:25:44Z</dcterms:created>
  <dcterms:modified xsi:type="dcterms:W3CDTF">2021-09-01T14:06:00Z</dcterms:modified>
</cp:coreProperties>
</file>