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7" r:id="rId2"/>
    <p:sldId id="259" r:id="rId3"/>
    <p:sldId id="275" r:id="rId4"/>
    <p:sldId id="26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75"/>
            <p14:sldId id="264"/>
          </p14:sldIdLst>
        </p14:section>
        <p14:section name="Раздел без заголовка" id="{F8BA9861-EBC8-42C6-B606-FCF0D92EAFF1}">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660"/>
  </p:normalViewPr>
  <p:slideViewPr>
    <p:cSldViewPr snapToGrid="0">
      <p:cViewPr varScale="1">
        <p:scale>
          <a:sx n="80" d="100"/>
          <a:sy n="80" d="100"/>
        </p:scale>
        <p:origin x="81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25.11.2020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25.11.2020</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25.11.2020</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25.11.2020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25.11.2020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25.11.2020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25.11.2020</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25.11.2020</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4635227"/>
          </a:xfrm>
        </p:spPr>
        <p:txBody>
          <a:bodyPr>
            <a:normAutofit/>
          </a:bodyPr>
          <a:lstStyle/>
          <a:p>
            <a:pPr algn="ctr"/>
            <a:r>
              <a:rPr lang="uk-UA" sz="6600" dirty="0" smtClean="0">
                <a:latin typeface="Times New Roman" panose="02020603050405020304" pitchFamily="18" charset="0"/>
                <a:cs typeface="Times New Roman" panose="02020603050405020304" pitchFamily="18" charset="0"/>
              </a:rPr>
              <a:t>Тема</a:t>
            </a:r>
            <a:r>
              <a:rPr lang="uk-UA" sz="6600" dirty="0">
                <a:latin typeface="Times New Roman" panose="02020603050405020304" pitchFamily="18" charset="0"/>
                <a:cs typeface="Times New Roman" panose="02020603050405020304" pitchFamily="18" charset="0"/>
              </a:rPr>
              <a:t/>
            </a:r>
            <a:br>
              <a:rPr lang="uk-UA" sz="6600" dirty="0">
                <a:latin typeface="Times New Roman" panose="02020603050405020304" pitchFamily="18" charset="0"/>
                <a:cs typeface="Times New Roman" panose="02020603050405020304" pitchFamily="18" charset="0"/>
              </a:rPr>
            </a:br>
            <a:r>
              <a:rPr lang="uk-UA" sz="6600" dirty="0" smtClean="0">
                <a:latin typeface="Times New Roman" panose="02020603050405020304" pitchFamily="18" charset="0"/>
                <a:cs typeface="Times New Roman" panose="02020603050405020304" pitchFamily="18" charset="0"/>
              </a:rPr>
              <a:t/>
            </a:r>
            <a:br>
              <a:rPr lang="uk-UA" sz="6600" dirty="0" smtClean="0">
                <a:latin typeface="Times New Roman" panose="02020603050405020304" pitchFamily="18" charset="0"/>
                <a:cs typeface="Times New Roman" panose="02020603050405020304" pitchFamily="18" charset="0"/>
              </a:rPr>
            </a:br>
            <a:r>
              <a:rPr lang="uk-UA" sz="6600" dirty="0" smtClean="0">
                <a:latin typeface="Times New Roman" panose="02020603050405020304" pitchFamily="18" charset="0"/>
                <a:cs typeface="Times New Roman" panose="02020603050405020304" pitchFamily="18" charset="0"/>
              </a:rPr>
              <a:t>Поняття та ознаки нації</a:t>
            </a: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3"/>
            <a:ext cx="11150082" cy="3860786"/>
          </a:xfrm>
        </p:spPr>
        <p:txBody>
          <a:bodyPr>
            <a:normAutofit fontScale="90000"/>
          </a:bodyPr>
          <a:lstStyle/>
          <a:p>
            <a:r>
              <a:rPr lang="uk-UA" dirty="0">
                <a:latin typeface="Times New Roman" panose="02020603050405020304" pitchFamily="18" charset="0"/>
                <a:ea typeface="Times New Roman" panose="02020603050405020304" pitchFamily="18" charset="0"/>
                <a:cs typeface="Times New Roman" panose="02020603050405020304" pitchFamily="18" charset="0"/>
              </a:rPr>
              <a:t/>
            </a:r>
            <a:br>
              <a:rPr lang="uk-UA" dirty="0">
                <a:latin typeface="Times New Roman" panose="02020603050405020304" pitchFamily="18" charset="0"/>
                <a:ea typeface="Times New Roman" panose="02020603050405020304" pitchFamily="18" charset="0"/>
                <a:cs typeface="Times New Roman" panose="02020603050405020304" pitchFamily="18" charset="0"/>
              </a:rPr>
            </a:br>
            <a:r>
              <a:rPr lang="uk-UA" b="1" dirty="0">
                <a:latin typeface="Times New Roman" panose="02020603050405020304" pitchFamily="18" charset="0"/>
                <a:ea typeface="Times New Roman" panose="02020603050405020304" pitchFamily="18" charset="0"/>
                <a:cs typeface="Times New Roman" panose="02020603050405020304" pitchFamily="18" charset="0"/>
              </a:rPr>
              <a:t>План.</a:t>
            </a:r>
            <a:br>
              <a:rPr lang="uk-UA" b="1" dirty="0">
                <a:latin typeface="Times New Roman" panose="02020603050405020304" pitchFamily="18" charset="0"/>
                <a:ea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a:t>
            </a:r>
            <a:r>
              <a:rPr lang="uk-UA" dirty="0" smtClean="0">
                <a:latin typeface="Times New Roman" panose="02020603050405020304" pitchFamily="18" charset="0"/>
                <a:cs typeface="Times New Roman" panose="02020603050405020304" pitchFamily="18" charset="0"/>
              </a:rPr>
              <a:t>Зміст поняття «нація».</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a:t>
            </a:r>
            <a:r>
              <a:rPr lang="uk-UA" dirty="0" smtClean="0">
                <a:latin typeface="Times New Roman" panose="02020603050405020304" pitchFamily="18" charset="0"/>
                <a:cs typeface="Times New Roman" panose="02020603050405020304" pitchFamily="18" charset="0"/>
              </a:rPr>
              <a:t>Ознаки нації та </a:t>
            </a:r>
            <a:r>
              <a:rPr lang="ru-RU" dirty="0" err="1">
                <a:latin typeface="Times New Roman" panose="02020603050405020304" pitchFamily="18" charset="0"/>
                <a:cs typeface="Times New Roman" panose="02020603050405020304" pitchFamily="18" charset="0"/>
              </a:rPr>
              <a:t>п</a:t>
            </a:r>
            <a:r>
              <a:rPr lang="ru-RU" dirty="0" err="1" smtClean="0">
                <a:latin typeface="Times New Roman" panose="02020603050405020304" pitchFamily="18" charset="0"/>
                <a:cs typeface="Times New Roman" panose="02020603050405020304" pitchFamily="18" charset="0"/>
              </a:rPr>
              <a:t>ередумови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формування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її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цілісності</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t/>
            </a:r>
            <a:br>
              <a:rPr lang="ru-RU" dirty="0"/>
            </a:br>
            <a:r>
              <a:rPr lang="uk-UA" b="1" dirty="0"/>
              <a:t> </a:t>
            </a:r>
            <a:r>
              <a:rPr lang="ru-RU" dirty="0"/>
              <a:t/>
            </a:r>
            <a:br>
              <a:rPr lang="ru-RU" dirty="0"/>
            </a:b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66A30-560E-4A82-B4F6-D0B0F5488497}"/>
              </a:ext>
            </a:extLst>
          </p:cNvPr>
          <p:cNvSpPr>
            <a:spLocks noGrp="1"/>
          </p:cNvSpPr>
          <p:nvPr>
            <p:ph type="title"/>
          </p:nvPr>
        </p:nvSpPr>
        <p:spPr>
          <a:xfrm>
            <a:off x="849086" y="755780"/>
            <a:ext cx="10972800" cy="5355771"/>
          </a:xfrm>
        </p:spPr>
        <p:txBody>
          <a:bodyPr>
            <a:normAutofit fontScale="90000"/>
          </a:bodyPr>
          <a:lstStyle/>
          <a:p>
            <a:pPr>
              <a:spcAft>
                <a:spcPts val="0"/>
              </a:spcAft>
            </a:pPr>
            <a:r>
              <a:rPr lang="ru-RU" sz="2700" b="1" dirty="0" err="1" smtClean="0">
                <a:latin typeface="Times New Roman" panose="02020603050405020304" pitchFamily="18" charset="0"/>
                <a:cs typeface="Times New Roman" panose="02020603050405020304" pitchFamily="18" charset="0"/>
              </a:rPr>
              <a:t>Питання</a:t>
            </a:r>
            <a:r>
              <a:rPr lang="ru-RU" sz="2700" b="1" dirty="0" smtClean="0">
                <a:latin typeface="Times New Roman" panose="02020603050405020304" pitchFamily="18" charset="0"/>
                <a:cs typeface="Times New Roman" panose="02020603050405020304" pitchFamily="18" charset="0"/>
              </a:rPr>
              <a:t> 1</a:t>
            </a:r>
            <a:br>
              <a:rPr lang="ru-RU" sz="2700" b="1"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
            </a:r>
            <a:br>
              <a:rPr lang="ru-RU" sz="2700" b="1" dirty="0" smtClean="0">
                <a:latin typeface="Times New Roman" panose="02020603050405020304" pitchFamily="18" charset="0"/>
                <a:cs typeface="Times New Roman" panose="02020603050405020304" pitchFamily="18" charset="0"/>
              </a:rPr>
            </a:br>
            <a:r>
              <a:rPr lang="ru-RU" sz="2700" b="1" dirty="0" err="1" smtClean="0">
                <a:latin typeface="Times New Roman" panose="02020603050405020304" pitchFamily="18" charset="0"/>
                <a:cs typeface="Times New Roman" panose="02020603050405020304" pitchFamily="18" charset="0"/>
              </a:rPr>
              <a:t>Нація</a:t>
            </a:r>
            <a:r>
              <a:rPr lang="ru-RU" sz="2700" dirty="0" smtClean="0">
                <a:latin typeface="Times New Roman" panose="02020603050405020304" pitchFamily="18" charset="0"/>
                <a:cs typeface="Times New Roman" panose="02020603050405020304" pitchFamily="18" charset="0"/>
              </a:rPr>
              <a:t> – велика </a:t>
            </a:r>
            <a:r>
              <a:rPr lang="ru-RU" sz="2700" dirty="0" err="1" smtClean="0">
                <a:latin typeface="Times New Roman" panose="02020603050405020304" pitchFamily="18" charset="0"/>
                <a:cs typeface="Times New Roman" panose="02020603050405020304" pitchFamily="18" charset="0"/>
              </a:rPr>
              <a:t>соціальна</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група</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вищий</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етап</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розвитку</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етносу</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який</a:t>
            </a:r>
            <a:r>
              <a:rPr lang="ru-RU" sz="2700" dirty="0" smtClean="0">
                <a:latin typeface="Times New Roman" panose="02020603050405020304" pitchFamily="18" charset="0"/>
                <a:cs typeface="Times New Roman" panose="02020603050405020304" pitchFamily="18" charset="0"/>
              </a:rPr>
              <a:t> є </a:t>
            </a:r>
            <a:r>
              <a:rPr lang="ru-RU" sz="2700" dirty="0" err="1" smtClean="0">
                <a:latin typeface="Times New Roman" panose="02020603050405020304" pitchFamily="18" charset="0"/>
                <a:cs typeface="Times New Roman" panose="02020603050405020304" pitchFamily="18" charset="0"/>
              </a:rPr>
              <a:t>згуртованою</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спільністю</a:t>
            </a:r>
            <a:r>
              <a:rPr lang="ru-RU" sz="2700" dirty="0" smtClean="0">
                <a:latin typeface="Times New Roman" panose="02020603050405020304" pitchFamily="18" charset="0"/>
                <a:cs typeface="Times New Roman" panose="02020603050405020304" pitchFamily="18" charset="0"/>
              </a:rPr>
              <a:t>, яка </a:t>
            </a:r>
            <a:r>
              <a:rPr lang="ru-RU" sz="2700" dirty="0" err="1" smtClean="0">
                <a:latin typeface="Times New Roman" panose="02020603050405020304" pitchFamily="18" charset="0"/>
                <a:cs typeface="Times New Roman" panose="02020603050405020304" pitchFamily="18" charset="0"/>
              </a:rPr>
              <a:t>характеризується</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єдністю</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територі</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мови</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культри</a:t>
            </a:r>
            <a:r>
              <a:rPr lang="ru-RU" sz="2700"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та </a:t>
            </a:r>
            <a:r>
              <a:rPr lang="ru-RU" sz="2700" dirty="0" err="1" smtClean="0">
                <a:latin typeface="Times New Roman" panose="02020603050405020304" pitchFamily="18" charset="0"/>
                <a:cs typeface="Times New Roman" panose="02020603050405020304" pitchFamily="18" charset="0"/>
              </a:rPr>
              <a:t>тісними</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економічними</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зв’язками</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2700" dirty="0" err="1" smtClean="0">
                <a:latin typeface="Times New Roman" panose="02020603050405020304" pitchFamily="18" charset="0"/>
                <a:cs typeface="Times New Roman" panose="02020603050405020304" pitchFamily="18" charset="0"/>
              </a:rPr>
              <a:t>Визначення</a:t>
            </a:r>
            <a:r>
              <a:rPr lang="ru-RU" sz="2700" dirty="0" smtClean="0">
                <a:latin typeface="Times New Roman" panose="02020603050405020304" pitchFamily="18" charset="0"/>
                <a:cs typeface="Times New Roman" panose="02020603050405020304" pitchFamily="18" charset="0"/>
              </a:rPr>
              <a:t> за </a:t>
            </a:r>
            <a:r>
              <a:rPr lang="ru-RU" sz="2700" dirty="0" err="1" smtClean="0">
                <a:latin typeface="Times New Roman" panose="02020603050405020304" pitchFamily="18" charset="0"/>
                <a:cs typeface="Times New Roman" panose="02020603050405020304" pitchFamily="18" charset="0"/>
              </a:rPr>
              <a:t>змістом</a:t>
            </a:r>
            <a:r>
              <a:rPr lang="ru-RU" sz="2700" dirty="0" smtClean="0">
                <a:latin typeface="Times New Roman" panose="02020603050405020304" pitchFamily="18" charset="0"/>
                <a:cs typeface="Times New Roman" panose="02020603050405020304" pitchFamily="18" charset="0"/>
              </a:rPr>
              <a:t> є </a:t>
            </a:r>
            <a:r>
              <a:rPr lang="ru-RU" sz="2700" dirty="0" err="1" smtClean="0">
                <a:latin typeface="Times New Roman" panose="02020603050405020304" pitchFamily="18" charset="0"/>
                <a:cs typeface="Times New Roman" panose="02020603050405020304" pitchFamily="18" charset="0"/>
              </a:rPr>
              <a:t>ширшим</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ніж</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етнічна</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група</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2700" dirty="0" err="1" smtClean="0">
                <a:latin typeface="Times New Roman" panose="02020603050405020304" pitchFamily="18" charset="0"/>
                <a:cs typeface="Times New Roman" panose="02020603050405020304" pitchFamily="18" charset="0"/>
              </a:rPr>
              <a:t>Консолідуючі</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чинники</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1) </a:t>
            </a:r>
            <a:r>
              <a:rPr lang="ru-RU" sz="2700" dirty="0" err="1" smtClean="0">
                <a:latin typeface="Times New Roman" panose="02020603050405020304" pitchFamily="18" charset="0"/>
                <a:cs typeface="Times New Roman" panose="02020603050405020304" pitchFamily="18" charset="0"/>
              </a:rPr>
              <a:t>М.Вебер</a:t>
            </a:r>
            <a:r>
              <a:rPr lang="ru-RU" sz="2700" dirty="0" smtClean="0">
                <a:latin typeface="Times New Roman" panose="02020603050405020304" pitchFamily="18" charset="0"/>
                <a:cs typeface="Times New Roman" panose="02020603050405020304" pitchFamily="18" charset="0"/>
              </a:rPr>
              <a:t> – </a:t>
            </a:r>
            <a:r>
              <a:rPr lang="ru-RU" sz="2700" dirty="0" err="1" smtClean="0">
                <a:latin typeface="Times New Roman" panose="02020603050405020304" pitchFamily="18" charset="0"/>
                <a:cs typeface="Times New Roman" panose="02020603050405020304" pitchFamily="18" charset="0"/>
              </a:rPr>
              <a:t>мова</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релігія</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звичаї</a:t>
            </a:r>
            <a:r>
              <a:rPr lang="ru-RU" sz="2700" dirty="0" smtClean="0">
                <a:latin typeface="Times New Roman" panose="02020603050405020304" pitchFamily="18" charset="0"/>
                <a:cs typeface="Times New Roman" panose="02020603050405020304" pitchFamily="18" charset="0"/>
              </a:rPr>
              <a:t>, доля, </a:t>
            </a:r>
            <a:r>
              <a:rPr lang="ru-RU" sz="2700" dirty="0" err="1" smtClean="0">
                <a:latin typeface="Times New Roman" panose="02020603050405020304" pitchFamily="18" charset="0"/>
                <a:cs typeface="Times New Roman" panose="02020603050405020304" pitchFamily="18" charset="0"/>
              </a:rPr>
              <a:t>прагнення</a:t>
            </a:r>
            <a:r>
              <a:rPr lang="ru-RU" sz="2700" dirty="0" smtClean="0">
                <a:latin typeface="Times New Roman" panose="02020603050405020304" pitchFamily="18" charset="0"/>
                <a:cs typeface="Times New Roman" panose="02020603050405020304" pitchFamily="18" charset="0"/>
              </a:rPr>
              <a:t> до </a:t>
            </a:r>
            <a:r>
              <a:rPr lang="ru-RU" sz="2700" dirty="0" err="1" smtClean="0">
                <a:latin typeface="Times New Roman" panose="02020603050405020304" pitchFamily="18" charset="0"/>
                <a:cs typeface="Times New Roman" panose="02020603050405020304" pitchFamily="18" charset="0"/>
              </a:rPr>
              <a:t>національного</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обособлення</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2) </a:t>
            </a:r>
            <a:r>
              <a:rPr lang="ru-RU" sz="2700" dirty="0" err="1" smtClean="0">
                <a:latin typeface="Times New Roman" panose="02020603050405020304" pitchFamily="18" charset="0"/>
                <a:cs typeface="Times New Roman" panose="02020603050405020304" pitchFamily="18" charset="0"/>
              </a:rPr>
              <a:t>радянська</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традиція</a:t>
            </a:r>
            <a:r>
              <a:rPr lang="ru-RU" sz="2700" dirty="0" smtClean="0">
                <a:latin typeface="Times New Roman" panose="02020603050405020304" pitchFamily="18" charset="0"/>
                <a:cs typeface="Times New Roman" panose="02020603050405020304" pitchFamily="18" charset="0"/>
              </a:rPr>
              <a:t> – </a:t>
            </a:r>
            <a:r>
              <a:rPr lang="ru-RU" sz="2700" dirty="0" err="1" smtClean="0">
                <a:latin typeface="Times New Roman" panose="02020603050405020304" pitchFamily="18" charset="0"/>
                <a:cs typeface="Times New Roman" panose="02020603050405020304" pitchFamily="18" charset="0"/>
              </a:rPr>
              <a:t>територія</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економічні</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зв’язки</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мова</a:t>
            </a:r>
            <a:r>
              <a:rPr lang="ru-RU" sz="2700" dirty="0" smtClean="0">
                <a:latin typeface="Times New Roman" panose="02020603050405020304" pitchFamily="18" charset="0"/>
                <a:cs typeface="Times New Roman" panose="02020603050405020304" pitchFamily="18" charset="0"/>
              </a:rPr>
              <a:t> та </a:t>
            </a:r>
            <a:r>
              <a:rPr lang="ru-RU" sz="2700" dirty="0" err="1" smtClean="0">
                <a:latin typeface="Times New Roman" panose="02020603050405020304" pitchFamily="18" charset="0"/>
                <a:cs typeface="Times New Roman" panose="02020603050405020304" pitchFamily="18" charset="0"/>
              </a:rPr>
              <a:t>традиції</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3) </a:t>
            </a:r>
            <a:r>
              <a:rPr lang="ru-RU" sz="2700" dirty="0" err="1" smtClean="0">
                <a:latin typeface="Times New Roman" panose="02020603050405020304" pitchFamily="18" charset="0"/>
                <a:cs typeface="Times New Roman" panose="02020603050405020304" pitchFamily="18" charset="0"/>
              </a:rPr>
              <a:t>пострадянська</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традиція</a:t>
            </a:r>
            <a:r>
              <a:rPr lang="ru-RU" sz="2700" dirty="0" smtClean="0">
                <a:latin typeface="Times New Roman" panose="02020603050405020304" pitchFamily="18" charset="0"/>
                <a:cs typeface="Times New Roman" panose="02020603050405020304" pitchFamily="18" charset="0"/>
              </a:rPr>
              <a:t> – </a:t>
            </a:r>
            <a:r>
              <a:rPr lang="ru-RU" sz="2700" dirty="0" err="1" smtClean="0">
                <a:latin typeface="Times New Roman" panose="02020603050405020304" pitchFamily="18" charset="0"/>
                <a:cs typeface="Times New Roman" panose="02020603050405020304" pitchFamily="18" charset="0"/>
              </a:rPr>
              <a:t>об’єктивна</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символіка</a:t>
            </a:r>
            <a:r>
              <a:rPr lang="ru-RU" sz="2700" dirty="0" smtClean="0">
                <a:latin typeface="Times New Roman" panose="02020603050405020304" pitchFamily="18" charset="0"/>
                <a:cs typeface="Times New Roman" panose="02020603050405020304" pitchFamily="18" charset="0"/>
              </a:rPr>
              <a:t> та </a:t>
            </a:r>
            <a:r>
              <a:rPr lang="ru-RU" sz="2700" dirty="0" err="1" smtClean="0">
                <a:latin typeface="Times New Roman" panose="02020603050405020304" pitchFamily="18" charset="0"/>
                <a:cs typeface="Times New Roman" panose="02020603050405020304" pitchFamily="18" charset="0"/>
              </a:rPr>
              <a:t>суб’єктивна</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реація</a:t>
            </a:r>
            <a:r>
              <a:rPr lang="ru-RU" sz="2700"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 герб.</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400" dirty="0">
                <a:solidFill>
                  <a:srgbClr val="0000FF"/>
                </a:solidFill>
                <a:latin typeface="Times New Roman" panose="02020603050405020304" pitchFamily="18" charset="0"/>
                <a:ea typeface="Times New Roman" panose="02020603050405020304" pitchFamily="18" charset="0"/>
              </a:rPr>
              <a:t/>
            </a:r>
            <a:br>
              <a:rPr lang="ru-RU" sz="2400" dirty="0">
                <a:solidFill>
                  <a:srgbClr val="0000FF"/>
                </a:solidFill>
                <a:latin typeface="Times New Roman" panose="02020603050405020304" pitchFamily="18" charset="0"/>
                <a:ea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710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02981D-12C5-4FC8-A6EB-D3FBD0C24552}"/>
              </a:ext>
            </a:extLst>
          </p:cNvPr>
          <p:cNvSpPr>
            <a:spLocks noGrp="1"/>
          </p:cNvSpPr>
          <p:nvPr>
            <p:ph type="title"/>
          </p:nvPr>
        </p:nvSpPr>
        <p:spPr>
          <a:xfrm>
            <a:off x="765111" y="804518"/>
            <a:ext cx="11140750" cy="5167073"/>
          </a:xfrm>
        </p:spPr>
        <p:txBody>
          <a:bodyPr>
            <a:normAutofit fontScale="90000"/>
          </a:bodyPr>
          <a:lstStyle/>
          <a:p>
            <a:r>
              <a:rPr lang="ru-RU" sz="2200" b="1" dirty="0" err="1" smtClean="0">
                <a:latin typeface="Times New Roman" panose="02020603050405020304" pitchFamily="18" charset="0"/>
                <a:cs typeface="Times New Roman" panose="02020603050405020304" pitchFamily="18" charset="0"/>
              </a:rPr>
              <a:t>Питання</a:t>
            </a:r>
            <a:r>
              <a:rPr lang="ru-RU" sz="2200" b="1" dirty="0" smtClean="0">
                <a:latin typeface="Times New Roman" panose="02020603050405020304" pitchFamily="18" charset="0"/>
                <a:cs typeface="Times New Roman" panose="02020603050405020304" pitchFamily="18" charset="0"/>
              </a:rPr>
              <a:t> 2</a:t>
            </a:r>
            <a:br>
              <a:rPr lang="ru-RU" sz="2200" b="1" dirty="0" smtClean="0">
                <a:latin typeface="Times New Roman" panose="02020603050405020304" pitchFamily="18" charset="0"/>
                <a:cs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1</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Історична</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пам’ять</a:t>
            </a:r>
            <a:r>
              <a:rPr lang="ru-RU" sz="2200" dirty="0" smtClean="0">
                <a:latin typeface="Times New Roman" panose="02020603050405020304" pitchFamily="18" charset="0"/>
                <a:cs typeface="Times New Roman" panose="02020603050405020304" pitchFamily="18" charset="0"/>
              </a:rPr>
              <a:t>.</a:t>
            </a:r>
            <a:br>
              <a:rPr lang="ru-RU" sz="2200" dirty="0" smtClean="0">
                <a:latin typeface="Times New Roman" panose="02020603050405020304" pitchFamily="18" charset="0"/>
                <a:cs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2. </a:t>
            </a:r>
            <a:r>
              <a:rPr lang="ru-RU" sz="2200" dirty="0" err="1" smtClean="0">
                <a:latin typeface="Times New Roman" panose="02020603050405020304" pitchFamily="18" charset="0"/>
                <a:cs typeface="Times New Roman" panose="02020603050405020304" pitchFamily="18" charset="0"/>
              </a:rPr>
              <a:t>Національна</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свідомість</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теоретичний</a:t>
            </a:r>
            <a:r>
              <a:rPr lang="ru-RU" sz="2200" dirty="0" smtClean="0">
                <a:latin typeface="Times New Roman" panose="02020603050405020304" pitchFamily="18" charset="0"/>
                <a:cs typeface="Times New Roman" panose="02020603050405020304" pitchFamily="18" charset="0"/>
              </a:rPr>
              <a:t> та </a:t>
            </a:r>
            <a:r>
              <a:rPr lang="ru-RU" sz="2200" dirty="0" err="1" smtClean="0">
                <a:latin typeface="Times New Roman" panose="02020603050405020304" pitchFamily="18" charset="0"/>
                <a:cs typeface="Times New Roman" panose="02020603050405020304" pitchFamily="18" charset="0"/>
              </a:rPr>
              <a:t>повсякденний</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виміри</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Її</a:t>
            </a:r>
            <a:r>
              <a:rPr lang="ru-RU" sz="2200" dirty="0" smtClean="0">
                <a:latin typeface="Times New Roman" panose="02020603050405020304" pitchFamily="18" charset="0"/>
                <a:cs typeface="Times New Roman" panose="02020603050405020304" pitchFamily="18" charset="0"/>
              </a:rPr>
              <a:t> прояви:</a:t>
            </a:r>
            <a:br>
              <a:rPr lang="ru-RU" sz="2200" dirty="0" smtClean="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цілісна</a:t>
            </a:r>
            <a:r>
              <a:rPr lang="ru-RU" sz="2200" dirty="0" smtClean="0">
                <a:latin typeface="Times New Roman" panose="02020603050405020304" pitchFamily="18" charset="0"/>
                <a:cs typeface="Times New Roman" panose="02020603050405020304" pitchFamily="18" charset="0"/>
              </a:rPr>
              <a:t> картина </a:t>
            </a:r>
            <a:r>
              <a:rPr lang="ru-RU" sz="2200" dirty="0" err="1" smtClean="0">
                <a:latin typeface="Times New Roman" panose="02020603050405020304" pitchFamily="18" charset="0"/>
                <a:cs typeface="Times New Roman" panose="02020603050405020304" pitchFamily="18" charset="0"/>
              </a:rPr>
              <a:t>світу</a:t>
            </a: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трансляція</a:t>
            </a: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узагальнений</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погляд</a:t>
            </a: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3. </a:t>
            </a:r>
            <a:r>
              <a:rPr lang="ru-RU" sz="2200" dirty="0" err="1" smtClean="0">
                <a:latin typeface="Times New Roman" panose="02020603050405020304" pitchFamily="18" charset="0"/>
                <a:cs typeface="Times New Roman" panose="02020603050405020304" pitchFamily="18" charset="0"/>
              </a:rPr>
              <a:t>Національна</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самосвідомість</a:t>
            </a:r>
            <a:r>
              <a:rPr lang="ru-RU" sz="2200" dirty="0" smtClean="0">
                <a:latin typeface="Times New Roman" panose="02020603050405020304" pitchFamily="18" charset="0"/>
                <a:cs typeface="Times New Roman" panose="02020603050405020304" pitchFamily="18" charset="0"/>
              </a:rPr>
              <a:t>.</a:t>
            </a:r>
            <a:br>
              <a:rPr lang="ru-RU" sz="2200" dirty="0" smtClean="0">
                <a:latin typeface="Times New Roman" panose="02020603050405020304" pitchFamily="18" charset="0"/>
                <a:cs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4. </a:t>
            </a:r>
            <a:r>
              <a:rPr lang="ru-RU" sz="2200" dirty="0" err="1" smtClean="0">
                <a:latin typeface="Times New Roman" panose="02020603050405020304" pitchFamily="18" charset="0"/>
                <a:cs typeface="Times New Roman" panose="02020603050405020304" pitchFamily="18" charset="0"/>
              </a:rPr>
              <a:t>Національні</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інтереси</a:t>
            </a:r>
            <a:r>
              <a:rPr lang="ru-RU" sz="2200" dirty="0" smtClean="0">
                <a:latin typeface="Times New Roman" panose="02020603050405020304" pitchFamily="18" charset="0"/>
                <a:cs typeface="Times New Roman" panose="02020603050405020304" pitchFamily="18" charset="0"/>
              </a:rPr>
              <a:t>.</a:t>
            </a:r>
            <a:br>
              <a:rPr lang="ru-RU" sz="2200" dirty="0" smtClean="0">
                <a:latin typeface="Times New Roman" panose="02020603050405020304" pitchFamily="18" charset="0"/>
                <a:cs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5. </a:t>
            </a:r>
            <a:r>
              <a:rPr lang="ru-RU" sz="2200" dirty="0" err="1" smtClean="0">
                <a:latin typeface="Times New Roman" panose="02020603050405020304" pitchFamily="18" charset="0"/>
                <a:cs typeface="Times New Roman" panose="02020603050405020304" pitchFamily="18" charset="0"/>
              </a:rPr>
              <a:t>Національна</a:t>
            </a:r>
            <a:r>
              <a:rPr lang="ru-RU" sz="2200" dirty="0" smtClean="0">
                <a:latin typeface="Times New Roman" panose="02020603050405020304" pitchFamily="18" charset="0"/>
                <a:cs typeface="Times New Roman" panose="02020603050405020304" pitchFamily="18" charset="0"/>
              </a:rPr>
              <a:t> культура.</a:t>
            </a:r>
            <a:br>
              <a:rPr lang="ru-RU" sz="2200" dirty="0" smtClean="0">
                <a:latin typeface="Times New Roman" panose="02020603050405020304" pitchFamily="18" charset="0"/>
                <a:cs typeface="Times New Roman" panose="02020603050405020304" pitchFamily="18" charset="0"/>
              </a:rPr>
            </a:br>
            <a:r>
              <a:rPr lang="ru-RU" sz="2200" dirty="0" smtClean="0">
                <a:latin typeface="Times New Roman" panose="02020603050405020304" pitchFamily="18" charset="0"/>
                <a:cs typeface="Times New Roman" panose="02020603050405020304" pitchFamily="18" charset="0"/>
              </a:rPr>
              <a:t>6. </a:t>
            </a:r>
            <a:r>
              <a:rPr lang="ru-RU" sz="2200" dirty="0" err="1" smtClean="0">
                <a:latin typeface="Times New Roman" panose="02020603050405020304" pitchFamily="18" charset="0"/>
                <a:cs typeface="Times New Roman" panose="02020603050405020304" pitchFamily="18" charset="0"/>
              </a:rPr>
              <a:t>Почуття</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національної</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гідності</a:t>
            </a:r>
            <a:r>
              <a:rPr lang="ru-RU" sz="2200" dirty="0" smtClean="0">
                <a:latin typeface="Times New Roman" panose="02020603050405020304" pitchFamily="18" charset="0"/>
                <a:cs typeface="Times New Roman" panose="02020603050405020304" pitchFamily="18" charset="0"/>
              </a:rPr>
              <a:t>.</a:t>
            </a:r>
            <a:br>
              <a:rPr lang="ru-RU" sz="2200" dirty="0" smtClean="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sz="2200" b="1" dirty="0" err="1" smtClean="0">
                <a:latin typeface="Times New Roman" panose="02020603050405020304" pitchFamily="18" charset="0"/>
                <a:cs typeface="Times New Roman" panose="02020603050405020304" pitchFamily="18" charset="0"/>
              </a:rPr>
              <a:t>Передумови</a:t>
            </a:r>
            <a:r>
              <a:rPr lang="ru-RU" sz="2200" b="1" dirty="0" smtClean="0">
                <a:latin typeface="Times New Roman" panose="02020603050405020304" pitchFamily="18" charset="0"/>
                <a:cs typeface="Times New Roman" panose="02020603050405020304" pitchFamily="18" charset="0"/>
              </a:rPr>
              <a:t> </a:t>
            </a:r>
            <a:r>
              <a:rPr lang="ru-RU" sz="2200" b="1" dirty="0" err="1" smtClean="0">
                <a:latin typeface="Times New Roman" panose="02020603050405020304" pitchFamily="18" charset="0"/>
                <a:cs typeface="Times New Roman" panose="02020603050405020304" pitchFamily="18" charset="0"/>
              </a:rPr>
              <a:t>цілісності</a:t>
            </a:r>
            <a:r>
              <a:rPr lang="ru-RU" sz="2200" b="1" dirty="0" smtClean="0">
                <a:latin typeface="Times New Roman" panose="02020603050405020304" pitchFamily="18" charset="0"/>
                <a:cs typeface="Times New Roman" panose="02020603050405020304" pitchFamily="18" charset="0"/>
              </a:rPr>
              <a:t>.</a:t>
            </a:r>
            <a:br>
              <a:rPr lang="ru-RU" sz="2200" b="1" dirty="0" smtClean="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1. Феномен «ми».</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2. </a:t>
            </a:r>
            <a:r>
              <a:rPr lang="ru-RU" sz="2200" dirty="0" err="1">
                <a:latin typeface="Times New Roman" panose="02020603050405020304" pitchFamily="18" charset="0"/>
                <a:cs typeface="Times New Roman" panose="02020603050405020304" pitchFamily="18" charset="0"/>
              </a:rPr>
              <a:t>Етноцентризм</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інгруповий</a:t>
            </a:r>
            <a:r>
              <a:rPr lang="ru-RU" sz="2200" dirty="0">
                <a:latin typeface="Times New Roman" panose="02020603050405020304" pitchFamily="18" charset="0"/>
                <a:cs typeface="Times New Roman" panose="02020603050405020304" pitchFamily="18" charset="0"/>
              </a:rPr>
              <a:t> фаворитизм.</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3. </a:t>
            </a:r>
            <a:r>
              <a:rPr lang="ru-RU" sz="2200" dirty="0" err="1">
                <a:latin typeface="Times New Roman" panose="02020603050405020304" pitchFamily="18" charset="0"/>
                <a:cs typeface="Times New Roman" panose="02020603050405020304" pitchFamily="18" charset="0"/>
              </a:rPr>
              <a:t>Стереотипізація</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4. </a:t>
            </a:r>
            <a:r>
              <a:rPr lang="ru-RU" sz="2200" dirty="0" err="1">
                <a:latin typeface="Times New Roman" panose="02020603050405020304" pitchFamily="18" charset="0"/>
                <a:cs typeface="Times New Roman" panose="02020603050405020304" pitchFamily="18" charset="0"/>
              </a:rPr>
              <a:t>Соціальна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категоризація</a:t>
            </a:r>
            <a:r>
              <a:rPr lang="ru-RU" sz="2200" dirty="0">
                <a:latin typeface="Times New Roman" panose="02020603050405020304" pitchFamily="18" charset="0"/>
                <a:cs typeface="Times New Roman" panose="02020603050405020304" pitchFamily="18" charset="0"/>
              </a:rPr>
              <a:t>.</a:t>
            </a:r>
            <a:r>
              <a:rPr lang="ru-RU" dirty="0"/>
              <a:t/>
            </a:r>
            <a:br>
              <a:rPr lang="ru-RU" dirty="0"/>
            </a:br>
            <a:r>
              <a:rPr lang="ru-RU" dirty="0"/>
              <a:t/>
            </a:r>
            <a:br>
              <a:rPr lang="ru-RU" dirty="0"/>
            </a:br>
            <a:r>
              <a:rPr lang="ru-RU" dirty="0"/>
              <a:t/>
            </a:r>
            <a:br>
              <a:rPr lang="ru-RU" dirty="0"/>
            </a:br>
            <a:r>
              <a:rPr lang="uk-UA" dirty="0"/>
              <a:t> </a:t>
            </a: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t/>
            </a:r>
            <a:br>
              <a:rPr lang="ru-RU" dirty="0"/>
            </a:br>
            <a:r>
              <a:rPr lang="uk-UA" dirty="0"/>
              <a:t> </a:t>
            </a:r>
            <a:r>
              <a:rPr lang="ru-RU" dirty="0"/>
              <a:t/>
            </a:r>
            <a:br>
              <a:rPr lang="ru-RU" dirty="0"/>
            </a:br>
            <a:endParaRPr lang="ru-RU" dirty="0"/>
          </a:p>
        </p:txBody>
      </p:sp>
    </p:spTree>
    <p:extLst>
      <p:ext uri="{BB962C8B-B14F-4D97-AF65-F5344CB8AC3E}">
        <p14:creationId xmlns:p14="http://schemas.microsoft.com/office/powerpoint/2010/main" val="140025703"/>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196</TotalTime>
  <Words>6</Words>
  <Application>Microsoft Office PowerPoint</Application>
  <PresentationFormat>Широкоэкранный</PresentationFormat>
  <Paragraphs>5</Paragraphs>
  <Slides>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Century Gothic</vt:lpstr>
      <vt:lpstr>Times New Roman</vt:lpstr>
      <vt:lpstr>Галерея</vt:lpstr>
      <vt:lpstr>Тема  Поняття та ознаки нації</vt:lpstr>
      <vt:lpstr> План. 1. Зміст поняття «нація». 2. Ознаки нації та передумови формування її цілісності.        </vt:lpstr>
      <vt:lpstr>Питання 1  Нація – велика соціальна група, вищий етап розвитку етносу, який є згуртованою спільністю, яка характеризується єдністю територі, мови, культри та тісними економічними зв’язками.  Визначення за змістом є ширшим, ніж «етнічна група».  Консолідуючі чинники: 1) М.Вебер – мова, релігія, звичаї, доля, прагнення до національного обособлення; 2) радянська традиція – територія, економічні зв’язки, мова та традиції; 3) пострадянська традиція – об’єктивна символіка та суб’єктивна реація / герб.     </vt:lpstr>
      <vt:lpstr>Питання 2  1. Історична пам’ять. 2. Національна свідомість (теоретичний та повсякденний виміри). Її прояви:  цілісна картина світу  трансляція  узагальнений погляд 3. Національна самосвідомість. 4. Національні інтереси. 5. Національна культура. 6. Почуття національної гідності.  Передумови цілісності. 1. Феномен «ми». 2. Етноцентризм та інгруповий фаворитизм. 3. Стереотипізація. 4. Соціальна категоризація.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30</cp:revision>
  <dcterms:created xsi:type="dcterms:W3CDTF">2019-01-24T09:36:20Z</dcterms:created>
  <dcterms:modified xsi:type="dcterms:W3CDTF">2020-11-25T10:53:06Z</dcterms:modified>
</cp:coreProperties>
</file>