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56" r:id="rId2"/>
    <p:sldId id="257" r:id="rId3"/>
    <p:sldId id="467" r:id="rId4"/>
    <p:sldId id="305" r:id="rId5"/>
    <p:sldId id="307" r:id="rId6"/>
    <p:sldId id="464" r:id="rId7"/>
    <p:sldId id="392" r:id="rId8"/>
    <p:sldId id="306" r:id="rId9"/>
    <p:sldId id="463" r:id="rId10"/>
    <p:sldId id="312" r:id="rId11"/>
    <p:sldId id="310" r:id="rId12"/>
    <p:sldId id="309" r:id="rId13"/>
    <p:sldId id="318" r:id="rId14"/>
    <p:sldId id="317" r:id="rId15"/>
    <p:sldId id="316" r:id="rId16"/>
    <p:sldId id="315" r:id="rId17"/>
    <p:sldId id="314" r:id="rId18"/>
    <p:sldId id="313" r:id="rId19"/>
    <p:sldId id="325" r:id="rId20"/>
    <p:sldId id="324" r:id="rId21"/>
    <p:sldId id="323" r:id="rId22"/>
    <p:sldId id="321" r:id="rId23"/>
    <p:sldId id="319" r:id="rId24"/>
    <p:sldId id="335" r:id="rId25"/>
    <p:sldId id="334" r:id="rId26"/>
    <p:sldId id="333" r:id="rId27"/>
    <p:sldId id="330" r:id="rId28"/>
    <p:sldId id="329" r:id="rId29"/>
    <p:sldId id="327" r:id="rId30"/>
    <p:sldId id="340" r:id="rId31"/>
    <p:sldId id="339" r:id="rId32"/>
    <p:sldId id="337" r:id="rId33"/>
    <p:sldId id="344" r:id="rId34"/>
    <p:sldId id="468" r:id="rId35"/>
    <p:sldId id="469"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2A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779" autoAdjust="0"/>
    <p:restoredTop sz="86420" autoAdjust="0"/>
  </p:normalViewPr>
  <p:slideViewPr>
    <p:cSldViewPr>
      <p:cViewPr varScale="1">
        <p:scale>
          <a:sx n="63" d="100"/>
          <a:sy n="63" d="100"/>
        </p:scale>
        <p:origin x="-1626" y="-108"/>
      </p:cViewPr>
      <p:guideLst>
        <p:guide orient="horz" pos="2160"/>
        <p:guide pos="2880"/>
      </p:guideLst>
    </p:cSldViewPr>
  </p:slideViewPr>
  <p:outlineViewPr>
    <p:cViewPr>
      <p:scale>
        <a:sx n="33" d="100"/>
        <a:sy n="33" d="100"/>
      </p:scale>
      <p:origin x="0" y="-9084"/>
    </p:cViewPr>
  </p:outlineViewPr>
  <p:notesTextViewPr>
    <p:cViewPr>
      <p:scale>
        <a:sx n="100" d="100"/>
        <a:sy n="100" d="100"/>
      </p:scale>
      <p:origin x="0" y="0"/>
    </p:cViewPr>
  </p:notesTextViewPr>
  <p:sorterViewPr>
    <p:cViewPr>
      <p:scale>
        <a:sx n="70" d="100"/>
        <a:sy n="70" d="100"/>
      </p:scale>
      <p:origin x="0" y="15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60980B-DA08-4BC9-B8E3-44D1FB46BD44}" type="datetimeFigureOut">
              <a:rPr lang="uk-UA" smtClean="0"/>
              <a:t>09.09.2020</a:t>
            </a:fld>
            <a:endParaRPr lang="uk-UA"/>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6F5F5F-A5A1-4ACF-B4E1-06AD9C508342}" type="slidenum">
              <a:rPr lang="uk-UA" smtClean="0"/>
              <a:t>‹#›</a:t>
            </a:fld>
            <a:endParaRPr lang="uk-UA"/>
          </a:p>
        </p:txBody>
      </p:sp>
    </p:spTree>
    <p:extLst>
      <p:ext uri="{BB962C8B-B14F-4D97-AF65-F5344CB8AC3E}">
        <p14:creationId xmlns:p14="http://schemas.microsoft.com/office/powerpoint/2010/main" val="841075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6E6F5F5F-A5A1-4ACF-B4E1-06AD9C508342}" type="slidenum">
              <a:rPr lang="uk-UA" smtClean="0"/>
              <a:t>2</a:t>
            </a:fld>
            <a:endParaRPr lang="uk-UA"/>
          </a:p>
        </p:txBody>
      </p:sp>
    </p:spTree>
    <p:extLst>
      <p:ext uri="{BB962C8B-B14F-4D97-AF65-F5344CB8AC3E}">
        <p14:creationId xmlns:p14="http://schemas.microsoft.com/office/powerpoint/2010/main" val="63193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uk-UA" altLang="uk-UA"/>
              <a:t>Резюме</a:t>
            </a:r>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uk-UA" altLang="uk-UA"/>
          </a:p>
        </p:txBody>
      </p:sp>
    </p:spTree>
    <p:extLst>
      <p:ext uri="{BB962C8B-B14F-4D97-AF65-F5344CB8AC3E}">
        <p14:creationId xmlns:p14="http://schemas.microsoft.com/office/powerpoint/2010/main" val="319149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uk-UA" altLang="uk-UA"/>
              <a:t>Резюме</a:t>
            </a: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pPr>
              <a:lnSpc>
                <a:spcPct val="80000"/>
              </a:lnSpc>
            </a:pPr>
            <a:endParaRPr lang="uk-UA" altLang="uk-UA" sz="1000"/>
          </a:p>
        </p:txBody>
      </p:sp>
    </p:spTree>
    <p:extLst>
      <p:ext uri="{BB962C8B-B14F-4D97-AF65-F5344CB8AC3E}">
        <p14:creationId xmlns:p14="http://schemas.microsoft.com/office/powerpoint/2010/main" val="372715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uk-UA" altLang="uk-UA"/>
              <a:t>Резюме</a:t>
            </a: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pPr>
              <a:lnSpc>
                <a:spcPct val="90000"/>
              </a:lnSpc>
            </a:pPr>
            <a:endParaRPr lang="uk-UA" altLang="uk-UA"/>
          </a:p>
        </p:txBody>
      </p:sp>
    </p:spTree>
    <p:extLst>
      <p:ext uri="{BB962C8B-B14F-4D97-AF65-F5344CB8AC3E}">
        <p14:creationId xmlns:p14="http://schemas.microsoft.com/office/powerpoint/2010/main" val="916885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59B4813-6711-4F94-95F0-AB243AC0CD53}" type="datetime1">
              <a:rPr lang="ru-RU" smtClean="0"/>
              <a:t>09.09.2020</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E0657B8-5127-48C1-AF3B-7A2A7DBDFE72}" type="datetime1">
              <a:rPr lang="ru-RU" smtClean="0"/>
              <a:t>09.09.2020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p>
            <a:fld id="{3DF5C2DD-E6F2-4C42-98E4-FDC2F2ED261A}" type="datetime1">
              <a:rPr lang="ru-RU" smtClean="0"/>
              <a:t>09.09.2020</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51ED3B9-6B2E-4E4E-AE1D-9D57C0079E9F}" type="datetime1">
              <a:rPr lang="ru-RU" smtClean="0"/>
              <a:t>09.09.2020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692AD18-B931-4C97-8A46-050BEDB216C6}" type="datetime1">
              <a:rPr lang="ru-RU" smtClean="0"/>
              <a:t>09.09.2020</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F4ED4DE-4C57-473F-AB81-953AF29C6FE1}" type="datetime1">
              <a:rPr lang="ru-RU" smtClean="0"/>
              <a:t>09.09.2020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F3E91FB-368A-4B6A-8543-859FE62BB43A}" type="datetime1">
              <a:rPr lang="ru-RU" smtClean="0"/>
              <a:t>09.09.2020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06BAF95-9DDD-4310-B8C2-7396DAEDCC45}" type="datetime1">
              <a:rPr lang="ru-RU" smtClean="0"/>
              <a:t>09.09.2020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7A0645ED-AFB5-4FED-A2DC-E5F6FB414580}" type="datetime1">
              <a:rPr lang="ru-RU" smtClean="0"/>
              <a:t>09.09.2020</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2ECE0A6-909A-4D4E-8933-3C702584EEBB}" type="datetime1">
              <a:rPr lang="ru-RU" smtClean="0"/>
              <a:t>09.09.2020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p>
            <a:fld id="{347B19B9-D585-4413-AF6A-67F934BCFBD3}" type="datetime1">
              <a:rPr lang="ru-RU" smtClean="0"/>
              <a:t>09.09.2020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160FC47-88D9-480B-9A1F-D0D514B8BFDF}" type="datetime1">
              <a:rPr lang="ru-RU" smtClean="0"/>
              <a:t>09.09.2020</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europass.cedefop.europa.eu/documents/curriculum-vitae" TargetMode="External"/><Relationship Id="rId2" Type="http://schemas.openxmlformats.org/officeDocument/2006/relationships/hyperlink" Target="http://zakon0.rada.gov.ua/laws/show/322-08"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2915816" y="2701244"/>
            <a:ext cx="6040760" cy="1303820"/>
          </a:xfrm>
          <a:prstGeom prst="rect">
            <a:avLst/>
          </a:prstGeom>
        </p:spPr>
        <p:txBody>
          <a:bodyPr vert="horz" lIns="45720" tIns="0" rIns="45720" bIns="0" anchor="b" anchorCtr="0">
            <a:normAutofit fontScale="97500"/>
          </a:bodyPr>
          <a:lstStyle/>
          <a:p>
            <a:pPr lvl="0" algn="ctr">
              <a:spcBef>
                <a:spcPct val="0"/>
              </a:spcBef>
              <a:defRPr/>
            </a:pPr>
            <a:r>
              <a:rPr kumimoji="0" lang="uk-UA" sz="3600" b="1" i="0" u="none" strike="noStrike" kern="1200" cap="all" spc="0" normalizeH="0" baseline="0" noProof="0" dirty="0" smtClean="0">
                <a:ln w="500">
                  <a:solidFill>
                    <a:schemeClr val="tx2">
                      <a:shade val="20000"/>
                      <a:satMod val="120000"/>
                    </a:schemeClr>
                  </a:solidFill>
                </a:ln>
                <a:solidFill>
                  <a:schemeClr val="accent4"/>
                </a:solidFill>
                <a:effectLst/>
                <a:uLnTx/>
                <a:uFillTx/>
                <a:latin typeface="+mj-lt"/>
                <a:ea typeface="+mj-ea"/>
                <a:cs typeface="+mj-cs"/>
              </a:rPr>
              <a:t>Лекція №</a:t>
            </a:r>
            <a:r>
              <a:rPr lang="en-US" sz="3600" b="1" cap="all" dirty="0" smtClean="0">
                <a:ln w="500">
                  <a:solidFill>
                    <a:schemeClr val="tx2">
                      <a:shade val="20000"/>
                      <a:satMod val="120000"/>
                    </a:schemeClr>
                  </a:solidFill>
                </a:ln>
                <a:solidFill>
                  <a:schemeClr val="accent4"/>
                </a:solidFill>
                <a:latin typeface="+mj-lt"/>
                <a:ea typeface="+mj-ea"/>
                <a:cs typeface="+mj-cs"/>
              </a:rPr>
              <a:t>4. </a:t>
            </a:r>
            <a:r>
              <a:rPr lang="uk-UA" sz="3600" b="1" cap="all" dirty="0" smtClean="0">
                <a:ln w="500">
                  <a:solidFill>
                    <a:schemeClr val="tx2">
                      <a:shade val="20000"/>
                      <a:satMod val="120000"/>
                    </a:schemeClr>
                  </a:solidFill>
                </a:ln>
                <a:solidFill>
                  <a:schemeClr val="accent4"/>
                </a:solidFill>
                <a:latin typeface="+mj-lt"/>
                <a:ea typeface="+mj-ea"/>
                <a:cs typeface="+mj-cs"/>
              </a:rPr>
              <a:t>Співбесіда</a:t>
            </a:r>
          </a:p>
          <a:p>
            <a:pPr lvl="0" algn="ctr">
              <a:spcBef>
                <a:spcPct val="0"/>
              </a:spcBef>
              <a:defRPr/>
            </a:pPr>
            <a:r>
              <a:rPr lang="uk-UA" sz="36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 </a:t>
            </a:r>
            <a:endParaRPr lang="ru-RU" sz="36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endParaRPr>
          </a:p>
        </p:txBody>
      </p:sp>
      <p:sp>
        <p:nvSpPr>
          <p:cNvPr id="7" name="Подзаголовок 2"/>
          <p:cNvSpPr txBox="1">
            <a:spLocks/>
          </p:cNvSpPr>
          <p:nvPr/>
        </p:nvSpPr>
        <p:spPr>
          <a:xfrm>
            <a:off x="2555776" y="5517232"/>
            <a:ext cx="6400800" cy="1057672"/>
          </a:xfrm>
          <a:prstGeom prst="rect">
            <a:avLst/>
          </a:prstGeom>
        </p:spPr>
        <p:txBody>
          <a:bodyPr vert="horz" lIns="45720" tIns="0" rIns="45720" bIns="0">
            <a:normAutofit/>
          </a:bodyPr>
          <a:lstStyle/>
          <a:p>
            <a:pPr marL="0" marR="0" lvl="0" indent="0" algn="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uk-UA" sz="2200" b="0" i="0" u="none" strike="noStrike" kern="1200" cap="none" spc="0" normalizeH="0" baseline="0" noProof="0" smtClean="0">
                <a:ln>
                  <a:noFill/>
                </a:ln>
                <a:solidFill>
                  <a:srgbClr val="FFFFFF"/>
                </a:solidFill>
                <a:effectLst/>
                <a:uLnTx/>
                <a:uFillTx/>
                <a:latin typeface="+mn-lt"/>
                <a:ea typeface="+mn-ea"/>
                <a:cs typeface="+mn-cs"/>
              </a:rPr>
              <a:t>Лектор доц., к.б.н. Корнет М.М. </a:t>
            </a:r>
            <a:endParaRPr kumimoji="0" lang="ru-RU" sz="2200" b="0" i="0" u="none" strike="noStrike" kern="1200" cap="none" spc="0" normalizeH="0" baseline="0" noProof="0" dirty="0">
              <a:ln>
                <a:noFill/>
              </a:ln>
              <a:solidFill>
                <a:srgbClr val="FFFFFF"/>
              </a:solidFill>
              <a:effectLst/>
              <a:uLnTx/>
              <a:uFillTx/>
              <a:latin typeface="+mn-lt"/>
              <a:ea typeface="+mn-ea"/>
              <a:cs typeface="+mn-cs"/>
            </a:endParaRPr>
          </a:p>
        </p:txBody>
      </p:sp>
      <p:sp>
        <p:nvSpPr>
          <p:cNvPr id="8" name="Прямоугольник 7"/>
          <p:cNvSpPr/>
          <p:nvPr/>
        </p:nvSpPr>
        <p:spPr>
          <a:xfrm>
            <a:off x="3080798" y="260648"/>
            <a:ext cx="5618846" cy="830997"/>
          </a:xfrm>
          <a:prstGeom prst="rect">
            <a:avLst/>
          </a:prstGeom>
        </p:spPr>
        <p:txBody>
          <a:bodyPr wrap="none">
            <a:spAutoFit/>
          </a:bodyPr>
          <a:lstStyle/>
          <a:p>
            <a:pPr algn="r"/>
            <a:r>
              <a:rPr lang="uk-UA" sz="2400" dirty="0" smtClean="0">
                <a:solidFill>
                  <a:schemeClr val="tx2">
                    <a:lumMod val="20000"/>
                    <a:lumOff val="80000"/>
                  </a:schemeClr>
                </a:solidFill>
              </a:rPr>
              <a:t>Запорізький національній університет</a:t>
            </a:r>
          </a:p>
          <a:p>
            <a:pPr algn="ctr"/>
            <a:r>
              <a:rPr lang="uk-UA" sz="2400" dirty="0" smtClean="0">
                <a:solidFill>
                  <a:schemeClr val="tx2">
                    <a:lumMod val="20000"/>
                    <a:lumOff val="80000"/>
                  </a:schemeClr>
                </a:solidFill>
              </a:rPr>
              <a:t>Кафедра хімії </a:t>
            </a:r>
            <a:endParaRPr lang="ru-RU" sz="2400" dirty="0">
              <a:solidFill>
                <a:schemeClr val="tx2">
                  <a:lumMod val="20000"/>
                  <a:lumOff val="80000"/>
                </a:schemeClr>
              </a:solidFill>
            </a:endParaRPr>
          </a:p>
        </p:txBody>
      </p:sp>
      <p:pic>
        <p:nvPicPr>
          <p:cNvPr id="9" name="Picture 2" descr="http://cs619531.vk.me/v619531124/a89/jgwPXkhAvj0.jpg"/>
          <p:cNvPicPr>
            <a:picLocks noChangeAspect="1" noChangeArrowheads="1"/>
          </p:cNvPicPr>
          <p:nvPr/>
        </p:nvPicPr>
        <p:blipFill>
          <a:blip r:embed="rId2" cstate="print"/>
          <a:srcRect/>
          <a:stretch>
            <a:fillRect/>
          </a:stretch>
        </p:blipFill>
        <p:spPr bwMode="auto">
          <a:xfrm>
            <a:off x="107504" y="692696"/>
            <a:ext cx="2083660" cy="1956019"/>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1026" name="Picture 2" descr="Результат пошуку зображень за запитом &quot;співбесіда&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472" y="4034859"/>
            <a:ext cx="2635328" cy="1482373"/>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725C68B6-61C2-468F-89AB-4B9F7531AA68}" type="slidenum">
              <a:rPr lang="ru-RU" smtClean="0"/>
              <a:pPr/>
              <a:t>1</a:t>
            </a:fld>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836712"/>
            <a:ext cx="5218581" cy="332398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indent="450215" algn="just">
              <a:lnSpc>
                <a:spcPct val="150000"/>
              </a:lnSpc>
              <a:spcAft>
                <a:spcPts val="0"/>
              </a:spcAft>
            </a:pPr>
            <a:r>
              <a:rPr lang="uk-UA" sz="2000" b="1" dirty="0" smtClean="0">
                <a:ea typeface="Times New Roman" panose="02020603050405020304" pitchFamily="18" charset="0"/>
              </a:rPr>
              <a:t>Загальні </a:t>
            </a:r>
            <a:r>
              <a:rPr lang="uk-UA" sz="2000" b="1" dirty="0">
                <a:ea typeface="Times New Roman" panose="02020603050405020304" pitchFamily="18" charset="0"/>
              </a:rPr>
              <a:t>питання</a:t>
            </a:r>
            <a:endParaRPr lang="uk-UA" sz="2000" dirty="0">
              <a:ea typeface="Times New Roman" panose="02020603050405020304" pitchFamily="18" charset="0"/>
            </a:endParaRPr>
          </a:p>
          <a:p>
            <a:pPr indent="450215" algn="just">
              <a:lnSpc>
                <a:spcPct val="150000"/>
              </a:lnSpc>
              <a:spcAft>
                <a:spcPts val="0"/>
              </a:spcAft>
              <a:tabLst>
                <a:tab pos="800100" algn="l"/>
              </a:tabLst>
            </a:pPr>
            <a:r>
              <a:rPr lang="uk-UA" sz="2000" dirty="0">
                <a:ea typeface="Times New Roman" panose="02020603050405020304" pitchFamily="18" charset="0"/>
              </a:rPr>
              <a:t>1. Якими трьома характеристиками Ви себе охарактеризуєте?</a:t>
            </a:r>
          </a:p>
          <a:p>
            <a:pPr indent="450215" algn="just">
              <a:lnSpc>
                <a:spcPct val="150000"/>
              </a:lnSpc>
              <a:spcAft>
                <a:spcPts val="0"/>
              </a:spcAft>
            </a:pPr>
            <a:r>
              <a:rPr lang="uk-UA" sz="2000" dirty="0">
                <a:ea typeface="Times New Roman" panose="02020603050405020304" pitchFamily="18" charset="0"/>
              </a:rPr>
              <a:t>2. Якими трьома характеристиками охарактеризують Вас ваші колеги?</a:t>
            </a:r>
          </a:p>
          <a:p>
            <a:pPr indent="450215" algn="just">
              <a:lnSpc>
                <a:spcPct val="150000"/>
              </a:lnSpc>
              <a:spcAft>
                <a:spcPts val="0"/>
              </a:spcAft>
            </a:pPr>
            <a:r>
              <a:rPr lang="uk-UA" sz="2000" dirty="0">
                <a:ea typeface="Times New Roman" panose="02020603050405020304" pitchFamily="18" charset="0"/>
              </a:rPr>
              <a:t>3. Яку потребу Ви задовольняєте, погоджуючись на цю роботу?</a:t>
            </a:r>
            <a:endParaRPr lang="uk-UA" sz="2000" dirty="0">
              <a:effectLst/>
              <a:ea typeface="Times New Roman" panose="02020603050405020304" pitchFamily="18" charset="0"/>
            </a:endParaRPr>
          </a:p>
        </p:txBody>
      </p:sp>
      <p:sp>
        <p:nvSpPr>
          <p:cNvPr id="4" name="AutoShape 4" descr="Результат пошуку зображень за запитом &quot;співбесіда&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5" name="AutoShape 6" descr="Результат пошуку зображень за запитом &quot;співбесіда&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7" name="Picture 2" descr="Результат пошуку зображень за запитом &quot;співбесід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836712"/>
            <a:ext cx="3562400" cy="3375223"/>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314359" y="131668"/>
            <a:ext cx="3267241" cy="58477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uk-UA" sz="3200" b="1" dirty="0" smtClean="0">
                <a:effectLst>
                  <a:outerShdw blurRad="38100" dist="38100" dir="2700000" algn="tl">
                    <a:srgbClr val="000000">
                      <a:alpha val="43137"/>
                    </a:srgbClr>
                  </a:outerShdw>
                </a:effectLst>
              </a:rPr>
              <a:t>Типові питання</a:t>
            </a:r>
            <a:endParaRPr lang="uk-UA" sz="3200" b="1" dirty="0">
              <a:effectLst>
                <a:outerShdw blurRad="38100" dist="38100" dir="2700000" algn="tl">
                  <a:srgbClr val="000000">
                    <a:alpha val="43137"/>
                  </a:srgbClr>
                </a:outerShdw>
              </a:effectLst>
            </a:endParaRPr>
          </a:p>
        </p:txBody>
      </p:sp>
      <p:sp>
        <p:nvSpPr>
          <p:cNvPr id="9" name="Прямоугольник 8"/>
          <p:cNvSpPr/>
          <p:nvPr/>
        </p:nvSpPr>
        <p:spPr>
          <a:xfrm>
            <a:off x="0" y="4306989"/>
            <a:ext cx="9144000" cy="258532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450215" algn="just">
              <a:lnSpc>
                <a:spcPct val="150000"/>
              </a:lnSpc>
              <a:spcAft>
                <a:spcPts val="0"/>
              </a:spcAft>
            </a:pPr>
            <a:r>
              <a:rPr lang="uk-UA" dirty="0">
                <a:ea typeface="Times New Roman" panose="02020603050405020304" pitchFamily="18" charset="0"/>
              </a:rPr>
              <a:t>4. Якщо Ви зіткнетеся на роботі із серйозними труднощами, якими вони, на Ваш погляд, будуть?</a:t>
            </a:r>
          </a:p>
          <a:p>
            <a:pPr indent="450215" algn="just">
              <a:lnSpc>
                <a:spcPct val="150000"/>
              </a:lnSpc>
              <a:spcAft>
                <a:spcPts val="0"/>
              </a:spcAft>
            </a:pPr>
            <a:r>
              <a:rPr lang="uk-UA" dirty="0">
                <a:ea typeface="Times New Roman" panose="02020603050405020304" pitchFamily="18" charset="0"/>
              </a:rPr>
              <a:t>5. Якби у Вас був вибір, чим би зайнялися – розробленням планів і стратегій чи їхньою реалізацією?</a:t>
            </a:r>
          </a:p>
          <a:p>
            <a:pPr indent="450215" algn="just">
              <a:lnSpc>
                <a:spcPct val="150000"/>
              </a:lnSpc>
              <a:spcAft>
                <a:spcPts val="0"/>
              </a:spcAft>
            </a:pPr>
            <a:r>
              <a:rPr lang="uk-UA" dirty="0">
                <a:ea typeface="Times New Roman" panose="02020603050405020304" pitchFamily="18" charset="0"/>
              </a:rPr>
              <a:t>6. Розкажіть про три ситуації у Вашому житті, в яких Ви не досягли успіху. Чому?</a:t>
            </a:r>
            <a:endParaRPr lang="uk-UA" dirty="0">
              <a:effectLst/>
              <a:ea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10</a:t>
            </a:fld>
            <a:endParaRPr lang="ru-RU"/>
          </a:p>
        </p:txBody>
      </p:sp>
    </p:spTree>
    <p:extLst>
      <p:ext uri="{BB962C8B-B14F-4D97-AF65-F5344CB8AC3E}">
        <p14:creationId xmlns:p14="http://schemas.microsoft.com/office/powerpoint/2010/main" val="259799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anim calcmode="lin" valueType="num">
                                      <p:cBhvr>
                                        <p:cTn id="2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1000"/>
                                        <p:tgtEl>
                                          <p:spTgt spid="9">
                                            <p:txEl>
                                              <p:pRg st="1" end="1"/>
                                            </p:txEl>
                                          </p:spTgt>
                                        </p:tgtEl>
                                      </p:cBhvr>
                                    </p:animEffect>
                                    <p:anim calcmode="lin" valueType="num">
                                      <p:cBhvr>
                                        <p:cTn id="3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2" end="2"/>
                                            </p:txEl>
                                          </p:spTgt>
                                        </p:tgtEl>
                                        <p:attrNameLst>
                                          <p:attrName>style.visibility</p:attrName>
                                        </p:attrNameLst>
                                      </p:cBhvr>
                                      <p:to>
                                        <p:strVal val="visible"/>
                                      </p:to>
                                    </p:set>
                                    <p:animEffect transition="in" filter="fade">
                                      <p:cBhvr>
                                        <p:cTn id="42" dur="1000"/>
                                        <p:tgtEl>
                                          <p:spTgt spid="9">
                                            <p:txEl>
                                              <p:pRg st="2" end="2"/>
                                            </p:txEl>
                                          </p:spTgt>
                                        </p:tgtEl>
                                      </p:cBhvr>
                                    </p:animEffect>
                                    <p:anim calcmode="lin" valueType="num">
                                      <p:cBhvr>
                                        <p:cTn id="43"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3719"/>
            <a:ext cx="4654121" cy="655564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indent="450215" algn="just">
              <a:lnSpc>
                <a:spcPct val="150000"/>
              </a:lnSpc>
            </a:pPr>
            <a:r>
              <a:rPr lang="uk-UA" sz="2000" dirty="0">
                <a:ea typeface="Times New Roman" panose="02020603050405020304" pitchFamily="18" charset="0"/>
              </a:rPr>
              <a:t>7. Чи отримували Ви різного роду винагороди за підсумками якогось періоду?</a:t>
            </a:r>
          </a:p>
          <a:p>
            <a:pPr indent="450215" algn="just">
              <a:lnSpc>
                <a:spcPct val="150000"/>
              </a:lnSpc>
            </a:pPr>
            <a:r>
              <a:rPr lang="uk-UA" sz="2000" dirty="0">
                <a:ea typeface="Times New Roman" panose="02020603050405020304" pitchFamily="18" charset="0"/>
              </a:rPr>
              <a:t>8. Із яких причин Ви звільнили б підлеглого?</a:t>
            </a:r>
          </a:p>
          <a:p>
            <a:pPr indent="450215" algn="just">
              <a:lnSpc>
                <a:spcPct val="150000"/>
              </a:lnSpc>
            </a:pPr>
            <a:r>
              <a:rPr lang="uk-UA" sz="2000" dirty="0">
                <a:ea typeface="Times New Roman" panose="02020603050405020304" pitchFamily="18" charset="0"/>
              </a:rPr>
              <a:t>9. Якби Вам було необхідно подати про себе позитивний відгук для роботи в компанії, чи могли б Ваші наставники написати такий відгук</a:t>
            </a:r>
            <a:r>
              <a:rPr lang="uk-UA" sz="2000" dirty="0" smtClean="0">
                <a:ea typeface="Times New Roman" panose="02020603050405020304" pitchFamily="18" charset="0"/>
              </a:rPr>
              <a:t>?</a:t>
            </a:r>
          </a:p>
          <a:p>
            <a:pPr indent="450215" algn="just">
              <a:lnSpc>
                <a:spcPct val="150000"/>
              </a:lnSpc>
            </a:pPr>
            <a:r>
              <a:rPr lang="uk-UA" sz="2000" dirty="0"/>
              <a:t>10. Нам усім іноді доводиться, як мовиться, “брехати в порятунок”. Наведіть три приклади з Вашого власного досвіду</a:t>
            </a:r>
            <a:r>
              <a:rPr lang="uk-UA" sz="2000" dirty="0" smtClean="0"/>
              <a:t>.</a:t>
            </a:r>
            <a:endParaRPr lang="uk-UA" sz="2000" dirty="0">
              <a:effectLst/>
              <a:latin typeface="Times New Roman" panose="02020603050405020304" pitchFamily="18" charset="0"/>
              <a:ea typeface="Times New Roman" panose="02020603050405020304" pitchFamily="18" charset="0"/>
            </a:endParaRPr>
          </a:p>
        </p:txBody>
      </p:sp>
      <p:pic>
        <p:nvPicPr>
          <p:cNvPr id="6146" name="Picture 2" descr="Результат пошуку зображень за запитом &quot;співбесід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4121" y="1196752"/>
            <a:ext cx="4489880" cy="3717032"/>
          </a:xfrm>
          <a:prstGeom prst="rect">
            <a:avLst/>
          </a:prstGeom>
          <a:noFill/>
          <a:effectLst>
            <a:glow rad="228600">
              <a:schemeClr val="accent3">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fld id="{725C68B6-61C2-468F-89AB-4B9F7531AA68}" type="slidenum">
              <a:rPr lang="ru-RU" smtClean="0"/>
              <a:pPr/>
              <a:t>11</a:t>
            </a:fld>
            <a:endParaRPr lang="ru-RU"/>
          </a:p>
        </p:txBody>
      </p:sp>
    </p:spTree>
    <p:extLst>
      <p:ext uri="{BB962C8B-B14F-4D97-AF65-F5344CB8AC3E}">
        <p14:creationId xmlns:p14="http://schemas.microsoft.com/office/powerpoint/2010/main" val="262445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0351"/>
            <a:ext cx="8928992" cy="517064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450215" algn="just">
              <a:lnSpc>
                <a:spcPct val="150000"/>
              </a:lnSpc>
              <a:spcAft>
                <a:spcPts val="0"/>
              </a:spcAft>
            </a:pPr>
            <a:r>
              <a:rPr lang="uk-UA" sz="2000" dirty="0">
                <a:ea typeface="Times New Roman" panose="02020603050405020304" pitchFamily="18" charset="0"/>
              </a:rPr>
              <a:t>11. Опишіть найкращу і найгіршу людину, з якими Вам доводилося спілкуватись у період навчання (роботи).</a:t>
            </a:r>
          </a:p>
          <a:p>
            <a:pPr indent="450215" algn="just">
              <a:lnSpc>
                <a:spcPct val="150000"/>
              </a:lnSpc>
              <a:spcAft>
                <a:spcPts val="0"/>
              </a:spcAft>
            </a:pPr>
            <a:r>
              <a:rPr lang="uk-UA" sz="2000" dirty="0">
                <a:ea typeface="Times New Roman" panose="02020603050405020304" pitchFamily="18" charset="0"/>
              </a:rPr>
              <a:t>12. Якого типу люди найчастіше розчаровують Вас? Чому?</a:t>
            </a:r>
          </a:p>
          <a:p>
            <a:pPr indent="450215" algn="just">
              <a:lnSpc>
                <a:spcPct val="150000"/>
              </a:lnSpc>
              <a:spcAft>
                <a:spcPts val="0"/>
              </a:spcAft>
            </a:pPr>
            <a:r>
              <a:rPr lang="uk-UA" sz="2000" dirty="0">
                <a:ea typeface="Times New Roman" panose="02020603050405020304" pitchFamily="18" charset="0"/>
              </a:rPr>
              <a:t>13. Що Вам має надати організація для того, щоб отримати від Вас повну віддачу в роботі</a:t>
            </a:r>
            <a:r>
              <a:rPr lang="uk-UA" sz="2000" dirty="0" smtClean="0">
                <a:ea typeface="Times New Roman" panose="02020603050405020304" pitchFamily="18" charset="0"/>
              </a:rPr>
              <a:t>?</a:t>
            </a:r>
          </a:p>
          <a:p>
            <a:pPr indent="450215" algn="just">
              <a:lnSpc>
                <a:spcPct val="150000"/>
              </a:lnSpc>
              <a:spcAft>
                <a:spcPts val="0"/>
              </a:spcAft>
            </a:pPr>
            <a:r>
              <a:rPr lang="uk-UA" sz="2000" dirty="0">
                <a:ea typeface="Times New Roman" panose="02020603050405020304" pitchFamily="18" charset="0"/>
              </a:rPr>
              <a:t>14. Назвіть три досягнення в своєму житті, якими Ви гордитеся якнайбільше.</a:t>
            </a:r>
          </a:p>
          <a:p>
            <a:pPr indent="450215" algn="just">
              <a:lnSpc>
                <a:spcPct val="150000"/>
              </a:lnSpc>
              <a:spcAft>
                <a:spcPts val="0"/>
              </a:spcAft>
            </a:pPr>
            <a:r>
              <a:rPr lang="uk-UA" sz="2000" dirty="0">
                <a:ea typeface="Times New Roman" panose="02020603050405020304" pitchFamily="18" charset="0"/>
              </a:rPr>
              <a:t>15. Назвіть дві особливості свого характеру, які Вам під силу поліпшити.</a:t>
            </a:r>
          </a:p>
          <a:p>
            <a:pPr indent="450215" algn="just">
              <a:lnSpc>
                <a:spcPct val="150000"/>
              </a:lnSpc>
              <a:spcAft>
                <a:spcPts val="0"/>
              </a:spcAft>
            </a:pPr>
            <a:r>
              <a:rPr lang="uk-UA" sz="2000" dirty="0">
                <a:ea typeface="Times New Roman" panose="02020603050405020304" pitchFamily="18" charset="0"/>
              </a:rPr>
              <a:t>16. Чи траплялося так, що ваші ідеї і пропозиції активно прийняло і підтримало керівництво</a:t>
            </a:r>
            <a:r>
              <a:rPr lang="uk-UA" sz="2000" dirty="0" smtClean="0">
                <a:ea typeface="Times New Roman" panose="02020603050405020304" pitchFamily="18" charset="0"/>
              </a:rPr>
              <a:t>?</a:t>
            </a:r>
            <a:endParaRPr lang="uk-UA" sz="2000" dirty="0">
              <a:ea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2207" y="4563866"/>
            <a:ext cx="2961793" cy="2294134"/>
          </a:xfrm>
          <a:prstGeom prst="rect">
            <a:avLst/>
          </a:prstGeom>
        </p:spPr>
      </p:pic>
      <p:sp>
        <p:nvSpPr>
          <p:cNvPr id="3" name="Номер слайда 2"/>
          <p:cNvSpPr>
            <a:spLocks noGrp="1"/>
          </p:cNvSpPr>
          <p:nvPr>
            <p:ph type="sldNum" sz="quarter" idx="12"/>
          </p:nvPr>
        </p:nvSpPr>
        <p:spPr/>
        <p:txBody>
          <a:bodyPr/>
          <a:lstStyle/>
          <a:p>
            <a:fld id="{725C68B6-61C2-468F-89AB-4B9F7531AA68}" type="slidenum">
              <a:rPr lang="ru-RU" smtClean="0"/>
              <a:pPr/>
              <a:t>12</a:t>
            </a:fld>
            <a:endParaRPr lang="ru-RU"/>
          </a:p>
        </p:txBody>
      </p:sp>
    </p:spTree>
    <p:extLst>
      <p:ext uri="{BB962C8B-B14F-4D97-AF65-F5344CB8AC3E}">
        <p14:creationId xmlns:p14="http://schemas.microsoft.com/office/powerpoint/2010/main" val="44590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1000"/>
                                        <p:tgtEl>
                                          <p:spTgt spid="2">
                                            <p:txEl>
                                              <p:pRg st="5" end="5"/>
                                            </p:txEl>
                                          </p:spTgt>
                                        </p:tgtEl>
                                      </p:cBhvr>
                                    </p:animEffect>
                                    <p:anim calcmode="lin" valueType="num">
                                      <p:cBhvr>
                                        <p:cTn id="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animEffect transition="in" filter="fade">
                                      <p:cBhvr>
                                        <p:cTn id="35" dur="1000"/>
                                        <p:tgtEl>
                                          <p:spTgt spid="2">
                                            <p:txEl>
                                              <p:pRg st="1" end="1"/>
                                            </p:txEl>
                                          </p:spTgt>
                                        </p:tgtEl>
                                      </p:cBhvr>
                                    </p:animEffect>
                                    <p:anim calcmode="lin" valueType="num">
                                      <p:cBhvr>
                                        <p:cTn id="3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fade">
                                      <p:cBhvr>
                                        <p:cTn id="42" dur="1000"/>
                                        <p:tgtEl>
                                          <p:spTgt spid="2">
                                            <p:txEl>
                                              <p:pRg st="0" end="0"/>
                                            </p:txEl>
                                          </p:spTgt>
                                        </p:tgtEl>
                                      </p:cBhvr>
                                    </p:animEffect>
                                    <p:anim calcmode="lin" valueType="num">
                                      <p:cBhvr>
                                        <p:cTn id="4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7848872" cy="34163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450215" algn="just">
              <a:lnSpc>
                <a:spcPct val="150000"/>
              </a:lnSpc>
              <a:spcAft>
                <a:spcPts val="0"/>
              </a:spcAft>
            </a:pPr>
            <a:r>
              <a:rPr lang="uk-UA" sz="2400" dirty="0">
                <a:ea typeface="Times New Roman" panose="02020603050405020304" pitchFamily="18" charset="0"/>
              </a:rPr>
              <a:t>17. Чому Ви вибрали саме цю професію?</a:t>
            </a:r>
          </a:p>
          <a:p>
            <a:pPr indent="450215" algn="just">
              <a:lnSpc>
                <a:spcPct val="150000"/>
              </a:lnSpc>
              <a:spcAft>
                <a:spcPts val="0"/>
              </a:spcAft>
            </a:pPr>
            <a:r>
              <a:rPr lang="uk-UA" sz="2400" dirty="0">
                <a:ea typeface="Times New Roman" panose="02020603050405020304" pitchFamily="18" charset="0"/>
              </a:rPr>
              <a:t>18. Як Ви думаєте, в чому полягають найважливіші якості, яких ця робота потребує від співробітника?</a:t>
            </a:r>
          </a:p>
          <a:p>
            <a:pPr indent="450215" algn="just">
              <a:lnSpc>
                <a:spcPct val="150000"/>
              </a:lnSpc>
              <a:spcAft>
                <a:spcPts val="0"/>
              </a:spcAft>
            </a:pPr>
            <a:r>
              <a:rPr lang="uk-UA" sz="2400" dirty="0">
                <a:ea typeface="Times New Roman" panose="02020603050405020304" pitchFamily="18" charset="0"/>
              </a:rPr>
              <a:t>19. Чому Ви прийшли на співбесіду саме в нашу компанію?</a:t>
            </a:r>
            <a:endParaRPr lang="uk-UA" sz="2400" dirty="0">
              <a:effectLst/>
              <a:ea typeface="Times New Roman" panose="02020603050405020304" pitchFamily="18" charset="0"/>
            </a:endParaRPr>
          </a:p>
        </p:txBody>
      </p:sp>
      <p:pic>
        <p:nvPicPr>
          <p:cNvPr id="8196" name="Picture 4" descr="http://www.tutkatamka.com.ua/wp-content/uploads/2019/06/1-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775210"/>
            <a:ext cx="2949823" cy="294982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8198" name="Picture 6" descr="http://www.tutkatamka.com.ua/wp-content/uploads/2019/06/3-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0718" y="3790440"/>
            <a:ext cx="2753073" cy="293459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fld id="{725C68B6-61C2-468F-89AB-4B9F7531AA68}" type="slidenum">
              <a:rPr lang="ru-RU" smtClean="0"/>
              <a:pPr/>
              <a:t>13</a:t>
            </a:fld>
            <a:endParaRPr lang="ru-RU"/>
          </a:p>
        </p:txBody>
      </p:sp>
    </p:spTree>
    <p:extLst>
      <p:ext uri="{BB962C8B-B14F-4D97-AF65-F5344CB8AC3E}">
        <p14:creationId xmlns:p14="http://schemas.microsoft.com/office/powerpoint/2010/main" val="303558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476672"/>
            <a:ext cx="7920880" cy="286232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450215" algn="just">
              <a:lnSpc>
                <a:spcPct val="150000"/>
              </a:lnSpc>
              <a:spcAft>
                <a:spcPts val="0"/>
              </a:spcAft>
            </a:pPr>
            <a:r>
              <a:rPr lang="uk-UA" sz="2400" dirty="0">
                <a:ea typeface="Times New Roman" panose="02020603050405020304" pitchFamily="18" charset="0"/>
              </a:rPr>
              <a:t>20. На Вашу думку, яка структура цієї галузі?</a:t>
            </a:r>
          </a:p>
          <a:p>
            <a:pPr indent="450215" algn="just">
              <a:lnSpc>
                <a:spcPct val="150000"/>
              </a:lnSpc>
              <a:spcAft>
                <a:spcPts val="0"/>
              </a:spcAft>
            </a:pPr>
            <a:r>
              <a:rPr lang="uk-UA" sz="2400" dirty="0">
                <a:ea typeface="Times New Roman" panose="02020603050405020304" pitchFamily="18" charset="0"/>
              </a:rPr>
              <a:t>21. На вашу думку, чи витримує наша компанія порівняння з нашими головними конкурентами?</a:t>
            </a:r>
          </a:p>
          <a:p>
            <a:pPr indent="450215" algn="just">
              <a:lnSpc>
                <a:spcPct val="150000"/>
              </a:lnSpc>
              <a:spcAft>
                <a:spcPts val="0"/>
              </a:spcAft>
            </a:pPr>
            <a:r>
              <a:rPr lang="uk-UA" sz="2400" dirty="0">
                <a:ea typeface="Times New Roman" panose="02020603050405020304" pitchFamily="18" charset="0"/>
              </a:rPr>
              <a:t>22. Де, на якій посаді Ви бачите себе через п’ять, десять і п’ятнадцять років?</a:t>
            </a:r>
            <a:endParaRPr lang="uk-UA" sz="2400" dirty="0">
              <a:effectLst/>
              <a:ea typeface="Times New Roman" panose="02020603050405020304" pitchFamily="18" charset="0"/>
            </a:endParaRPr>
          </a:p>
        </p:txBody>
      </p:sp>
      <p:pic>
        <p:nvPicPr>
          <p:cNvPr id="38914" name="Picture 2" descr="http://www.tutkatamka.com.ua/wp-content/uploads/2019/06/4-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429000"/>
            <a:ext cx="2909164" cy="329678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38916" name="Picture 4" descr="http://www.tutkatamka.com.ua/wp-content/uploads/2019/06/5-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429001"/>
            <a:ext cx="3375332" cy="329678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fld id="{725C68B6-61C2-468F-89AB-4B9F7531AA68}" type="slidenum">
              <a:rPr lang="ru-RU" smtClean="0"/>
              <a:pPr/>
              <a:t>14</a:t>
            </a:fld>
            <a:endParaRPr lang="ru-RU"/>
          </a:p>
        </p:txBody>
      </p:sp>
    </p:spTree>
    <p:extLst>
      <p:ext uri="{BB962C8B-B14F-4D97-AF65-F5344CB8AC3E}">
        <p14:creationId xmlns:p14="http://schemas.microsoft.com/office/powerpoint/2010/main" val="321868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908720"/>
            <a:ext cx="7848872" cy="280583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indent="450215" algn="just">
              <a:lnSpc>
                <a:spcPct val="150000"/>
              </a:lnSpc>
              <a:spcAft>
                <a:spcPts val="0"/>
              </a:spcAft>
            </a:pPr>
            <a:r>
              <a:rPr lang="uk-UA" sz="2000" dirty="0" smtClean="0">
                <a:ea typeface="Times New Roman" panose="02020603050405020304" pitchFamily="18" charset="0"/>
              </a:rPr>
              <a:t>1</a:t>
            </a:r>
            <a:r>
              <a:rPr lang="uk-UA" sz="2000" dirty="0">
                <a:ea typeface="Times New Roman" panose="02020603050405020304" pitchFamily="18" charset="0"/>
              </a:rPr>
              <a:t>. Що саме Ви можете запропонувати нашій компанії? Навіщо нам наймати Вас на роботу?</a:t>
            </a:r>
          </a:p>
          <a:p>
            <a:pPr indent="450215" algn="just">
              <a:lnSpc>
                <a:spcPct val="150000"/>
              </a:lnSpc>
              <a:spcAft>
                <a:spcPts val="0"/>
              </a:spcAft>
              <a:tabLst>
                <a:tab pos="571500" algn="l"/>
                <a:tab pos="685800" algn="l"/>
              </a:tabLst>
            </a:pPr>
            <a:r>
              <a:rPr lang="uk-UA" sz="2000" dirty="0">
                <a:ea typeface="Times New Roman" panose="02020603050405020304" pitchFamily="18" charset="0"/>
              </a:rPr>
              <a:t>2. 	З якими компаніями Ви ще розмовляли? І наскільки успішно?</a:t>
            </a:r>
          </a:p>
          <a:p>
            <a:pPr indent="450215" algn="just">
              <a:lnSpc>
                <a:spcPct val="150000"/>
              </a:lnSpc>
              <a:spcAft>
                <a:spcPts val="0"/>
              </a:spcAft>
              <a:tabLst>
                <a:tab pos="571500" algn="l"/>
              </a:tabLst>
            </a:pPr>
            <a:r>
              <a:rPr lang="uk-UA" sz="2000" dirty="0">
                <a:ea typeface="Times New Roman" panose="02020603050405020304" pitchFamily="18" charset="0"/>
              </a:rPr>
              <a:t>3. Якщо Вам зроблено ділову пропозицію, то як Ви будете вирішувати: прийняти її чи відмовитися від неї?</a:t>
            </a:r>
            <a:endParaRPr lang="uk-UA" sz="2000" dirty="0">
              <a:effectLst/>
              <a:ea typeface="Times New Roman" panose="02020603050405020304" pitchFamily="18" charset="0"/>
            </a:endParaRPr>
          </a:p>
        </p:txBody>
      </p:sp>
      <p:sp>
        <p:nvSpPr>
          <p:cNvPr id="3" name="Прямоугольник 2"/>
          <p:cNvSpPr/>
          <p:nvPr/>
        </p:nvSpPr>
        <p:spPr>
          <a:xfrm>
            <a:off x="1893090" y="131668"/>
            <a:ext cx="496491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spcAft>
                <a:spcPts val="0"/>
              </a:spcAft>
            </a:pPr>
            <a:r>
              <a:rPr lang="uk-UA" sz="3200" b="1" dirty="0">
                <a:effectLst>
                  <a:outerShdw blurRad="38100" dist="38100" dir="2700000" algn="tl">
                    <a:srgbClr val="000000">
                      <a:alpha val="43137"/>
                    </a:srgbClr>
                  </a:outerShdw>
                </a:effectLst>
                <a:ea typeface="Times New Roman" panose="02020603050405020304" pitchFamily="18" charset="0"/>
              </a:rPr>
              <a:t>Стресові питання</a:t>
            </a:r>
          </a:p>
        </p:txBody>
      </p:sp>
      <p:pic>
        <p:nvPicPr>
          <p:cNvPr id="39938" name="Picture 2" descr="http://www.tutkatamka.com.ua/wp-content/uploads/2019/06/6-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861048"/>
            <a:ext cx="2565130" cy="290691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39940" name="Picture 4" descr="http://www.tutkatamka.com.ua/wp-content/uploads/2019/06/7-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3859019"/>
            <a:ext cx="2908942" cy="290894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p:txBody>
          <a:bodyPr/>
          <a:lstStyle/>
          <a:p>
            <a:fld id="{725C68B6-61C2-468F-89AB-4B9F7531AA68}" type="slidenum">
              <a:rPr lang="ru-RU" smtClean="0"/>
              <a:pPr/>
              <a:t>15</a:t>
            </a:fld>
            <a:endParaRPr lang="ru-RU"/>
          </a:p>
        </p:txBody>
      </p:sp>
    </p:spTree>
    <p:extLst>
      <p:ext uri="{BB962C8B-B14F-4D97-AF65-F5344CB8AC3E}">
        <p14:creationId xmlns:p14="http://schemas.microsoft.com/office/powerpoint/2010/main" val="373914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16632"/>
            <a:ext cx="7344816" cy="326749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450215" algn="just">
              <a:lnSpc>
                <a:spcPct val="150000"/>
              </a:lnSpc>
              <a:spcAft>
                <a:spcPts val="0"/>
              </a:spcAft>
            </a:pPr>
            <a:r>
              <a:rPr lang="uk-UA" sz="2000" dirty="0">
                <a:ea typeface="Times New Roman" panose="02020603050405020304" pitchFamily="18" charset="0"/>
                <a:cs typeface="Times New Roman" panose="02020603050405020304" pitchFamily="18" charset="0"/>
              </a:rPr>
              <a:t>4. Як Ви реагуєте на роботу в ситуаціях, коли на Вас “тиснуть”? Наведіть зі своєї практики  три приклади роботи “під тиском”.</a:t>
            </a:r>
          </a:p>
          <a:p>
            <a:pPr indent="450215" algn="just">
              <a:lnSpc>
                <a:spcPct val="150000"/>
              </a:lnSpc>
              <a:spcAft>
                <a:spcPts val="0"/>
              </a:spcAft>
            </a:pPr>
            <a:r>
              <a:rPr lang="uk-UA" sz="2000" dirty="0">
                <a:ea typeface="Times New Roman" panose="02020603050405020304" pitchFamily="18" charset="0"/>
                <a:cs typeface="Times New Roman" panose="02020603050405020304" pitchFamily="18" charset="0"/>
              </a:rPr>
              <a:t>5. Чи траплялись у Вашому житті конфліктні ситуації між Вами і вашими колегами?</a:t>
            </a:r>
          </a:p>
          <a:p>
            <a:pPr indent="450215" algn="just">
              <a:lnSpc>
                <a:spcPct val="150000"/>
              </a:lnSpc>
              <a:spcAft>
                <a:spcPts val="0"/>
              </a:spcAft>
            </a:pPr>
            <a:r>
              <a:rPr lang="uk-UA" sz="2000" dirty="0">
                <a:ea typeface="Times New Roman" panose="02020603050405020304" pitchFamily="18" charset="0"/>
                <a:cs typeface="Times New Roman" panose="02020603050405020304" pitchFamily="18" charset="0"/>
              </a:rPr>
              <a:t>6. Ваша філософія менеджменту?</a:t>
            </a:r>
          </a:p>
          <a:p>
            <a:pPr indent="450215" algn="just">
              <a:lnSpc>
                <a:spcPct val="150000"/>
              </a:lnSpc>
              <a:spcAft>
                <a:spcPts val="0"/>
              </a:spcAft>
            </a:pPr>
            <a:r>
              <a:rPr lang="uk-UA" sz="2000" dirty="0">
                <a:ea typeface="Times New Roman" panose="02020603050405020304" pitchFamily="18" charset="0"/>
                <a:cs typeface="Times New Roman" panose="02020603050405020304" pitchFamily="18" charset="0"/>
              </a:rPr>
              <a:t>7. Хто такий сучасний менеджер у Вашому розумінні?</a:t>
            </a:r>
            <a:endParaRPr lang="uk-UA" sz="2000" dirty="0">
              <a:effectLst/>
              <a:ea typeface="Times New Roman" panose="02020603050405020304" pitchFamily="18" charset="0"/>
              <a:cs typeface="Times New Roman" panose="02020603050405020304" pitchFamily="18" charset="0"/>
            </a:endParaRPr>
          </a:p>
        </p:txBody>
      </p:sp>
      <p:pic>
        <p:nvPicPr>
          <p:cNvPr id="37890" name="Picture 2" descr="http://www.tutkatamka.com.ua/wp-content/uploads/2019/06/8-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573016"/>
            <a:ext cx="3093839" cy="309383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37892" name="Picture 4" descr="http://www.tutkatamka.com.ua/wp-content/uploads/2019/06/9-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8293" y="3639345"/>
            <a:ext cx="2622059" cy="305786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fld id="{725C68B6-61C2-468F-89AB-4B9F7531AA68}" type="slidenum">
              <a:rPr lang="ru-RU" smtClean="0"/>
              <a:pPr/>
              <a:t>16</a:t>
            </a:fld>
            <a:endParaRPr lang="ru-RU"/>
          </a:p>
        </p:txBody>
      </p:sp>
    </p:spTree>
    <p:extLst>
      <p:ext uri="{BB962C8B-B14F-4D97-AF65-F5344CB8AC3E}">
        <p14:creationId xmlns:p14="http://schemas.microsoft.com/office/powerpoint/2010/main" val="181597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fade">
                                      <p:cBhvr>
                                        <p:cTn id="28" dur="1000"/>
                                        <p:tgtEl>
                                          <p:spTgt spid="2">
                                            <p:txEl>
                                              <p:pRg st="0" end="0"/>
                                            </p:txEl>
                                          </p:spTgt>
                                        </p:tgtEl>
                                      </p:cBhvr>
                                    </p:animEffect>
                                    <p:anim calcmode="lin" valueType="num">
                                      <p:cBhvr>
                                        <p:cTn id="29"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008" y="260648"/>
            <a:ext cx="8028384" cy="286232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450215" algn="just">
              <a:lnSpc>
                <a:spcPct val="150000"/>
              </a:lnSpc>
              <a:spcAft>
                <a:spcPts val="0"/>
              </a:spcAft>
            </a:pPr>
            <a:r>
              <a:rPr lang="uk-UA" sz="2000" dirty="0">
                <a:ea typeface="Times New Roman" panose="02020603050405020304" pitchFamily="18" charset="0"/>
              </a:rPr>
              <a:t>8. Якої зарплати, на Вашу думку ви заслуговуєте? Чому?</a:t>
            </a:r>
          </a:p>
          <a:p>
            <a:pPr indent="450215" algn="just">
              <a:lnSpc>
                <a:spcPct val="150000"/>
              </a:lnSpc>
              <a:spcAft>
                <a:spcPts val="0"/>
              </a:spcAft>
            </a:pPr>
            <a:r>
              <a:rPr lang="uk-UA" sz="2000" dirty="0">
                <a:ea typeface="Times New Roman" panose="02020603050405020304" pitchFamily="18" charset="0"/>
              </a:rPr>
              <a:t>9. Чи виникає у Вас бажання дізнатися більше про сферу Вашого бізнесу?</a:t>
            </a:r>
          </a:p>
          <a:p>
            <a:pPr indent="450215" algn="just">
              <a:lnSpc>
                <a:spcPct val="150000"/>
              </a:lnSpc>
              <a:spcAft>
                <a:spcPts val="0"/>
              </a:spcAft>
            </a:pPr>
            <a:r>
              <a:rPr lang="uk-UA" sz="2000" dirty="0">
                <a:ea typeface="Times New Roman" panose="02020603050405020304" pitchFamily="18" charset="0"/>
              </a:rPr>
              <a:t>10. Скільки часу Вам потрібно буде для того, щоби ваш внесок у розвиток компанії став помітним?</a:t>
            </a:r>
          </a:p>
          <a:p>
            <a:pPr indent="450215" algn="just">
              <a:lnSpc>
                <a:spcPct val="150000"/>
              </a:lnSpc>
              <a:spcAft>
                <a:spcPts val="0"/>
              </a:spcAft>
            </a:pPr>
            <a:r>
              <a:rPr lang="uk-UA" sz="2000" dirty="0">
                <a:ea typeface="Times New Roman" panose="02020603050405020304" pitchFamily="18" charset="0"/>
              </a:rPr>
              <a:t>11. Як довго Ви плануєте працювати в нашій компанії?</a:t>
            </a:r>
            <a:endParaRPr lang="uk-UA" sz="2000" dirty="0">
              <a:effectLst/>
              <a:ea typeface="Times New Roman" panose="02020603050405020304" pitchFamily="18" charset="0"/>
            </a:endParaRPr>
          </a:p>
        </p:txBody>
      </p:sp>
      <p:pic>
        <p:nvPicPr>
          <p:cNvPr id="40962" name="Picture 2" descr="http://www.tutkatamka.com.ua/wp-content/uploads/2019/06/1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3304937"/>
            <a:ext cx="3367261" cy="336726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40964" name="Picture 4" descr="http://www.tutkatamka.com.ua/wp-content/uploads/2019/06/11-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7933" y="3273893"/>
            <a:ext cx="3092459" cy="339830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fld id="{725C68B6-61C2-468F-89AB-4B9F7531AA68}" type="slidenum">
              <a:rPr lang="ru-RU" smtClean="0"/>
              <a:pPr/>
              <a:t>17</a:t>
            </a:fld>
            <a:endParaRPr lang="ru-RU"/>
          </a:p>
        </p:txBody>
      </p:sp>
    </p:spTree>
    <p:extLst>
      <p:ext uri="{BB962C8B-B14F-4D97-AF65-F5344CB8AC3E}">
        <p14:creationId xmlns:p14="http://schemas.microsoft.com/office/powerpoint/2010/main" val="414227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fade">
                                      <p:cBhvr>
                                        <p:cTn id="28" dur="1000"/>
                                        <p:tgtEl>
                                          <p:spTgt spid="2">
                                            <p:txEl>
                                              <p:pRg st="0" end="0"/>
                                            </p:txEl>
                                          </p:spTgt>
                                        </p:tgtEl>
                                      </p:cBhvr>
                                    </p:animEffect>
                                    <p:anim calcmode="lin" valueType="num">
                                      <p:cBhvr>
                                        <p:cTn id="29"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04664"/>
            <a:ext cx="7416824" cy="280583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450215" algn="just">
              <a:lnSpc>
                <a:spcPct val="150000"/>
              </a:lnSpc>
              <a:spcAft>
                <a:spcPts val="0"/>
              </a:spcAft>
            </a:pPr>
            <a:r>
              <a:rPr lang="uk-UA" sz="2000" dirty="0">
                <a:ea typeface="Times New Roman" panose="02020603050405020304" pitchFamily="18" charset="0"/>
              </a:rPr>
              <a:t>12. Чи траплялось у вашому житті так, що при виникненні конфліктної ситуації з колегами Вам доводилося залучати третю сторону для розв’язання конфлікту?</a:t>
            </a:r>
          </a:p>
          <a:p>
            <a:pPr indent="450215" algn="just">
              <a:lnSpc>
                <a:spcPct val="150000"/>
              </a:lnSpc>
              <a:spcAft>
                <a:spcPts val="0"/>
              </a:spcAft>
            </a:pPr>
            <a:r>
              <a:rPr lang="uk-UA" sz="2000" dirty="0">
                <a:ea typeface="Times New Roman" panose="02020603050405020304" pitchFamily="18" charset="0"/>
              </a:rPr>
              <a:t>13. Як Ви оцінюєте себе як менеджера?</a:t>
            </a:r>
          </a:p>
          <a:p>
            <a:pPr indent="450215" algn="just">
              <a:lnSpc>
                <a:spcPct val="150000"/>
              </a:lnSpc>
              <a:spcAft>
                <a:spcPts val="0"/>
              </a:spcAft>
            </a:pPr>
            <a:r>
              <a:rPr lang="uk-UA" sz="2000" dirty="0">
                <a:ea typeface="Times New Roman" panose="02020603050405020304" pitchFamily="18" charset="0"/>
              </a:rPr>
              <a:t>14. Раніше Ви вже отримували пропозиції про прийом на роботу?</a:t>
            </a:r>
            <a:endParaRPr lang="uk-UA" sz="2000" dirty="0">
              <a:effectLst/>
              <a:ea typeface="Times New Roman" panose="02020603050405020304" pitchFamily="18" charset="0"/>
            </a:endParaRPr>
          </a:p>
        </p:txBody>
      </p:sp>
      <p:pic>
        <p:nvPicPr>
          <p:cNvPr id="41986" name="Picture 2" descr="http://www.tutkatamka.com.ua/wp-content/uploads/2019/06/12-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4283" y="3210497"/>
            <a:ext cx="2927362" cy="3413916"/>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fld id="{725C68B6-61C2-468F-89AB-4B9F7531AA68}" type="slidenum">
              <a:rPr lang="ru-RU" smtClean="0"/>
              <a:pPr/>
              <a:t>18</a:t>
            </a:fld>
            <a:endParaRPr lang="ru-RU"/>
          </a:p>
        </p:txBody>
      </p:sp>
    </p:spTree>
    <p:extLst>
      <p:ext uri="{BB962C8B-B14F-4D97-AF65-F5344CB8AC3E}">
        <p14:creationId xmlns:p14="http://schemas.microsoft.com/office/powerpoint/2010/main" val="124994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404664"/>
            <a:ext cx="7992888" cy="286232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indent="450215" algn="just">
              <a:lnSpc>
                <a:spcPct val="150000"/>
              </a:lnSpc>
              <a:spcAft>
                <a:spcPts val="0"/>
              </a:spcAft>
            </a:pPr>
            <a:r>
              <a:rPr lang="uk-UA" sz="2000" dirty="0">
                <a:ea typeface="Times New Roman" panose="02020603050405020304" pitchFamily="18" charset="0"/>
              </a:rPr>
              <a:t>15. Які аспекти Вашої колишньої роботи вам подобались? Які не подобалися?</a:t>
            </a:r>
          </a:p>
          <a:p>
            <a:pPr indent="450215" algn="just">
              <a:lnSpc>
                <a:spcPct val="150000"/>
              </a:lnSpc>
              <a:spcAft>
                <a:spcPts val="0"/>
              </a:spcAft>
            </a:pPr>
            <a:r>
              <a:rPr lang="uk-UA" sz="2000" dirty="0">
                <a:ea typeface="Times New Roman" panose="02020603050405020304" pitchFamily="18" charset="0"/>
              </a:rPr>
              <a:t>16. Опишіть ситуацію, коли й за що Ваша робота була піддана критиці.</a:t>
            </a:r>
          </a:p>
          <a:p>
            <a:pPr indent="450215" algn="just">
              <a:lnSpc>
                <a:spcPct val="150000"/>
              </a:lnSpc>
              <a:spcAft>
                <a:spcPts val="0"/>
              </a:spcAft>
            </a:pPr>
            <a:r>
              <a:rPr lang="uk-UA" sz="2000" dirty="0">
                <a:ea typeface="Times New Roman" panose="02020603050405020304" pitchFamily="18" charset="0"/>
              </a:rPr>
              <a:t>17. Опишіть, у чому полягає суть успіху для Вас.</a:t>
            </a:r>
          </a:p>
          <a:p>
            <a:pPr indent="450215" algn="just">
              <a:lnSpc>
                <a:spcPct val="150000"/>
              </a:lnSpc>
              <a:spcAft>
                <a:spcPts val="0"/>
              </a:spcAft>
            </a:pPr>
            <a:r>
              <a:rPr lang="uk-UA" sz="2000" dirty="0">
                <a:ea typeface="Times New Roman" panose="02020603050405020304" pitchFamily="18" charset="0"/>
              </a:rPr>
              <a:t>18. Яку книгу Ви прочитали протягом останнього часу?</a:t>
            </a:r>
            <a:endParaRPr lang="uk-UA" sz="2000" dirty="0">
              <a:effectLst/>
              <a:ea typeface="Times New Roman" panose="02020603050405020304" pitchFamily="18" charset="0"/>
            </a:endParaRPr>
          </a:p>
        </p:txBody>
      </p:sp>
      <p:pic>
        <p:nvPicPr>
          <p:cNvPr id="3" name="Picture 2" descr="Результат пошуку зображень за запитом &quot;співбесід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573016"/>
            <a:ext cx="4557632" cy="2520280"/>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p:txBody>
          <a:bodyPr/>
          <a:lstStyle/>
          <a:p>
            <a:fld id="{725C68B6-61C2-468F-89AB-4B9F7531AA68}" type="slidenum">
              <a:rPr lang="ru-RU" smtClean="0"/>
              <a:pPr/>
              <a:t>19</a:t>
            </a:fld>
            <a:endParaRPr lang="ru-RU"/>
          </a:p>
        </p:txBody>
      </p:sp>
    </p:spTree>
    <p:extLst>
      <p:ext uri="{BB962C8B-B14F-4D97-AF65-F5344CB8AC3E}">
        <p14:creationId xmlns:p14="http://schemas.microsoft.com/office/powerpoint/2010/main" val="79482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91880" y="260648"/>
            <a:ext cx="1043876" cy="523220"/>
          </a:xfrm>
          <a:prstGeom prst="rect">
            <a:avLst/>
          </a:prstGeom>
        </p:spPr>
        <p:txBody>
          <a:bodyPr wrap="none">
            <a:spAutoFit/>
          </a:bodyPr>
          <a:lstStyle/>
          <a:p>
            <a:r>
              <a:rPr lang="uk-UA" sz="2800" b="1" dirty="0" smtClean="0">
                <a:ea typeface="Times New Roman" pitchFamily="18" charset="0"/>
                <a:cs typeface="Arial" pitchFamily="34" charset="0"/>
              </a:rPr>
              <a:t>План</a:t>
            </a:r>
            <a:endParaRPr lang="ru-RU" sz="2800" dirty="0"/>
          </a:p>
        </p:txBody>
      </p:sp>
      <p:sp>
        <p:nvSpPr>
          <p:cNvPr id="4" name="Прямоугольник 3"/>
          <p:cNvSpPr/>
          <p:nvPr/>
        </p:nvSpPr>
        <p:spPr>
          <a:xfrm>
            <a:off x="395296" y="1988840"/>
            <a:ext cx="8280920" cy="3170099"/>
          </a:xfrm>
          <a:prstGeom prst="rect">
            <a:avLst/>
          </a:prstGeom>
        </p:spPr>
        <p:txBody>
          <a:bodyPr wrap="square">
            <a:spAutoFit/>
          </a:bodyPr>
          <a:lstStyle/>
          <a:p>
            <a:pPr>
              <a:lnSpc>
                <a:spcPct val="150000"/>
              </a:lnSpc>
              <a:spcBef>
                <a:spcPts val="600"/>
              </a:spcBef>
            </a:pPr>
            <a:r>
              <a:rPr lang="uk-UA" sz="2400" dirty="0" smtClean="0"/>
              <a:t>1. </a:t>
            </a:r>
            <a:r>
              <a:rPr lang="uk-UA" sz="2400" dirty="0" smtClean="0">
                <a:cs typeface="Times New Roman" panose="02020603050405020304" pitchFamily="18" charset="0"/>
              </a:rPr>
              <a:t>Співбесіда:</a:t>
            </a:r>
          </a:p>
          <a:p>
            <a:pPr>
              <a:lnSpc>
                <a:spcPct val="150000"/>
              </a:lnSpc>
              <a:spcBef>
                <a:spcPts val="600"/>
              </a:spcBef>
            </a:pPr>
            <a:r>
              <a:rPr lang="uk-UA" sz="2400" dirty="0" smtClean="0"/>
              <a:t>А)</a:t>
            </a:r>
            <a:r>
              <a:rPr lang="en-US" sz="2400" dirty="0" smtClean="0"/>
              <a:t> </a:t>
            </a:r>
            <a:r>
              <a:rPr lang="uk-UA" sz="2400" dirty="0" smtClean="0">
                <a:ea typeface="Times New Roman" panose="02020603050405020304" pitchFamily="18" charset="0"/>
              </a:rPr>
              <a:t>Значення </a:t>
            </a:r>
            <a:r>
              <a:rPr lang="uk-UA" sz="2400" dirty="0">
                <a:ea typeface="Times New Roman" panose="02020603050405020304" pitchFamily="18" charset="0"/>
              </a:rPr>
              <a:t>попередньої </a:t>
            </a:r>
            <a:r>
              <a:rPr lang="uk-UA" sz="2400" dirty="0" smtClean="0">
                <a:ea typeface="Times New Roman" panose="02020603050405020304" pitchFamily="18" charset="0"/>
              </a:rPr>
              <a:t>підготовки.</a:t>
            </a:r>
            <a:endParaRPr lang="uk-UA" sz="2400" dirty="0" smtClean="0"/>
          </a:p>
          <a:p>
            <a:pPr>
              <a:lnSpc>
                <a:spcPct val="150000"/>
              </a:lnSpc>
              <a:spcBef>
                <a:spcPts val="600"/>
              </a:spcBef>
            </a:pPr>
            <a:r>
              <a:rPr lang="uk-UA" sz="2400" dirty="0" smtClean="0"/>
              <a:t>Б)</a:t>
            </a:r>
            <a:r>
              <a:rPr lang="en-US" sz="2400" dirty="0" smtClean="0"/>
              <a:t> </a:t>
            </a:r>
            <a:r>
              <a:rPr lang="uk-UA" sz="2400" dirty="0" smtClean="0">
                <a:cs typeface="Times New Roman" panose="02020603050405020304" pitchFamily="18" charset="0"/>
              </a:rPr>
              <a:t>Правила </a:t>
            </a:r>
            <a:r>
              <a:rPr lang="uk-UA" sz="2400" dirty="0">
                <a:cs typeface="Times New Roman" panose="02020603050405020304" pitchFamily="18" charset="0"/>
              </a:rPr>
              <a:t>щодо проходження співбесіди </a:t>
            </a:r>
            <a:endParaRPr lang="uk-UA" sz="2400" dirty="0" smtClean="0">
              <a:cs typeface="Times New Roman" panose="02020603050405020304" pitchFamily="18" charset="0"/>
            </a:endParaRPr>
          </a:p>
          <a:p>
            <a:pPr>
              <a:lnSpc>
                <a:spcPct val="150000"/>
              </a:lnSpc>
              <a:spcBef>
                <a:spcPts val="600"/>
              </a:spcBef>
            </a:pPr>
            <a:r>
              <a:rPr lang="uk-UA" sz="2400" dirty="0" smtClean="0"/>
              <a:t>В)</a:t>
            </a:r>
            <a:r>
              <a:rPr lang="uk-UA" sz="2400" dirty="0"/>
              <a:t> </a:t>
            </a:r>
            <a:r>
              <a:rPr lang="uk-UA" sz="2400" dirty="0">
                <a:cs typeface="Times New Roman" panose="02020603050405020304" pitchFamily="18" charset="0"/>
              </a:rPr>
              <a:t>Причини, через які кандидати часто </a:t>
            </a:r>
            <a:r>
              <a:rPr lang="uk-UA" sz="2400" dirty="0" smtClean="0">
                <a:cs typeface="Times New Roman" panose="02020603050405020304" pitchFamily="18" charset="0"/>
              </a:rPr>
              <a:t>не</a:t>
            </a:r>
          </a:p>
          <a:p>
            <a:pPr>
              <a:lnSpc>
                <a:spcPct val="150000"/>
              </a:lnSpc>
              <a:spcBef>
                <a:spcPts val="600"/>
              </a:spcBef>
            </a:pPr>
            <a:r>
              <a:rPr lang="uk-UA" sz="2400" dirty="0" smtClean="0">
                <a:cs typeface="Times New Roman" panose="02020603050405020304" pitchFamily="18" charset="0"/>
              </a:rPr>
              <a:t> </a:t>
            </a:r>
            <a:r>
              <a:rPr lang="uk-UA" sz="2400" dirty="0">
                <a:cs typeface="Times New Roman" panose="02020603050405020304" pitchFamily="18" charset="0"/>
              </a:rPr>
              <a:t>отримують роботу, на котру претендують</a:t>
            </a:r>
            <a:endParaRPr lang="uk-UA" sz="2400" dirty="0" smtClean="0">
              <a:cs typeface="Times New Roman" panose="02020603050405020304" pitchFamily="18" charset="0"/>
            </a:endParaRPr>
          </a:p>
        </p:txBody>
      </p:sp>
      <p:pic>
        <p:nvPicPr>
          <p:cNvPr id="2050" name="Picture 2" descr="Результат пошуку зображень за запитом &quot;співбесіда&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744"/>
            <a:ext cx="4407509" cy="260697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fld id="{725C68B6-61C2-468F-89AB-4B9F7531AA68}" type="slidenum">
              <a:rPr lang="ru-RU" smtClean="0"/>
              <a:pPr/>
              <a:t>2</a:t>
            </a:fld>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836712"/>
            <a:ext cx="5126969" cy="449860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450215" algn="just">
              <a:lnSpc>
                <a:spcPct val="150000"/>
              </a:lnSpc>
              <a:spcBef>
                <a:spcPts val="600"/>
              </a:spcBef>
              <a:spcAft>
                <a:spcPts val="0"/>
              </a:spcAft>
            </a:pPr>
            <a:r>
              <a:rPr lang="uk-UA" sz="2000" dirty="0">
                <a:ea typeface="Times New Roman" panose="02020603050405020304" pitchFamily="18" charset="0"/>
              </a:rPr>
              <a:t>19. Що Вас приваблює в цій посаді?</a:t>
            </a:r>
          </a:p>
          <a:p>
            <a:pPr indent="450215" algn="just">
              <a:lnSpc>
                <a:spcPct val="150000"/>
              </a:lnSpc>
              <a:spcBef>
                <a:spcPts val="600"/>
              </a:spcBef>
              <a:spcAft>
                <a:spcPts val="0"/>
              </a:spcAft>
            </a:pPr>
            <a:r>
              <a:rPr lang="uk-UA" sz="2000" dirty="0">
                <a:ea typeface="Times New Roman" panose="02020603050405020304" pitchFamily="18" charset="0"/>
              </a:rPr>
              <a:t>20. Чи не здається Вам, що для вас краще починати працювати в організації дещо інших масштабів?</a:t>
            </a:r>
          </a:p>
          <a:p>
            <a:pPr indent="450215" algn="just">
              <a:lnSpc>
                <a:spcPct val="150000"/>
              </a:lnSpc>
              <a:spcBef>
                <a:spcPts val="600"/>
              </a:spcBef>
              <a:spcAft>
                <a:spcPts val="0"/>
              </a:spcAft>
              <a:tabLst>
                <a:tab pos="685800" algn="l"/>
              </a:tabLst>
            </a:pPr>
            <a:r>
              <a:rPr lang="uk-UA" sz="2000" dirty="0">
                <a:ea typeface="Times New Roman" panose="02020603050405020304" pitchFamily="18" charset="0"/>
              </a:rPr>
              <a:t>21.	Які інші варіанти для своєї кар’єри Ви розглядаєте?</a:t>
            </a:r>
          </a:p>
          <a:p>
            <a:pPr indent="450215" algn="just">
              <a:lnSpc>
                <a:spcPct val="150000"/>
              </a:lnSpc>
              <a:spcBef>
                <a:spcPts val="600"/>
              </a:spcBef>
              <a:spcAft>
                <a:spcPts val="0"/>
              </a:spcAft>
              <a:tabLst>
                <a:tab pos="685800" algn="l"/>
              </a:tabLst>
            </a:pPr>
            <a:r>
              <a:rPr lang="uk-UA" sz="2000" dirty="0">
                <a:ea typeface="Times New Roman" panose="02020603050405020304" pitchFamily="18" charset="0"/>
              </a:rPr>
              <a:t>22.	Опишіть себе як особу.</a:t>
            </a:r>
          </a:p>
          <a:p>
            <a:pPr indent="450215" algn="just">
              <a:lnSpc>
                <a:spcPct val="150000"/>
              </a:lnSpc>
              <a:spcBef>
                <a:spcPts val="600"/>
              </a:spcBef>
              <a:spcAft>
                <a:spcPts val="0"/>
              </a:spcAft>
              <a:tabLst>
                <a:tab pos="685800" algn="l"/>
              </a:tabLst>
            </a:pPr>
            <a:r>
              <a:rPr lang="uk-UA" sz="2000" dirty="0">
                <a:ea typeface="Times New Roman" panose="02020603050405020304" pitchFamily="18" charset="0"/>
              </a:rPr>
              <a:t>23.	Чи доводилося Вам раніше наймати людей на роботу? </a:t>
            </a:r>
            <a:endParaRPr lang="uk-UA" sz="2000" dirty="0">
              <a:effectLst/>
              <a:ea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2956" y="836712"/>
            <a:ext cx="3691044" cy="4498604"/>
          </a:xfrm>
          <a:prstGeom prst="rect">
            <a:avLst/>
          </a:prstGeom>
        </p:spPr>
      </p:pic>
      <p:sp>
        <p:nvSpPr>
          <p:cNvPr id="3" name="Номер слайда 2"/>
          <p:cNvSpPr>
            <a:spLocks noGrp="1"/>
          </p:cNvSpPr>
          <p:nvPr>
            <p:ph type="sldNum" sz="quarter" idx="12"/>
          </p:nvPr>
        </p:nvSpPr>
        <p:spPr/>
        <p:txBody>
          <a:bodyPr/>
          <a:lstStyle/>
          <a:p>
            <a:fld id="{725C68B6-61C2-468F-89AB-4B9F7531AA68}" type="slidenum">
              <a:rPr lang="ru-RU" smtClean="0"/>
              <a:pPr/>
              <a:t>20</a:t>
            </a:fld>
            <a:endParaRPr lang="ru-RU"/>
          </a:p>
        </p:txBody>
      </p:sp>
    </p:spTree>
    <p:extLst>
      <p:ext uri="{BB962C8B-B14F-4D97-AF65-F5344CB8AC3E}">
        <p14:creationId xmlns:p14="http://schemas.microsoft.com/office/powerpoint/2010/main" val="12042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4016" y="620687"/>
            <a:ext cx="4860032" cy="1938992"/>
          </a:xfrm>
          <a:prstGeom prst="rect">
            <a:avLst/>
          </a:prstGeom>
        </p:spPr>
        <p:txBody>
          <a:bodyPr wrap="square">
            <a:spAutoFit/>
          </a:bodyPr>
          <a:lstStyle/>
          <a:p>
            <a:pPr indent="450215" algn="just">
              <a:lnSpc>
                <a:spcPct val="150000"/>
              </a:lnSpc>
              <a:spcAft>
                <a:spcPts val="0"/>
              </a:spcAft>
            </a:pPr>
            <a:r>
              <a:rPr lang="uk-UA" sz="2000" dirty="0" smtClean="0">
                <a:ea typeface="Times New Roman" panose="02020603050405020304" pitchFamily="18" charset="0"/>
              </a:rPr>
              <a:t>Підготовка </a:t>
            </a:r>
            <a:r>
              <a:rPr lang="uk-UA" sz="2000" dirty="0">
                <a:ea typeface="Times New Roman" panose="02020603050405020304" pitchFamily="18" charset="0"/>
              </a:rPr>
              <a:t>до можливих запитань – це ще не вся підготовка до співбесіди. Є низка важливих аспектів, на які необхідно звернути увагу. </a:t>
            </a:r>
            <a:endParaRPr lang="uk-UA" sz="2000" dirty="0">
              <a:effectLst/>
              <a:ea typeface="Times New Roman" panose="02020603050405020304" pitchFamily="18" charset="0"/>
            </a:endParaRPr>
          </a:p>
        </p:txBody>
      </p:sp>
      <p:pic>
        <p:nvPicPr>
          <p:cNvPr id="10242" name="Picture 2" descr="Результат пошуку зображень за запитом &quot;співбесід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620687"/>
            <a:ext cx="3096344" cy="252432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79512" y="3140968"/>
            <a:ext cx="7776864" cy="3267498"/>
          </a:xfrm>
          <a:prstGeom prst="rect">
            <a:avLst/>
          </a:prstGeom>
        </p:spPr>
        <p:txBody>
          <a:bodyPr wrap="square">
            <a:spAutoFit/>
          </a:bodyPr>
          <a:lstStyle/>
          <a:p>
            <a:pPr marL="342900" indent="-342900" algn="just">
              <a:lnSpc>
                <a:spcPct val="150000"/>
              </a:lnSpc>
              <a:buFont typeface="Wingdings" panose="05000000000000000000" pitchFamily="2" charset="2"/>
              <a:buChar char="ü"/>
            </a:pPr>
            <a:r>
              <a:rPr lang="uk-UA" sz="2000" dirty="0">
                <a:ea typeface="Times New Roman" panose="02020603050405020304" pitchFamily="18" charset="0"/>
              </a:rPr>
              <a:t>Постарайтесь якомога більше дізнатися про організацію, в яку йдете, і про можливу роботу. </a:t>
            </a:r>
            <a:endParaRPr lang="uk-UA" sz="2000" dirty="0" smtClean="0">
              <a:ea typeface="Times New Roman" panose="02020603050405020304" pitchFamily="18" charset="0"/>
            </a:endParaRPr>
          </a:p>
          <a:p>
            <a:pPr marL="342900" indent="-342900" algn="just">
              <a:lnSpc>
                <a:spcPct val="150000"/>
              </a:lnSpc>
              <a:buFont typeface="Wingdings" panose="05000000000000000000" pitchFamily="2" charset="2"/>
              <a:buChar char="ü"/>
            </a:pPr>
            <a:r>
              <a:rPr lang="uk-UA" sz="2000" dirty="0" smtClean="0">
                <a:ea typeface="Times New Roman" panose="02020603050405020304" pitchFamily="18" charset="0"/>
              </a:rPr>
              <a:t>Майте </a:t>
            </a:r>
            <a:r>
              <a:rPr lang="uk-UA" sz="2000" dirty="0">
                <a:ea typeface="Times New Roman" panose="02020603050405020304" pitchFamily="18" charset="0"/>
              </a:rPr>
              <a:t>при собі примірник резюме, а також копії дипломів, </a:t>
            </a:r>
            <a:r>
              <a:rPr lang="uk-UA" sz="2000" dirty="0" err="1">
                <a:ea typeface="Times New Roman" panose="02020603050405020304" pitchFamily="18" charset="0"/>
              </a:rPr>
              <a:t>свідоцтв</a:t>
            </a:r>
            <a:r>
              <a:rPr lang="uk-UA" sz="2000" dirty="0">
                <a:ea typeface="Times New Roman" panose="02020603050405020304" pitchFamily="18" charset="0"/>
              </a:rPr>
              <a:t> та інших документів, що підтверджують  вашу кваліфікацію. </a:t>
            </a:r>
            <a:endParaRPr lang="uk-UA" sz="2000" dirty="0" smtClean="0">
              <a:ea typeface="Times New Roman" panose="02020603050405020304" pitchFamily="18" charset="0"/>
            </a:endParaRPr>
          </a:p>
          <a:p>
            <a:pPr marL="342900" indent="-342900" algn="just">
              <a:lnSpc>
                <a:spcPct val="150000"/>
              </a:lnSpc>
              <a:buFont typeface="Wingdings" panose="05000000000000000000" pitchFamily="2" charset="2"/>
              <a:buChar char="ü"/>
            </a:pPr>
            <a:r>
              <a:rPr lang="uk-UA" sz="2000" dirty="0" smtClean="0">
                <a:ea typeface="Times New Roman" panose="02020603050405020304" pitchFamily="18" charset="0"/>
              </a:rPr>
              <a:t>Точно </a:t>
            </a:r>
            <a:r>
              <a:rPr lang="uk-UA" sz="2000" dirty="0">
                <a:ea typeface="Times New Roman" panose="02020603050405020304" pitchFamily="18" charset="0"/>
              </a:rPr>
              <a:t>знайте місце розташування організації і розрахуйте час на дорогу, щоб не </a:t>
            </a:r>
            <a:r>
              <a:rPr lang="uk-UA" sz="2000" dirty="0" smtClean="0">
                <a:ea typeface="Times New Roman" panose="02020603050405020304" pitchFamily="18" charset="0"/>
              </a:rPr>
              <a:t>запізнюватися.</a:t>
            </a:r>
            <a:endParaRPr lang="uk-UA" sz="2000"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21</a:t>
            </a:fld>
            <a:endParaRPr lang="ru-RU"/>
          </a:p>
        </p:txBody>
      </p:sp>
    </p:spTree>
    <p:extLst>
      <p:ext uri="{BB962C8B-B14F-4D97-AF65-F5344CB8AC3E}">
        <p14:creationId xmlns:p14="http://schemas.microsoft.com/office/powerpoint/2010/main" val="15718187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7344816" cy="2862322"/>
          </a:xfrm>
          <a:prstGeom prst="rect">
            <a:avLst/>
          </a:prstGeom>
        </p:spPr>
        <p:txBody>
          <a:bodyPr wrap="square">
            <a:spAutoFit/>
          </a:bodyPr>
          <a:lstStyle/>
          <a:p>
            <a:pPr marL="342900" indent="-342900" algn="just">
              <a:lnSpc>
                <a:spcPct val="150000"/>
              </a:lnSpc>
              <a:spcAft>
                <a:spcPts val="0"/>
              </a:spcAft>
              <a:buFont typeface="Wingdings" panose="05000000000000000000" pitchFamily="2" charset="2"/>
              <a:buChar char="ü"/>
            </a:pPr>
            <a:r>
              <a:rPr lang="uk-UA" sz="2000" dirty="0">
                <a:ea typeface="Times New Roman" panose="02020603050405020304" pitchFamily="18" charset="0"/>
              </a:rPr>
              <a:t>В одязі дотримуйтеся ділового стилю. </a:t>
            </a:r>
          </a:p>
          <a:p>
            <a:pPr marL="342900" indent="-342900" algn="just">
              <a:lnSpc>
                <a:spcPct val="150000"/>
              </a:lnSpc>
              <a:spcAft>
                <a:spcPts val="0"/>
              </a:spcAft>
              <a:buFont typeface="Wingdings" panose="05000000000000000000" pitchFamily="2" charset="2"/>
              <a:buChar char="ü"/>
            </a:pPr>
            <a:r>
              <a:rPr lang="uk-UA" sz="2000" dirty="0">
                <a:ea typeface="Times New Roman" panose="02020603050405020304" pitchFamily="18" charset="0"/>
              </a:rPr>
              <a:t>Складіть список очікуваних запитань і підготуйтеся відповідати на них. Відповіді на </a:t>
            </a:r>
            <a:r>
              <a:rPr lang="uk-UA" sz="2000" dirty="0" err="1">
                <a:ea typeface="Times New Roman" panose="02020603050405020304" pitchFamily="18" charset="0"/>
              </a:rPr>
              <a:t>найвірогідніші</a:t>
            </a:r>
            <a:r>
              <a:rPr lang="uk-UA" sz="2000" dirty="0">
                <a:ea typeface="Times New Roman" panose="02020603050405020304" pitchFamily="18" charset="0"/>
              </a:rPr>
              <a:t> запитання відпрацюйте особливо ретельно. </a:t>
            </a:r>
          </a:p>
          <a:p>
            <a:pPr marL="342900" indent="-342900" algn="just">
              <a:lnSpc>
                <a:spcPct val="150000"/>
              </a:lnSpc>
              <a:spcAft>
                <a:spcPts val="0"/>
              </a:spcAft>
              <a:buFont typeface="Wingdings" panose="05000000000000000000" pitchFamily="2" charset="2"/>
              <a:buChar char="ü"/>
            </a:pPr>
            <a:r>
              <a:rPr lang="uk-UA" sz="2000" dirty="0">
                <a:ea typeface="Times New Roman" panose="02020603050405020304" pitchFamily="18" charset="0"/>
              </a:rPr>
              <a:t>Спеціально підготуйтеся до обговорення питання про оплату праці. </a:t>
            </a:r>
            <a:endParaRPr lang="uk-UA" sz="2000" dirty="0" smtClean="0">
              <a:ea typeface="Times New Roman" panose="02020603050405020304" pitchFamily="18" charset="0"/>
            </a:endParaRPr>
          </a:p>
        </p:txBody>
      </p:sp>
      <p:pic>
        <p:nvPicPr>
          <p:cNvPr id="4" name="Picture 4" descr="Результат пошуку зображень за запитом &quot;співбесід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9851" y="2760373"/>
            <a:ext cx="4034150" cy="412501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67544" y="3224124"/>
            <a:ext cx="4572000" cy="2344168"/>
          </a:xfrm>
          <a:prstGeom prst="rect">
            <a:avLst/>
          </a:prstGeom>
        </p:spPr>
        <p:txBody>
          <a:bodyPr>
            <a:spAutoFit/>
          </a:bodyPr>
          <a:lstStyle/>
          <a:p>
            <a:pPr marL="342900" indent="-342900" algn="just">
              <a:lnSpc>
                <a:spcPct val="150000"/>
              </a:lnSpc>
              <a:buFont typeface="Wingdings" panose="05000000000000000000" pitchFamily="2" charset="2"/>
              <a:buChar char="ü"/>
            </a:pPr>
            <a:r>
              <a:rPr lang="uk-UA" sz="2000" dirty="0">
                <a:ea typeface="Times New Roman" panose="02020603050405020304" pitchFamily="18" charset="0"/>
              </a:rPr>
              <a:t>Заготуйте запитання, які Ви </a:t>
            </a:r>
            <a:r>
              <a:rPr lang="uk-UA" sz="2000" dirty="0" err="1">
                <a:ea typeface="Times New Roman" panose="02020603050405020304" pitchFamily="18" charset="0"/>
              </a:rPr>
              <a:t>задасте</a:t>
            </a:r>
            <a:r>
              <a:rPr lang="uk-UA" sz="2000" dirty="0">
                <a:ea typeface="Times New Roman" panose="02020603050405020304" pitchFamily="18" charset="0"/>
              </a:rPr>
              <a:t> потенційному роботодавцеві. Часто запитання, що задаєте Ви, не менше важливі, ніж ваші відповіді.</a:t>
            </a:r>
          </a:p>
        </p:txBody>
      </p:sp>
      <p:sp>
        <p:nvSpPr>
          <p:cNvPr id="3" name="Номер слайда 2"/>
          <p:cNvSpPr>
            <a:spLocks noGrp="1"/>
          </p:cNvSpPr>
          <p:nvPr>
            <p:ph type="sldNum" sz="quarter" idx="12"/>
          </p:nvPr>
        </p:nvSpPr>
        <p:spPr/>
        <p:txBody>
          <a:bodyPr/>
          <a:lstStyle/>
          <a:p>
            <a:fld id="{725C68B6-61C2-468F-89AB-4B9F7531AA68}" type="slidenum">
              <a:rPr lang="ru-RU" smtClean="0"/>
              <a:pPr/>
              <a:t>22</a:t>
            </a:fld>
            <a:endParaRPr lang="ru-RU"/>
          </a:p>
        </p:txBody>
      </p:sp>
    </p:spTree>
    <p:extLst>
      <p:ext uri="{BB962C8B-B14F-4D97-AF65-F5344CB8AC3E}">
        <p14:creationId xmlns:p14="http://schemas.microsoft.com/office/powerpoint/2010/main" val="1115751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1440" y="1124744"/>
            <a:ext cx="7896943" cy="2862322"/>
          </a:xfrm>
          <a:prstGeom prst="rect">
            <a:avLst/>
          </a:prstGeom>
        </p:spPr>
        <p:txBody>
          <a:bodyPr wrap="square">
            <a:spAutoFit/>
          </a:bodyPr>
          <a:lstStyle/>
          <a:p>
            <a:pPr indent="450215" algn="just">
              <a:lnSpc>
                <a:spcPct val="150000"/>
              </a:lnSpc>
              <a:spcAft>
                <a:spcPts val="0"/>
              </a:spcAft>
            </a:pPr>
            <a:r>
              <a:rPr lang="uk-UA" sz="2400" b="1" dirty="0" smtClean="0">
                <a:ea typeface="Times New Roman" panose="02020603050405020304" pitchFamily="18" charset="0"/>
              </a:rPr>
              <a:t>1</a:t>
            </a:r>
            <a:r>
              <a:rPr lang="uk-UA" sz="2400" b="1" dirty="0">
                <a:ea typeface="Times New Roman" panose="02020603050405020304" pitchFamily="18" charset="0"/>
              </a:rPr>
              <a:t>. </a:t>
            </a:r>
            <a:r>
              <a:rPr lang="uk-UA" sz="2400" b="1" dirty="0">
                <a:solidFill>
                  <a:srgbClr val="0070C0"/>
                </a:solidFill>
                <a:ea typeface="Times New Roman" panose="02020603050405020304" pitchFamily="18" charset="0"/>
              </a:rPr>
              <a:t>Правильно сядьте</a:t>
            </a:r>
            <a:r>
              <a:rPr lang="uk-UA" sz="2400" b="1" dirty="0">
                <a:ea typeface="Times New Roman" panose="02020603050405020304" pitchFamily="18" charset="0"/>
              </a:rPr>
              <a:t>. </a:t>
            </a:r>
            <a:r>
              <a:rPr lang="uk-UA" sz="2400" dirty="0">
                <a:ea typeface="Times New Roman" panose="02020603050405020304" pitchFamily="18" charset="0"/>
              </a:rPr>
              <a:t>Потрібно сидіти, повернувшись до інтерв’юера не тільки обличчям, а й усім тілом. Якщо для цього необхідно пересунути стілець – не соромтеся. Ноги не ховайте під себе і не тримайте схрещеними під стільцем. </a:t>
            </a:r>
            <a:endParaRPr lang="uk-UA" sz="2400" dirty="0">
              <a:effectLst/>
              <a:ea typeface="Times New Roman" panose="02020603050405020304" pitchFamily="18" charset="0"/>
            </a:endParaRPr>
          </a:p>
        </p:txBody>
      </p:sp>
      <p:sp>
        <p:nvSpPr>
          <p:cNvPr id="4" name="Прямоугольник 3"/>
          <p:cNvSpPr/>
          <p:nvPr/>
        </p:nvSpPr>
        <p:spPr>
          <a:xfrm>
            <a:off x="251520" y="188640"/>
            <a:ext cx="7776864" cy="73866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50000"/>
              </a:lnSpc>
              <a:spcBef>
                <a:spcPts val="600"/>
              </a:spcBef>
            </a:pPr>
            <a:r>
              <a:rPr lang="uk-UA" sz="2800" b="1" dirty="0">
                <a:latin typeface="+mj-lt"/>
              </a:rPr>
              <a:t>Б)</a:t>
            </a:r>
            <a:r>
              <a:rPr lang="en-US" sz="2800" b="1" dirty="0">
                <a:latin typeface="+mj-lt"/>
              </a:rPr>
              <a:t> </a:t>
            </a:r>
            <a:r>
              <a:rPr lang="uk-UA" sz="2800" b="1" dirty="0">
                <a:latin typeface="+mj-lt"/>
                <a:cs typeface="Times New Roman" panose="02020603050405020304" pitchFamily="18" charset="0"/>
              </a:rPr>
              <a:t>Правила щодо проходження співбесіди </a:t>
            </a:r>
          </a:p>
        </p:txBody>
      </p:sp>
      <p:pic>
        <p:nvPicPr>
          <p:cNvPr id="46082" name="Picture 2" descr="Результат пошуку зображень за запитом &quot;співбесід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164466"/>
            <a:ext cx="5328592" cy="2504894"/>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fld id="{725C68B6-61C2-468F-89AB-4B9F7531AA68}" type="slidenum">
              <a:rPr lang="ru-RU" smtClean="0"/>
              <a:pPr/>
              <a:t>23</a:t>
            </a:fld>
            <a:endParaRPr lang="ru-RU"/>
          </a:p>
        </p:txBody>
      </p:sp>
    </p:spTree>
    <p:extLst>
      <p:ext uri="{BB962C8B-B14F-4D97-AF65-F5344CB8AC3E}">
        <p14:creationId xmlns:p14="http://schemas.microsoft.com/office/powerpoint/2010/main" val="13942291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60648"/>
            <a:ext cx="7416824" cy="3416320"/>
          </a:xfrm>
          <a:prstGeom prst="rect">
            <a:avLst/>
          </a:prstGeom>
        </p:spPr>
        <p:txBody>
          <a:bodyPr wrap="square">
            <a:spAutoFit/>
          </a:bodyPr>
          <a:lstStyle/>
          <a:p>
            <a:pPr indent="450215" algn="just">
              <a:lnSpc>
                <a:spcPct val="150000"/>
              </a:lnSpc>
              <a:spcAft>
                <a:spcPts val="0"/>
              </a:spcAft>
            </a:pPr>
            <a:r>
              <a:rPr lang="uk-UA" sz="2400" b="1" dirty="0">
                <a:ea typeface="Times New Roman" panose="02020603050405020304" pitchFamily="18" charset="0"/>
              </a:rPr>
              <a:t>2. </a:t>
            </a:r>
            <a:r>
              <a:rPr lang="uk-UA" sz="2400" b="1" dirty="0">
                <a:solidFill>
                  <a:srgbClr val="0070C0"/>
                </a:solidFill>
                <a:ea typeface="Times New Roman" panose="02020603050405020304" pitchFamily="18" charset="0"/>
              </a:rPr>
              <a:t>Підтримуйте зоровий контакт</a:t>
            </a:r>
            <a:r>
              <a:rPr lang="uk-UA" sz="2400" b="1" dirty="0">
                <a:ea typeface="Times New Roman" panose="02020603050405020304" pitchFamily="18" charset="0"/>
              </a:rPr>
              <a:t>.</a:t>
            </a:r>
            <a:r>
              <a:rPr lang="uk-UA" sz="2400" dirty="0">
                <a:ea typeface="Times New Roman" panose="02020603050405020304" pitchFamily="18" charset="0"/>
              </a:rPr>
              <a:t> Слухаючи запитання, уважно дивіться в обличчя інтерв’юерові. Так краще зрозумієте запитання. Відповідаючи, прагніть не дивитися вниз, убік або в стелю. Інтерв’юерам це, як правило, не подобається. </a:t>
            </a:r>
            <a:endParaRPr lang="uk-UA" sz="2400" dirty="0">
              <a:effectLst/>
              <a:ea typeface="Times New Roman" panose="02020603050405020304" pitchFamily="18" charset="0"/>
            </a:endParaRPr>
          </a:p>
        </p:txBody>
      </p:sp>
      <p:pic>
        <p:nvPicPr>
          <p:cNvPr id="48130" name="Picture 2" descr="Результат пошуку зображень за запитом &quot;співбесід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1822" y="3201080"/>
            <a:ext cx="5162178" cy="365583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fld id="{725C68B6-61C2-468F-89AB-4B9F7531AA68}" type="slidenum">
              <a:rPr lang="ru-RU" smtClean="0"/>
              <a:pPr/>
              <a:t>24</a:t>
            </a:fld>
            <a:endParaRPr lang="ru-RU"/>
          </a:p>
        </p:txBody>
      </p:sp>
    </p:spTree>
    <p:extLst>
      <p:ext uri="{BB962C8B-B14F-4D97-AF65-F5344CB8AC3E}">
        <p14:creationId xmlns:p14="http://schemas.microsoft.com/office/powerpoint/2010/main" val="22290227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332656"/>
            <a:ext cx="7416824" cy="5170646"/>
          </a:xfrm>
          <a:prstGeom prst="rect">
            <a:avLst/>
          </a:prstGeom>
        </p:spPr>
        <p:txBody>
          <a:bodyPr wrap="square">
            <a:spAutoFit/>
          </a:bodyPr>
          <a:lstStyle/>
          <a:p>
            <a:pPr indent="450215" algn="just">
              <a:lnSpc>
                <a:spcPct val="150000"/>
              </a:lnSpc>
              <a:spcAft>
                <a:spcPts val="0"/>
              </a:spcAft>
            </a:pPr>
            <a:r>
              <a:rPr lang="uk-UA" sz="2000" b="1" dirty="0">
                <a:ea typeface="Times New Roman" panose="02020603050405020304" pitchFamily="18" charset="0"/>
              </a:rPr>
              <a:t>3. </a:t>
            </a:r>
            <a:r>
              <a:rPr lang="uk-UA" sz="2000" b="1" dirty="0">
                <a:solidFill>
                  <a:srgbClr val="0070C0"/>
                </a:solidFill>
                <a:ea typeface="Times New Roman" panose="02020603050405020304" pitchFamily="18" charset="0"/>
              </a:rPr>
              <a:t>Вислуховуйте запитання до кінця, не перебиваючи</a:t>
            </a:r>
            <a:r>
              <a:rPr lang="uk-UA" sz="2000" b="1" dirty="0">
                <a:ea typeface="Times New Roman" panose="02020603050405020304" pitchFamily="18" charset="0"/>
              </a:rPr>
              <a:t>.</a:t>
            </a:r>
            <a:r>
              <a:rPr lang="uk-UA" sz="2000" dirty="0">
                <a:ea typeface="Times New Roman" panose="02020603050405020304" pitchFamily="18" charset="0"/>
              </a:rPr>
              <a:t> Прагніть показати увагу й інтерес до запитання. </a:t>
            </a:r>
          </a:p>
          <a:p>
            <a:pPr indent="450215" algn="just">
              <a:lnSpc>
                <a:spcPct val="150000"/>
              </a:lnSpc>
              <a:spcAft>
                <a:spcPts val="0"/>
              </a:spcAft>
            </a:pPr>
            <a:r>
              <a:rPr lang="uk-UA" sz="2000" b="1" dirty="0">
                <a:ea typeface="Times New Roman" panose="02020603050405020304" pitchFamily="18" charset="0"/>
              </a:rPr>
              <a:t>4. </a:t>
            </a:r>
            <a:r>
              <a:rPr lang="uk-UA" sz="2000" b="1" dirty="0">
                <a:solidFill>
                  <a:srgbClr val="0070C0"/>
                </a:solidFill>
                <a:ea typeface="Times New Roman" panose="02020603050405020304" pitchFamily="18" charset="0"/>
              </a:rPr>
              <a:t>Починайте відповідати, якщо впевнені, що зрозуміли питання</a:t>
            </a:r>
            <a:r>
              <a:rPr lang="uk-UA" sz="2000" b="1" dirty="0">
                <a:ea typeface="Times New Roman" panose="02020603050405020304" pitchFamily="18" charset="0"/>
              </a:rPr>
              <a:t>.</a:t>
            </a:r>
            <a:r>
              <a:rPr lang="uk-UA" sz="2000" dirty="0">
                <a:ea typeface="Times New Roman" panose="02020603050405020304" pitchFamily="18" charset="0"/>
              </a:rPr>
              <a:t> Іноді інтерв’юер формулює питання не конкретно. В такій ситуації краще запитати: “Чи вірно я зрозумів, що Вас цікавить саме цей аспект?” І не соромтеся цього</a:t>
            </a:r>
            <a:r>
              <a:rPr lang="uk-UA" sz="2000" dirty="0" smtClean="0">
                <a:ea typeface="Times New Roman" panose="02020603050405020304" pitchFamily="18" charset="0"/>
              </a:rPr>
              <a:t>.</a:t>
            </a:r>
          </a:p>
          <a:p>
            <a:pPr indent="450215" algn="just">
              <a:lnSpc>
                <a:spcPct val="150000"/>
              </a:lnSpc>
            </a:pPr>
            <a:r>
              <a:rPr lang="uk-UA" sz="2000" b="1" dirty="0">
                <a:ea typeface="Times New Roman" panose="02020603050405020304" pitchFamily="18" charset="0"/>
              </a:rPr>
              <a:t>5. </a:t>
            </a:r>
            <a:r>
              <a:rPr lang="uk-UA" sz="2000" b="1" dirty="0">
                <a:solidFill>
                  <a:srgbClr val="0070C0"/>
                </a:solidFill>
                <a:ea typeface="Times New Roman" panose="02020603050405020304" pitchFamily="18" charset="0"/>
              </a:rPr>
              <a:t>Не говоріть довго</a:t>
            </a:r>
            <a:r>
              <a:rPr lang="uk-UA" sz="2000" b="1" dirty="0">
                <a:ea typeface="Times New Roman" panose="02020603050405020304" pitchFamily="18" charset="0"/>
              </a:rPr>
              <a:t>.</a:t>
            </a:r>
            <a:r>
              <a:rPr lang="uk-UA" sz="2000" dirty="0">
                <a:ea typeface="Times New Roman" panose="02020603050405020304" pitchFamily="18" charset="0"/>
              </a:rPr>
              <a:t> Дві-три хвилини – це гранична тривалість відповіді. Надмірно просторові відповіді – типова помилка недосвідчених претендентів. </a:t>
            </a:r>
          </a:p>
          <a:p>
            <a:pPr indent="450215" algn="just">
              <a:lnSpc>
                <a:spcPct val="150000"/>
              </a:lnSpc>
              <a:spcAft>
                <a:spcPts val="0"/>
              </a:spcAft>
            </a:pPr>
            <a:endParaRPr lang="uk-UA" sz="2000" dirty="0">
              <a:effectLst/>
              <a:ea typeface="Times New Roman" panose="02020603050405020304" pitchFamily="18" charset="0"/>
            </a:endParaRPr>
          </a:p>
        </p:txBody>
      </p:sp>
      <p:pic>
        <p:nvPicPr>
          <p:cNvPr id="45058" name="Picture 2" descr="Результат пошуку зображень за запитом &quot;співбесід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5" y="4667153"/>
            <a:ext cx="3995936" cy="2245208"/>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fld id="{725C68B6-61C2-468F-89AB-4B9F7531AA68}" type="slidenum">
              <a:rPr lang="ru-RU" smtClean="0"/>
              <a:pPr/>
              <a:t>25</a:t>
            </a:fld>
            <a:endParaRPr lang="ru-RU"/>
          </a:p>
        </p:txBody>
      </p:sp>
    </p:spTree>
    <p:extLst>
      <p:ext uri="{BB962C8B-B14F-4D97-AF65-F5344CB8AC3E}">
        <p14:creationId xmlns:p14="http://schemas.microsoft.com/office/powerpoint/2010/main" val="170544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5076056" cy="6689460"/>
          </a:xfrm>
          <a:prstGeom prst="rect">
            <a:avLst/>
          </a:prstGeom>
        </p:spPr>
        <p:txBody>
          <a:bodyPr wrap="square">
            <a:spAutoFit/>
          </a:bodyPr>
          <a:lstStyle/>
          <a:p>
            <a:pPr indent="450215" algn="just">
              <a:lnSpc>
                <a:spcPct val="150000"/>
              </a:lnSpc>
              <a:spcAft>
                <a:spcPts val="0"/>
              </a:spcAft>
            </a:pPr>
            <a:r>
              <a:rPr lang="uk-UA" b="1" dirty="0" smtClean="0">
                <a:ea typeface="Times New Roman" panose="02020603050405020304" pitchFamily="18" charset="0"/>
              </a:rPr>
              <a:t>6</a:t>
            </a:r>
            <a:r>
              <a:rPr lang="uk-UA" b="1" dirty="0">
                <a:ea typeface="Times New Roman" panose="02020603050405020304" pitchFamily="18" charset="0"/>
              </a:rPr>
              <a:t>. </a:t>
            </a:r>
            <a:r>
              <a:rPr lang="uk-UA" b="1" dirty="0">
                <a:solidFill>
                  <a:srgbClr val="0070C0"/>
                </a:solidFill>
                <a:ea typeface="Times New Roman" panose="02020603050405020304" pitchFamily="18" charset="0"/>
              </a:rPr>
              <a:t>Не відхиляйтеся від суті запитання</a:t>
            </a:r>
            <a:r>
              <a:rPr lang="uk-UA" b="1" dirty="0">
                <a:ea typeface="Times New Roman" panose="02020603050405020304" pitchFamily="18" charset="0"/>
              </a:rPr>
              <a:t>.</a:t>
            </a:r>
            <a:r>
              <a:rPr lang="uk-UA" dirty="0">
                <a:ea typeface="Times New Roman" panose="02020603050405020304" pitchFamily="18" charset="0"/>
              </a:rPr>
              <a:t> Навіть якщо запитання таке, що Ваша відповідь виходить дуже короткою, не збентежуйтеся</a:t>
            </a:r>
            <a:r>
              <a:rPr lang="uk-UA" dirty="0" smtClean="0">
                <a:ea typeface="Times New Roman" panose="02020603050405020304" pitchFamily="18" charset="0"/>
              </a:rPr>
              <a:t>.</a:t>
            </a:r>
          </a:p>
          <a:p>
            <a:pPr indent="450215" algn="just">
              <a:lnSpc>
                <a:spcPct val="150000"/>
              </a:lnSpc>
            </a:pPr>
            <a:r>
              <a:rPr lang="uk-UA" b="1" dirty="0">
                <a:ea typeface="Times New Roman" panose="02020603050405020304" pitchFamily="18" charset="0"/>
              </a:rPr>
              <a:t>7. </a:t>
            </a:r>
            <a:r>
              <a:rPr lang="uk-UA" b="1" dirty="0">
                <a:solidFill>
                  <a:srgbClr val="0070C0"/>
                </a:solidFill>
                <a:ea typeface="Times New Roman" panose="02020603050405020304" pitchFamily="18" charset="0"/>
              </a:rPr>
              <a:t>Умійте тримати паузу</a:t>
            </a:r>
            <a:r>
              <a:rPr lang="uk-UA" b="1" dirty="0">
                <a:ea typeface="Times New Roman" panose="02020603050405020304" pitchFamily="18" charset="0"/>
              </a:rPr>
              <a:t>.</a:t>
            </a:r>
            <a:r>
              <a:rPr lang="uk-UA" dirty="0">
                <a:ea typeface="Times New Roman" panose="02020603050405020304" pitchFamily="18" charset="0"/>
              </a:rPr>
              <a:t> Якщо Ви вважаєте, що відповіли на запитання, то найкраще замовкнути і тримати паузу, не нервувати. Хай інтерв’юер думає, про що Вас запитати. Будьте терплячі. </a:t>
            </a:r>
            <a:endParaRPr lang="uk-UA" dirty="0" smtClean="0">
              <a:ea typeface="Times New Roman" panose="02020603050405020304" pitchFamily="18" charset="0"/>
            </a:endParaRPr>
          </a:p>
          <a:p>
            <a:pPr indent="450215" algn="just">
              <a:lnSpc>
                <a:spcPct val="150000"/>
              </a:lnSpc>
            </a:pPr>
            <a:r>
              <a:rPr lang="uk-UA" b="1" dirty="0">
                <a:ea typeface="Times New Roman" panose="02020603050405020304" pitchFamily="18" charset="0"/>
                <a:cs typeface="Times New Roman" panose="02020603050405020304" pitchFamily="18" charset="0"/>
              </a:rPr>
              <a:t>8. </a:t>
            </a:r>
            <a:r>
              <a:rPr lang="uk-UA" b="1" dirty="0">
                <a:solidFill>
                  <a:srgbClr val="0070C0"/>
                </a:solidFill>
                <a:ea typeface="Times New Roman" panose="02020603050405020304" pitchFamily="18" charset="0"/>
                <a:cs typeface="Times New Roman" panose="02020603050405020304" pitchFamily="18" charset="0"/>
              </a:rPr>
              <a:t>Не говоріть дуже тихо і дуже голосно</a:t>
            </a:r>
            <a:r>
              <a:rPr lang="uk-UA" b="1" dirty="0">
                <a:ea typeface="Times New Roman" panose="02020603050405020304" pitchFamily="18" charset="0"/>
                <a:cs typeface="Times New Roman" panose="02020603050405020304" pitchFamily="18" charset="0"/>
              </a:rPr>
              <a:t>. </a:t>
            </a:r>
            <a:r>
              <a:rPr lang="uk-UA" dirty="0">
                <a:ea typeface="Times New Roman" panose="02020603050405020304" pitchFamily="18" charset="0"/>
                <a:cs typeface="Times New Roman" panose="02020603050405020304" pitchFamily="18" charset="0"/>
              </a:rPr>
              <a:t>Дуже тихий голос може створити в інтерв’юера враження, що Ви невпевнена у собі людина. Якщо Ви тримаєте зоровий контакт, то потрібну силу голосу в більшості випадків визначити правильно, орієнтуючись на реакцію співрозмовника. </a:t>
            </a:r>
            <a:endParaRPr lang="uk-UA" dirty="0">
              <a:effectLst/>
              <a:ea typeface="Times New Roman" panose="02020603050405020304" pitchFamily="18" charset="0"/>
            </a:endParaRPr>
          </a:p>
        </p:txBody>
      </p:sp>
      <p:pic>
        <p:nvPicPr>
          <p:cNvPr id="12290" name="Picture 2" descr="Результат пошуку зображень за запитом &quot;співбесід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908720"/>
            <a:ext cx="3672408" cy="4896544"/>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fld id="{725C68B6-61C2-468F-89AB-4B9F7531AA68}" type="slidenum">
              <a:rPr lang="ru-RU" smtClean="0"/>
              <a:pPr/>
              <a:t>26</a:t>
            </a:fld>
            <a:endParaRPr lang="ru-RU"/>
          </a:p>
        </p:txBody>
      </p:sp>
    </p:spTree>
    <p:extLst>
      <p:ext uri="{BB962C8B-B14F-4D97-AF65-F5344CB8AC3E}">
        <p14:creationId xmlns:p14="http://schemas.microsoft.com/office/powerpoint/2010/main" val="253122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60648"/>
            <a:ext cx="7128792" cy="4092852"/>
          </a:xfrm>
          <a:prstGeom prst="rect">
            <a:avLst/>
          </a:prstGeom>
        </p:spPr>
        <p:txBody>
          <a:bodyPr wrap="square">
            <a:spAutoFit/>
          </a:bodyPr>
          <a:lstStyle/>
          <a:p>
            <a:pPr indent="450215" algn="just">
              <a:lnSpc>
                <a:spcPct val="150000"/>
              </a:lnSpc>
              <a:spcAft>
                <a:spcPts val="0"/>
              </a:spcAft>
            </a:pPr>
            <a:r>
              <a:rPr lang="uk-UA" sz="2200" b="1" dirty="0">
                <a:ea typeface="Times New Roman" panose="02020603050405020304" pitchFamily="18" charset="0"/>
              </a:rPr>
              <a:t>9. </a:t>
            </a:r>
            <a:r>
              <a:rPr lang="uk-UA" sz="2200" b="1" dirty="0">
                <a:solidFill>
                  <a:srgbClr val="0070C0"/>
                </a:solidFill>
                <a:ea typeface="Times New Roman" panose="02020603050405020304" pitchFamily="18" charset="0"/>
              </a:rPr>
              <a:t>Не задовольняйтеся просто співбесідою</a:t>
            </a:r>
            <a:r>
              <a:rPr lang="uk-UA" sz="2200" b="1" dirty="0">
                <a:ea typeface="Times New Roman" panose="02020603050405020304" pitchFamily="18" charset="0"/>
              </a:rPr>
              <a:t>.</a:t>
            </a:r>
            <a:r>
              <a:rPr lang="uk-UA" sz="2200" dirty="0">
                <a:ea typeface="Times New Roman" panose="02020603050405020304" pitchFamily="18" charset="0"/>
              </a:rPr>
              <a:t> Попросіть інтерв’юера прокоментувати те, наскільки Ви як кандидат підходите на вакансію. Не потрібно поспішати встати, краще запитати це тоді, коли Ви ще сидите. Також доцільно уточнити, коли слід чекати дзвінка. Не кожному інтерв’юерові така наполегливість приємна, але у більшості випадків вона спрацьовує на Вашу користь. </a:t>
            </a:r>
            <a:endParaRPr lang="uk-UA" sz="2200" dirty="0">
              <a:effectLst/>
              <a:ea typeface="Times New Roman" panose="02020603050405020304" pitchFamily="18" charset="0"/>
            </a:endParaRPr>
          </a:p>
        </p:txBody>
      </p:sp>
      <p:pic>
        <p:nvPicPr>
          <p:cNvPr id="49154" name="Picture 2" descr="Результат пошуку зображень за запитом &quot;співбесід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1036" y="4353500"/>
            <a:ext cx="4382964" cy="2563863"/>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fld id="{725C68B6-61C2-468F-89AB-4B9F7531AA68}" type="slidenum">
              <a:rPr lang="ru-RU" smtClean="0"/>
              <a:pPr/>
              <a:t>27</a:t>
            </a:fld>
            <a:endParaRPr lang="ru-RU"/>
          </a:p>
        </p:txBody>
      </p:sp>
    </p:spTree>
    <p:extLst>
      <p:ext uri="{BB962C8B-B14F-4D97-AF65-F5344CB8AC3E}">
        <p14:creationId xmlns:p14="http://schemas.microsoft.com/office/powerpoint/2010/main" val="36310096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7344816" cy="6417141"/>
          </a:xfrm>
          <a:prstGeom prst="rect">
            <a:avLst/>
          </a:prstGeom>
        </p:spPr>
        <p:txBody>
          <a:bodyPr wrap="square">
            <a:spAutoFit/>
          </a:bodyPr>
          <a:lstStyle/>
          <a:p>
            <a:pPr algn="just">
              <a:lnSpc>
                <a:spcPct val="150000"/>
              </a:lnSpc>
            </a:pPr>
            <a:r>
              <a:rPr lang="uk-UA" sz="2000" dirty="0">
                <a:solidFill>
                  <a:schemeClr val="accent5">
                    <a:lumMod val="75000"/>
                  </a:schemeClr>
                </a:solidFill>
                <a:ea typeface="Times New Roman" panose="02020603050405020304" pitchFamily="18" charset="0"/>
              </a:rPr>
              <a:t>Необхідно знати і пам’ятати, що є закриті </a:t>
            </a:r>
            <a:r>
              <a:rPr lang="uk-UA" sz="2000" dirty="0" smtClean="0">
                <a:solidFill>
                  <a:schemeClr val="accent5">
                    <a:lumMod val="75000"/>
                  </a:schemeClr>
                </a:solidFill>
                <a:ea typeface="Times New Roman" panose="02020603050405020304" pitchFamily="18" charset="0"/>
              </a:rPr>
              <a:t>теми</a:t>
            </a:r>
            <a:r>
              <a:rPr lang="en-US" sz="2000" dirty="0">
                <a:solidFill>
                  <a:schemeClr val="accent5">
                    <a:lumMod val="75000"/>
                  </a:schemeClr>
                </a:solidFill>
                <a:ea typeface="Times New Roman" panose="02020603050405020304" pitchFamily="18" charset="0"/>
              </a:rPr>
              <a:t>,</a:t>
            </a:r>
            <a:r>
              <a:rPr lang="uk-UA" sz="2000" dirty="0" smtClean="0">
                <a:solidFill>
                  <a:schemeClr val="accent5">
                    <a:lumMod val="75000"/>
                  </a:schemeClr>
                </a:solidFill>
                <a:ea typeface="Times New Roman" panose="02020603050405020304" pitchFamily="18" charset="0"/>
              </a:rPr>
              <a:t> </a:t>
            </a:r>
            <a:r>
              <a:rPr lang="uk-UA" sz="2000" dirty="0">
                <a:solidFill>
                  <a:schemeClr val="accent5">
                    <a:lumMod val="75000"/>
                  </a:schemeClr>
                </a:solidFill>
                <a:ea typeface="Times New Roman" panose="02020603050405020304" pitchFamily="18" charset="0"/>
              </a:rPr>
              <a:t>розповідати про котрі на співбесіді взагалі не </a:t>
            </a:r>
            <a:r>
              <a:rPr lang="uk-UA" sz="2000" dirty="0" smtClean="0">
                <a:solidFill>
                  <a:schemeClr val="accent5">
                    <a:lumMod val="75000"/>
                  </a:schemeClr>
                </a:solidFill>
                <a:ea typeface="Times New Roman" panose="02020603050405020304" pitchFamily="18" charset="0"/>
              </a:rPr>
              <a:t>варто</a:t>
            </a:r>
            <a:r>
              <a:rPr lang="uk-UA" sz="2000" dirty="0">
                <a:solidFill>
                  <a:schemeClr val="accent5">
                    <a:lumMod val="75000"/>
                  </a:schemeClr>
                </a:solidFill>
                <a:ea typeface="Times New Roman" panose="02020603050405020304" pitchFamily="18" charset="0"/>
              </a:rPr>
              <a:t>:</a:t>
            </a:r>
            <a:r>
              <a:rPr lang="uk-UA" sz="2000" dirty="0" smtClean="0">
                <a:solidFill>
                  <a:schemeClr val="accent5">
                    <a:lumMod val="75000"/>
                  </a:schemeClr>
                </a:solidFill>
                <a:ea typeface="Times New Roman" panose="02020603050405020304" pitchFamily="18" charset="0"/>
              </a:rPr>
              <a:t> </a:t>
            </a:r>
            <a:endParaRPr lang="en-US" sz="2000" dirty="0" smtClean="0">
              <a:solidFill>
                <a:schemeClr val="accent5">
                  <a:lumMod val="75000"/>
                </a:schemeClr>
              </a:solidFill>
              <a:ea typeface="Times New Roman" panose="02020603050405020304" pitchFamily="18" charset="0"/>
            </a:endParaRPr>
          </a:p>
          <a:p>
            <a:pPr marL="285750" indent="-285750">
              <a:lnSpc>
                <a:spcPct val="150000"/>
              </a:lnSpc>
              <a:buFontTx/>
              <a:buChar char="-"/>
            </a:pPr>
            <a:r>
              <a:rPr lang="uk-UA" dirty="0" smtClean="0">
                <a:ea typeface="Times New Roman" panose="02020603050405020304" pitchFamily="18" charset="0"/>
              </a:rPr>
              <a:t>бажання емігрувати</a:t>
            </a:r>
            <a:endParaRPr lang="en-US" dirty="0" smtClean="0">
              <a:ea typeface="Times New Roman" panose="02020603050405020304" pitchFamily="18" charset="0"/>
            </a:endParaRPr>
          </a:p>
          <a:p>
            <a:pPr marL="285750" indent="-285750">
              <a:lnSpc>
                <a:spcPct val="150000"/>
              </a:lnSpc>
              <a:buFontTx/>
              <a:buChar char="-"/>
            </a:pPr>
            <a:r>
              <a:rPr lang="uk-UA" dirty="0" smtClean="0">
                <a:ea typeface="Times New Roman" panose="02020603050405020304" pitchFamily="18" charset="0"/>
              </a:rPr>
              <a:t>ваші </a:t>
            </a:r>
            <a:r>
              <a:rPr lang="uk-UA" dirty="0">
                <a:ea typeface="Times New Roman" panose="02020603050405020304" pitchFamily="18" charset="0"/>
              </a:rPr>
              <a:t>релігійні та політичні </a:t>
            </a:r>
            <a:r>
              <a:rPr lang="uk-UA" dirty="0" smtClean="0">
                <a:ea typeface="Times New Roman" panose="02020603050405020304" pitchFamily="18" charset="0"/>
              </a:rPr>
              <a:t>погляди</a:t>
            </a:r>
            <a:endParaRPr lang="en-US" dirty="0" smtClean="0">
              <a:ea typeface="Times New Roman" panose="02020603050405020304" pitchFamily="18" charset="0"/>
            </a:endParaRPr>
          </a:p>
          <a:p>
            <a:pPr marL="285750" indent="-285750">
              <a:lnSpc>
                <a:spcPct val="150000"/>
              </a:lnSpc>
              <a:buFontTx/>
              <a:buChar char="-"/>
            </a:pPr>
            <a:r>
              <a:rPr lang="uk-UA" dirty="0" smtClean="0">
                <a:ea typeface="Times New Roman" panose="02020603050405020304" pitchFamily="18" charset="0"/>
              </a:rPr>
              <a:t>сімейні негаразди</a:t>
            </a:r>
            <a:endParaRPr lang="en-US" dirty="0" smtClean="0">
              <a:ea typeface="Times New Roman" panose="02020603050405020304" pitchFamily="18" charset="0"/>
            </a:endParaRPr>
          </a:p>
          <a:p>
            <a:pPr marL="285750" indent="-285750">
              <a:lnSpc>
                <a:spcPct val="150000"/>
              </a:lnSpc>
              <a:buFontTx/>
              <a:buChar char="-"/>
            </a:pPr>
            <a:r>
              <a:rPr lang="uk-UA" dirty="0" smtClean="0">
                <a:ea typeface="Times New Roman" panose="02020603050405020304" pitchFamily="18" charset="0"/>
              </a:rPr>
              <a:t>про </a:t>
            </a:r>
            <a:r>
              <a:rPr lang="uk-UA" dirty="0">
                <a:ea typeface="Times New Roman" panose="02020603050405020304" pitchFamily="18" charset="0"/>
              </a:rPr>
              <a:t>плани щодо народження </a:t>
            </a:r>
            <a:r>
              <a:rPr lang="uk-UA" dirty="0" smtClean="0">
                <a:ea typeface="Times New Roman" panose="02020603050405020304" pitchFamily="18" charset="0"/>
              </a:rPr>
              <a:t>дітей</a:t>
            </a:r>
            <a:endParaRPr lang="en-US" dirty="0" smtClean="0">
              <a:ea typeface="Times New Roman" panose="02020603050405020304" pitchFamily="18" charset="0"/>
            </a:endParaRPr>
          </a:p>
          <a:p>
            <a:pPr marL="285750" indent="-285750">
              <a:lnSpc>
                <a:spcPct val="150000"/>
              </a:lnSpc>
              <a:buFontTx/>
              <a:buChar char="-"/>
            </a:pPr>
            <a:r>
              <a:rPr lang="uk-UA" dirty="0" smtClean="0">
                <a:ea typeface="Times New Roman" panose="02020603050405020304" pitchFamily="18" charset="0"/>
              </a:rPr>
              <a:t>матеріальні труднощі</a:t>
            </a:r>
            <a:endParaRPr lang="en-US" dirty="0" smtClean="0">
              <a:ea typeface="Times New Roman" panose="02020603050405020304" pitchFamily="18" charset="0"/>
            </a:endParaRPr>
          </a:p>
          <a:p>
            <a:pPr marL="285750" indent="-285750">
              <a:lnSpc>
                <a:spcPct val="150000"/>
              </a:lnSpc>
              <a:buFontTx/>
              <a:buChar char="-"/>
            </a:pPr>
            <a:r>
              <a:rPr lang="uk-UA" dirty="0" smtClean="0">
                <a:ea typeface="Times New Roman" panose="02020603050405020304" pitchFamily="18" charset="0"/>
              </a:rPr>
              <a:t>недоліки </a:t>
            </a:r>
            <a:r>
              <a:rPr lang="uk-UA" dirty="0">
                <a:ea typeface="Times New Roman" panose="02020603050405020304" pitchFamily="18" charset="0"/>
              </a:rPr>
              <a:t>попередніх </a:t>
            </a:r>
            <a:r>
              <a:rPr lang="uk-UA" dirty="0" smtClean="0">
                <a:ea typeface="Times New Roman" panose="02020603050405020304" pitchFamily="18" charset="0"/>
              </a:rPr>
              <a:t>роботодавців</a:t>
            </a:r>
            <a:endParaRPr lang="en-US" dirty="0" smtClean="0">
              <a:ea typeface="Times New Roman" panose="02020603050405020304" pitchFamily="18" charset="0"/>
            </a:endParaRPr>
          </a:p>
          <a:p>
            <a:pPr marL="285750" indent="-285750">
              <a:lnSpc>
                <a:spcPct val="150000"/>
              </a:lnSpc>
              <a:buFontTx/>
              <a:buChar char="-"/>
            </a:pPr>
            <a:r>
              <a:rPr lang="uk-UA" dirty="0" smtClean="0">
                <a:ea typeface="Times New Roman" panose="02020603050405020304" pitchFamily="18" charset="0"/>
              </a:rPr>
              <a:t>про </a:t>
            </a:r>
            <a:r>
              <a:rPr lang="uk-UA" dirty="0">
                <a:ea typeface="Times New Roman" panose="02020603050405020304" pitchFamily="18" charset="0"/>
              </a:rPr>
              <a:t>проблеми з Вашим здоров’ям та здоров’ям </a:t>
            </a:r>
            <a:r>
              <a:rPr lang="uk-UA" dirty="0" smtClean="0">
                <a:ea typeface="Times New Roman" panose="02020603050405020304" pitchFamily="18" charset="0"/>
              </a:rPr>
              <a:t>близьких</a:t>
            </a:r>
            <a:endParaRPr lang="en-US" dirty="0" smtClean="0">
              <a:ea typeface="Times New Roman" panose="02020603050405020304" pitchFamily="18" charset="0"/>
            </a:endParaRPr>
          </a:p>
          <a:p>
            <a:pPr marL="285750" indent="-285750">
              <a:lnSpc>
                <a:spcPct val="150000"/>
              </a:lnSpc>
              <a:buFontTx/>
              <a:buChar char="-"/>
            </a:pPr>
            <a:r>
              <a:rPr lang="uk-UA" dirty="0" smtClean="0">
                <a:ea typeface="Times New Roman" panose="02020603050405020304" pitchFamily="18" charset="0"/>
              </a:rPr>
              <a:t>відразу </a:t>
            </a:r>
            <a:r>
              <a:rPr lang="uk-UA" dirty="0">
                <a:ea typeface="Times New Roman" panose="02020603050405020304" pitchFamily="18" charset="0"/>
              </a:rPr>
              <a:t>ж висловлювати особливі вимоги до умов </a:t>
            </a:r>
            <a:r>
              <a:rPr lang="uk-UA" dirty="0" smtClean="0">
                <a:ea typeface="Times New Roman" panose="02020603050405020304" pitchFamily="18" charset="0"/>
              </a:rPr>
              <a:t>роботи</a:t>
            </a:r>
            <a:endParaRPr lang="en-US" dirty="0" smtClean="0">
              <a:ea typeface="Times New Roman" panose="02020603050405020304" pitchFamily="18" charset="0"/>
            </a:endParaRPr>
          </a:p>
          <a:p>
            <a:pPr marL="285750" indent="-285750">
              <a:lnSpc>
                <a:spcPct val="150000"/>
              </a:lnSpc>
              <a:buFontTx/>
              <a:buChar char="-"/>
            </a:pPr>
            <a:r>
              <a:rPr lang="uk-UA" dirty="0" smtClean="0">
                <a:ea typeface="Times New Roman" panose="02020603050405020304" pitchFamily="18" charset="0"/>
              </a:rPr>
              <a:t>починати </a:t>
            </a:r>
            <a:r>
              <a:rPr lang="uk-UA" dirty="0">
                <a:ea typeface="Times New Roman" panose="02020603050405020304" pitchFamily="18" charset="0"/>
              </a:rPr>
              <a:t>розмову з обговорення розміру </a:t>
            </a:r>
            <a:r>
              <a:rPr lang="uk-UA" dirty="0" smtClean="0">
                <a:ea typeface="Times New Roman" panose="02020603050405020304" pitchFamily="18" charset="0"/>
              </a:rPr>
              <a:t>зарплати</a:t>
            </a:r>
            <a:endParaRPr lang="en-US" dirty="0" smtClean="0">
              <a:ea typeface="Times New Roman" panose="02020603050405020304" pitchFamily="18" charset="0"/>
            </a:endParaRPr>
          </a:p>
          <a:p>
            <a:pPr marL="285750" indent="-285750">
              <a:lnSpc>
                <a:spcPct val="150000"/>
              </a:lnSpc>
              <a:buFontTx/>
              <a:buChar char="-"/>
            </a:pPr>
            <a:r>
              <a:rPr lang="uk-UA" dirty="0" smtClean="0">
                <a:ea typeface="Times New Roman" panose="02020603050405020304" pitchFamily="18" charset="0"/>
              </a:rPr>
              <a:t>говорити </a:t>
            </a:r>
            <a:r>
              <a:rPr lang="uk-UA" dirty="0">
                <a:ea typeface="Times New Roman" panose="02020603050405020304" pitchFamily="18" charset="0"/>
              </a:rPr>
              <a:t>на відверті </a:t>
            </a:r>
            <a:r>
              <a:rPr lang="uk-UA" dirty="0" smtClean="0">
                <a:ea typeface="Times New Roman" panose="02020603050405020304" pitchFamily="18" charset="0"/>
              </a:rPr>
              <a:t>теми</a:t>
            </a:r>
            <a:endParaRPr lang="en-US" dirty="0" smtClean="0">
              <a:ea typeface="Times New Roman" panose="02020603050405020304" pitchFamily="18" charset="0"/>
            </a:endParaRPr>
          </a:p>
          <a:p>
            <a:pPr marL="285750" indent="-285750">
              <a:lnSpc>
                <a:spcPct val="150000"/>
              </a:lnSpc>
              <a:buFontTx/>
              <a:buChar char="-"/>
            </a:pPr>
            <a:r>
              <a:rPr lang="uk-UA" dirty="0" smtClean="0">
                <a:ea typeface="Times New Roman" panose="02020603050405020304" pitchFamily="18" charset="0"/>
              </a:rPr>
              <a:t>висловлювати </a:t>
            </a:r>
            <a:r>
              <a:rPr lang="uk-UA" dirty="0">
                <a:ea typeface="Times New Roman" panose="02020603050405020304" pitchFamily="18" charset="0"/>
              </a:rPr>
              <a:t>сумніви щодо компетентності </a:t>
            </a:r>
            <a:r>
              <a:rPr lang="uk-UA" dirty="0" smtClean="0">
                <a:ea typeface="Times New Roman" panose="02020603050405020304" pitchFamily="18" charset="0"/>
              </a:rPr>
              <a:t>співрозмовника</a:t>
            </a:r>
            <a:endParaRPr lang="en-US" dirty="0" smtClean="0">
              <a:ea typeface="Times New Roman" panose="02020603050405020304" pitchFamily="18" charset="0"/>
            </a:endParaRPr>
          </a:p>
          <a:p>
            <a:pPr marL="285750" indent="-285750">
              <a:lnSpc>
                <a:spcPct val="150000"/>
              </a:lnSpc>
              <a:buFontTx/>
              <a:buChar char="-"/>
            </a:pPr>
            <a:r>
              <a:rPr lang="uk-UA" dirty="0" smtClean="0">
                <a:ea typeface="Times New Roman" panose="02020603050405020304" pitchFamily="18" charset="0"/>
              </a:rPr>
              <a:t>повідомляти </a:t>
            </a:r>
            <a:r>
              <a:rPr lang="uk-UA" dirty="0">
                <a:ea typeface="Times New Roman" panose="02020603050405020304" pitchFamily="18" charset="0"/>
              </a:rPr>
              <a:t>про інші пропозиції для працевлаштування, що є у вас на цей час</a:t>
            </a:r>
            <a:r>
              <a:rPr lang="uk-UA" dirty="0" smtClean="0">
                <a:ea typeface="Times New Roman" panose="02020603050405020304" pitchFamily="18" charset="0"/>
              </a:rPr>
              <a:t>.</a:t>
            </a:r>
            <a:endParaRPr lang="uk-UA" dirty="0">
              <a:ea typeface="Times New Roman" panose="02020603050405020304" pitchFamily="18" charset="0"/>
            </a:endParaRPr>
          </a:p>
        </p:txBody>
      </p:sp>
      <p:sp>
        <p:nvSpPr>
          <p:cNvPr id="3" name="AutoShape 2" descr="Результат пошуку зображень за запитом &quot;собеседование&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1196752"/>
            <a:ext cx="4215626" cy="2555398"/>
          </a:xfrm>
          <a:prstGeom prst="rect">
            <a:avLst/>
          </a:prstGeom>
          <a:effectLst>
            <a:softEdge rad="127000"/>
          </a:effectLst>
        </p:spPr>
      </p:pic>
      <p:sp>
        <p:nvSpPr>
          <p:cNvPr id="4" name="Номер слайда 3"/>
          <p:cNvSpPr>
            <a:spLocks noGrp="1"/>
          </p:cNvSpPr>
          <p:nvPr>
            <p:ph type="sldNum" sz="quarter" idx="12"/>
          </p:nvPr>
        </p:nvSpPr>
        <p:spPr/>
        <p:txBody>
          <a:bodyPr/>
          <a:lstStyle/>
          <a:p>
            <a:fld id="{725C68B6-61C2-468F-89AB-4B9F7531AA68}" type="slidenum">
              <a:rPr lang="ru-RU" smtClean="0"/>
              <a:pPr/>
              <a:t>28</a:t>
            </a:fld>
            <a:endParaRPr lang="ru-RU"/>
          </a:p>
        </p:txBody>
      </p:sp>
    </p:spTree>
    <p:extLst>
      <p:ext uri="{BB962C8B-B14F-4D97-AF65-F5344CB8AC3E}">
        <p14:creationId xmlns:p14="http://schemas.microsoft.com/office/powerpoint/2010/main" val="329424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1000"/>
                                        <p:tgtEl>
                                          <p:spTgt spid="2">
                                            <p:txEl>
                                              <p:pRg st="3" end="3"/>
                                            </p:txEl>
                                          </p:spTgt>
                                        </p:tgtEl>
                                      </p:cBhvr>
                                    </p:animEffect>
                                    <p:anim calcmode="lin" valueType="num">
                                      <p:cBhvr>
                                        <p:cTn id="2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fade">
                                      <p:cBhvr>
                                        <p:cTn id="39" dur="1000"/>
                                        <p:tgtEl>
                                          <p:spTgt spid="2">
                                            <p:txEl>
                                              <p:pRg st="6" end="6"/>
                                            </p:txEl>
                                          </p:spTgt>
                                        </p:tgtEl>
                                      </p:cBhvr>
                                    </p:animEffect>
                                    <p:anim calcmode="lin" valueType="num">
                                      <p:cBhvr>
                                        <p:cTn id="4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Effect transition="in" filter="fade">
                                      <p:cBhvr>
                                        <p:cTn id="46" dur="1000"/>
                                        <p:tgtEl>
                                          <p:spTgt spid="2">
                                            <p:txEl>
                                              <p:pRg st="7" end="7"/>
                                            </p:txEl>
                                          </p:spTgt>
                                        </p:tgtEl>
                                      </p:cBhvr>
                                    </p:animEffect>
                                    <p:anim calcmode="lin" valueType="num">
                                      <p:cBhvr>
                                        <p:cTn id="4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
                                            <p:txEl>
                                              <p:pRg st="8" end="8"/>
                                            </p:txEl>
                                          </p:spTgt>
                                        </p:tgtEl>
                                        <p:attrNameLst>
                                          <p:attrName>style.visibility</p:attrName>
                                        </p:attrNameLst>
                                      </p:cBhvr>
                                      <p:to>
                                        <p:strVal val="visible"/>
                                      </p:to>
                                    </p:set>
                                    <p:animEffect transition="in" filter="fade">
                                      <p:cBhvr>
                                        <p:cTn id="53" dur="1000"/>
                                        <p:tgtEl>
                                          <p:spTgt spid="2">
                                            <p:txEl>
                                              <p:pRg st="8" end="8"/>
                                            </p:txEl>
                                          </p:spTgt>
                                        </p:tgtEl>
                                      </p:cBhvr>
                                    </p:animEffect>
                                    <p:anim calcmode="lin" valueType="num">
                                      <p:cBhvr>
                                        <p:cTn id="5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2">
                                            <p:txEl>
                                              <p:pRg st="9" end="9"/>
                                            </p:txEl>
                                          </p:spTgt>
                                        </p:tgtEl>
                                        <p:attrNameLst>
                                          <p:attrName>style.visibility</p:attrName>
                                        </p:attrNameLst>
                                      </p:cBhvr>
                                      <p:to>
                                        <p:strVal val="visible"/>
                                      </p:to>
                                    </p:set>
                                    <p:animEffect transition="in" filter="fade">
                                      <p:cBhvr>
                                        <p:cTn id="60" dur="1000"/>
                                        <p:tgtEl>
                                          <p:spTgt spid="2">
                                            <p:txEl>
                                              <p:pRg st="9" end="9"/>
                                            </p:txEl>
                                          </p:spTgt>
                                        </p:tgtEl>
                                      </p:cBhvr>
                                    </p:animEffect>
                                    <p:anim calcmode="lin" valueType="num">
                                      <p:cBhvr>
                                        <p:cTn id="6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Effect transition="in" filter="fade">
                                      <p:cBhvr>
                                        <p:cTn id="67" dur="1000"/>
                                        <p:tgtEl>
                                          <p:spTgt spid="2">
                                            <p:txEl>
                                              <p:pRg st="10" end="10"/>
                                            </p:txEl>
                                          </p:spTgt>
                                        </p:tgtEl>
                                      </p:cBhvr>
                                    </p:animEffect>
                                    <p:anim calcmode="lin" valueType="num">
                                      <p:cBhvr>
                                        <p:cTn id="6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9"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2">
                                            <p:txEl>
                                              <p:pRg st="11" end="11"/>
                                            </p:txEl>
                                          </p:spTgt>
                                        </p:tgtEl>
                                        <p:attrNameLst>
                                          <p:attrName>style.visibility</p:attrName>
                                        </p:attrNameLst>
                                      </p:cBhvr>
                                      <p:to>
                                        <p:strVal val="visible"/>
                                      </p:to>
                                    </p:set>
                                    <p:animEffect transition="in" filter="fade">
                                      <p:cBhvr>
                                        <p:cTn id="74" dur="1000"/>
                                        <p:tgtEl>
                                          <p:spTgt spid="2">
                                            <p:txEl>
                                              <p:pRg st="11" end="11"/>
                                            </p:txEl>
                                          </p:spTgt>
                                        </p:tgtEl>
                                      </p:cBhvr>
                                    </p:animEffect>
                                    <p:anim calcmode="lin" valueType="num">
                                      <p:cBhvr>
                                        <p:cTn id="75"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76"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2">
                                            <p:txEl>
                                              <p:pRg st="12" end="12"/>
                                            </p:txEl>
                                          </p:spTgt>
                                        </p:tgtEl>
                                        <p:attrNameLst>
                                          <p:attrName>style.visibility</p:attrName>
                                        </p:attrNameLst>
                                      </p:cBhvr>
                                      <p:to>
                                        <p:strVal val="visible"/>
                                      </p:to>
                                    </p:set>
                                    <p:animEffect transition="in" filter="fade">
                                      <p:cBhvr>
                                        <p:cTn id="81" dur="1000"/>
                                        <p:tgtEl>
                                          <p:spTgt spid="2">
                                            <p:txEl>
                                              <p:pRg st="12" end="12"/>
                                            </p:txEl>
                                          </p:spTgt>
                                        </p:tgtEl>
                                      </p:cBhvr>
                                    </p:animEffect>
                                    <p:anim calcmode="lin" valueType="num">
                                      <p:cBhvr>
                                        <p:cTn id="82"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83"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514904"/>
            <a:ext cx="6984776" cy="5170646"/>
          </a:xfrm>
          <a:prstGeom prst="rect">
            <a:avLst/>
          </a:prstGeom>
        </p:spPr>
        <p:txBody>
          <a:bodyPr wrap="square">
            <a:spAutoFit/>
          </a:bodyPr>
          <a:lstStyle/>
          <a:p>
            <a:pPr marL="342900" indent="-342900" algn="just">
              <a:lnSpc>
                <a:spcPct val="150000"/>
              </a:lnSpc>
              <a:spcAft>
                <a:spcPts val="0"/>
              </a:spcAft>
              <a:buFont typeface="Wingdings" panose="05000000000000000000" pitchFamily="2" charset="2"/>
              <a:buChar char="Ø"/>
            </a:pPr>
            <a:r>
              <a:rPr lang="uk-UA" sz="2000" dirty="0" smtClean="0">
                <a:ea typeface="Times New Roman" panose="02020603050405020304" pitchFamily="18" charset="0"/>
              </a:rPr>
              <a:t>Жалюгідний </a:t>
            </a:r>
            <a:r>
              <a:rPr lang="uk-UA" sz="2000" dirty="0">
                <a:ea typeface="Times New Roman" panose="02020603050405020304" pitchFamily="18" charset="0"/>
              </a:rPr>
              <a:t>зовнішній </a:t>
            </a:r>
            <a:r>
              <a:rPr lang="uk-UA" sz="2000" dirty="0" smtClean="0">
                <a:ea typeface="Times New Roman" panose="02020603050405020304" pitchFamily="18" charset="0"/>
              </a:rPr>
              <a:t>вигляд</a:t>
            </a:r>
          </a:p>
          <a:p>
            <a:pPr marL="342900" indent="-342900" algn="just">
              <a:lnSpc>
                <a:spcPct val="150000"/>
              </a:lnSpc>
              <a:spcAft>
                <a:spcPts val="0"/>
              </a:spcAft>
              <a:buFont typeface="Wingdings" panose="05000000000000000000" pitchFamily="2" charset="2"/>
              <a:buChar char="Ø"/>
            </a:pPr>
            <a:r>
              <a:rPr lang="uk-UA" sz="2000" dirty="0" smtClean="0">
                <a:ea typeface="Times New Roman" panose="02020603050405020304" pitchFamily="18" charset="0"/>
              </a:rPr>
              <a:t>Непристойна поведінка</a:t>
            </a:r>
          </a:p>
          <a:p>
            <a:pPr marL="342900" indent="-342900" algn="just">
              <a:lnSpc>
                <a:spcPct val="150000"/>
              </a:lnSpc>
              <a:spcAft>
                <a:spcPts val="0"/>
              </a:spcAft>
              <a:buFont typeface="Wingdings" panose="05000000000000000000" pitchFamily="2" charset="2"/>
              <a:buChar char="Ø"/>
            </a:pPr>
            <a:r>
              <a:rPr lang="uk-UA" sz="2000" dirty="0" smtClean="0">
                <a:ea typeface="Times New Roman" panose="02020603050405020304" pitchFamily="18" charset="0"/>
              </a:rPr>
              <a:t>Явно </a:t>
            </a:r>
            <a:r>
              <a:rPr lang="uk-UA" sz="2000" dirty="0">
                <a:ea typeface="Times New Roman" panose="02020603050405020304" pitchFamily="18" charset="0"/>
              </a:rPr>
              <a:t>виражений цинізм і низький моральний </a:t>
            </a:r>
            <a:r>
              <a:rPr lang="uk-UA" sz="2000" dirty="0" smtClean="0">
                <a:ea typeface="Times New Roman" panose="02020603050405020304" pitchFamily="18" charset="0"/>
              </a:rPr>
              <a:t>рівень</a:t>
            </a:r>
          </a:p>
          <a:p>
            <a:pPr marL="342900" indent="-342900" algn="just">
              <a:lnSpc>
                <a:spcPct val="150000"/>
              </a:lnSpc>
              <a:spcAft>
                <a:spcPts val="0"/>
              </a:spcAft>
              <a:buFont typeface="Wingdings" panose="05000000000000000000" pitchFamily="2" charset="2"/>
              <a:buChar char="Ø"/>
            </a:pPr>
            <a:r>
              <a:rPr lang="uk-UA" sz="2000" dirty="0" smtClean="0">
                <a:ea typeface="Times New Roman" panose="02020603050405020304" pitchFamily="18" charset="0"/>
              </a:rPr>
              <a:t>Спроба </a:t>
            </a:r>
            <a:r>
              <a:rPr lang="uk-UA" sz="2000" dirty="0">
                <a:ea typeface="Times New Roman" panose="02020603050405020304" pitchFamily="18" charset="0"/>
              </a:rPr>
              <a:t>тиснути на </a:t>
            </a:r>
            <a:r>
              <a:rPr lang="uk-UA" sz="2000" dirty="0" smtClean="0">
                <a:ea typeface="Times New Roman" panose="02020603050405020304" pitchFamily="18" charset="0"/>
              </a:rPr>
              <a:t>інтерв’юера</a:t>
            </a:r>
          </a:p>
          <a:p>
            <a:pPr marL="342900" indent="-342900" algn="just">
              <a:lnSpc>
                <a:spcPct val="150000"/>
              </a:lnSpc>
              <a:spcAft>
                <a:spcPts val="0"/>
              </a:spcAft>
              <a:buFont typeface="Wingdings" panose="05000000000000000000" pitchFamily="2" charset="2"/>
              <a:buChar char="Ø"/>
            </a:pPr>
            <a:r>
              <a:rPr lang="uk-UA" sz="2000" dirty="0" smtClean="0">
                <a:ea typeface="Times New Roman" panose="02020603050405020304" pitchFamily="18" charset="0"/>
              </a:rPr>
              <a:t>Манери всезнайки</a:t>
            </a:r>
          </a:p>
          <a:p>
            <a:pPr marL="342900" indent="-342900" algn="just">
              <a:lnSpc>
                <a:spcPct val="150000"/>
              </a:lnSpc>
              <a:spcAft>
                <a:spcPts val="0"/>
              </a:spcAft>
              <a:buFont typeface="Wingdings" panose="05000000000000000000" pitchFamily="2" charset="2"/>
              <a:buChar char="Ø"/>
            </a:pPr>
            <a:r>
              <a:rPr lang="uk-UA" sz="2000" dirty="0" smtClean="0">
                <a:ea typeface="Times New Roman" panose="02020603050405020304" pitchFamily="18" charset="0"/>
              </a:rPr>
              <a:t>Невміння </a:t>
            </a:r>
            <a:r>
              <a:rPr lang="uk-UA" sz="2000" dirty="0">
                <a:ea typeface="Times New Roman" panose="02020603050405020304" pitchFamily="18" charset="0"/>
              </a:rPr>
              <a:t>формулювати власні думки, послідовно й чітко доводити їх до </a:t>
            </a:r>
            <a:r>
              <a:rPr lang="uk-UA" sz="2000" dirty="0" smtClean="0">
                <a:ea typeface="Times New Roman" panose="02020603050405020304" pitchFamily="18" charset="0"/>
              </a:rPr>
              <a:t>співрозмовника</a:t>
            </a:r>
          </a:p>
          <a:p>
            <a:pPr marL="342900" indent="-342900" algn="just">
              <a:lnSpc>
                <a:spcPct val="150000"/>
              </a:lnSpc>
              <a:spcAft>
                <a:spcPts val="0"/>
              </a:spcAft>
              <a:buFont typeface="Wingdings" panose="05000000000000000000" pitchFamily="2" charset="2"/>
              <a:buChar char="Ø"/>
            </a:pPr>
            <a:r>
              <a:rPr lang="uk-UA" sz="2000" dirty="0" smtClean="0">
                <a:ea typeface="Times New Roman" panose="02020603050405020304" pitchFamily="18" charset="0"/>
              </a:rPr>
              <a:t>Надто </a:t>
            </a:r>
            <a:r>
              <a:rPr lang="uk-UA" sz="2000" dirty="0">
                <a:ea typeface="Times New Roman" panose="02020603050405020304" pitchFamily="18" charset="0"/>
              </a:rPr>
              <a:t>тихий голос, погана дикція, граматичні помилки в </a:t>
            </a:r>
            <a:r>
              <a:rPr lang="uk-UA" sz="2000" dirty="0" smtClean="0">
                <a:ea typeface="Times New Roman" panose="02020603050405020304" pitchFamily="18" charset="0"/>
              </a:rPr>
              <a:t>текстах</a:t>
            </a:r>
          </a:p>
          <a:p>
            <a:pPr marL="342900" indent="-342900" algn="just">
              <a:lnSpc>
                <a:spcPct val="150000"/>
              </a:lnSpc>
              <a:spcAft>
                <a:spcPts val="0"/>
              </a:spcAft>
              <a:buFont typeface="Wingdings" panose="05000000000000000000" pitchFamily="2" charset="2"/>
              <a:buChar char="Ø"/>
            </a:pPr>
            <a:r>
              <a:rPr lang="uk-UA" sz="2000" dirty="0" smtClean="0">
                <a:ea typeface="Times New Roman" panose="02020603050405020304" pitchFamily="18" charset="0"/>
              </a:rPr>
              <a:t>Відсутність </a:t>
            </a:r>
            <a:r>
              <a:rPr lang="uk-UA" sz="2000" dirty="0">
                <a:ea typeface="Times New Roman" panose="02020603050405020304" pitchFamily="18" charset="0"/>
              </a:rPr>
              <a:t>плану кар’єри, чітких цілей і завдань, зацікавленості та ентузіазму</a:t>
            </a:r>
            <a:r>
              <a:rPr lang="uk-UA" sz="2000" dirty="0" smtClean="0">
                <a:ea typeface="Times New Roman" panose="02020603050405020304" pitchFamily="18" charset="0"/>
              </a:rPr>
              <a:t>.</a:t>
            </a:r>
            <a:endParaRPr lang="uk-UA" sz="2000" dirty="0">
              <a:ea typeface="Times New Roman" panose="02020603050405020304" pitchFamily="18" charset="0"/>
            </a:endParaRPr>
          </a:p>
        </p:txBody>
      </p:sp>
      <p:sp>
        <p:nvSpPr>
          <p:cNvPr id="4" name="Прямоугольник 3"/>
          <p:cNvSpPr/>
          <p:nvPr/>
        </p:nvSpPr>
        <p:spPr>
          <a:xfrm>
            <a:off x="0" y="120114"/>
            <a:ext cx="6156176" cy="89255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uk-UA" sz="2600" b="1" dirty="0" smtClean="0">
                <a:latin typeface="+mj-lt"/>
              </a:rPr>
              <a:t>В)</a:t>
            </a:r>
            <a:r>
              <a:rPr lang="en-US" sz="2600" b="1" dirty="0" smtClean="0">
                <a:latin typeface="+mj-lt"/>
              </a:rPr>
              <a:t> </a:t>
            </a:r>
            <a:r>
              <a:rPr lang="uk-UA" sz="2600" b="1" dirty="0">
                <a:ea typeface="Times New Roman" panose="02020603050405020304" pitchFamily="18" charset="0"/>
              </a:rPr>
              <a:t>Причини, через які кандидати часто не отримують </a:t>
            </a:r>
            <a:r>
              <a:rPr lang="uk-UA" sz="2600" b="1" dirty="0" smtClean="0">
                <a:ea typeface="Times New Roman" panose="02020603050405020304" pitchFamily="18" charset="0"/>
              </a:rPr>
              <a:t>роботу</a:t>
            </a:r>
            <a:endParaRPr lang="uk-UA" sz="2600" b="1" dirty="0">
              <a:latin typeface="+mj-lt"/>
              <a:cs typeface="Times New Roman" panose="020206030504050203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0" y="28600"/>
            <a:ext cx="2857500" cy="1600200"/>
          </a:xfrm>
          <a:prstGeom prst="rect">
            <a:avLst/>
          </a:prstGeom>
        </p:spPr>
      </p:pic>
      <p:sp>
        <p:nvSpPr>
          <p:cNvPr id="3" name="Номер слайда 2"/>
          <p:cNvSpPr>
            <a:spLocks noGrp="1"/>
          </p:cNvSpPr>
          <p:nvPr>
            <p:ph type="sldNum" sz="quarter" idx="12"/>
          </p:nvPr>
        </p:nvSpPr>
        <p:spPr/>
        <p:txBody>
          <a:bodyPr/>
          <a:lstStyle/>
          <a:p>
            <a:fld id="{725C68B6-61C2-468F-89AB-4B9F7531AA68}" type="slidenum">
              <a:rPr lang="ru-RU" smtClean="0"/>
              <a:pPr/>
              <a:t>29</a:t>
            </a:fld>
            <a:endParaRPr lang="ru-RU"/>
          </a:p>
        </p:txBody>
      </p:sp>
    </p:spTree>
    <p:extLst>
      <p:ext uri="{BB962C8B-B14F-4D97-AF65-F5344CB8AC3E}">
        <p14:creationId xmlns:p14="http://schemas.microsoft.com/office/powerpoint/2010/main" val="2940445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3"/>
          <p:cNvSpPr>
            <a:spLocks noGrp="1" noChangeArrowheads="1"/>
          </p:cNvSpPr>
          <p:nvPr>
            <p:ph type="body" idx="1"/>
          </p:nvPr>
        </p:nvSpPr>
        <p:spPr>
          <a:xfrm>
            <a:off x="251520" y="836712"/>
            <a:ext cx="5999928" cy="2615985"/>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lnSpc>
                <a:spcPct val="110000"/>
              </a:lnSpc>
              <a:buFont typeface="Wingdings" panose="05000000000000000000" pitchFamily="2" charset="2"/>
              <a:buChar char="ü"/>
            </a:pPr>
            <a:r>
              <a:rPr lang="uk-UA" altLang="uk-UA" sz="2000" b="1" dirty="0"/>
              <a:t>Це шанс заявити світу про те, що ви - талановитий </a:t>
            </a:r>
            <a:r>
              <a:rPr lang="uk-UA" altLang="uk-UA" sz="2000" b="1" dirty="0" smtClean="0"/>
              <a:t>спеціаліст  </a:t>
            </a:r>
            <a:r>
              <a:rPr lang="uk-UA" altLang="uk-UA" sz="2000" b="1" dirty="0"/>
              <a:t>- не змарнуйте цей шанс.</a:t>
            </a:r>
          </a:p>
          <a:p>
            <a:pPr>
              <a:lnSpc>
                <a:spcPct val="110000"/>
              </a:lnSpc>
              <a:buFont typeface="Wingdings" panose="05000000000000000000" pitchFamily="2" charset="2"/>
              <a:buChar char="ü"/>
            </a:pPr>
            <a:r>
              <a:rPr lang="uk-UA" altLang="uk-UA" sz="2000" b="1" dirty="0" smtClean="0"/>
              <a:t>Засіб самопрезентації</a:t>
            </a:r>
            <a:endParaRPr lang="uk-UA" altLang="uk-UA" sz="2000" b="1" dirty="0"/>
          </a:p>
          <a:p>
            <a:pPr>
              <a:lnSpc>
                <a:spcPct val="110000"/>
              </a:lnSpc>
              <a:buFont typeface="Wingdings" panose="05000000000000000000" pitchFamily="2" charset="2"/>
              <a:buChar char="ü"/>
            </a:pPr>
            <a:r>
              <a:rPr lang="uk-UA" altLang="uk-UA" sz="2000" b="1" dirty="0" smtClean="0"/>
              <a:t>Співбесіда </a:t>
            </a:r>
            <a:r>
              <a:rPr lang="uk-UA" altLang="uk-UA" sz="2000" b="1" dirty="0"/>
              <a:t>– не світська бесіда, тому потребує </a:t>
            </a:r>
            <a:r>
              <a:rPr lang="uk-UA" altLang="uk-UA" sz="2000" b="1" dirty="0" smtClean="0"/>
              <a:t>ґрунтовної </a:t>
            </a:r>
            <a:r>
              <a:rPr lang="uk-UA" altLang="uk-UA" sz="2000" b="1" dirty="0"/>
              <a:t>підготовки.</a:t>
            </a:r>
          </a:p>
          <a:p>
            <a:pPr>
              <a:lnSpc>
                <a:spcPct val="110000"/>
              </a:lnSpc>
              <a:buFont typeface="Wingdings" panose="05000000000000000000" pitchFamily="2" charset="2"/>
              <a:buChar char="ü"/>
            </a:pPr>
            <a:r>
              <a:rPr lang="uk-UA" altLang="uk-UA" sz="2000" b="1" dirty="0" smtClean="0"/>
              <a:t>З </a:t>
            </a:r>
            <a:r>
              <a:rPr lang="uk-UA" altLang="uk-UA" sz="2000" b="1" dirty="0"/>
              <a:t>першої секунди співбесіди вас </a:t>
            </a:r>
            <a:r>
              <a:rPr lang="uk-UA" altLang="uk-UA" sz="2000" b="1" dirty="0" smtClean="0"/>
              <a:t>аналізують </a:t>
            </a:r>
            <a:r>
              <a:rPr lang="uk-UA" altLang="uk-UA" sz="2000" b="1" dirty="0"/>
              <a:t>та  оцінюють, </a:t>
            </a:r>
            <a:r>
              <a:rPr lang="uk-UA" altLang="uk-UA" sz="2000" b="1" dirty="0" err="1"/>
              <a:t>пам</a:t>
            </a:r>
            <a:r>
              <a:rPr lang="en-US" altLang="uk-UA" sz="2000" b="1" dirty="0"/>
              <a:t>’</a:t>
            </a:r>
            <a:r>
              <a:rPr lang="uk-UA" altLang="uk-UA" sz="2000" b="1" dirty="0" err="1" smtClean="0"/>
              <a:t>ятайте</a:t>
            </a:r>
            <a:r>
              <a:rPr lang="uk-UA" altLang="uk-UA" sz="2000" b="1" dirty="0" smtClean="0"/>
              <a:t> про </a:t>
            </a:r>
            <a:r>
              <a:rPr lang="uk-UA" altLang="uk-UA" sz="2000" b="1" dirty="0"/>
              <a:t>це.</a:t>
            </a:r>
          </a:p>
          <a:p>
            <a:pPr>
              <a:lnSpc>
                <a:spcPct val="110000"/>
              </a:lnSpc>
            </a:pPr>
            <a:endParaRPr lang="uk-UA" altLang="uk-UA" sz="2000" b="1" dirty="0"/>
          </a:p>
          <a:p>
            <a:pPr>
              <a:lnSpc>
                <a:spcPct val="110000"/>
              </a:lnSpc>
            </a:pPr>
            <a:endParaRPr lang="uk-UA" altLang="uk-UA" sz="2000" dirty="0"/>
          </a:p>
        </p:txBody>
      </p:sp>
      <p:sp>
        <p:nvSpPr>
          <p:cNvPr id="188420" name="Rectangle 4"/>
          <p:cNvSpPr>
            <a:spLocks noChangeArrowheads="1"/>
          </p:cNvSpPr>
          <p:nvPr/>
        </p:nvSpPr>
        <p:spPr bwMode="auto">
          <a:xfrm>
            <a:off x="107504" y="159023"/>
            <a:ext cx="8101012" cy="461665"/>
          </a:xfrm>
          <a:prstGeom prst="rect">
            <a:avLst/>
          </a:prstGeom>
          <a:ln/>
          <a:extLst/>
        </p:spPr>
        <p:style>
          <a:lnRef idx="1">
            <a:schemeClr val="accent2"/>
          </a:lnRef>
          <a:fillRef idx="2">
            <a:schemeClr val="accent2"/>
          </a:fillRef>
          <a:effectRef idx="1">
            <a:schemeClr val="accent2"/>
          </a:effectRef>
          <a:fontRef idx="minor">
            <a:schemeClr val="dk1"/>
          </a:fontRef>
        </p:style>
        <p:txBody>
          <a:bodyPr wrap="square">
            <a:spAutoFit/>
          </a:bodyPr>
          <a:lstStyle/>
          <a:p>
            <a:r>
              <a:rPr lang="uk-UA" altLang="uk-UA" sz="2400" b="1" dirty="0" smtClean="0">
                <a:solidFill>
                  <a:schemeClr val="accent1">
                    <a:lumMod val="75000"/>
                  </a:schemeClr>
                </a:solidFill>
                <a:latin typeface="Arial" panose="020B0604020202020204" pitchFamily="34" charset="0"/>
                <a:cs typeface="Arial" panose="020B0604020202020204" pitchFamily="34" charset="0"/>
              </a:rPr>
              <a:t>Трішки про співбесіду</a:t>
            </a:r>
            <a:endParaRPr lang="uk-UA" altLang="uk-UA" sz="2400" b="1" dirty="0">
              <a:solidFill>
                <a:schemeClr val="accent1">
                  <a:lumMod val="75000"/>
                </a:schemeClr>
              </a:solidFill>
              <a:latin typeface="Arial" panose="020B0604020202020204" pitchFamily="34" charset="0"/>
              <a:cs typeface="Arial" panose="020B0604020202020204" pitchFamily="34" charset="0"/>
            </a:endParaRPr>
          </a:p>
        </p:txBody>
      </p:sp>
      <p:pic>
        <p:nvPicPr>
          <p:cNvPr id="1884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7150" y="836712"/>
            <a:ext cx="273685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омер слайда 1"/>
          <p:cNvSpPr>
            <a:spLocks noGrp="1"/>
          </p:cNvSpPr>
          <p:nvPr>
            <p:ph type="sldNum" sz="quarter" idx="12"/>
          </p:nvPr>
        </p:nvSpPr>
        <p:spPr/>
        <p:txBody>
          <a:bodyPr/>
          <a:lstStyle/>
          <a:p>
            <a:fld id="{725C68B6-61C2-468F-89AB-4B9F7531AA68}" type="slidenum">
              <a:rPr lang="ru-RU" smtClean="0"/>
              <a:pPr/>
              <a:t>3</a:t>
            </a:fld>
            <a:endParaRPr lang="ru-RU"/>
          </a:p>
        </p:txBody>
      </p:sp>
      <p:sp>
        <p:nvSpPr>
          <p:cNvPr id="6" name="Rectangle 4"/>
          <p:cNvSpPr>
            <a:spLocks noChangeArrowheads="1"/>
          </p:cNvSpPr>
          <p:nvPr/>
        </p:nvSpPr>
        <p:spPr bwMode="auto">
          <a:xfrm>
            <a:off x="216841" y="3717032"/>
            <a:ext cx="4211143" cy="584775"/>
          </a:xfrm>
          <a:prstGeom prst="rect">
            <a:avLst/>
          </a:prstGeom>
          <a:ln/>
          <a:extLst/>
        </p:spPr>
        <p:style>
          <a:lnRef idx="1">
            <a:schemeClr val="accent1"/>
          </a:lnRef>
          <a:fillRef idx="2">
            <a:schemeClr val="accent1"/>
          </a:fillRef>
          <a:effectRef idx="1">
            <a:schemeClr val="accent1"/>
          </a:effectRef>
          <a:fontRef idx="minor">
            <a:schemeClr val="dk1"/>
          </a:fontRef>
        </p:style>
        <p:txBody>
          <a:bodyPr wrap="square">
            <a:spAutoFit/>
          </a:bodyPr>
          <a:lstStyle/>
          <a:p>
            <a:r>
              <a:rPr lang="uk-UA" altLang="uk-UA" sz="3200" b="1" dirty="0">
                <a:latin typeface="Adobe Caslon Pro Bold" pitchFamily="18" charset="0"/>
              </a:rPr>
              <a:t>Структура співбесіди</a:t>
            </a:r>
          </a:p>
        </p:txBody>
      </p:sp>
      <p:sp>
        <p:nvSpPr>
          <p:cNvPr id="7" name="Rectangle 2"/>
          <p:cNvSpPr txBox="1">
            <a:spLocks noChangeArrowheads="1"/>
          </p:cNvSpPr>
          <p:nvPr/>
        </p:nvSpPr>
        <p:spPr>
          <a:xfrm>
            <a:off x="4652482" y="3724239"/>
            <a:ext cx="4374604" cy="2591835"/>
          </a:xfrm>
          <a:prstGeom prst="rect">
            <a:avLst/>
          </a:prstGeom>
        </p:spPr>
        <p:style>
          <a:lnRef idx="2">
            <a:schemeClr val="accent1"/>
          </a:lnRef>
          <a:fillRef idx="1">
            <a:schemeClr val="lt1"/>
          </a:fillRef>
          <a:effectRef idx="0">
            <a:schemeClr val="accent1"/>
          </a:effectRef>
          <a:fontRef idx="minor">
            <a:schemeClr val="dk1"/>
          </a:fontRef>
        </p:style>
        <p:txBody>
          <a:bodyPr vert="horz">
            <a:normAutofit fontScale="92500"/>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r>
              <a:rPr lang="uk-UA" altLang="uk-UA" sz="2000" b="1" dirty="0" smtClean="0"/>
              <a:t>Знайомство</a:t>
            </a:r>
          </a:p>
          <a:p>
            <a:r>
              <a:rPr lang="uk-UA" altLang="uk-UA" sz="2000" b="1" dirty="0" smtClean="0"/>
              <a:t>План дій, тривалість співбесіди</a:t>
            </a:r>
          </a:p>
          <a:p>
            <a:r>
              <a:rPr lang="uk-UA" altLang="uk-UA" sz="2000" b="1" dirty="0" smtClean="0"/>
              <a:t>Інформація про роботодавця</a:t>
            </a:r>
          </a:p>
          <a:p>
            <a:r>
              <a:rPr lang="uk-UA" altLang="uk-UA" sz="2000" b="1" dirty="0" smtClean="0"/>
              <a:t>Запитання - відповіді </a:t>
            </a:r>
          </a:p>
          <a:p>
            <a:r>
              <a:rPr lang="uk-UA" altLang="uk-UA" sz="2000" b="1" dirty="0" smtClean="0"/>
              <a:t>Підсумок </a:t>
            </a:r>
          </a:p>
          <a:p>
            <a:r>
              <a:rPr lang="uk-UA" altLang="uk-UA" sz="2000" b="1" dirty="0" smtClean="0"/>
              <a:t>Час на запитання </a:t>
            </a:r>
            <a:r>
              <a:rPr lang="uk-UA" altLang="uk-UA" sz="2000" b="1" dirty="0" err="1" smtClean="0"/>
              <a:t>пошукача</a:t>
            </a:r>
            <a:endParaRPr lang="uk-UA" altLang="uk-UA" sz="2000" b="1" dirty="0" smtClean="0"/>
          </a:p>
          <a:p>
            <a:r>
              <a:rPr lang="uk-UA" altLang="uk-UA" sz="2000" b="1" dirty="0" smtClean="0"/>
              <a:t>Наступні кроки…</a:t>
            </a:r>
            <a:endParaRPr lang="uk-UA" altLang="uk-UA" sz="2000" dirty="0"/>
          </a:p>
        </p:txBody>
      </p:sp>
    </p:spTree>
    <p:extLst>
      <p:ext uri="{BB962C8B-B14F-4D97-AF65-F5344CB8AC3E}">
        <p14:creationId xmlns:p14="http://schemas.microsoft.com/office/powerpoint/2010/main" val="3992098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496" y="44624"/>
            <a:ext cx="8136904" cy="4478149"/>
          </a:xfrm>
          <a:prstGeom prst="rect">
            <a:avLst/>
          </a:prstGeom>
        </p:spPr>
        <p:txBody>
          <a:bodyPr wrap="square">
            <a:spAutoFit/>
          </a:bodyPr>
          <a:lstStyle/>
          <a:p>
            <a:pPr marL="342900" indent="-342900" algn="just">
              <a:lnSpc>
                <a:spcPct val="150000"/>
              </a:lnSpc>
              <a:spcAft>
                <a:spcPts val="0"/>
              </a:spcAft>
              <a:buFont typeface="Wingdings" panose="05000000000000000000" pitchFamily="2" charset="2"/>
              <a:buChar char="Ø"/>
            </a:pPr>
            <a:r>
              <a:rPr lang="uk-UA" sz="1900" dirty="0">
                <a:ea typeface="Times New Roman" panose="02020603050405020304" pitchFamily="18" charset="0"/>
              </a:rPr>
              <a:t>Недостатня відвертість і неврівноваженість, нестача такту, </a:t>
            </a:r>
            <a:r>
              <a:rPr lang="uk-UA" sz="1900" dirty="0" smtClean="0">
                <a:ea typeface="Times New Roman" panose="02020603050405020304" pitchFamily="18" charset="0"/>
              </a:rPr>
              <a:t>ввічливості</a:t>
            </a:r>
          </a:p>
          <a:p>
            <a:pPr marL="342900" indent="-342900" algn="just">
              <a:lnSpc>
                <a:spcPct val="150000"/>
              </a:lnSpc>
              <a:spcAft>
                <a:spcPts val="0"/>
              </a:spcAft>
              <a:buFont typeface="Wingdings" panose="05000000000000000000" pitchFamily="2" charset="2"/>
              <a:buChar char="Ø"/>
            </a:pPr>
            <a:r>
              <a:rPr lang="uk-UA" sz="1900" dirty="0" smtClean="0">
                <a:ea typeface="Times New Roman" panose="02020603050405020304" pitchFamily="18" charset="0"/>
              </a:rPr>
              <a:t>Небажання </a:t>
            </a:r>
            <a:r>
              <a:rPr lang="uk-UA" sz="1900" dirty="0">
                <a:ea typeface="Times New Roman" panose="02020603050405020304" pitchFamily="18" charset="0"/>
              </a:rPr>
              <a:t>або відсутність змоги брати участь у справах поза визначеним графіком, байдужість до громадської </a:t>
            </a:r>
            <a:r>
              <a:rPr lang="uk-UA" sz="1900" dirty="0" smtClean="0">
                <a:ea typeface="Times New Roman" panose="02020603050405020304" pitchFamily="18" charset="0"/>
              </a:rPr>
              <a:t>діяльності </a:t>
            </a:r>
          </a:p>
          <a:p>
            <a:pPr marL="342900" indent="-342900" algn="just">
              <a:lnSpc>
                <a:spcPct val="150000"/>
              </a:lnSpc>
              <a:spcAft>
                <a:spcPts val="0"/>
              </a:spcAft>
              <a:buFont typeface="Wingdings" panose="05000000000000000000" pitchFamily="2" charset="2"/>
              <a:buChar char="Ø"/>
            </a:pPr>
            <a:r>
              <a:rPr lang="uk-UA" sz="1900" dirty="0" smtClean="0">
                <a:ea typeface="Times New Roman" panose="02020603050405020304" pitchFamily="18" charset="0"/>
              </a:rPr>
              <a:t>Надмірна </a:t>
            </a:r>
            <a:r>
              <a:rPr lang="uk-UA" sz="1900" dirty="0">
                <a:ea typeface="Times New Roman" panose="02020603050405020304" pitchFamily="18" charset="0"/>
              </a:rPr>
              <a:t>зацикленість на грошах, коли інтерес зводиться тільки до розміру  заробітної </a:t>
            </a:r>
            <a:r>
              <a:rPr lang="uk-UA" sz="1900" dirty="0" smtClean="0">
                <a:ea typeface="Times New Roman" panose="02020603050405020304" pitchFamily="18" charset="0"/>
              </a:rPr>
              <a:t>плати </a:t>
            </a:r>
          </a:p>
          <a:p>
            <a:pPr marL="342900" indent="-342900" algn="just">
              <a:lnSpc>
                <a:spcPct val="150000"/>
              </a:lnSpc>
              <a:spcAft>
                <a:spcPts val="0"/>
              </a:spcAft>
              <a:buFont typeface="Wingdings" panose="05000000000000000000" pitchFamily="2" charset="2"/>
              <a:buChar char="Ø"/>
            </a:pPr>
            <a:r>
              <a:rPr lang="uk-UA" sz="1900" dirty="0" smtClean="0">
                <a:ea typeface="Times New Roman" panose="02020603050405020304" pitchFamily="18" charset="0"/>
              </a:rPr>
              <a:t>Погана </a:t>
            </a:r>
            <a:r>
              <a:rPr lang="uk-UA" sz="1900" dirty="0">
                <a:ea typeface="Times New Roman" panose="02020603050405020304" pitchFamily="18" charset="0"/>
              </a:rPr>
              <a:t>успішність під час навчання в університеті, відсутність бажання до </a:t>
            </a:r>
            <a:r>
              <a:rPr lang="uk-UA" sz="1900" dirty="0" smtClean="0">
                <a:ea typeface="Times New Roman" panose="02020603050405020304" pitchFamily="18" charset="0"/>
              </a:rPr>
              <a:t>самоосвіти</a:t>
            </a:r>
          </a:p>
          <a:p>
            <a:pPr marL="342900" indent="-342900" algn="just">
              <a:lnSpc>
                <a:spcPct val="150000"/>
              </a:lnSpc>
              <a:spcAft>
                <a:spcPts val="0"/>
              </a:spcAft>
              <a:buFont typeface="Wingdings" panose="05000000000000000000" pitchFamily="2" charset="2"/>
              <a:buChar char="Ø"/>
            </a:pPr>
            <a:r>
              <a:rPr lang="uk-UA" sz="1900" dirty="0" smtClean="0">
                <a:ea typeface="Times New Roman" panose="02020603050405020304" pitchFamily="18" charset="0"/>
              </a:rPr>
              <a:t>Небажання </a:t>
            </a:r>
            <a:r>
              <a:rPr lang="uk-UA" sz="1900" dirty="0">
                <a:ea typeface="Times New Roman" panose="02020603050405020304" pitchFamily="18" charset="0"/>
              </a:rPr>
              <a:t>розпочинати кар’єру з низів або наявність великих очікувань за дуже короткий </a:t>
            </a:r>
            <a:r>
              <a:rPr lang="uk-UA" sz="1900" dirty="0" smtClean="0">
                <a:ea typeface="Times New Roman" panose="02020603050405020304" pitchFamily="18" charset="0"/>
              </a:rPr>
              <a:t>термін</a:t>
            </a:r>
          </a:p>
        </p:txBody>
      </p:sp>
      <p:sp>
        <p:nvSpPr>
          <p:cNvPr id="3" name="AutoShape 2" descr="Результат пошуку зображень за запитом &quot;без роботи&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4624097"/>
            <a:ext cx="3379640" cy="2261287"/>
          </a:xfrm>
          <a:prstGeom prst="rect">
            <a:avLst/>
          </a:prstGeom>
          <a:effectLst>
            <a:softEdge rad="63500"/>
          </a:effectLst>
        </p:spPr>
      </p:pic>
      <p:sp>
        <p:nvSpPr>
          <p:cNvPr id="5" name="Прямоугольник 4"/>
          <p:cNvSpPr/>
          <p:nvPr/>
        </p:nvSpPr>
        <p:spPr>
          <a:xfrm>
            <a:off x="155575" y="4509120"/>
            <a:ext cx="5608784" cy="1754326"/>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uk-UA" dirty="0">
                <a:ea typeface="Times New Roman" panose="02020603050405020304" pitchFamily="18" charset="0"/>
              </a:rPr>
              <a:t>Схильність до постійного самовиправдання, пояснення невдач несприятливими зовнішніми факторами, спроба перекладання вини на інших.  </a:t>
            </a:r>
          </a:p>
        </p:txBody>
      </p:sp>
      <p:sp>
        <p:nvSpPr>
          <p:cNvPr id="6" name="Номер слайда 5"/>
          <p:cNvSpPr>
            <a:spLocks noGrp="1"/>
          </p:cNvSpPr>
          <p:nvPr>
            <p:ph type="sldNum" sz="quarter" idx="12"/>
          </p:nvPr>
        </p:nvSpPr>
        <p:spPr/>
        <p:txBody>
          <a:bodyPr/>
          <a:lstStyle/>
          <a:p>
            <a:fld id="{725C68B6-61C2-468F-89AB-4B9F7531AA68}" type="slidenum">
              <a:rPr lang="ru-RU" smtClean="0"/>
              <a:pPr/>
              <a:t>30</a:t>
            </a:fld>
            <a:endParaRPr lang="ru-RU"/>
          </a:p>
        </p:txBody>
      </p:sp>
    </p:spTree>
    <p:extLst>
      <p:ext uri="{BB962C8B-B14F-4D97-AF65-F5344CB8AC3E}">
        <p14:creationId xmlns:p14="http://schemas.microsoft.com/office/powerpoint/2010/main" val="5514276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547" y="-27384"/>
            <a:ext cx="7992888" cy="4708981"/>
          </a:xfrm>
          <a:prstGeom prst="rect">
            <a:avLst/>
          </a:prstGeom>
        </p:spPr>
        <p:txBody>
          <a:bodyPr wrap="square">
            <a:spAutoFit/>
          </a:bodyPr>
          <a:lstStyle/>
          <a:p>
            <a:pPr marL="342900" indent="-342900" algn="just">
              <a:lnSpc>
                <a:spcPct val="150000"/>
              </a:lnSpc>
              <a:spcAft>
                <a:spcPts val="0"/>
              </a:spcAft>
              <a:buFont typeface="Wingdings" panose="05000000000000000000" pitchFamily="2" charset="2"/>
              <a:buChar char="Ø"/>
            </a:pPr>
            <a:r>
              <a:rPr lang="uk-UA" sz="2000" dirty="0" smtClean="0">
                <a:ea typeface="Times New Roman" panose="02020603050405020304" pitchFamily="18" charset="0"/>
              </a:rPr>
              <a:t>Недостатня </a:t>
            </a:r>
            <a:r>
              <a:rPr lang="uk-UA" sz="2000" dirty="0">
                <a:ea typeface="Times New Roman" panose="02020603050405020304" pitchFamily="18" charset="0"/>
              </a:rPr>
              <a:t>зрілість кандидата і невміння орієнтуватися в бізнес–середовищі та в суспільстві, погані знання зі </a:t>
            </a:r>
            <a:r>
              <a:rPr lang="uk-UA" sz="2000" dirty="0" smtClean="0">
                <a:ea typeface="Times New Roman" panose="02020603050405020304" pitchFamily="18" charset="0"/>
              </a:rPr>
              <a:t>спеціальності</a:t>
            </a:r>
            <a:endParaRPr lang="uk-UA" sz="2000" dirty="0">
              <a:ea typeface="Times New Roman" panose="02020603050405020304" pitchFamily="18" charset="0"/>
            </a:endParaRPr>
          </a:p>
          <a:p>
            <a:pPr marL="342900" indent="-342900" algn="just">
              <a:lnSpc>
                <a:spcPct val="150000"/>
              </a:lnSpc>
              <a:spcAft>
                <a:spcPts val="0"/>
              </a:spcAft>
              <a:buFont typeface="Wingdings" panose="05000000000000000000" pitchFamily="2" charset="2"/>
              <a:buChar char="Ø"/>
            </a:pPr>
            <a:r>
              <a:rPr lang="uk-UA" sz="2000" dirty="0">
                <a:ea typeface="Times New Roman" panose="02020603050405020304" pitchFamily="18" charset="0"/>
              </a:rPr>
              <a:t>Зневажливі відгуки про попередніх </a:t>
            </a:r>
            <a:r>
              <a:rPr lang="uk-UA" sz="2000" dirty="0" smtClean="0">
                <a:ea typeface="Times New Roman" panose="02020603050405020304" pitchFamily="18" charset="0"/>
              </a:rPr>
              <a:t>роботодавців</a:t>
            </a:r>
          </a:p>
          <a:p>
            <a:pPr marL="342900" indent="-342900" algn="just">
              <a:lnSpc>
                <a:spcPct val="150000"/>
              </a:lnSpc>
              <a:spcAft>
                <a:spcPts val="0"/>
              </a:spcAft>
              <a:buFont typeface="Wingdings" panose="05000000000000000000" pitchFamily="2" charset="2"/>
              <a:buChar char="Ø"/>
            </a:pPr>
            <a:r>
              <a:rPr lang="uk-UA" sz="2000" dirty="0">
                <a:ea typeface="Times New Roman" panose="02020603050405020304" pitchFamily="18" charset="0"/>
              </a:rPr>
              <a:t>Небажання дивитися в очі </a:t>
            </a:r>
            <a:r>
              <a:rPr lang="uk-UA" sz="2000" dirty="0" smtClean="0">
                <a:ea typeface="Times New Roman" panose="02020603050405020304" pitchFamily="18" charset="0"/>
              </a:rPr>
              <a:t>інтерв’юерові</a:t>
            </a:r>
            <a:endParaRPr lang="uk-UA" sz="2000" dirty="0">
              <a:ea typeface="Times New Roman" panose="02020603050405020304" pitchFamily="18" charset="0"/>
            </a:endParaRPr>
          </a:p>
          <a:p>
            <a:pPr marL="342900" indent="-342900" algn="just">
              <a:lnSpc>
                <a:spcPct val="150000"/>
              </a:lnSpc>
              <a:spcAft>
                <a:spcPts val="0"/>
              </a:spcAft>
              <a:buFont typeface="Wingdings" panose="05000000000000000000" pitchFamily="2" charset="2"/>
              <a:buChar char="Ø"/>
            </a:pPr>
            <a:r>
              <a:rPr lang="uk-UA" sz="2000" dirty="0">
                <a:ea typeface="Times New Roman" panose="02020603050405020304" pitchFamily="18" charset="0"/>
              </a:rPr>
              <a:t>Кволе рукостискання, </a:t>
            </a:r>
            <a:r>
              <a:rPr lang="uk-UA" sz="2000" dirty="0" smtClean="0">
                <a:ea typeface="Times New Roman" panose="02020603050405020304" pitchFamily="18" charset="0"/>
              </a:rPr>
              <a:t>нерішучість </a:t>
            </a:r>
            <a:endParaRPr lang="uk-UA" sz="2000" dirty="0">
              <a:ea typeface="Times New Roman" panose="02020603050405020304" pitchFamily="18" charset="0"/>
            </a:endParaRPr>
          </a:p>
          <a:p>
            <a:pPr marL="342900" indent="-342900" algn="just">
              <a:lnSpc>
                <a:spcPct val="150000"/>
              </a:lnSpc>
              <a:spcAft>
                <a:spcPts val="0"/>
              </a:spcAft>
              <a:buFont typeface="Wingdings" panose="05000000000000000000" pitchFamily="2" charset="2"/>
              <a:buChar char="Ø"/>
            </a:pPr>
            <a:r>
              <a:rPr lang="uk-UA" sz="2000" dirty="0">
                <a:ea typeface="Times New Roman" panose="02020603050405020304" pitchFamily="18" charset="0"/>
              </a:rPr>
              <a:t>Невдале сімейне життя, непорозуміння з батьками, </a:t>
            </a:r>
            <a:r>
              <a:rPr lang="uk-UA" sz="2000" dirty="0" smtClean="0">
                <a:ea typeface="Times New Roman" panose="02020603050405020304" pitchFamily="18" charset="0"/>
              </a:rPr>
              <a:t>близькими</a:t>
            </a:r>
            <a:endParaRPr lang="uk-UA" sz="2000" dirty="0">
              <a:ea typeface="Times New Roman" panose="02020603050405020304" pitchFamily="18" charset="0"/>
            </a:endParaRPr>
          </a:p>
          <a:p>
            <a:pPr marL="342900" indent="-342900" algn="just">
              <a:lnSpc>
                <a:spcPct val="150000"/>
              </a:lnSpc>
              <a:spcAft>
                <a:spcPts val="0"/>
              </a:spcAft>
              <a:buFont typeface="Wingdings" panose="05000000000000000000" pitchFamily="2" charset="2"/>
              <a:buChar char="Ø"/>
            </a:pPr>
            <a:r>
              <a:rPr lang="uk-UA" sz="2000" dirty="0">
                <a:ea typeface="Times New Roman" panose="02020603050405020304" pitchFamily="18" charset="0"/>
              </a:rPr>
              <a:t>Відсутність цілеспрямованості у пошуку місця </a:t>
            </a:r>
            <a:r>
              <a:rPr lang="uk-UA" sz="2000" dirty="0" smtClean="0">
                <a:ea typeface="Times New Roman" panose="02020603050405020304" pitchFamily="18" charset="0"/>
              </a:rPr>
              <a:t>роботи  </a:t>
            </a:r>
            <a:endParaRPr lang="uk-UA" sz="2000" dirty="0">
              <a:ea typeface="Times New Roman" panose="02020603050405020304" pitchFamily="18" charset="0"/>
            </a:endParaRPr>
          </a:p>
          <a:p>
            <a:pPr marL="342900" indent="-342900" algn="just">
              <a:lnSpc>
                <a:spcPct val="150000"/>
              </a:lnSpc>
              <a:spcAft>
                <a:spcPts val="0"/>
              </a:spcAft>
              <a:buFont typeface="Wingdings" panose="05000000000000000000" pitchFamily="2" charset="2"/>
              <a:buChar char="Ø"/>
            </a:pPr>
            <a:r>
              <a:rPr lang="uk-UA" sz="2000" dirty="0">
                <a:ea typeface="Times New Roman" panose="02020603050405020304" pitchFamily="18" charset="0"/>
              </a:rPr>
              <a:t>Бажання отримати роботу на короткий </a:t>
            </a:r>
            <a:r>
              <a:rPr lang="uk-UA" sz="2000" dirty="0" smtClean="0">
                <a:ea typeface="Times New Roman" panose="02020603050405020304" pitchFamily="18" charset="0"/>
              </a:rPr>
              <a:t>термін</a:t>
            </a:r>
            <a:endParaRPr lang="uk-UA" sz="2000" dirty="0">
              <a:ea typeface="Times New Roman" panose="02020603050405020304" pitchFamily="18" charset="0"/>
            </a:endParaRPr>
          </a:p>
        </p:txBody>
      </p:sp>
      <p:pic>
        <p:nvPicPr>
          <p:cNvPr id="54274" name="Picture 2" descr="Результат пошуку зображень за запитом &quot;без роботи&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6452" y="4581129"/>
            <a:ext cx="3984526" cy="227687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fld id="{725C68B6-61C2-468F-89AB-4B9F7531AA68}" type="slidenum">
              <a:rPr lang="ru-RU" smtClean="0"/>
              <a:pPr/>
              <a:t>31</a:t>
            </a:fld>
            <a:endParaRPr lang="ru-RU"/>
          </a:p>
        </p:txBody>
      </p:sp>
    </p:spTree>
    <p:extLst>
      <p:ext uri="{BB962C8B-B14F-4D97-AF65-F5344CB8AC3E}">
        <p14:creationId xmlns:p14="http://schemas.microsoft.com/office/powerpoint/2010/main" val="13505388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0"/>
            <a:ext cx="7776864" cy="5909310"/>
          </a:xfrm>
          <a:prstGeom prst="rect">
            <a:avLst/>
          </a:prstGeom>
        </p:spPr>
        <p:txBody>
          <a:bodyPr wrap="square">
            <a:spAutoFit/>
          </a:bodyPr>
          <a:lstStyle/>
          <a:p>
            <a:pPr marL="342900" indent="-342900" algn="just">
              <a:lnSpc>
                <a:spcPct val="130000"/>
              </a:lnSpc>
              <a:buFont typeface="Wingdings" panose="05000000000000000000" pitchFamily="2" charset="2"/>
              <a:buChar char="ü"/>
            </a:pPr>
            <a:r>
              <a:rPr lang="uk-UA" sz="2000" dirty="0">
                <a:ea typeface="Times New Roman" panose="02020603050405020304" pitchFamily="18" charset="0"/>
              </a:rPr>
              <a:t>Відсутність почуття гумору, чітко виражена </a:t>
            </a:r>
            <a:r>
              <a:rPr lang="uk-UA" sz="2000" dirty="0" smtClean="0">
                <a:ea typeface="Times New Roman" panose="02020603050405020304" pitchFamily="18" charset="0"/>
              </a:rPr>
              <a:t>несамостійність</a:t>
            </a:r>
            <a:endParaRPr lang="uk-UA" sz="2000" dirty="0">
              <a:ea typeface="Times New Roman" panose="02020603050405020304" pitchFamily="18" charset="0"/>
            </a:endParaRPr>
          </a:p>
          <a:p>
            <a:pPr marL="342900" indent="-342900" algn="just">
              <a:lnSpc>
                <a:spcPct val="130000"/>
              </a:lnSpc>
              <a:buFont typeface="Wingdings" panose="05000000000000000000" pitchFamily="2" charset="2"/>
              <a:buChar char="ü"/>
            </a:pPr>
            <a:r>
              <a:rPr lang="uk-UA" sz="2000" dirty="0">
                <a:ea typeface="Times New Roman" panose="02020603050405020304" pitchFamily="18" charset="0"/>
              </a:rPr>
              <a:t>Підкреслення того, з ким підтримуєте знайомство, хизування особистими </a:t>
            </a:r>
            <a:r>
              <a:rPr lang="uk-UA" sz="2000" dirty="0" smtClean="0">
                <a:ea typeface="Times New Roman" panose="02020603050405020304" pitchFamily="18" charset="0"/>
              </a:rPr>
              <a:t>зв’язками</a:t>
            </a:r>
            <a:endParaRPr lang="uk-UA" sz="2000" dirty="0">
              <a:ea typeface="Times New Roman" panose="02020603050405020304" pitchFamily="18" charset="0"/>
            </a:endParaRPr>
          </a:p>
          <a:p>
            <a:pPr marL="342900" indent="-342900" algn="just">
              <a:lnSpc>
                <a:spcPct val="130000"/>
              </a:lnSpc>
              <a:buFont typeface="Wingdings" panose="05000000000000000000" pitchFamily="2" charset="2"/>
              <a:buChar char="ü"/>
            </a:pPr>
            <a:r>
              <a:rPr lang="uk-UA" sz="2000" dirty="0">
                <a:ea typeface="Times New Roman" panose="02020603050405020304" pitchFamily="18" charset="0"/>
              </a:rPr>
              <a:t>Нетерпимість до чужих думок на фоні розвинутих упереджень, радикалізм у </a:t>
            </a:r>
            <a:r>
              <a:rPr lang="uk-UA" sz="2000" dirty="0" smtClean="0">
                <a:ea typeface="Times New Roman" panose="02020603050405020304" pitchFamily="18" charset="0"/>
              </a:rPr>
              <a:t>думках</a:t>
            </a:r>
            <a:endParaRPr lang="uk-UA" sz="2000" dirty="0">
              <a:ea typeface="Times New Roman" panose="02020603050405020304" pitchFamily="18" charset="0"/>
            </a:endParaRPr>
          </a:p>
          <a:p>
            <a:pPr marL="342900" indent="-342900">
              <a:lnSpc>
                <a:spcPct val="130000"/>
              </a:lnSpc>
              <a:buFont typeface="Wingdings" panose="05000000000000000000" pitchFamily="2" charset="2"/>
              <a:buChar char="ü"/>
            </a:pPr>
            <a:r>
              <a:rPr lang="uk-UA" sz="2000" dirty="0">
                <a:ea typeface="Times New Roman" panose="02020603050405020304" pitchFamily="18" charset="0"/>
              </a:rPr>
              <a:t>Обмеженість </a:t>
            </a:r>
            <a:r>
              <a:rPr lang="uk-UA" sz="2000" dirty="0" smtClean="0">
                <a:ea typeface="Times New Roman" panose="02020603050405020304" pitchFamily="18" charset="0"/>
              </a:rPr>
              <a:t>інтересів</a:t>
            </a:r>
          </a:p>
          <a:p>
            <a:pPr marL="342900" indent="-342900" algn="just">
              <a:lnSpc>
                <a:spcPct val="130000"/>
              </a:lnSpc>
              <a:buFont typeface="Wingdings" panose="05000000000000000000" pitchFamily="2" charset="2"/>
              <a:buChar char="ü"/>
            </a:pPr>
            <a:r>
              <a:rPr lang="uk-UA" sz="2000" dirty="0">
                <a:ea typeface="Times New Roman" panose="02020603050405020304" pitchFamily="18" charset="0"/>
              </a:rPr>
              <a:t>Невміння цінувати час, запізнення на інтерв’ю без поважних </a:t>
            </a:r>
            <a:r>
              <a:rPr lang="uk-UA" sz="2000" dirty="0" smtClean="0">
                <a:ea typeface="Times New Roman" panose="02020603050405020304" pitchFamily="18" charset="0"/>
              </a:rPr>
              <a:t>причин</a:t>
            </a:r>
            <a:endParaRPr lang="uk-UA" sz="2000" dirty="0">
              <a:ea typeface="Times New Roman" panose="02020603050405020304" pitchFamily="18" charset="0"/>
            </a:endParaRPr>
          </a:p>
          <a:p>
            <a:pPr marL="342900" indent="-342900" algn="just">
              <a:lnSpc>
                <a:spcPct val="130000"/>
              </a:lnSpc>
              <a:buFont typeface="Wingdings" panose="05000000000000000000" pitchFamily="2" charset="2"/>
              <a:buChar char="ü"/>
            </a:pPr>
            <a:r>
              <a:rPr lang="uk-UA" sz="2000" dirty="0">
                <a:ea typeface="Times New Roman" panose="02020603050405020304" pitchFamily="18" charset="0"/>
              </a:rPr>
              <a:t>Погане ведення власних фінансових </a:t>
            </a:r>
            <a:r>
              <a:rPr lang="uk-UA" sz="2000" dirty="0" smtClean="0">
                <a:ea typeface="Times New Roman" panose="02020603050405020304" pitchFamily="18" charset="0"/>
              </a:rPr>
              <a:t>справ</a:t>
            </a:r>
            <a:endParaRPr lang="uk-UA" sz="2000" dirty="0">
              <a:ea typeface="Times New Roman" panose="02020603050405020304" pitchFamily="18" charset="0"/>
            </a:endParaRPr>
          </a:p>
          <a:p>
            <a:pPr marL="342900" indent="-342900" algn="just">
              <a:lnSpc>
                <a:spcPct val="130000"/>
              </a:lnSpc>
              <a:buFont typeface="Wingdings" panose="05000000000000000000" pitchFamily="2" charset="2"/>
              <a:buChar char="ü"/>
            </a:pPr>
            <a:r>
              <a:rPr lang="uk-UA" sz="2000" dirty="0">
                <a:ea typeface="Times New Roman" panose="02020603050405020304" pitchFamily="18" charset="0"/>
              </a:rPr>
              <a:t>Неприйняття критики, нерозуміння цінності </a:t>
            </a:r>
            <a:r>
              <a:rPr lang="uk-UA" sz="2000" dirty="0" smtClean="0">
                <a:ea typeface="Times New Roman" panose="02020603050405020304" pitchFamily="18" charset="0"/>
              </a:rPr>
              <a:t>досвіду</a:t>
            </a:r>
            <a:endParaRPr lang="uk-UA" sz="2000" dirty="0">
              <a:ea typeface="Times New Roman" panose="02020603050405020304" pitchFamily="18" charset="0"/>
            </a:endParaRPr>
          </a:p>
          <a:p>
            <a:pPr marL="342900" indent="-342900" algn="just">
              <a:lnSpc>
                <a:spcPct val="130000"/>
              </a:lnSpc>
              <a:buFont typeface="Wingdings" panose="05000000000000000000" pitchFamily="2" charset="2"/>
              <a:buChar char="ü"/>
            </a:pPr>
            <a:r>
              <a:rPr lang="uk-UA" sz="2000" dirty="0">
                <a:ea typeface="Times New Roman" panose="02020603050405020304" pitchFamily="18" charset="0"/>
              </a:rPr>
              <a:t>Незнання хоча б мінімальної інформації про </a:t>
            </a:r>
            <a:r>
              <a:rPr lang="uk-UA" sz="2000" dirty="0" smtClean="0">
                <a:ea typeface="Times New Roman" panose="02020603050405020304" pitchFamily="18" charset="0"/>
              </a:rPr>
              <a:t>компанію </a:t>
            </a:r>
            <a:endParaRPr lang="uk-UA" sz="2000" dirty="0">
              <a:ea typeface="Times New Roman" panose="02020603050405020304" pitchFamily="18" charset="0"/>
            </a:endParaRPr>
          </a:p>
          <a:p>
            <a:pPr marL="342900" indent="-342900" algn="just">
              <a:lnSpc>
                <a:spcPct val="130000"/>
              </a:lnSpc>
              <a:buFont typeface="Wingdings" panose="05000000000000000000" pitchFamily="2" charset="2"/>
              <a:buChar char="ü"/>
            </a:pPr>
            <a:r>
              <a:rPr lang="uk-UA" sz="2000" dirty="0" smtClean="0">
                <a:ea typeface="Times New Roman" panose="02020603050405020304" pitchFamily="18" charset="0"/>
              </a:rPr>
              <a:t>Невихованість</a:t>
            </a:r>
            <a:endParaRPr lang="uk-UA" sz="2000" dirty="0">
              <a:ea typeface="Times New Roman" panose="02020603050405020304" pitchFamily="18" charset="0"/>
            </a:endParaRPr>
          </a:p>
          <a:p>
            <a:pPr marL="342900" indent="-342900">
              <a:lnSpc>
                <a:spcPct val="130000"/>
              </a:lnSpc>
              <a:buFont typeface="Wingdings" panose="05000000000000000000" pitchFamily="2" charset="2"/>
              <a:buChar char="ü"/>
            </a:pPr>
            <a:r>
              <a:rPr lang="uk-UA" sz="2000" dirty="0">
                <a:ea typeface="Times New Roman" panose="02020603050405020304" pitchFamily="18" charset="0"/>
              </a:rPr>
              <a:t>Нечіткість відповідей на </a:t>
            </a:r>
            <a:r>
              <a:rPr lang="uk-UA" sz="2000" dirty="0" smtClean="0">
                <a:ea typeface="Times New Roman" panose="02020603050405020304" pitchFamily="18" charset="0"/>
              </a:rPr>
              <a:t>запитання</a:t>
            </a:r>
            <a:endParaRPr lang="uk-UA" sz="2000" dirty="0"/>
          </a:p>
          <a:p>
            <a:endParaRPr lang="uk-UA" sz="2000" dirty="0" smtClean="0">
              <a:ea typeface="Times New Roman" panose="02020603050405020304" pitchFamily="18" charset="0"/>
            </a:endParaRPr>
          </a:p>
          <a:p>
            <a:endParaRPr lang="uk-UA" sz="2000" dirty="0"/>
          </a:p>
        </p:txBody>
      </p:sp>
      <p:pic>
        <p:nvPicPr>
          <p:cNvPr id="55298" name="Picture 2" descr="Результат пошуку зображень за запитом &quot;без роботи&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599" y="4365104"/>
            <a:ext cx="3923929" cy="261595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857051" y="6453336"/>
            <a:ext cx="1263487" cy="415435"/>
          </a:xfrm>
          <a:prstGeom prst="rect">
            <a:avLst/>
          </a:prstGeom>
        </p:spPr>
        <p:txBody>
          <a:bodyPr wrap="none">
            <a:spAutoFit/>
          </a:bodyPr>
          <a:lstStyle/>
          <a:p>
            <a:pPr>
              <a:lnSpc>
                <a:spcPct val="130000"/>
              </a:lnSpc>
            </a:pPr>
            <a:r>
              <a:rPr lang="en-US" dirty="0" smtClean="0"/>
              <a:t>Elon Musk </a:t>
            </a:r>
            <a:endParaRPr lang="uk-UA"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32</a:t>
            </a:fld>
            <a:endParaRPr lang="ru-RU"/>
          </a:p>
        </p:txBody>
      </p:sp>
    </p:spTree>
    <p:extLst>
      <p:ext uri="{BB962C8B-B14F-4D97-AF65-F5344CB8AC3E}">
        <p14:creationId xmlns:p14="http://schemas.microsoft.com/office/powerpoint/2010/main" val="35905664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16632"/>
            <a:ext cx="7416824" cy="645862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indent="457200" algn="just">
              <a:lnSpc>
                <a:spcPct val="150000"/>
              </a:lnSpc>
            </a:pPr>
            <a:r>
              <a:rPr lang="uk-UA" sz="2000" dirty="0">
                <a:ea typeface="Times New Roman" panose="02020603050405020304" pitchFamily="18" charset="0"/>
              </a:rPr>
              <a:t>Досить часто Ви все робите, ніби, правильно: резюме Ваше майже досконале, Вас запрошують на співбесіди, а результат відсутній. </a:t>
            </a:r>
          </a:p>
          <a:p>
            <a:pPr indent="457200" algn="just">
              <a:lnSpc>
                <a:spcPct val="150000"/>
              </a:lnSpc>
            </a:pPr>
            <a:r>
              <a:rPr lang="uk-UA" sz="2000" dirty="0">
                <a:ea typeface="Times New Roman" panose="02020603050405020304" pitchFamily="18" charset="0"/>
              </a:rPr>
              <a:t>Це відбувається тому, що Ви не завжди можете виявити свої помилки, проаналізувати їх, оскільки  вони приховані у Вашій поведінці. </a:t>
            </a:r>
            <a:endParaRPr lang="uk-UA" sz="2000" dirty="0" smtClean="0">
              <a:ea typeface="Times New Roman" panose="02020603050405020304" pitchFamily="18" charset="0"/>
            </a:endParaRPr>
          </a:p>
          <a:p>
            <a:pPr indent="457200" algn="just">
              <a:lnSpc>
                <a:spcPct val="150000"/>
              </a:lnSpc>
            </a:pPr>
            <a:r>
              <a:rPr lang="uk-UA" sz="2000" dirty="0">
                <a:solidFill>
                  <a:srgbClr val="C00000"/>
                </a:solidFill>
                <a:ea typeface="Times New Roman" panose="02020603050405020304" pitchFamily="18" charset="0"/>
              </a:rPr>
              <a:t>Ваш психологічний настрій стає грізним ворогом для Вас, формуючи певне коло комплексів, що проявляються в конкретних умовах, особливо стресових.</a:t>
            </a:r>
            <a:r>
              <a:rPr lang="uk-UA" sz="2000" dirty="0">
                <a:ea typeface="Times New Roman" panose="02020603050405020304" pitchFamily="18" charset="0"/>
              </a:rPr>
              <a:t> Інколи тут значну роль відіграють особливості психіки особистості. Для того, щоб виявити, проаналізувати свої помилки і більше ніколи їх не повторювати, треба оволодіти мистецтвом самопрезентації.</a:t>
            </a:r>
          </a:p>
          <a:p>
            <a:pPr>
              <a:lnSpc>
                <a:spcPct val="150000"/>
              </a:lnSpc>
            </a:pPr>
            <a:endParaRPr lang="uk-UA" dirty="0"/>
          </a:p>
        </p:txBody>
      </p:sp>
      <p:sp>
        <p:nvSpPr>
          <p:cNvPr id="3" name="Номер слайда 2"/>
          <p:cNvSpPr>
            <a:spLocks noGrp="1"/>
          </p:cNvSpPr>
          <p:nvPr>
            <p:ph type="sldNum" sz="quarter" idx="12"/>
          </p:nvPr>
        </p:nvSpPr>
        <p:spPr/>
        <p:txBody>
          <a:bodyPr/>
          <a:lstStyle/>
          <a:p>
            <a:fld id="{725C68B6-61C2-468F-89AB-4B9F7531AA68}" type="slidenum">
              <a:rPr lang="ru-RU" smtClean="0"/>
              <a:pPr/>
              <a:t>33</a:t>
            </a:fld>
            <a:endParaRPr lang="ru-RU"/>
          </a:p>
        </p:txBody>
      </p:sp>
    </p:spTree>
    <p:extLst>
      <p:ext uri="{BB962C8B-B14F-4D97-AF65-F5344CB8AC3E}">
        <p14:creationId xmlns:p14="http://schemas.microsoft.com/office/powerpoint/2010/main" val="2161764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0"/>
            <a:ext cx="5328592" cy="43088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indent="450850" fontAlgn="base">
              <a:spcBef>
                <a:spcPct val="0"/>
              </a:spcBef>
              <a:spcAft>
                <a:spcPct val="0"/>
              </a:spcAft>
              <a:tabLst>
                <a:tab pos="228600" algn="l"/>
                <a:tab pos="457200" algn="l"/>
                <a:tab pos="800100" algn="l"/>
              </a:tabLst>
            </a:pPr>
            <a:r>
              <a:rPr lang="uk-UA" sz="2200" b="1" dirty="0" smtClean="0">
                <a:solidFill>
                  <a:schemeClr val="tx1"/>
                </a:solidFill>
                <a:latin typeface="+mj-lt"/>
                <a:ea typeface="Times New Roman" pitchFamily="18" charset="0"/>
                <a:cs typeface="Arial" pitchFamily="34" charset="0"/>
              </a:rPr>
              <a:t>РЕКОМЕНДОВАНА ЛІТЕРАТУРА</a:t>
            </a:r>
            <a:endParaRPr lang="ru-RU" sz="2200" dirty="0" smtClean="0">
              <a:solidFill>
                <a:schemeClr val="tx1"/>
              </a:solidFill>
              <a:latin typeface="+mj-lt"/>
              <a:cs typeface="Arial" pitchFamily="34" charset="0"/>
            </a:endParaRPr>
          </a:p>
        </p:txBody>
      </p:sp>
      <p:sp>
        <p:nvSpPr>
          <p:cNvPr id="3" name="Rectangle 1"/>
          <p:cNvSpPr>
            <a:spLocks noChangeArrowheads="1"/>
          </p:cNvSpPr>
          <p:nvPr/>
        </p:nvSpPr>
        <p:spPr bwMode="auto">
          <a:xfrm>
            <a:off x="359532" y="511727"/>
            <a:ext cx="7560840" cy="6278642"/>
          </a:xfrm>
          <a:prstGeom prst="rect">
            <a:avLst/>
          </a:pr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8900000" scaled="1"/>
            <a:tileRect/>
          </a:gradFill>
          <a:ln w="9525">
            <a:solidFill>
              <a:schemeClr val="tx1">
                <a:lumMod val="95000"/>
                <a:lumOff val="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sz="1200" b="1" dirty="0"/>
              <a:t>Основна:</a:t>
            </a:r>
            <a:endParaRPr lang="uk-UA" sz="1200" dirty="0"/>
          </a:p>
          <a:p>
            <a:pPr marL="171450" indent="-171450" algn="just">
              <a:buFont typeface="Wingdings" panose="05000000000000000000" pitchFamily="2" charset="2"/>
              <a:buChar char="ü"/>
            </a:pPr>
            <a:r>
              <a:rPr lang="uk-UA" sz="1200" b="1" dirty="0"/>
              <a:t> </a:t>
            </a:r>
            <a:r>
              <a:rPr lang="uk-UA" sz="1200" dirty="0" smtClean="0"/>
              <a:t>Конституція </a:t>
            </a:r>
            <a:r>
              <a:rPr lang="uk-UA" sz="1200" dirty="0"/>
              <a:t>України. – К.: Преса України, 1996 р. – 52 с.</a:t>
            </a:r>
          </a:p>
          <a:p>
            <a:pPr marL="171450" lvl="0" indent="-171450" algn="just">
              <a:buFont typeface="Wingdings" panose="05000000000000000000" pitchFamily="2" charset="2"/>
              <a:buChar char="ü"/>
            </a:pPr>
            <a:r>
              <a:rPr lang="uk-UA" sz="1200" dirty="0"/>
              <a:t>Закон України «Про зайнятість населення» // Відомості Верховної Ради (ВВР), 2013. – № 24. –243 с.</a:t>
            </a:r>
          </a:p>
          <a:p>
            <a:pPr marL="171450" lvl="0" indent="-171450" algn="just">
              <a:buFont typeface="Wingdings" panose="05000000000000000000" pitchFamily="2" charset="2"/>
              <a:buChar char="ü"/>
            </a:pPr>
            <a:r>
              <a:rPr lang="uk-UA" sz="1200" dirty="0"/>
              <a:t>Закон України «Про організації роботодавців, їх об'єднання, права і гарантії їх діяльності» // Відомості Верховної Ради (ВВР), 2013. – № 22. –216 с.</a:t>
            </a:r>
          </a:p>
          <a:p>
            <a:pPr marL="171450" lvl="0" indent="-171450" algn="just">
              <a:buFont typeface="Wingdings" panose="05000000000000000000" pitchFamily="2" charset="2"/>
              <a:buChar char="ü"/>
            </a:pPr>
            <a:r>
              <a:rPr lang="uk-UA" sz="1200" dirty="0" smtClean="0"/>
              <a:t>Васильченко </a:t>
            </a:r>
            <a:r>
              <a:rPr lang="uk-UA" sz="1200" dirty="0"/>
              <a:t>В.С.</a:t>
            </a:r>
            <a:r>
              <a:rPr lang="uk-UA" sz="1200" i="1" dirty="0"/>
              <a:t> </a:t>
            </a:r>
            <a:r>
              <a:rPr lang="uk-UA" sz="1200" dirty="0"/>
              <a:t>Державне регулювання зайнятості: </a:t>
            </a:r>
            <a:r>
              <a:rPr lang="uk-UA" sz="1200" dirty="0" err="1"/>
              <a:t>Навчальн</a:t>
            </a:r>
            <a:r>
              <a:rPr lang="uk-UA" sz="1200" dirty="0"/>
              <a:t>. </a:t>
            </a:r>
            <a:r>
              <a:rPr lang="uk-UA" sz="1200" dirty="0" err="1"/>
              <a:t>посіб</a:t>
            </a:r>
            <a:r>
              <a:rPr lang="uk-UA" sz="1200" dirty="0"/>
              <a:t>. / В.С. Васильченко. – К.: КНЕУ, 2005. – 252 с.</a:t>
            </a:r>
          </a:p>
          <a:p>
            <a:pPr marL="171450" lvl="0" indent="-171450" algn="just">
              <a:buFont typeface="Wingdings" panose="05000000000000000000" pitchFamily="2" charset="2"/>
              <a:buChar char="ü"/>
            </a:pPr>
            <a:r>
              <a:rPr lang="uk-UA" sz="1200" dirty="0"/>
              <a:t> Волкова О.В. Ринок праці: </a:t>
            </a:r>
            <a:r>
              <a:rPr lang="uk-UA" sz="1200" dirty="0" err="1"/>
              <a:t>Навчальн</a:t>
            </a:r>
            <a:r>
              <a:rPr lang="uk-UA" sz="1200" dirty="0"/>
              <a:t>. </a:t>
            </a:r>
            <a:r>
              <a:rPr lang="uk-UA" sz="1200" dirty="0" smtClean="0"/>
              <a:t>посібник </a:t>
            </a:r>
            <a:r>
              <a:rPr lang="uk-UA" sz="1200" dirty="0"/>
              <a:t>– К.: Центр учбової літератури, 2007. – 642 с.</a:t>
            </a:r>
          </a:p>
          <a:p>
            <a:pPr algn="just"/>
            <a:r>
              <a:rPr lang="uk-UA" sz="1200" b="1" dirty="0" smtClean="0"/>
              <a:t>Додаткова</a:t>
            </a:r>
            <a:r>
              <a:rPr lang="uk-UA" sz="1200" b="1" dirty="0"/>
              <a:t>:</a:t>
            </a:r>
            <a:endParaRPr lang="uk-UA" sz="1200" dirty="0"/>
          </a:p>
          <a:p>
            <a:pPr marL="171450" lvl="0" indent="-171450" algn="just">
              <a:buFont typeface="Wingdings" panose="05000000000000000000" pitchFamily="2" charset="2"/>
              <a:buChar char="ü"/>
            </a:pPr>
            <a:r>
              <a:rPr lang="uk-UA" sz="1200" dirty="0" smtClean="0"/>
              <a:t>Гуменюк </a:t>
            </a:r>
            <a:r>
              <a:rPr lang="uk-UA" sz="1200" dirty="0"/>
              <a:t>О. Особливості ситуативного та вікового розвитку Я-концепції / О. Гуменюк // Психологія і суспільство. – 2005. – № 1. – С. 46 – 62.</a:t>
            </a:r>
          </a:p>
          <a:p>
            <a:pPr marL="171450" lvl="0" indent="-171450" algn="just">
              <a:buFont typeface="Wingdings" panose="05000000000000000000" pitchFamily="2" charset="2"/>
              <a:buChar char="ü"/>
            </a:pPr>
            <a:r>
              <a:rPr lang="uk-UA" sz="1200" dirty="0" err="1"/>
              <a:t>Занюк</a:t>
            </a:r>
            <a:r>
              <a:rPr lang="uk-UA" sz="1200" dirty="0"/>
              <a:t> С. С. Психологія мотивації / С. С. </a:t>
            </a:r>
            <a:r>
              <a:rPr lang="uk-UA" sz="1200" dirty="0" err="1"/>
              <a:t>Занюк</a:t>
            </a:r>
            <a:r>
              <a:rPr lang="uk-UA" sz="1200" dirty="0"/>
              <a:t>. – К.: Либідь, 2002. – 304 с.</a:t>
            </a:r>
          </a:p>
          <a:p>
            <a:pPr marL="171450" lvl="0" indent="-171450" algn="just">
              <a:buFont typeface="Wingdings" panose="05000000000000000000" pitchFamily="2" charset="2"/>
              <a:buChar char="ü"/>
            </a:pPr>
            <a:r>
              <a:rPr lang="uk-UA" sz="1200" dirty="0"/>
              <a:t>Молодь на порозі самосійного життя / </a:t>
            </a:r>
            <a:r>
              <a:rPr lang="uk-UA" sz="1200" dirty="0" err="1"/>
              <a:t>Дмитрук</a:t>
            </a:r>
            <a:r>
              <a:rPr lang="uk-UA" sz="1200" dirty="0"/>
              <a:t> Д.А., Яременко О.О., Балакірєва О.М. та ін. – Державний ін-т проблем сім’ї та молоді, 2014. –   166 с.</a:t>
            </a:r>
          </a:p>
          <a:p>
            <a:pPr marL="171450" lvl="0" indent="-171450" algn="just">
              <a:buFont typeface="Wingdings" panose="05000000000000000000" pitchFamily="2" charset="2"/>
              <a:buChar char="ü"/>
            </a:pPr>
            <a:r>
              <a:rPr lang="uk-UA" sz="1200" dirty="0" err="1"/>
              <a:t>Осовська</a:t>
            </a:r>
            <a:r>
              <a:rPr lang="uk-UA" sz="1200" dirty="0"/>
              <a:t> Г.В. Управління трудовими ресурсами: </a:t>
            </a:r>
            <a:r>
              <a:rPr lang="uk-UA" sz="1200" dirty="0" err="1"/>
              <a:t>Навчальн</a:t>
            </a:r>
            <a:r>
              <a:rPr lang="uk-UA" sz="1200" dirty="0"/>
              <a:t>. </a:t>
            </a:r>
            <a:r>
              <a:rPr lang="uk-UA" sz="1200" dirty="0" err="1"/>
              <a:t>посібн</a:t>
            </a:r>
            <a:r>
              <a:rPr lang="uk-UA" sz="1200" dirty="0"/>
              <a:t>. / Г.В. </a:t>
            </a:r>
            <a:r>
              <a:rPr lang="uk-UA" sz="1200" dirty="0" err="1"/>
              <a:t>Осовська</a:t>
            </a:r>
            <a:r>
              <a:rPr lang="uk-UA" sz="1200" dirty="0"/>
              <a:t>. – К.: ЦУЛ, 2015 – 224 с.</a:t>
            </a:r>
          </a:p>
          <a:p>
            <a:pPr marL="171450" lvl="0" indent="-171450" algn="just">
              <a:buFont typeface="Wingdings" panose="05000000000000000000" pitchFamily="2" charset="2"/>
              <a:buChar char="ü"/>
            </a:pPr>
            <a:r>
              <a:rPr lang="uk-UA" sz="1200" dirty="0"/>
              <a:t>Пухлій</a:t>
            </a:r>
            <a:r>
              <a:rPr lang="uk-UA" sz="1200" i="1" dirty="0"/>
              <a:t> </a:t>
            </a:r>
            <a:r>
              <a:rPr lang="uk-UA" sz="1200" dirty="0"/>
              <a:t>В.Г.</a:t>
            </a:r>
            <a:r>
              <a:rPr lang="uk-UA" sz="1200" i="1" dirty="0"/>
              <a:t> </a:t>
            </a:r>
            <a:r>
              <a:rPr lang="uk-UA" sz="1200" dirty="0"/>
              <a:t>Соціальні наслідки глобалізації в Україні / В.Г. Пухлій.</a:t>
            </a:r>
            <a:r>
              <a:rPr lang="uk-UA" sz="1200" i="1" dirty="0"/>
              <a:t> </a:t>
            </a:r>
            <a:r>
              <a:rPr lang="uk-UA" sz="1200" dirty="0"/>
              <a:t>– К.: Служба інформаційно-аналітичного забезпечення органів державної влади, 2004. – С. 22.</a:t>
            </a:r>
          </a:p>
          <a:p>
            <a:pPr marL="171450" lvl="0" indent="-171450" algn="just">
              <a:buFont typeface="Wingdings" panose="05000000000000000000" pitchFamily="2" charset="2"/>
              <a:buChar char="ü"/>
            </a:pPr>
            <a:r>
              <a:rPr lang="uk-UA" sz="1200" dirty="0" smtClean="0"/>
              <a:t>Соціальні </a:t>
            </a:r>
            <a:r>
              <a:rPr lang="uk-UA" sz="1200" dirty="0"/>
              <a:t>проблеми працевлаштування молоді / О.М. Балакірєва,  О.О. Яременко, О.В. Валькована, та ін. – К.: Державний ін-т проблем сім’ї та молоді, 2004. – 132с.</a:t>
            </a:r>
          </a:p>
          <a:p>
            <a:pPr marL="171450" lvl="0" indent="-171450" algn="just">
              <a:buFont typeface="Wingdings" panose="05000000000000000000" pitchFamily="2" charset="2"/>
              <a:buChar char="ü"/>
            </a:pPr>
            <a:r>
              <a:rPr lang="uk-UA" sz="1200" dirty="0" smtClean="0"/>
              <a:t> </a:t>
            </a:r>
            <a:r>
              <a:rPr lang="uk-UA" sz="1200" dirty="0"/>
              <a:t>Фан Туй, </a:t>
            </a:r>
            <a:r>
              <a:rPr lang="uk-UA" sz="1200" dirty="0" err="1"/>
              <a:t>Еллен</a:t>
            </a:r>
            <a:r>
              <a:rPr lang="uk-UA" sz="1200" dirty="0"/>
              <a:t> </a:t>
            </a:r>
            <a:r>
              <a:rPr lang="uk-UA" sz="1200" dirty="0" err="1"/>
              <a:t>Хансен</a:t>
            </a:r>
            <a:r>
              <a:rPr lang="uk-UA" sz="1200" dirty="0"/>
              <a:t>, Девід </a:t>
            </a:r>
            <a:r>
              <a:rPr lang="uk-UA" sz="1200" dirty="0" err="1"/>
              <a:t>Прайс</a:t>
            </a:r>
            <a:r>
              <a:rPr lang="uk-UA" sz="1200" dirty="0"/>
              <a:t>. Державна служба зайнятості на ринку праці, що змінюється - Міжнародне бюро праці, Женева, 2001. / Фан Туй, </a:t>
            </a:r>
            <a:r>
              <a:rPr lang="uk-UA" sz="1200" dirty="0" err="1"/>
              <a:t>Еллен</a:t>
            </a:r>
            <a:r>
              <a:rPr lang="uk-UA" sz="1200" dirty="0"/>
              <a:t> </a:t>
            </a:r>
            <a:r>
              <a:rPr lang="uk-UA" sz="1200" dirty="0" err="1"/>
              <a:t>Хансен</a:t>
            </a:r>
            <a:r>
              <a:rPr lang="uk-UA" sz="1200" dirty="0"/>
              <a:t>, Девід </a:t>
            </a:r>
            <a:r>
              <a:rPr lang="uk-UA" sz="1200" dirty="0" err="1"/>
              <a:t>Прайс</a:t>
            </a:r>
            <a:r>
              <a:rPr lang="uk-UA" sz="1200" dirty="0"/>
              <a:t>. // Профспілки України. – 2005. – № 6. –  С. 14 - 21.</a:t>
            </a:r>
          </a:p>
          <a:p>
            <a:pPr marL="171450" lvl="0" indent="-171450" algn="just">
              <a:buFont typeface="Wingdings" panose="05000000000000000000" pitchFamily="2" charset="2"/>
              <a:buChar char="ü"/>
            </a:pPr>
            <a:r>
              <a:rPr lang="uk-UA" sz="1200" dirty="0"/>
              <a:t>Форд Г. Моя </a:t>
            </a:r>
            <a:r>
              <a:rPr lang="uk-UA" sz="1200" dirty="0" err="1"/>
              <a:t>жизнь</a:t>
            </a:r>
            <a:r>
              <a:rPr lang="uk-UA" sz="1200" dirty="0"/>
              <a:t>, </a:t>
            </a:r>
            <a:r>
              <a:rPr lang="uk-UA" sz="1200" dirty="0" err="1"/>
              <a:t>мои</a:t>
            </a:r>
            <a:r>
              <a:rPr lang="uk-UA" sz="1200" dirty="0"/>
              <a:t> </a:t>
            </a:r>
            <a:r>
              <a:rPr lang="uk-UA" sz="1200" dirty="0" err="1"/>
              <a:t>достижения</a:t>
            </a:r>
            <a:r>
              <a:rPr lang="uk-UA" sz="1200" dirty="0"/>
              <a:t> / Г. Форд. – Пер. с </a:t>
            </a:r>
            <a:r>
              <a:rPr lang="uk-UA" sz="1200" dirty="0" err="1"/>
              <a:t>англ</a:t>
            </a:r>
            <a:r>
              <a:rPr lang="uk-UA" sz="1200" dirty="0"/>
              <a:t>. К.:  </a:t>
            </a:r>
            <a:r>
              <a:rPr lang="uk-UA" sz="1200" dirty="0" err="1"/>
              <a:t>Грайлык</a:t>
            </a:r>
            <a:r>
              <a:rPr lang="uk-UA" sz="1200" dirty="0"/>
              <a:t>, 1993. – 204с.</a:t>
            </a:r>
          </a:p>
          <a:p>
            <a:pPr marL="171450" lvl="0" indent="-171450" algn="just">
              <a:buFont typeface="Wingdings" panose="05000000000000000000" pitchFamily="2" charset="2"/>
              <a:buChar char="ü"/>
            </a:pPr>
            <a:r>
              <a:rPr lang="uk-UA" sz="1200" dirty="0"/>
              <a:t>Яценко А.Б. Міжнародні ринки ресурсів: </a:t>
            </a:r>
            <a:r>
              <a:rPr lang="uk-UA" sz="1200" dirty="0" err="1"/>
              <a:t>навч.посіб</a:t>
            </a:r>
            <a:r>
              <a:rPr lang="uk-UA" sz="1200" dirty="0"/>
              <a:t>. / А.Б. Яценко. – К.: ЦУЛ, 2005. – 194с.</a:t>
            </a:r>
          </a:p>
          <a:p>
            <a:pPr algn="just"/>
            <a:r>
              <a:rPr lang="uk-UA" sz="1200" b="1" dirty="0" smtClean="0"/>
              <a:t>Інформаційні </a:t>
            </a:r>
            <a:r>
              <a:rPr lang="uk-UA" sz="1200" b="1" dirty="0"/>
              <a:t>ресурси:</a:t>
            </a:r>
          </a:p>
          <a:p>
            <a:pPr marL="171450" indent="-171450" algn="just">
              <a:buFont typeface="Wingdings" panose="05000000000000000000" pitchFamily="2" charset="2"/>
              <a:buChar char="ü"/>
            </a:pPr>
            <a:r>
              <a:rPr lang="uk-UA" sz="1200" dirty="0"/>
              <a:t> </a:t>
            </a:r>
            <a:r>
              <a:rPr lang="uk-UA" sz="1200" dirty="0" smtClean="0"/>
              <a:t>1</a:t>
            </a:r>
            <a:r>
              <a:rPr lang="uk-UA" sz="1200" dirty="0"/>
              <a:t>. Кодекс законів про працю України, Затверджено Законом № 322-VIII (322а-08) від 10.12.71 </a:t>
            </a:r>
            <a:r>
              <a:rPr lang="uk-UA" sz="1200" dirty="0" smtClean="0"/>
              <a:t>(Редакція</a:t>
            </a:r>
            <a:r>
              <a:rPr lang="uk-UA" sz="1200" dirty="0"/>
              <a:t> від 02.12.2017)  // Відомості Верховної Ради (ВВР), 1971. – № 50. – 375 с. </a:t>
            </a:r>
            <a:r>
              <a:rPr lang="uk-UA" sz="1200" dirty="0">
                <a:hlinkClick r:id="rId2"/>
              </a:rPr>
              <a:t>http://zakon0.rada.gov.ua/laws/show/322-08</a:t>
            </a:r>
            <a:r>
              <a:rPr lang="uk-UA" sz="1200" dirty="0"/>
              <a:t> </a:t>
            </a:r>
          </a:p>
          <a:p>
            <a:pPr marL="171450" indent="-171450" algn="just">
              <a:buFont typeface="Wingdings" panose="05000000000000000000" pitchFamily="2" charset="2"/>
              <a:buChar char="ü"/>
            </a:pPr>
            <a:r>
              <a:rPr lang="uk-UA" sz="1200" dirty="0" smtClean="0"/>
              <a:t>2. </a:t>
            </a:r>
            <a:r>
              <a:rPr lang="en-US" sz="1200" dirty="0">
                <a:hlinkClick r:id="rId3"/>
              </a:rPr>
              <a:t>https://</a:t>
            </a:r>
            <a:r>
              <a:rPr lang="en-US" sz="1200" dirty="0" smtClean="0">
                <a:hlinkClick r:id="rId3"/>
              </a:rPr>
              <a:t>europass.cedefop.europa.eu/documents/curriculum-vitae</a:t>
            </a:r>
            <a:r>
              <a:rPr lang="uk-UA" sz="1200" smtClean="0"/>
              <a:t>  </a:t>
            </a:r>
            <a:endParaRPr lang="uk-UA" sz="1200" dirty="0" smtClean="0"/>
          </a:p>
          <a:p>
            <a:pPr marL="171450" indent="-171450" algn="just">
              <a:buFont typeface="Wingdings" panose="05000000000000000000" pitchFamily="2" charset="2"/>
              <a:buChar char="ü"/>
            </a:pPr>
            <a:r>
              <a:rPr lang="uk-UA" sz="1200" dirty="0" smtClean="0"/>
              <a:t>3. </a:t>
            </a:r>
            <a:r>
              <a:rPr lang="uk-UA" sz="1200" dirty="0"/>
              <a:t>Конвенція про сприяння зайнятості й захист від безробіття № 168 (1988 р.); Конвенції та рекомендації, ухвалені  Міжнародною організацією праці  1965 – 1999, Том II,  Міжнародне бюро праці, Женева. Режим доступу: http:// </a:t>
            </a:r>
            <a:r>
              <a:rPr lang="uk-UA" sz="1200" dirty="0" smtClean="0"/>
              <a:t>zakon.rada.gov.ua/</a:t>
            </a:r>
            <a:r>
              <a:rPr lang="uk-UA" sz="1200" dirty="0" err="1" smtClean="0"/>
              <a:t>cgi-bin</a:t>
            </a:r>
            <a:r>
              <a:rPr lang="uk-UA" sz="1200" dirty="0" smtClean="0"/>
              <a:t>/</a:t>
            </a:r>
            <a:r>
              <a:rPr lang="uk-UA" sz="1200" dirty="0" err="1" smtClean="0"/>
              <a:t>laws</a:t>
            </a:r>
            <a:r>
              <a:rPr lang="uk-UA" sz="1200" dirty="0" smtClean="0"/>
              <a:t>/</a:t>
            </a:r>
            <a:r>
              <a:rPr lang="uk-UA" sz="1200" dirty="0" err="1" smtClean="0"/>
              <a:t>main.cgi</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p:txBody>
      </p:sp>
      <p:sp>
        <p:nvSpPr>
          <p:cNvPr id="4" name="Номер слайда 4"/>
          <p:cNvSpPr>
            <a:spLocks noGrp="1"/>
          </p:cNvSpPr>
          <p:nvPr>
            <p:ph type="sldNum" sz="quarter" idx="12"/>
          </p:nvPr>
        </p:nvSpPr>
        <p:spPr>
          <a:xfrm>
            <a:off x="6251448" y="6556248"/>
            <a:ext cx="588336" cy="228600"/>
          </a:xfrm>
        </p:spPr>
        <p:txBody>
          <a:bodyPr/>
          <a:lstStyle/>
          <a:p>
            <a:fld id="{725C68B6-61C2-468F-89AB-4B9F7531AA68}" type="slidenum">
              <a:rPr lang="ru-RU" smtClean="0"/>
              <a:pPr/>
              <a:t>34</a:t>
            </a:fld>
            <a:endParaRPr lang="ru-RU"/>
          </a:p>
        </p:txBody>
      </p:sp>
    </p:spTree>
    <p:extLst>
      <p:ext uri="{BB962C8B-B14F-4D97-AF65-F5344CB8AC3E}">
        <p14:creationId xmlns:p14="http://schemas.microsoft.com/office/powerpoint/2010/main" val="33308508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Ð¡Ð¿Ð¾ÑÑ ÑÐº Ð¿Ð°Ð½Ð°ÑÐµ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3875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725C68B6-61C2-468F-89AB-4B9F7531AA68}" type="slidenum">
              <a:rPr lang="ru-RU" smtClean="0"/>
              <a:pPr/>
              <a:t>35</a:t>
            </a:fld>
            <a:endParaRPr lang="ru-RU"/>
          </a:p>
        </p:txBody>
      </p:sp>
      <p:sp>
        <p:nvSpPr>
          <p:cNvPr id="3" name="Прямоугольник 2"/>
          <p:cNvSpPr/>
          <p:nvPr/>
        </p:nvSpPr>
        <p:spPr>
          <a:xfrm>
            <a:off x="1331640" y="0"/>
            <a:ext cx="6851556" cy="584775"/>
          </a:xfrm>
          <a:prstGeom prst="rect">
            <a:avLst/>
          </a:prstGeom>
        </p:spPr>
        <p:txBody>
          <a:bodyPr wrap="none">
            <a:spAutoFit/>
          </a:bodyPr>
          <a:lstStyle/>
          <a:p>
            <a:r>
              <a:rPr lang="en-US" sz="3200" b="1" dirty="0" smtClean="0">
                <a:solidFill>
                  <a:srgbClr val="FF0000"/>
                </a:solidFill>
                <a:latin typeface="Arial" panose="020B0604020202020204" pitchFamily="34" charset="0"/>
                <a:cs typeface="Arial" panose="020B0604020202020204" pitchFamily="34" charset="0"/>
              </a:rPr>
              <a:t>My dear students, I believe in you!</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1570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4365104"/>
            <a:ext cx="7992888" cy="1287981"/>
          </a:xfrm>
          <a:prstGeom prst="rect">
            <a:avLst/>
          </a:prstGeom>
        </p:spPr>
        <p:txBody>
          <a:bodyPr wrap="square">
            <a:spAutoFit/>
          </a:bodyPr>
          <a:lstStyle/>
          <a:p>
            <a:pPr indent="450215" algn="just">
              <a:lnSpc>
                <a:spcPct val="150000"/>
              </a:lnSpc>
              <a:spcAft>
                <a:spcPts val="0"/>
              </a:spcAft>
            </a:pPr>
            <a:r>
              <a:rPr lang="uk-UA" dirty="0" smtClean="0">
                <a:ea typeface="Times New Roman" panose="02020603050405020304" pitchFamily="18" charset="0"/>
              </a:rPr>
              <a:t>Першого </a:t>
            </a:r>
            <a:r>
              <a:rPr lang="uk-UA" dirty="0">
                <a:ea typeface="Times New Roman" panose="02020603050405020304" pitchFamily="18" charset="0"/>
              </a:rPr>
              <a:t>разу це важко, але згодом, звичайно за відповідних задатків, Ви зможете виробити чіткість викладу матеріалу і суджень, гостру реакцію, переконливість, відповідні манери поведінки та інше. </a:t>
            </a:r>
            <a:endParaRPr lang="uk-UA" dirty="0">
              <a:effectLst/>
              <a:ea typeface="Times New Roman" panose="02020603050405020304" pitchFamily="18" charset="0"/>
            </a:endParaRPr>
          </a:p>
        </p:txBody>
      </p:sp>
      <p:pic>
        <p:nvPicPr>
          <p:cNvPr id="1026" name="Picture 2" descr="Результат пошуку зображень за запитом &quot;співбесід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9109" y="1052736"/>
            <a:ext cx="3361283" cy="189749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07504" y="844238"/>
            <a:ext cx="4572000" cy="3416320"/>
          </a:xfrm>
          <a:prstGeom prst="rect">
            <a:avLst/>
          </a:prstGeom>
        </p:spPr>
        <p:txBody>
          <a:bodyPr>
            <a:spAutoFit/>
          </a:bodyPr>
          <a:lstStyle/>
          <a:p>
            <a:pPr indent="450215" algn="just">
              <a:lnSpc>
                <a:spcPct val="150000"/>
              </a:lnSpc>
              <a:spcAft>
                <a:spcPts val="0"/>
              </a:spcAft>
            </a:pPr>
            <a:r>
              <a:rPr lang="uk-UA" dirty="0">
                <a:solidFill>
                  <a:schemeClr val="tx2"/>
                </a:solidFill>
                <a:ea typeface="Times New Roman" panose="02020603050405020304" pitchFamily="18" charset="0"/>
              </a:rPr>
              <a:t>Пам’ятайте, що у роботодавця є декілька рівноцінних претендентів. </a:t>
            </a:r>
            <a:r>
              <a:rPr lang="uk-UA" dirty="0">
                <a:ea typeface="Times New Roman" panose="02020603050405020304" pitchFamily="18" charset="0"/>
              </a:rPr>
              <a:t>Часто справді достатньо бути хорошим фахівцем, щоб отримати бажану роботу. Але це хоча й важливо, але недостатньо. Не менше значення має вміння добре зарекомендувати себе на співбесіді. </a:t>
            </a:r>
          </a:p>
        </p:txBody>
      </p:sp>
      <p:sp>
        <p:nvSpPr>
          <p:cNvPr id="4" name="Прямоугольник 3"/>
          <p:cNvSpPr/>
          <p:nvPr/>
        </p:nvSpPr>
        <p:spPr>
          <a:xfrm>
            <a:off x="512367" y="100820"/>
            <a:ext cx="4347665" cy="461665"/>
          </a:xfrm>
          <a:prstGeom prst="rect">
            <a:avLst/>
          </a:prstGeom>
        </p:spPr>
        <p:txBody>
          <a:bodyPr wrap="none">
            <a:spAutoFit/>
          </a:bodyPr>
          <a:lstStyle/>
          <a:p>
            <a:r>
              <a:rPr lang="uk-UA" sz="2400" dirty="0">
                <a:effectLst>
                  <a:outerShdw blurRad="38100" dist="38100" dir="2700000" algn="tl">
                    <a:srgbClr val="000000">
                      <a:alpha val="43137"/>
                    </a:srgbClr>
                  </a:outerShdw>
                </a:effectLst>
                <a:ea typeface="Times New Roman" panose="02020603050405020304" pitchFamily="18" charset="0"/>
              </a:rPr>
              <a:t>Вас запросили на </a:t>
            </a:r>
            <a:r>
              <a:rPr lang="uk-UA" sz="2400" dirty="0" smtClean="0">
                <a:effectLst>
                  <a:outerShdw blurRad="38100" dist="38100" dir="2700000" algn="tl">
                    <a:srgbClr val="000000">
                      <a:alpha val="43137"/>
                    </a:srgbClr>
                  </a:outerShdw>
                </a:effectLst>
                <a:ea typeface="Times New Roman" panose="02020603050405020304" pitchFamily="18" charset="0"/>
              </a:rPr>
              <a:t>співбесіду</a:t>
            </a:r>
            <a:endParaRPr lang="uk-UA" sz="2400" dirty="0">
              <a:effectLst>
                <a:outerShdw blurRad="38100" dist="38100" dir="2700000" algn="tl">
                  <a:srgbClr val="000000">
                    <a:alpha val="43137"/>
                  </a:srgbClr>
                </a:outerShdw>
              </a:effectLst>
            </a:endParaRPr>
          </a:p>
        </p:txBody>
      </p:sp>
      <p:sp>
        <p:nvSpPr>
          <p:cNvPr id="5" name="Номер слайда 4"/>
          <p:cNvSpPr>
            <a:spLocks noGrp="1"/>
          </p:cNvSpPr>
          <p:nvPr>
            <p:ph type="sldNum" sz="quarter" idx="12"/>
          </p:nvPr>
        </p:nvSpPr>
        <p:spPr/>
        <p:txBody>
          <a:bodyPr/>
          <a:lstStyle/>
          <a:p>
            <a:fld id="{725C68B6-61C2-468F-89AB-4B9F7531AA68}" type="slidenum">
              <a:rPr lang="ru-RU" smtClean="0"/>
              <a:pPr/>
              <a:t>4</a:t>
            </a:fld>
            <a:endParaRPr lang="ru-RU"/>
          </a:p>
        </p:txBody>
      </p:sp>
    </p:spTree>
    <p:extLst>
      <p:ext uri="{BB962C8B-B14F-4D97-AF65-F5344CB8AC3E}">
        <p14:creationId xmlns:p14="http://schemas.microsoft.com/office/powerpoint/2010/main" val="892110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7384"/>
            <a:ext cx="4644008" cy="378565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indent="450215" algn="just">
              <a:lnSpc>
                <a:spcPct val="150000"/>
              </a:lnSpc>
              <a:spcAft>
                <a:spcPts val="0"/>
              </a:spcAft>
            </a:pPr>
            <a:r>
              <a:rPr lang="uk-UA" sz="2000" dirty="0">
                <a:ea typeface="Times New Roman" panose="02020603050405020304" pitchFamily="18" charset="0"/>
              </a:rPr>
              <a:t>Різновидів співбесід безліч, і до цього треба бути готовим. Співбесіда може бути </a:t>
            </a:r>
            <a:r>
              <a:rPr lang="uk-UA" sz="2000" dirty="0">
                <a:solidFill>
                  <a:schemeClr val="tx2"/>
                </a:solidFill>
                <a:ea typeface="Times New Roman" panose="02020603050405020304" pitchFamily="18" charset="0"/>
              </a:rPr>
              <a:t>телефонною</a:t>
            </a:r>
            <a:r>
              <a:rPr lang="uk-UA" sz="2000" dirty="0">
                <a:ea typeface="Times New Roman" panose="02020603050405020304" pitchFamily="18" charset="0"/>
              </a:rPr>
              <a:t> та </a:t>
            </a:r>
            <a:r>
              <a:rPr lang="uk-UA" sz="2000" dirty="0">
                <a:solidFill>
                  <a:schemeClr val="tx2"/>
                </a:solidFill>
                <a:ea typeface="Times New Roman" panose="02020603050405020304" pitchFamily="18" charset="0"/>
              </a:rPr>
              <a:t>очною</a:t>
            </a:r>
            <a:r>
              <a:rPr lang="uk-UA" sz="2000" dirty="0">
                <a:ea typeface="Times New Roman" panose="02020603050405020304" pitchFamily="18" charset="0"/>
              </a:rPr>
              <a:t>. </a:t>
            </a:r>
            <a:r>
              <a:rPr lang="uk-UA" sz="2000" i="1" dirty="0">
                <a:ea typeface="Times New Roman" panose="02020603050405020304" pitchFamily="18" charset="0"/>
              </a:rPr>
              <a:t>Інтерв’юером</a:t>
            </a:r>
            <a:r>
              <a:rPr lang="uk-UA" sz="2000" dirty="0">
                <a:ea typeface="Times New Roman" panose="02020603050405020304" pitchFamily="18" charset="0"/>
              </a:rPr>
              <a:t> може бути </a:t>
            </a:r>
            <a:r>
              <a:rPr lang="uk-UA" sz="2000" i="1" dirty="0">
                <a:ea typeface="Times New Roman" panose="02020603050405020304" pitchFamily="18" charset="0"/>
              </a:rPr>
              <a:t>співробітник кадрового агентства</a:t>
            </a:r>
            <a:r>
              <a:rPr lang="uk-UA" sz="2000" dirty="0">
                <a:ea typeface="Times New Roman" panose="02020603050405020304" pitchFamily="18" charset="0"/>
              </a:rPr>
              <a:t>, що представляє інтереси працедавця, або </a:t>
            </a:r>
            <a:r>
              <a:rPr lang="uk-UA" sz="2000" i="1" dirty="0">
                <a:ea typeface="Times New Roman" panose="02020603050405020304" pitchFamily="18" charset="0"/>
              </a:rPr>
              <a:t>співробітник кадрової служби компанії</a:t>
            </a:r>
            <a:r>
              <a:rPr lang="uk-UA" sz="2000" dirty="0">
                <a:ea typeface="Times New Roman" panose="02020603050405020304" pitchFamily="18" charset="0"/>
              </a:rPr>
              <a:t>. </a:t>
            </a:r>
            <a:endParaRPr lang="uk-UA" sz="2000" dirty="0">
              <a:effectLst/>
              <a:ea typeface="Times New Roman" panose="02020603050405020304" pitchFamily="18" charset="0"/>
            </a:endParaRPr>
          </a:p>
        </p:txBody>
      </p:sp>
      <p:pic>
        <p:nvPicPr>
          <p:cNvPr id="2050" name="Picture 2" descr="Результат пошуку зображень за запитом &quot;співбесіда&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7" y="116632"/>
            <a:ext cx="4476937" cy="311818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532651" y="3561397"/>
            <a:ext cx="5629064" cy="33239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0215" algn="just">
              <a:lnSpc>
                <a:spcPct val="150000"/>
              </a:lnSpc>
              <a:spcAft>
                <a:spcPts val="0"/>
              </a:spcAft>
            </a:pPr>
            <a:r>
              <a:rPr lang="uk-UA" sz="2000" i="1" dirty="0" smtClean="0">
                <a:ea typeface="Times New Roman" panose="02020603050405020304" pitchFamily="18" charset="0"/>
              </a:rPr>
              <a:t>Інший </a:t>
            </a:r>
            <a:r>
              <a:rPr lang="uk-UA" sz="2000" i="1" dirty="0">
                <a:ea typeface="Times New Roman" panose="02020603050405020304" pitchFamily="18" charset="0"/>
              </a:rPr>
              <a:t>співробітник компанії</a:t>
            </a:r>
            <a:r>
              <a:rPr lang="uk-UA" sz="2000" dirty="0">
                <a:ea typeface="Times New Roman" panose="02020603050405020304" pitchFamily="18" charset="0"/>
              </a:rPr>
              <a:t>, наприклад, </a:t>
            </a:r>
            <a:r>
              <a:rPr lang="uk-UA" sz="2000" i="1" dirty="0">
                <a:ea typeface="Times New Roman" panose="02020603050405020304" pitchFamily="18" charset="0"/>
              </a:rPr>
              <a:t>ваш можливий керівник </a:t>
            </a:r>
            <a:r>
              <a:rPr lang="uk-UA" sz="2000" dirty="0">
                <a:ea typeface="Times New Roman" panose="02020603050405020304" pitchFamily="18" charset="0"/>
              </a:rPr>
              <a:t>або навіть </a:t>
            </a:r>
            <a:r>
              <a:rPr lang="uk-UA" sz="2000" i="1" dirty="0">
                <a:ea typeface="Times New Roman" panose="02020603050405020304" pitchFamily="18" charset="0"/>
              </a:rPr>
              <a:t>керівник компанії</a:t>
            </a:r>
            <a:r>
              <a:rPr lang="uk-UA" sz="2000" dirty="0">
                <a:ea typeface="Times New Roman" panose="02020603050405020304" pitchFamily="18" charset="0"/>
              </a:rPr>
              <a:t>. В співбесіді можуть брати участь кілька інтерв’юерів одночасно, але </a:t>
            </a:r>
            <a:r>
              <a:rPr lang="uk-UA" sz="2000" dirty="0" err="1">
                <a:ea typeface="Times New Roman" panose="02020603050405020304" pitchFamily="18" charset="0"/>
              </a:rPr>
              <a:t>рідко</a:t>
            </a:r>
            <a:r>
              <a:rPr lang="uk-UA" sz="2000" dirty="0">
                <a:ea typeface="Times New Roman" panose="02020603050405020304" pitchFamily="18" charset="0"/>
              </a:rPr>
              <a:t> </a:t>
            </a:r>
            <a:r>
              <a:rPr lang="uk-UA" sz="2000" dirty="0" smtClean="0">
                <a:ea typeface="Times New Roman" panose="02020603050405020304" pitchFamily="18" charset="0"/>
              </a:rPr>
              <a:t>– </a:t>
            </a:r>
            <a:r>
              <a:rPr lang="uk-UA" sz="2000" dirty="0">
                <a:ea typeface="Times New Roman" panose="02020603050405020304" pitchFamily="18" charset="0"/>
              </a:rPr>
              <a:t>кілька претендентів. Іноді співбесіди проводить у кілька етапів один і той  самий інтерв’юер. Іноді – різні.</a:t>
            </a:r>
            <a:endParaRPr lang="uk-UA" sz="2000" dirty="0">
              <a:effectLst/>
              <a:ea typeface="Times New Roman" panose="02020603050405020304" pitchFamily="18" charset="0"/>
            </a:endParaRPr>
          </a:p>
        </p:txBody>
      </p:sp>
      <p:pic>
        <p:nvPicPr>
          <p:cNvPr id="2052" name="Picture 4" descr="Результат пошуку зображень за запитом &quot;співбесіда&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62122"/>
            <a:ext cx="3532651" cy="236322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p:txBody>
          <a:bodyPr/>
          <a:lstStyle/>
          <a:p>
            <a:fld id="{725C68B6-61C2-468F-89AB-4B9F7531AA68}" type="slidenum">
              <a:rPr lang="ru-RU" smtClean="0"/>
              <a:pPr/>
              <a:t>5</a:t>
            </a:fld>
            <a:endParaRPr lang="ru-RU"/>
          </a:p>
        </p:txBody>
      </p:sp>
    </p:spTree>
    <p:extLst>
      <p:ext uri="{BB962C8B-B14F-4D97-AF65-F5344CB8AC3E}">
        <p14:creationId xmlns:p14="http://schemas.microsoft.com/office/powerpoint/2010/main" val="1384519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1042988" y="836613"/>
            <a:ext cx="6121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uk-UA" altLang="uk-UA" sz="3600" b="1" dirty="0">
                <a:solidFill>
                  <a:srgbClr val="7030A0"/>
                </a:solidFill>
                <a:latin typeface="Adobe Caslon Pro Bold" pitchFamily="18" charset="0"/>
              </a:rPr>
              <a:t>Якими бувають співбесіди ?</a:t>
            </a:r>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989138"/>
            <a:ext cx="5832475"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5"/>
          <p:cNvSpPr txBox="1">
            <a:spLocks noChangeArrowheads="1"/>
          </p:cNvSpPr>
          <p:nvPr/>
        </p:nvSpPr>
        <p:spPr bwMode="auto">
          <a:xfrm rot="-829559">
            <a:off x="2484438" y="2565400"/>
            <a:ext cx="2087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uk-UA" altLang="uk-UA">
                <a:solidFill>
                  <a:srgbClr val="7030A0"/>
                </a:solidFill>
              </a:rPr>
              <a:t>Бібліографічна</a:t>
            </a:r>
          </a:p>
        </p:txBody>
      </p:sp>
      <p:sp>
        <p:nvSpPr>
          <p:cNvPr id="17414" name="Text Box 6"/>
          <p:cNvSpPr txBox="1">
            <a:spLocks noChangeArrowheads="1"/>
          </p:cNvSpPr>
          <p:nvPr/>
        </p:nvSpPr>
        <p:spPr bwMode="auto">
          <a:xfrm rot="-829559">
            <a:off x="4500563" y="2708275"/>
            <a:ext cx="2087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uk-UA" altLang="uk-UA">
                <a:solidFill>
                  <a:srgbClr val="7030A0"/>
                </a:solidFill>
              </a:rPr>
              <a:t>Проективна</a:t>
            </a:r>
          </a:p>
        </p:txBody>
      </p:sp>
      <p:sp>
        <p:nvSpPr>
          <p:cNvPr id="17415" name="Text Box 7"/>
          <p:cNvSpPr txBox="1">
            <a:spLocks noChangeArrowheads="1"/>
          </p:cNvSpPr>
          <p:nvPr/>
        </p:nvSpPr>
        <p:spPr bwMode="auto">
          <a:xfrm rot="-829559">
            <a:off x="1979613" y="4724400"/>
            <a:ext cx="2087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uk-UA" altLang="uk-UA">
                <a:solidFill>
                  <a:srgbClr val="7030A0"/>
                </a:solidFill>
              </a:rPr>
              <a:t>Ситуаційна</a:t>
            </a:r>
          </a:p>
        </p:txBody>
      </p:sp>
      <p:sp>
        <p:nvSpPr>
          <p:cNvPr id="17416" name="Text Box 8"/>
          <p:cNvSpPr txBox="1">
            <a:spLocks noChangeArrowheads="1"/>
          </p:cNvSpPr>
          <p:nvPr/>
        </p:nvSpPr>
        <p:spPr bwMode="auto">
          <a:xfrm rot="-829559">
            <a:off x="6011863" y="2781300"/>
            <a:ext cx="2087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uk-UA" altLang="uk-UA">
                <a:solidFill>
                  <a:srgbClr val="7030A0"/>
                </a:solidFill>
              </a:rPr>
              <a:t>По компетенціям</a:t>
            </a:r>
          </a:p>
        </p:txBody>
      </p:sp>
      <p:sp>
        <p:nvSpPr>
          <p:cNvPr id="17417" name="Text Box 9"/>
          <p:cNvSpPr txBox="1">
            <a:spLocks noChangeArrowheads="1"/>
          </p:cNvSpPr>
          <p:nvPr/>
        </p:nvSpPr>
        <p:spPr bwMode="auto">
          <a:xfrm rot="-829559">
            <a:off x="4284663" y="4868863"/>
            <a:ext cx="2087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uk-UA" altLang="uk-UA">
                <a:solidFill>
                  <a:srgbClr val="7030A0"/>
                </a:solidFill>
              </a:rPr>
              <a:t>Стресова</a:t>
            </a:r>
          </a:p>
        </p:txBody>
      </p:sp>
      <p:sp>
        <p:nvSpPr>
          <p:cNvPr id="17418" name="Text Box 10"/>
          <p:cNvSpPr txBox="1">
            <a:spLocks noChangeArrowheads="1"/>
          </p:cNvSpPr>
          <p:nvPr/>
        </p:nvSpPr>
        <p:spPr bwMode="auto">
          <a:xfrm rot="-1007124">
            <a:off x="6443663" y="5300663"/>
            <a:ext cx="2087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uk-UA" altLang="uk-UA">
                <a:solidFill>
                  <a:srgbClr val="7030A0"/>
                </a:solidFill>
              </a:rPr>
              <a:t>Центр оцінки</a:t>
            </a:r>
          </a:p>
        </p:txBody>
      </p:sp>
      <p:sp>
        <p:nvSpPr>
          <p:cNvPr id="2" name="Номер слайда 1"/>
          <p:cNvSpPr>
            <a:spLocks noGrp="1"/>
          </p:cNvSpPr>
          <p:nvPr>
            <p:ph type="sldNum" sz="quarter" idx="12"/>
          </p:nvPr>
        </p:nvSpPr>
        <p:spPr/>
        <p:txBody>
          <a:bodyPr/>
          <a:lstStyle/>
          <a:p>
            <a:fld id="{725C68B6-61C2-468F-89AB-4B9F7531AA68}" type="slidenum">
              <a:rPr lang="ru-RU" smtClean="0"/>
              <a:pPr/>
              <a:t>6</a:t>
            </a:fld>
            <a:endParaRPr lang="ru-RU"/>
          </a:p>
        </p:txBody>
      </p:sp>
    </p:spTree>
    <p:extLst>
      <p:ext uri="{BB962C8B-B14F-4D97-AF65-F5344CB8AC3E}">
        <p14:creationId xmlns:p14="http://schemas.microsoft.com/office/powerpoint/2010/main" val="771968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Результат пошуку зображень за запитом &quot;співбесід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20688"/>
            <a:ext cx="7344816" cy="382591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3" name="Picture 2" descr="Результат пошуку зображень за запитом &quot;співбесіда&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581128"/>
            <a:ext cx="3029843" cy="201622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725C68B6-61C2-468F-89AB-4B9F7531AA68}" type="slidenum">
              <a:rPr lang="ru-RU" smtClean="0"/>
              <a:pPr/>
              <a:t>7</a:t>
            </a:fld>
            <a:endParaRPr lang="ru-RU"/>
          </a:p>
        </p:txBody>
      </p:sp>
    </p:spTree>
    <p:extLst>
      <p:ext uri="{BB962C8B-B14F-4D97-AF65-F5344CB8AC3E}">
        <p14:creationId xmlns:p14="http://schemas.microsoft.com/office/powerpoint/2010/main" val="369338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03648" y="836712"/>
            <a:ext cx="576064" cy="646331"/>
          </a:xfrm>
          <a:prstGeom prst="rect">
            <a:avLst/>
          </a:prstGeom>
        </p:spPr>
        <p:txBody>
          <a:bodyPr wrap="square">
            <a:spAutoFit/>
          </a:bodyPr>
          <a:lstStyle/>
          <a:p>
            <a:pPr>
              <a:lnSpc>
                <a:spcPct val="150000"/>
              </a:lnSpc>
            </a:pPr>
            <a:r>
              <a:rPr lang="uk-UA" sz="2400" b="1" dirty="0" smtClean="0">
                <a:latin typeface="+mj-lt"/>
              </a:rPr>
              <a:t>А)</a:t>
            </a:r>
            <a:endParaRPr lang="uk-UA" b="1" dirty="0"/>
          </a:p>
        </p:txBody>
      </p:sp>
      <p:sp>
        <p:nvSpPr>
          <p:cNvPr id="4" name="Прямоугольник 3"/>
          <p:cNvSpPr/>
          <p:nvPr/>
        </p:nvSpPr>
        <p:spPr>
          <a:xfrm>
            <a:off x="583500" y="2492896"/>
            <a:ext cx="6984776" cy="4092852"/>
          </a:xfrm>
          <a:prstGeom prst="rect">
            <a:avLst/>
          </a:prstGeom>
        </p:spPr>
        <p:txBody>
          <a:bodyPr wrap="square">
            <a:spAutoFit/>
          </a:bodyPr>
          <a:lstStyle/>
          <a:p>
            <a:pPr indent="457200" algn="just">
              <a:lnSpc>
                <a:spcPct val="150000"/>
              </a:lnSpc>
            </a:pPr>
            <a:r>
              <a:rPr lang="uk-UA" sz="2200" dirty="0" smtClean="0">
                <a:ea typeface="Times New Roman" panose="02020603050405020304" pitchFamily="18" charset="0"/>
              </a:rPr>
              <a:t>Наперед </a:t>
            </a:r>
            <a:r>
              <a:rPr lang="uk-UA" sz="2200" dirty="0">
                <a:ea typeface="Times New Roman" panose="02020603050405020304" pitchFamily="18" charset="0"/>
              </a:rPr>
              <a:t>знати, які питання, в якому порядку </a:t>
            </a:r>
            <a:r>
              <a:rPr lang="uk-UA" sz="2200" dirty="0" smtClean="0">
                <a:ea typeface="Times New Roman" panose="02020603050405020304" pitchFamily="18" charset="0"/>
              </a:rPr>
              <a:t>Вам </a:t>
            </a:r>
            <a:r>
              <a:rPr lang="uk-UA" sz="2200" dirty="0" err="1">
                <a:ea typeface="Times New Roman" panose="02020603050405020304" pitchFamily="18" charset="0"/>
              </a:rPr>
              <a:t>зададуть</a:t>
            </a:r>
            <a:r>
              <a:rPr lang="uk-UA" sz="2200" dirty="0">
                <a:ea typeface="Times New Roman" panose="02020603050405020304" pitchFamily="18" charset="0"/>
              </a:rPr>
              <a:t> на співбесіді, неможливо, тому </a:t>
            </a:r>
            <a:r>
              <a:rPr lang="uk-UA" sz="2200" dirty="0">
                <a:solidFill>
                  <a:schemeClr val="accent5">
                    <a:lumMod val="75000"/>
                  </a:schemeClr>
                </a:solidFill>
                <a:ea typeface="Times New Roman" panose="02020603050405020304" pitchFamily="18" charset="0"/>
              </a:rPr>
              <a:t>ваші дії </a:t>
            </a:r>
            <a:r>
              <a:rPr lang="uk-UA" sz="2200" dirty="0">
                <a:ea typeface="Times New Roman" panose="02020603050405020304" pitchFamily="18" charset="0"/>
              </a:rPr>
              <a:t>та відповіді </a:t>
            </a:r>
            <a:r>
              <a:rPr lang="uk-UA" sz="2200" dirty="0">
                <a:solidFill>
                  <a:schemeClr val="accent5">
                    <a:lumMod val="75000"/>
                  </a:schemeClr>
                </a:solidFill>
                <a:ea typeface="Times New Roman" panose="02020603050405020304" pitchFamily="18" charset="0"/>
              </a:rPr>
              <a:t>будуть експромтами</a:t>
            </a:r>
            <a:r>
              <a:rPr lang="uk-UA" sz="2200" dirty="0">
                <a:ea typeface="Times New Roman" panose="02020603050405020304" pitchFamily="18" charset="0"/>
              </a:rPr>
              <a:t>. А </a:t>
            </a:r>
            <a:r>
              <a:rPr lang="uk-UA" sz="2200" dirty="0">
                <a:solidFill>
                  <a:srgbClr val="0070C0"/>
                </a:solidFill>
                <a:ea typeface="Times New Roman" panose="02020603050405020304" pitchFamily="18" charset="0"/>
              </a:rPr>
              <a:t>добрий експромт має бути добре підготовлений</a:t>
            </a:r>
            <a:r>
              <a:rPr lang="uk-UA" sz="2200" dirty="0">
                <a:ea typeface="Times New Roman" panose="02020603050405020304" pitchFamily="18" charset="0"/>
              </a:rPr>
              <a:t>. </a:t>
            </a:r>
            <a:endParaRPr lang="uk-UA" sz="2200" dirty="0" smtClean="0">
              <a:ea typeface="Times New Roman" panose="02020603050405020304" pitchFamily="18" charset="0"/>
            </a:endParaRPr>
          </a:p>
          <a:p>
            <a:pPr indent="457200" algn="just">
              <a:lnSpc>
                <a:spcPct val="150000"/>
              </a:lnSpc>
            </a:pPr>
            <a:r>
              <a:rPr lang="uk-UA" sz="2200" dirty="0" smtClean="0">
                <a:ea typeface="Times New Roman" panose="02020603050405020304" pitchFamily="18" charset="0"/>
              </a:rPr>
              <a:t>Основний </a:t>
            </a:r>
            <a:r>
              <a:rPr lang="uk-UA" sz="2200" dirty="0">
                <a:ea typeface="Times New Roman" panose="02020603050405020304" pitchFamily="18" charset="0"/>
              </a:rPr>
              <a:t>масив питань можна передбачати. </a:t>
            </a:r>
            <a:r>
              <a:rPr lang="uk-UA" sz="2200" dirty="0">
                <a:solidFill>
                  <a:srgbClr val="002060"/>
                </a:solidFill>
                <a:ea typeface="Times New Roman" panose="02020603050405020304" pitchFamily="18" charset="0"/>
              </a:rPr>
              <a:t>Дві третини питань – стандартні</a:t>
            </a:r>
            <a:r>
              <a:rPr lang="uk-UA" sz="2200" dirty="0">
                <a:ea typeface="Times New Roman" panose="02020603050405020304" pitchFamily="18" charset="0"/>
              </a:rPr>
              <a:t>. </a:t>
            </a:r>
            <a:r>
              <a:rPr lang="uk-UA" sz="2200" dirty="0" smtClean="0">
                <a:ea typeface="Times New Roman" panose="02020603050405020304" pitchFamily="18" charset="0"/>
              </a:rPr>
              <a:t>Тому, якщо Ви матимете добрі домашні заготовки, то можливий </a:t>
            </a:r>
            <a:r>
              <a:rPr lang="uk-UA" sz="2200" dirty="0">
                <a:ea typeface="Times New Roman" panose="02020603050405020304" pitchFamily="18" charset="0"/>
              </a:rPr>
              <a:t>маневр для експромту буде значно більший.</a:t>
            </a:r>
            <a:endParaRPr lang="uk-UA" sz="22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136983"/>
            <a:ext cx="3973347" cy="1901773"/>
          </a:xfrm>
          <a:prstGeom prst="rect">
            <a:avLst/>
          </a:prstGeom>
        </p:spPr>
      </p:pic>
      <p:sp>
        <p:nvSpPr>
          <p:cNvPr id="2" name="Номер слайда 1"/>
          <p:cNvSpPr>
            <a:spLocks noGrp="1"/>
          </p:cNvSpPr>
          <p:nvPr>
            <p:ph type="sldNum" sz="quarter" idx="12"/>
          </p:nvPr>
        </p:nvSpPr>
        <p:spPr/>
        <p:txBody>
          <a:bodyPr/>
          <a:lstStyle/>
          <a:p>
            <a:fld id="{725C68B6-61C2-468F-89AB-4B9F7531AA68}" type="slidenum">
              <a:rPr lang="ru-RU" smtClean="0"/>
              <a:pPr/>
              <a:t>8</a:t>
            </a:fld>
            <a:endParaRPr lang="ru-RU"/>
          </a:p>
        </p:txBody>
      </p:sp>
    </p:spTree>
    <p:extLst>
      <p:ext uri="{BB962C8B-B14F-4D97-AF65-F5344CB8AC3E}">
        <p14:creationId xmlns:p14="http://schemas.microsoft.com/office/powerpoint/2010/main" val="2187718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23850" y="3576638"/>
            <a:ext cx="8640763"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pPr>
              <a:buFont typeface="Symbol" panose="05050102010706020507" pitchFamily="18" charset="2"/>
              <a:buChar char=""/>
            </a:pPr>
            <a:endParaRPr lang="uk-UA" altLang="uk-UA">
              <a:solidFill>
                <a:srgbClr val="7030A0"/>
              </a:solidFill>
            </a:endParaRPr>
          </a:p>
          <a:p>
            <a:pPr>
              <a:buFont typeface="Symbol" panose="05050102010706020507" pitchFamily="18" charset="2"/>
              <a:buChar char=""/>
            </a:pPr>
            <a:endParaRPr lang="uk-UA" altLang="uk-UA">
              <a:solidFill>
                <a:srgbClr val="7030A0"/>
              </a:solidFill>
            </a:endParaRPr>
          </a:p>
          <a:p>
            <a:pPr>
              <a:buFont typeface="Symbol" panose="05050102010706020507" pitchFamily="18" charset="2"/>
              <a:buChar char=""/>
            </a:pPr>
            <a:endParaRPr lang="uk-UA" altLang="uk-UA">
              <a:solidFill>
                <a:srgbClr val="7030A0"/>
              </a:solidFill>
            </a:endParaRPr>
          </a:p>
          <a:p>
            <a:pPr>
              <a:buFont typeface="Symbol" panose="05050102010706020507" pitchFamily="18" charset="2"/>
              <a:buChar char=""/>
            </a:pPr>
            <a:endParaRPr lang="uk-UA" altLang="uk-UA">
              <a:solidFill>
                <a:srgbClr val="7030A0"/>
              </a:solidFill>
            </a:endParaRPr>
          </a:p>
          <a:p>
            <a:pPr>
              <a:buFont typeface="Symbol" panose="05050102010706020507" pitchFamily="18" charset="2"/>
              <a:buChar char=""/>
            </a:pPr>
            <a:endParaRPr lang="uk-UA" altLang="uk-UA">
              <a:solidFill>
                <a:srgbClr val="7030A0"/>
              </a:solidFill>
            </a:endParaRPr>
          </a:p>
          <a:p>
            <a:pPr>
              <a:buFont typeface="Symbol" panose="05050102010706020507" pitchFamily="18" charset="2"/>
              <a:buChar char=""/>
            </a:pPr>
            <a:endParaRPr lang="uk-UA" altLang="uk-UA">
              <a:solidFill>
                <a:srgbClr val="7030A0"/>
              </a:solidFill>
            </a:endParaRPr>
          </a:p>
          <a:p>
            <a:pPr>
              <a:buFont typeface="Symbol" panose="05050102010706020507" pitchFamily="18" charset="2"/>
              <a:buChar char=""/>
            </a:pPr>
            <a:endParaRPr lang="uk-UA" altLang="uk-UA">
              <a:solidFill>
                <a:srgbClr val="7030A0"/>
              </a:solidFill>
            </a:endParaRPr>
          </a:p>
          <a:p>
            <a:pPr>
              <a:buFont typeface="Symbol" panose="05050102010706020507" pitchFamily="18" charset="2"/>
              <a:buChar char=""/>
            </a:pPr>
            <a:endParaRPr lang="uk-UA" altLang="uk-UA">
              <a:solidFill>
                <a:srgbClr val="7030A0"/>
              </a:solidFill>
            </a:endParaRPr>
          </a:p>
          <a:p>
            <a:pPr>
              <a:buFont typeface="Symbol" panose="05050102010706020507" pitchFamily="18" charset="2"/>
              <a:buChar char=""/>
            </a:pPr>
            <a:endParaRPr lang="uk-UA" altLang="uk-UA">
              <a:solidFill>
                <a:srgbClr val="7030A0"/>
              </a:solidFill>
            </a:endParaRPr>
          </a:p>
          <a:p>
            <a:pPr>
              <a:buFont typeface="Symbol" panose="05050102010706020507" pitchFamily="18" charset="2"/>
              <a:buChar char=""/>
            </a:pPr>
            <a:endParaRPr lang="uk-UA" altLang="uk-UA">
              <a:solidFill>
                <a:srgbClr val="7030A0"/>
              </a:solidFill>
            </a:endParaRPr>
          </a:p>
          <a:p>
            <a:pPr>
              <a:buFont typeface="Symbol" panose="05050102010706020507" pitchFamily="18" charset="2"/>
              <a:buChar char=""/>
            </a:pPr>
            <a:endParaRPr lang="uk-UA" altLang="uk-UA">
              <a:solidFill>
                <a:srgbClr val="7030A0"/>
              </a:solidFill>
            </a:endParaRPr>
          </a:p>
          <a:p>
            <a:pPr>
              <a:buFont typeface="Symbol" panose="05050102010706020507" pitchFamily="18" charset="2"/>
              <a:buChar char=""/>
            </a:pPr>
            <a:endParaRPr lang="uk-UA" altLang="uk-UA">
              <a:solidFill>
                <a:srgbClr val="7030A0"/>
              </a:solidFill>
            </a:endParaRPr>
          </a:p>
          <a:p>
            <a:pPr>
              <a:buFont typeface="Symbol" panose="05050102010706020507" pitchFamily="18" charset="2"/>
              <a:buChar char=""/>
            </a:pPr>
            <a:endParaRPr lang="uk-UA" altLang="uk-UA">
              <a:solidFill>
                <a:srgbClr val="7030A0"/>
              </a:solidFill>
            </a:endParaRPr>
          </a:p>
          <a:p>
            <a:pPr>
              <a:buFont typeface="Symbol" panose="05050102010706020507" pitchFamily="18" charset="2"/>
              <a:buChar char=""/>
            </a:pPr>
            <a:endParaRPr lang="uk-UA" altLang="uk-UA">
              <a:solidFill>
                <a:srgbClr val="7030A0"/>
              </a:solidFill>
            </a:endParaRPr>
          </a:p>
        </p:txBody>
      </p:sp>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2773" y="116576"/>
            <a:ext cx="1858962"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133600"/>
            <a:ext cx="4608512" cy="425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7"/>
          <p:cNvSpPr>
            <a:spLocks noChangeArrowheads="1"/>
          </p:cNvSpPr>
          <p:nvPr/>
        </p:nvSpPr>
        <p:spPr bwMode="auto">
          <a:xfrm>
            <a:off x="755650" y="692150"/>
            <a:ext cx="66246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uk-UA" altLang="uk-UA" sz="3600" b="1">
                <a:solidFill>
                  <a:srgbClr val="7030A0"/>
                </a:solidFill>
                <a:latin typeface="Adobe Caslon Pro Bold" pitchFamily="18" charset="0"/>
              </a:rPr>
              <a:t>Запитання </a:t>
            </a:r>
          </a:p>
        </p:txBody>
      </p:sp>
      <p:sp>
        <p:nvSpPr>
          <p:cNvPr id="15368" name="Rectangle 8"/>
          <p:cNvSpPr>
            <a:spLocks noChangeArrowheads="1"/>
          </p:cNvSpPr>
          <p:nvPr/>
        </p:nvSpPr>
        <p:spPr bwMode="auto">
          <a:xfrm>
            <a:off x="1619250" y="5876925"/>
            <a:ext cx="1512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uk-UA" altLang="uk-UA" sz="2000" b="1">
                <a:solidFill>
                  <a:srgbClr val="7030A0"/>
                </a:solidFill>
              </a:rPr>
              <a:t>Інтелект</a:t>
            </a:r>
          </a:p>
        </p:txBody>
      </p:sp>
      <p:sp>
        <p:nvSpPr>
          <p:cNvPr id="15374" name="Rectangle 14"/>
          <p:cNvSpPr>
            <a:spLocks noChangeArrowheads="1"/>
          </p:cNvSpPr>
          <p:nvPr/>
        </p:nvSpPr>
        <p:spPr bwMode="auto">
          <a:xfrm>
            <a:off x="250825" y="4437063"/>
            <a:ext cx="2376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uk-UA" altLang="uk-UA" sz="2000" b="1">
                <a:solidFill>
                  <a:srgbClr val="7030A0"/>
                </a:solidFill>
              </a:rPr>
              <a:t>Мотивація</a:t>
            </a:r>
          </a:p>
        </p:txBody>
      </p:sp>
      <p:sp>
        <p:nvSpPr>
          <p:cNvPr id="15375" name="Rectangle 15"/>
          <p:cNvSpPr>
            <a:spLocks noChangeArrowheads="1"/>
          </p:cNvSpPr>
          <p:nvPr/>
        </p:nvSpPr>
        <p:spPr bwMode="auto">
          <a:xfrm>
            <a:off x="4932363" y="5876925"/>
            <a:ext cx="23764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uk-UA" altLang="uk-UA" sz="2000" b="1">
                <a:solidFill>
                  <a:srgbClr val="7030A0"/>
                </a:solidFill>
              </a:rPr>
              <a:t>Досвід</a:t>
            </a:r>
          </a:p>
        </p:txBody>
      </p:sp>
      <p:sp>
        <p:nvSpPr>
          <p:cNvPr id="15376" name="Rectangle 16"/>
          <p:cNvSpPr>
            <a:spLocks noChangeArrowheads="1"/>
          </p:cNvSpPr>
          <p:nvPr/>
        </p:nvSpPr>
        <p:spPr bwMode="auto">
          <a:xfrm>
            <a:off x="6084888" y="4076700"/>
            <a:ext cx="23764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uk-UA" altLang="uk-UA" sz="2000" b="1">
                <a:solidFill>
                  <a:srgbClr val="7030A0"/>
                </a:solidFill>
              </a:rPr>
              <a:t>Навички</a:t>
            </a:r>
          </a:p>
        </p:txBody>
      </p:sp>
      <p:sp>
        <p:nvSpPr>
          <p:cNvPr id="15377" name="Rectangle 17"/>
          <p:cNvSpPr>
            <a:spLocks noChangeArrowheads="1"/>
          </p:cNvSpPr>
          <p:nvPr/>
        </p:nvSpPr>
        <p:spPr bwMode="auto">
          <a:xfrm>
            <a:off x="5795963" y="2708275"/>
            <a:ext cx="2016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uk-UA" altLang="uk-UA" sz="2000" b="1">
                <a:solidFill>
                  <a:srgbClr val="7030A0"/>
                </a:solidFill>
              </a:rPr>
              <a:t>Ставлення</a:t>
            </a:r>
          </a:p>
        </p:txBody>
      </p:sp>
      <p:sp>
        <p:nvSpPr>
          <p:cNvPr id="15378" name="Rectangle 18"/>
          <p:cNvSpPr>
            <a:spLocks noChangeArrowheads="1"/>
          </p:cNvSpPr>
          <p:nvPr/>
        </p:nvSpPr>
        <p:spPr bwMode="auto">
          <a:xfrm>
            <a:off x="1042988" y="2349500"/>
            <a:ext cx="23764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uk-UA" altLang="uk-UA" sz="2000" b="1">
                <a:solidFill>
                  <a:srgbClr val="7030A0"/>
                </a:solidFill>
              </a:rPr>
              <a:t>Особистість</a:t>
            </a:r>
          </a:p>
        </p:txBody>
      </p:sp>
      <p:sp>
        <p:nvSpPr>
          <p:cNvPr id="2" name="Номер слайда 1"/>
          <p:cNvSpPr>
            <a:spLocks noGrp="1"/>
          </p:cNvSpPr>
          <p:nvPr>
            <p:ph type="sldNum" sz="quarter" idx="12"/>
          </p:nvPr>
        </p:nvSpPr>
        <p:spPr/>
        <p:txBody>
          <a:bodyPr/>
          <a:lstStyle/>
          <a:p>
            <a:fld id="{725C68B6-61C2-468F-89AB-4B9F7531AA68}" type="slidenum">
              <a:rPr lang="ru-RU" smtClean="0"/>
              <a:pPr/>
              <a:t>9</a:t>
            </a:fld>
            <a:endParaRPr lang="ru-RU"/>
          </a:p>
        </p:txBody>
      </p:sp>
    </p:spTree>
    <p:extLst>
      <p:ext uri="{BB962C8B-B14F-4D97-AF65-F5344CB8AC3E}">
        <p14:creationId xmlns:p14="http://schemas.microsoft.com/office/powerpoint/2010/main" val="32530841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3566</TotalTime>
  <Words>1946</Words>
  <Application>Microsoft Office PowerPoint</Application>
  <PresentationFormat>Экран (4:3)</PresentationFormat>
  <Paragraphs>234</Paragraphs>
  <Slides>35</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Изящная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Marina</dc:creator>
  <cp:lastModifiedBy>Marina</cp:lastModifiedBy>
  <cp:revision>219</cp:revision>
  <dcterms:created xsi:type="dcterms:W3CDTF">2015-11-18T17:54:03Z</dcterms:created>
  <dcterms:modified xsi:type="dcterms:W3CDTF">2020-09-09T06:48:31Z</dcterms:modified>
</cp:coreProperties>
</file>