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10/19/2022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10/19/2022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7EB8750-0768-4135-ADE5-E0480E2C573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Маркетингове планування на діловому ринку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89473E8-47D3-45BE-B4BE-AA3E8B01206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uk-UA" sz="2000" dirty="0"/>
              <a:t>Лекція 6. Гнучке планування в</a:t>
            </a:r>
          </a:p>
          <a:p>
            <a:pPr algn="ctr"/>
            <a:r>
              <a:rPr lang="uk-UA" sz="2000" dirty="0"/>
              <a:t>маркетинговій діяльності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46396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ECF38D3-CAFD-49D8-8F1E-C762C2CAF4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4934" y="674689"/>
            <a:ext cx="8596668" cy="519271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Питання:</a:t>
            </a:r>
          </a:p>
          <a:p>
            <a:pPr marL="0" indent="0">
              <a:buNone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Сутність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зміст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маркетингового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гнучкого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планування</a:t>
            </a:r>
          </a:p>
          <a:p>
            <a:pPr marL="0" indent="0">
              <a:buNone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Структура тактичного (гнучкого) плану маркетингу</a:t>
            </a:r>
          </a:p>
          <a:p>
            <a:pPr marL="0" indent="0">
              <a:buNone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Структура бізнес плану підприємства.</a:t>
            </a: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 маркетингового гнучкого планування.</a:t>
            </a:r>
          </a:p>
          <a:p>
            <a:pPr marL="0" indent="0">
              <a:buNone/>
            </a:pP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82507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002ABF2-ADE6-4829-9EF9-A1EB693678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3534" y="757569"/>
            <a:ext cx="9914466" cy="534286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Сутність та зміст маркетингового гнучкого планування</a:t>
            </a:r>
          </a:p>
          <a:p>
            <a:pPr marL="0" indent="0">
              <a:buNone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Під гнучким(оперативними, операційними) планами маркетингу </a:t>
            </a:r>
          </a:p>
          <a:p>
            <a:pPr marL="0" indent="0">
              <a:buNone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розуміють поточні річні маркетингові плани. Оскільки стратегічні </a:t>
            </a:r>
          </a:p>
          <a:p>
            <a:pPr marL="0" indent="0">
              <a:buNone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маркетингові плани мають довгостроковий характер, вони зазвичай щорічно </a:t>
            </a:r>
          </a:p>
          <a:p>
            <a:pPr marL="0" indent="0">
              <a:buNone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переглядаються та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уточнюються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гнучкого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планування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маркетингу: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додаткових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узагальнених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цілей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сприятимуть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конкретизації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вибраної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маркетингової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конкретно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поставлених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цілей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бюджету,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планування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маркетингових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рекламування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вивчення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ринку,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нової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ціноутворення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маркетингових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за результатами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маркетингової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коригування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тактики маркетингу.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16765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C840E81-053C-4FFC-9E59-C6F3875F49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17500"/>
            <a:ext cx="9131300" cy="6337299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Структура тактичного плану маркетингу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тактичного плану маркетингу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наступна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Вступ.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Загальний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огляд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поточної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ситуації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цілей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стратегії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маркетингу,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фінансовий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прогноз.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ситуації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оцінка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найважливіших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тенденцій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минулого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періоду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графічно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динаміці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аспекти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аналізу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ринки -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обсяги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продажу,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галузь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модель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характеристики;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підприємстві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динаміка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логіка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організаційна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структура,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прибутковість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імідж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компетенція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сфера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товарі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історія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виникнення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особливості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динаміка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виробництва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продажу,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частка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ринку;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риноку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товару -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сегменти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поведінка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споживачів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напруженість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конкуренції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розподілу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система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розподілу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учасники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каналів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поведінка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політики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ціноутворення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цілі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стратегія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динаміка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політики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просування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стратегія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види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чинники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навколишнього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середовища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стан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економіки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суспільства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пол</a:t>
            </a:r>
            <a:r>
              <a:rPr lang="uk-UA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ітика</a:t>
            </a: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екологія, культура, традиції, науково-технічний прогрес;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 потенційних маркетингових проблем;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виявлення потенційних маркетингових переваг: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висновки.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026555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5771903-F1F3-43B2-A598-43B733C6D7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495300"/>
            <a:ext cx="8596668" cy="6134099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Цілі маркетингу: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стосовно запитів споживачів;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стосовно продажу (обсяг продажу, частка ринку тощо).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Стратегія маркетингу: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вибір цільових сегментів ринку;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позиціонування;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 щодо асортименту і номенклатури;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 стосовно ціни і знижок;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стратегія щодо конкретних ринків.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Програми маркетингу (з товару, цін, розподілу, комунікацій).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Контроль і коригування маркетингу (алгоритм, структура,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оргструктура, інформація).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Бюджет маркетингу (загальна сума з розподілу за підрозділами).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Додаткові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(тактика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непередбачених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обставин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альтернативні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звіти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підрозділів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маркетингу).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0110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7E899A2-6569-4B89-BB8A-C45AE2FD36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95300"/>
            <a:ext cx="9575800" cy="5956299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Структура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бізнес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плану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бізнес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-плану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наступна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Резюме.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Містить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стисле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висвітлення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змісту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розділів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бізнес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-плану, у т.ч.: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історія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засновники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напрями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ринкові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стан;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потреби 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фінансуванні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Сфера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характеристика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галузі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сфери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бізнесу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характеристика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історія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характер,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масштаби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роль на ринку);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стан (величина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капіталу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обсяг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продажу,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зайнятих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рейтинг);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виробничої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матеріально-технічної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бази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зовнішньоекономічна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показники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унікальні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властивості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конкурентоспроможність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348973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>
            <a:extLst>
              <a:ext uri="{FF2B5EF4-FFF2-40B4-BE49-F238E27FC236}">
                <a16:creationId xmlns:a16="http://schemas.microsoft.com/office/drawing/2014/main" id="{DEA8ECC5-09C3-4051-804B-6987293734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28601"/>
            <a:ext cx="8596668" cy="5812762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/>
              <a:t>3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ринку. Мета -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виявити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факти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підтверджують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те,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ринок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проданою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незважаючи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конкуренцію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показники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розраховуються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обсяг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продажу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частка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ринку.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Ключовий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момент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ринковий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сегмент,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потенційних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покупців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мотиви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купівлі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характеристика конкурентного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середовища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конкурентоздатності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Маркетингова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Характеризуються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шляхи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продажу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де, коли, як, за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скільки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чином)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План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Обґрунтовуються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реальність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якісної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обсягах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матеріально-технічного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чисельність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кваліфікація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робочої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сили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персоналу,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виробничі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потужності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надається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характеристика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виробничих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контролю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Менеджмент: (характеристика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провідних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менеджерів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схема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організаційної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побудови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персоналу, система оплати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персоналу).</a:t>
            </a:r>
          </a:p>
        </p:txBody>
      </p:sp>
    </p:spTree>
    <p:extLst>
      <p:ext uri="{BB962C8B-B14F-4D97-AF65-F5344CB8AC3E}">
        <p14:creationId xmlns:p14="http://schemas.microsoft.com/office/powerpoint/2010/main" val="17142730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393DD4A-372A-40C8-A597-0180E8C953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317501"/>
            <a:ext cx="8596668" cy="5723862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розклад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Терміни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погодження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кожної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строки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цілей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реєстрації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появи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платежів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Критичні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план.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Передбачає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потенціалу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потреб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інвестуванні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початкового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інвестування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руху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готівки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джерел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напрямів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плановий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баланс;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співвідношення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коефіцієнти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прогноз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прибутків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Пропозиції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Визначається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обсяг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коштів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треба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виділити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користь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зростання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капіталу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напрями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капіталу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заходи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безпеки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724855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B2CF1D4A-9A03-43EE-99F7-30A4006188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5901"/>
            <a:ext cx="8596668" cy="58254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 маркетингового гнучкого планування</a:t>
            </a:r>
          </a:p>
          <a:p>
            <a:pPr marL="0" indent="0">
              <a:buNone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Етапи планування:</a:t>
            </a: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носії процесу планування - менеджери середнього і нижчого рівня;</a:t>
            </a: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мета планування - забезпечення відносної надійності, відносного </a:t>
            </a: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структурування і деталізації тактичного плану;</a:t>
            </a: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горизонт планування - 1 рік.</a:t>
            </a: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інтенсивність планування - залежить від детальності тактичного плану;</a:t>
            </a: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діапазон планування - характеризується обмеженим спектром альтернатив;</a:t>
            </a: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основа для планування - стратегічний план і наявність для його деталізації внутрішніх умов;</a:t>
            </a: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наявність планування розшивки «вузьких місць»</a:t>
            </a:r>
          </a:p>
        </p:txBody>
      </p:sp>
    </p:spTree>
    <p:extLst>
      <p:ext uri="{BB962C8B-B14F-4D97-AF65-F5344CB8AC3E}">
        <p14:creationId xmlns:p14="http://schemas.microsoft.com/office/powerpoint/2010/main" val="4285539701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296</TotalTime>
  <Words>918</Words>
  <Application>Microsoft Office PowerPoint</Application>
  <PresentationFormat>Широкоэкранный</PresentationFormat>
  <Paragraphs>111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Times New Roman</vt:lpstr>
      <vt:lpstr>Trebuchet MS</vt:lpstr>
      <vt:lpstr>Wingdings 3</vt:lpstr>
      <vt:lpstr>Аспект</vt:lpstr>
      <vt:lpstr>Маркетингове планування на діловому ринку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Маркетингове планування на діловому ринку</dc:title>
  <dc:creator>Иванов</dc:creator>
  <cp:lastModifiedBy>Иванов</cp:lastModifiedBy>
  <cp:revision>13</cp:revision>
  <dcterms:created xsi:type="dcterms:W3CDTF">2022-10-18T07:31:17Z</dcterms:created>
  <dcterms:modified xsi:type="dcterms:W3CDTF">2022-10-19T11:04:16Z</dcterms:modified>
</cp:coreProperties>
</file>