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8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667" autoAdjust="0"/>
  </p:normalViewPr>
  <p:slideViewPr>
    <p:cSldViewPr snapToGrid="0" showGuides="1">
      <p:cViewPr varScale="1">
        <p:scale>
          <a:sx n="69" d="100"/>
          <a:sy n="69" d="100"/>
        </p:scale>
        <p:origin x="1122" y="54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 УКРАЇНСЬКА МОВА (МОРФЕМІКА. СЛОВОТВІР)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Нормативна дисципліна  </a:t>
            </a:r>
            <a:r>
              <a:rPr lang="uk-UA" sz="2400" dirty="0" smtClean="0"/>
              <a:t>освітніх програм </a:t>
            </a:r>
            <a:r>
              <a:rPr lang="uk-UA" sz="2400" dirty="0" smtClean="0"/>
              <a:t>«Середня освіта (Українська мова і література</a:t>
            </a:r>
            <a:r>
              <a:rPr lang="uk-UA" sz="2400" dirty="0" smtClean="0"/>
              <a:t>)»,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400" dirty="0" smtClean="0"/>
              <a:t> </a:t>
            </a:r>
            <a:r>
              <a:rPr lang="uk-UA" sz="2400" dirty="0"/>
              <a:t>Українська мова і </a:t>
            </a:r>
            <a:r>
              <a:rPr lang="uk-UA" sz="2400" dirty="0" smtClean="0"/>
              <a:t>література»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«Прикладна лінгвістика»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95470" y="3146501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  <a:endParaRPr lang="uk-UA" sz="2400" dirty="0" smtClean="0"/>
          </a:p>
          <a:p>
            <a:pPr algn="ctr"/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С.В.Сабліна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курсу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/>
              <a:t>Мета</a:t>
            </a:r>
            <a:r>
              <a:rPr lang="uk-UA" sz="2100"/>
              <a:t> </a:t>
            </a:r>
            <a:r>
              <a:rPr lang="uk-UA" sz="2100" b="1" smtClean="0"/>
              <a:t>курсу</a:t>
            </a:r>
            <a:r>
              <a:rPr lang="uk-UA" sz="2100" smtClean="0"/>
              <a:t> </a:t>
            </a:r>
            <a:r>
              <a:rPr lang="uk-UA" sz="2100"/>
              <a:t>– </a:t>
            </a:r>
            <a:r>
              <a:rPr lang="uk-UA"/>
              <a:t>вивчення значущих частин слова та особливостей їх функціювання (морфеміка), способів та засобів творення слів у сучасній українській мові (словотвір</a:t>
            </a:r>
            <a:r>
              <a:rPr lang="uk-UA" smtClean="0"/>
              <a:t>).</a:t>
            </a:r>
          </a:p>
          <a:p>
            <a:pPr>
              <a:lnSpc>
                <a:spcPct val="80000"/>
              </a:lnSpc>
            </a:pPr>
            <a:endParaRPr lang="uk-UA" sz="210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</a:t>
            </a:r>
            <a:r>
              <a:rPr lang="uk-UA" b="1" dirty="0" smtClean="0"/>
              <a:t>НАВЧАННЯ</a:t>
            </a:r>
            <a:endParaRPr lang="uk-UA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 smtClean="0"/>
              <a:t>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виділяти в слові морфеми та характеризувати їх за всіма класифікаційними ознаками</a:t>
            </a:r>
            <a:r>
              <a:rPr lang="uk-UA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виявляти </a:t>
            </a:r>
            <a:r>
              <a:rPr lang="uk-UA" dirty="0"/>
              <a:t>історичні зміни в морфемній структурі слова та з’ясовувати їх причини</a:t>
            </a:r>
            <a:r>
              <a:rPr lang="uk-UA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розрізняти </a:t>
            </a:r>
            <a:r>
              <a:rPr lang="uk-UA" dirty="0"/>
              <a:t>засоби словотворення, формотворення та словозміни</a:t>
            </a:r>
            <a:r>
              <a:rPr lang="uk-UA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визначати </a:t>
            </a:r>
            <a:r>
              <a:rPr lang="uk-UA" dirty="0"/>
              <a:t>й характеризувати морфонологічні явища</a:t>
            </a:r>
            <a:r>
              <a:rPr lang="uk-UA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визначати </a:t>
            </a:r>
            <a:r>
              <a:rPr lang="uk-UA" dirty="0"/>
              <a:t>способи творення </a:t>
            </a:r>
            <a:r>
              <a:rPr lang="uk-UA" dirty="0" smtClean="0"/>
              <a:t>слів; будувати </a:t>
            </a:r>
            <a:r>
              <a:rPr lang="uk-UA" dirty="0"/>
              <a:t>словотвірні ланцюжки й </a:t>
            </a:r>
            <a:r>
              <a:rPr lang="uk-UA" dirty="0" smtClean="0"/>
              <a:t>гнізда; визначати </a:t>
            </a:r>
            <a:r>
              <a:rPr lang="uk-UA" dirty="0"/>
              <a:t>словотворчий потенціал слів різних частин мови;  </a:t>
            </a:r>
            <a:endParaRPr lang="uk-UA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виконувати </a:t>
            </a:r>
            <a:r>
              <a:rPr lang="uk-UA" dirty="0"/>
              <a:t>повний морфемний та словотвірний аналіз слова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mtClean="0">
                <a:cs typeface="Arial" panose="020B0604020202020204" pitchFamily="34" charset="0"/>
              </a:rPr>
              <a:t>СУЧАСНА УКРАЇНСЬКА МОВА (МОРФЕМІКА ТА СЛОВОТВІР)</a:t>
            </a:r>
            <a:endParaRPr lang="uk-UA" b="1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 smtClean="0"/>
              <a:t>Обсяг курсу</a:t>
            </a:r>
            <a:r>
              <a:rPr lang="uk-UA" sz="2100" dirty="0" smtClean="0"/>
              <a:t> – </a:t>
            </a:r>
            <a:r>
              <a:rPr lang="uk-UA" sz="2100" dirty="0" smtClean="0"/>
              <a:t>180 </a:t>
            </a:r>
            <a:r>
              <a:rPr lang="uk-UA" sz="2100" dirty="0" smtClean="0"/>
              <a:t>год., із них: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лекції – </a:t>
            </a:r>
            <a:r>
              <a:rPr lang="uk-UA" sz="2100" dirty="0" smtClean="0"/>
              <a:t>30 </a:t>
            </a:r>
            <a:r>
              <a:rPr lang="uk-UA" sz="2100" dirty="0" smtClean="0"/>
              <a:t>год.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практичні заняття – </a:t>
            </a:r>
            <a:r>
              <a:rPr lang="uk-UA" sz="2100" dirty="0" smtClean="0"/>
              <a:t>30год</a:t>
            </a:r>
            <a:r>
              <a:rPr lang="uk-UA" sz="2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самостійна робота – </a:t>
            </a:r>
            <a:r>
              <a:rPr lang="uk-UA" sz="2100" dirty="0" smtClean="0"/>
              <a:t>120 </a:t>
            </a:r>
            <a:r>
              <a:rPr lang="uk-UA" sz="2100" dirty="0" smtClean="0"/>
              <a:t>год.</a:t>
            </a:r>
            <a:r>
              <a:rPr lang="uk-UA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14273" y="4348717"/>
            <a:ext cx="4247207" cy="1626782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угольник 49"/>
          <p:cNvSpPr/>
          <p:nvPr/>
        </p:nvSpPr>
        <p:spPr>
          <a:xfrm>
            <a:off x="4962525" y="3079345"/>
            <a:ext cx="708075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151585"/>
            <a:ext cx="6924033" cy="1708341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Морфеміка як розділ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r>
              <a:rPr lang="uk-UA" sz="16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МОРФЕМНА СИСТЕМА УКРАЇНСЬКОЇ МОВИ</a:t>
            </a: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Основа слова. Історичні зміни в морфемній будові слова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cs typeface="Arial" panose="020B0604020202020204" pitchFamily="34" charset="0"/>
              </a:rPr>
              <a:t>СУЧАСНА УКРАЇНСЬКА МОВА (МОРФЕМІКА ТА СЛОВОТВІР)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Типи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морфем у сучасній українській мові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uk-UA" dirty="0" err="1"/>
              <a:t>Морфотактика</a:t>
            </a:r>
            <a:r>
              <a:rPr lang="uk-UA" dirty="0"/>
              <a:t>. Поняття валентності морфем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Поняття про основу слова.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Історичні зміни в морфемній будові слова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51585"/>
            <a:ext cx="190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uk-UA" b="1" dirty="0" smtClean="0">
                <a:solidFill>
                  <a:schemeClr val="bg1"/>
                </a:solidFill>
              </a:rPr>
              <a:t> І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" y="4679206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Морфонологія. Морфонологічні явища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746" y="4657060"/>
            <a:ext cx="4263656" cy="130539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4912" y="4678326"/>
            <a:ext cx="4167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Змістовий модуль 3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Морфонологія. </a:t>
            </a: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0619" y="30480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76173" y="9334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/>
          <p:cNvSpPr/>
          <p:nvPr/>
        </p:nvSpPr>
        <p:spPr>
          <a:xfrm>
            <a:off x="4915542" y="1152524"/>
            <a:ext cx="6924033" cy="147637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8.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Системність українського словотвору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cs typeface="Arial" panose="020B0604020202020204" pitchFamily="34" charset="0"/>
              </a:rPr>
              <a:t>СУЧАСНА УКРАЇНСЬКА МОВА (МОРФЕМІКА ТА СЛОВОТВІР)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8.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Способи словотворення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9" y="1363434"/>
            <a:ext cx="4238366" cy="13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59219" y="1382922"/>
            <a:ext cx="4269636" cy="134964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502" y="1576184"/>
            <a:ext cx="4186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4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Словотвір як розділ мовознавчої науки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147743" y="1426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Словотвір як особлива підсистема мови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6182" y="970832"/>
            <a:ext cx="190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uk-UA" b="1" dirty="0" smtClean="0">
                <a:solidFill>
                  <a:schemeClr val="bg1"/>
                </a:solidFill>
              </a:rPr>
              <a:t> ІІ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334</Words>
  <Application>Microsoft Office PowerPoint</Application>
  <PresentationFormat>Широкоэкранный</PresentationFormat>
  <Paragraphs>57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admin</cp:lastModifiedBy>
  <cp:revision>105</cp:revision>
  <cp:lastPrinted>2017-10-19T16:56:15Z</cp:lastPrinted>
  <dcterms:created xsi:type="dcterms:W3CDTF">2017-10-19T11:54:45Z</dcterms:created>
  <dcterms:modified xsi:type="dcterms:W3CDTF">2025-11-12T15:21:55Z</dcterms:modified>
</cp:coreProperties>
</file>