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67" r:id="rId2"/>
    <p:sldId id="269" r:id="rId3"/>
    <p:sldId id="273" r:id="rId4"/>
    <p:sldId id="257" r:id="rId5"/>
    <p:sldId id="270" r:id="rId6"/>
    <p:sldId id="258" r:id="rId7"/>
    <p:sldId id="272" r:id="rId8"/>
    <p:sldId id="274" r:id="rId9"/>
    <p:sldId id="282" r:id="rId10"/>
    <p:sldId id="259" r:id="rId11"/>
    <p:sldId id="275" r:id="rId12"/>
    <p:sldId id="276" r:id="rId13"/>
    <p:sldId id="260" r:id="rId14"/>
    <p:sldId id="262" r:id="rId15"/>
    <p:sldId id="277" r:id="rId16"/>
    <p:sldId id="261" r:id="rId17"/>
    <p:sldId id="263" r:id="rId18"/>
    <p:sldId id="278" r:id="rId19"/>
    <p:sldId id="264" r:id="rId20"/>
    <p:sldId id="279" r:id="rId21"/>
    <p:sldId id="265" r:id="rId22"/>
    <p:sldId id="281" r:id="rId23"/>
    <p:sldId id="280" r:id="rId24"/>
    <p:sldId id="284" r:id="rId25"/>
    <p:sldId id="26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81" autoAdjust="0"/>
    <p:restoredTop sz="94660"/>
  </p:normalViewPr>
  <p:slideViewPr>
    <p:cSldViewPr>
      <p:cViewPr varScale="1">
        <p:scale>
          <a:sx n="44" d="100"/>
          <a:sy n="44" d="100"/>
        </p:scale>
        <p:origin x="1685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DA002E-F08F-41A1-B6A0-1F6BBE35983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3CA8EDD-D99C-475C-9F65-2F1E7E6CC2ED}">
      <dgm:prSet phldrT="[Текст]" custT="1"/>
      <dgm:spPr/>
      <dgm:t>
        <a:bodyPr/>
        <a:lstStyle/>
        <a:p>
          <a:r>
            <a:rPr lang="en-US" sz="2400" dirty="0">
              <a:solidFill>
                <a:srgbClr val="FFFF00"/>
              </a:solidFill>
            </a:rPr>
            <a:t>languages</a:t>
          </a:r>
          <a:endParaRPr lang="ru-RU" sz="2400" dirty="0">
            <a:solidFill>
              <a:srgbClr val="FFFF00"/>
            </a:solidFill>
          </a:endParaRPr>
        </a:p>
      </dgm:t>
    </dgm:pt>
    <dgm:pt modelId="{53312CC2-8E7B-488C-9251-3643A41E860B}" type="parTrans" cxnId="{2728F5A5-BDE0-44D5-B19B-35C5C4630043}">
      <dgm:prSet/>
      <dgm:spPr/>
      <dgm:t>
        <a:bodyPr/>
        <a:lstStyle/>
        <a:p>
          <a:endParaRPr lang="ru-RU"/>
        </a:p>
      </dgm:t>
    </dgm:pt>
    <dgm:pt modelId="{22383D78-ACBF-4F89-816D-005D6937B4F8}" type="sibTrans" cxnId="{2728F5A5-BDE0-44D5-B19B-35C5C4630043}">
      <dgm:prSet/>
      <dgm:spPr/>
      <dgm:t>
        <a:bodyPr/>
        <a:lstStyle/>
        <a:p>
          <a:endParaRPr lang="ru-RU"/>
        </a:p>
      </dgm:t>
    </dgm:pt>
    <dgm:pt modelId="{33CA107B-0F9F-488A-B133-32B5DBA9F883}">
      <dgm:prSet phldrT="[Текст]"/>
      <dgm:spPr/>
      <dgm:t>
        <a:bodyPr/>
        <a:lstStyle/>
        <a:p>
          <a:r>
            <a:rPr lang="en-US" dirty="0"/>
            <a:t>7 dialects</a:t>
          </a:r>
          <a:endParaRPr lang="ru-RU" dirty="0"/>
        </a:p>
      </dgm:t>
    </dgm:pt>
    <dgm:pt modelId="{DC33C142-1F2A-498D-8748-F2CE0EEBAAA1}" type="parTrans" cxnId="{D77665F3-95F9-4278-A5CB-C170EA52C092}">
      <dgm:prSet/>
      <dgm:spPr/>
      <dgm:t>
        <a:bodyPr/>
        <a:lstStyle/>
        <a:p>
          <a:endParaRPr lang="ru-RU"/>
        </a:p>
      </dgm:t>
    </dgm:pt>
    <dgm:pt modelId="{489AF32B-1F0D-4202-8A81-25F1AEEEA7A1}" type="sibTrans" cxnId="{D77665F3-95F9-4278-A5CB-C170EA52C092}">
      <dgm:prSet/>
      <dgm:spPr/>
      <dgm:t>
        <a:bodyPr/>
        <a:lstStyle/>
        <a:p>
          <a:endParaRPr lang="ru-RU"/>
        </a:p>
      </dgm:t>
    </dgm:pt>
    <dgm:pt modelId="{87E00B92-AC74-495B-A0AA-51A83B838281}">
      <dgm:prSet phldrT="[Текст]" custT="1"/>
      <dgm:spPr/>
      <dgm:t>
        <a:bodyPr/>
        <a:lstStyle/>
        <a:p>
          <a:r>
            <a:rPr lang="en-US" sz="2400" dirty="0">
              <a:solidFill>
                <a:srgbClr val="FFFF00"/>
              </a:solidFill>
            </a:rPr>
            <a:t>word order</a:t>
          </a:r>
          <a:endParaRPr lang="ru-RU" sz="2400" dirty="0">
            <a:solidFill>
              <a:srgbClr val="FFFF00"/>
            </a:solidFill>
          </a:endParaRPr>
        </a:p>
      </dgm:t>
    </dgm:pt>
    <dgm:pt modelId="{13272B2B-EECD-49F8-8B7C-BFEB89C2A6B9}" type="parTrans" cxnId="{8D8326CF-4EB4-44B3-BB27-40112A39B6CE}">
      <dgm:prSet/>
      <dgm:spPr/>
      <dgm:t>
        <a:bodyPr/>
        <a:lstStyle/>
        <a:p>
          <a:endParaRPr lang="ru-RU"/>
        </a:p>
      </dgm:t>
    </dgm:pt>
    <dgm:pt modelId="{69B43AEF-84DE-41A7-9559-BAF4EB31C860}" type="sibTrans" cxnId="{8D8326CF-4EB4-44B3-BB27-40112A39B6CE}">
      <dgm:prSet/>
      <dgm:spPr/>
      <dgm:t>
        <a:bodyPr/>
        <a:lstStyle/>
        <a:p>
          <a:endParaRPr lang="ru-RU"/>
        </a:p>
      </dgm:t>
    </dgm:pt>
    <dgm:pt modelId="{DEE3FB6E-32CA-42A0-9146-D1B6CF71D28F}">
      <dgm:prSet phldrT="[Текст]"/>
      <dgm:spPr/>
      <dgm:t>
        <a:bodyPr/>
        <a:lstStyle/>
        <a:p>
          <a:r>
            <a:rPr lang="en-US" dirty="0"/>
            <a:t>any</a:t>
          </a:r>
          <a:endParaRPr lang="ru-RU" dirty="0"/>
        </a:p>
      </dgm:t>
    </dgm:pt>
    <dgm:pt modelId="{10935FFF-531A-4A47-B4DD-1643851726B6}" type="parTrans" cxnId="{77F822AF-6987-4707-A723-91B6FADF648F}">
      <dgm:prSet/>
      <dgm:spPr/>
      <dgm:t>
        <a:bodyPr/>
        <a:lstStyle/>
        <a:p>
          <a:endParaRPr lang="ru-RU"/>
        </a:p>
      </dgm:t>
    </dgm:pt>
    <dgm:pt modelId="{1C2476AA-5B6D-4517-8FD8-BFFB19F355B6}" type="sibTrans" cxnId="{77F822AF-6987-4707-A723-91B6FADF648F}">
      <dgm:prSet/>
      <dgm:spPr/>
      <dgm:t>
        <a:bodyPr/>
        <a:lstStyle/>
        <a:p>
          <a:endParaRPr lang="ru-RU"/>
        </a:p>
      </dgm:t>
    </dgm:pt>
    <dgm:pt modelId="{A45CDE51-D5DA-4C13-89B0-856C7E5C72F8}">
      <dgm:prSet phldrT="[Текст]" custT="1"/>
      <dgm:spPr/>
      <dgm:t>
        <a:bodyPr/>
        <a:lstStyle/>
        <a:p>
          <a:r>
            <a:rPr lang="en-US" sz="2400" dirty="0">
              <a:solidFill>
                <a:srgbClr val="FFFF00"/>
              </a:solidFill>
            </a:rPr>
            <a:t>system of endings</a:t>
          </a:r>
          <a:endParaRPr lang="ru-RU" sz="2400" dirty="0">
            <a:solidFill>
              <a:srgbClr val="FFFF00"/>
            </a:solidFill>
          </a:endParaRPr>
        </a:p>
      </dgm:t>
    </dgm:pt>
    <dgm:pt modelId="{30E3FA93-8F6C-4A97-AAEF-43DB804BD26E}" type="parTrans" cxnId="{E6D6908E-5228-44FC-9446-3D3FC10F7952}">
      <dgm:prSet/>
      <dgm:spPr/>
      <dgm:t>
        <a:bodyPr/>
        <a:lstStyle/>
        <a:p>
          <a:endParaRPr lang="ru-RU"/>
        </a:p>
      </dgm:t>
    </dgm:pt>
    <dgm:pt modelId="{5CF8919F-C483-44A9-A8F5-23418ADFAF64}" type="sibTrans" cxnId="{E6D6908E-5228-44FC-9446-3D3FC10F7952}">
      <dgm:prSet/>
      <dgm:spPr/>
      <dgm:t>
        <a:bodyPr/>
        <a:lstStyle/>
        <a:p>
          <a:endParaRPr lang="ru-RU"/>
        </a:p>
      </dgm:t>
    </dgm:pt>
    <dgm:pt modelId="{162746D8-292E-4270-82F2-6D7FD6037328}">
      <dgm:prSet phldrT="[Текст]"/>
      <dgm:spPr/>
      <dgm:t>
        <a:bodyPr/>
        <a:lstStyle/>
        <a:p>
          <a:r>
            <a:rPr lang="en-US" dirty="0"/>
            <a:t>ramified</a:t>
          </a:r>
          <a:endParaRPr lang="ru-RU" dirty="0"/>
        </a:p>
      </dgm:t>
    </dgm:pt>
    <dgm:pt modelId="{30EA2521-79F8-4239-9FDE-674626CD4B79}" type="parTrans" cxnId="{B18BDE2A-2D65-485F-9772-47839823AB97}">
      <dgm:prSet/>
      <dgm:spPr/>
      <dgm:t>
        <a:bodyPr/>
        <a:lstStyle/>
        <a:p>
          <a:endParaRPr lang="ru-RU"/>
        </a:p>
      </dgm:t>
    </dgm:pt>
    <dgm:pt modelId="{DCB42DFD-45EF-48E4-9F44-0817185B81F3}" type="sibTrans" cxnId="{B18BDE2A-2D65-485F-9772-47839823AB97}">
      <dgm:prSet/>
      <dgm:spPr/>
      <dgm:t>
        <a:bodyPr/>
        <a:lstStyle/>
        <a:p>
          <a:endParaRPr lang="ru-RU"/>
        </a:p>
      </dgm:t>
    </dgm:pt>
    <dgm:pt modelId="{D48FA46C-9963-4754-9BA5-385CA790DCCC}">
      <dgm:prSet phldrT="[Текст]"/>
      <dgm:spPr/>
      <dgm:t>
        <a:bodyPr/>
        <a:lstStyle/>
        <a:p>
          <a:r>
            <a:rPr lang="en-US" dirty="0"/>
            <a:t>Latin (597 AD)</a:t>
          </a:r>
          <a:endParaRPr lang="ru-RU" dirty="0"/>
        </a:p>
      </dgm:t>
    </dgm:pt>
    <dgm:pt modelId="{D44A059F-E1A9-45E7-93C5-0C4EF4359DCB}" type="parTrans" cxnId="{36BD54F7-5A6C-4919-8941-D965D313716E}">
      <dgm:prSet/>
      <dgm:spPr/>
      <dgm:t>
        <a:bodyPr/>
        <a:lstStyle/>
        <a:p>
          <a:endParaRPr lang="ru-RU"/>
        </a:p>
      </dgm:t>
    </dgm:pt>
    <dgm:pt modelId="{E67F7564-EFA0-4135-AF2E-E362A7F50FBB}" type="sibTrans" cxnId="{36BD54F7-5A6C-4919-8941-D965D313716E}">
      <dgm:prSet/>
      <dgm:spPr/>
      <dgm:t>
        <a:bodyPr/>
        <a:lstStyle/>
        <a:p>
          <a:endParaRPr lang="ru-RU"/>
        </a:p>
      </dgm:t>
    </dgm:pt>
    <dgm:pt modelId="{E786D8A9-8BF9-4D3F-8FA2-C76328E68BFD}">
      <dgm:prSet phldrT="[Текст]"/>
      <dgm:spPr/>
      <dgm:t>
        <a:bodyPr/>
        <a:lstStyle/>
        <a:p>
          <a:r>
            <a:rPr lang="en-US" dirty="0"/>
            <a:t>Old Norse (c.800)</a:t>
          </a:r>
          <a:endParaRPr lang="ru-RU" dirty="0"/>
        </a:p>
      </dgm:t>
    </dgm:pt>
    <dgm:pt modelId="{B2B3D9A3-0F91-435B-8BEC-BDEA3133E315}" type="parTrans" cxnId="{7A6B057A-5C5E-46B1-969D-7FF594E7CFC2}">
      <dgm:prSet/>
      <dgm:spPr/>
      <dgm:t>
        <a:bodyPr/>
        <a:lstStyle/>
        <a:p>
          <a:endParaRPr lang="ru-RU"/>
        </a:p>
      </dgm:t>
    </dgm:pt>
    <dgm:pt modelId="{8FB324B7-54BB-45D3-B66F-8A5AD8574480}" type="sibTrans" cxnId="{7A6B057A-5C5E-46B1-969D-7FF594E7CFC2}">
      <dgm:prSet/>
      <dgm:spPr/>
      <dgm:t>
        <a:bodyPr/>
        <a:lstStyle/>
        <a:p>
          <a:endParaRPr lang="ru-RU"/>
        </a:p>
      </dgm:t>
    </dgm:pt>
    <dgm:pt modelId="{F0FF08EE-8C38-497B-83EB-78E176955B5B}">
      <dgm:prSet phldrT="[Текст]" custT="1"/>
      <dgm:spPr/>
      <dgm:t>
        <a:bodyPr/>
        <a:lstStyle/>
        <a:p>
          <a:r>
            <a:rPr lang="en-US" sz="2400" dirty="0">
              <a:solidFill>
                <a:srgbClr val="FFFF00"/>
              </a:solidFill>
            </a:rPr>
            <a:t>double negation </a:t>
          </a:r>
          <a:endParaRPr lang="ru-RU" sz="2400" dirty="0">
            <a:solidFill>
              <a:srgbClr val="FFFF00"/>
            </a:solidFill>
          </a:endParaRPr>
        </a:p>
      </dgm:t>
    </dgm:pt>
    <dgm:pt modelId="{DCCDB63E-E637-4649-B34C-8776C4E2B6BB}" type="parTrans" cxnId="{5A7F18F0-FBC0-4AE4-B115-F90DABAEEFCA}">
      <dgm:prSet/>
      <dgm:spPr/>
      <dgm:t>
        <a:bodyPr/>
        <a:lstStyle/>
        <a:p>
          <a:endParaRPr lang="ru-RU"/>
        </a:p>
      </dgm:t>
    </dgm:pt>
    <dgm:pt modelId="{75064FBE-8A39-485C-8F33-31A46DB5A216}" type="sibTrans" cxnId="{5A7F18F0-FBC0-4AE4-B115-F90DABAEEFCA}">
      <dgm:prSet/>
      <dgm:spPr/>
      <dgm:t>
        <a:bodyPr/>
        <a:lstStyle/>
        <a:p>
          <a:endParaRPr lang="ru-RU"/>
        </a:p>
      </dgm:t>
    </dgm:pt>
    <dgm:pt modelId="{70B0AD30-326F-4FC5-88AD-21740348CE10}">
      <dgm:prSet phldrT="[Текст]" custT="1"/>
      <dgm:spPr/>
      <dgm:t>
        <a:bodyPr/>
        <a:lstStyle/>
        <a:p>
          <a:r>
            <a:rPr lang="en-US" sz="2400" dirty="0">
              <a:solidFill>
                <a:srgbClr val="FFFF00"/>
              </a:solidFill>
            </a:rPr>
            <a:t>impersonal sentences</a:t>
          </a:r>
          <a:endParaRPr lang="ru-RU" sz="2400" dirty="0">
            <a:solidFill>
              <a:srgbClr val="FFFF00"/>
            </a:solidFill>
          </a:endParaRPr>
        </a:p>
      </dgm:t>
    </dgm:pt>
    <dgm:pt modelId="{029C22CE-8574-4B85-8C52-E86A52A601A7}" type="parTrans" cxnId="{261E5899-D4B2-4FE6-AF80-A033E2BC5B9A}">
      <dgm:prSet/>
      <dgm:spPr/>
      <dgm:t>
        <a:bodyPr/>
        <a:lstStyle/>
        <a:p>
          <a:endParaRPr lang="ru-RU"/>
        </a:p>
      </dgm:t>
    </dgm:pt>
    <dgm:pt modelId="{9ABC42EA-C2FC-42E1-A659-360AE8178C90}" type="sibTrans" cxnId="{261E5899-D4B2-4FE6-AF80-A033E2BC5B9A}">
      <dgm:prSet/>
      <dgm:spPr/>
      <dgm:t>
        <a:bodyPr/>
        <a:lstStyle/>
        <a:p>
          <a:endParaRPr lang="ru-RU"/>
        </a:p>
      </dgm:t>
    </dgm:pt>
    <dgm:pt modelId="{3B845F8A-7C13-459E-BB5E-AF5AC361AC20}">
      <dgm:prSet phldrT="[Текст]" custT="1"/>
      <dgm:spPr/>
      <dgm:t>
        <a:bodyPr/>
        <a:lstStyle/>
        <a:p>
          <a:r>
            <a:rPr lang="en-US" sz="2400" dirty="0">
              <a:solidFill>
                <a:srgbClr val="FFFF00"/>
              </a:solidFill>
            </a:rPr>
            <a:t>sound system</a:t>
          </a:r>
          <a:endParaRPr lang="ru-RU" sz="2400" dirty="0">
            <a:solidFill>
              <a:srgbClr val="FFFF00"/>
            </a:solidFill>
          </a:endParaRPr>
        </a:p>
      </dgm:t>
    </dgm:pt>
    <dgm:pt modelId="{13648AB1-49BB-4BBD-AE96-B49638ACF860}" type="parTrans" cxnId="{7C1454EC-D785-444F-876E-78BACB2BA673}">
      <dgm:prSet/>
      <dgm:spPr/>
      <dgm:t>
        <a:bodyPr/>
        <a:lstStyle/>
        <a:p>
          <a:endParaRPr lang="ru-RU"/>
        </a:p>
      </dgm:t>
    </dgm:pt>
    <dgm:pt modelId="{324C7118-863E-474F-8E4C-1B834EC94D23}" type="sibTrans" cxnId="{7C1454EC-D785-444F-876E-78BACB2BA673}">
      <dgm:prSet/>
      <dgm:spPr/>
      <dgm:t>
        <a:bodyPr/>
        <a:lstStyle/>
        <a:p>
          <a:endParaRPr lang="ru-RU"/>
        </a:p>
      </dgm:t>
    </dgm:pt>
    <dgm:pt modelId="{B5B85DAA-C6D0-4EF6-8F42-900C0CBC0238}">
      <dgm:prSet phldrT="[Текст]"/>
      <dgm:spPr/>
      <dgm:t>
        <a:bodyPr/>
        <a:lstStyle/>
        <a:p>
          <a:r>
            <a:rPr lang="en-US" dirty="0"/>
            <a:t>+</a:t>
          </a:r>
          <a:endParaRPr lang="ru-RU" dirty="0"/>
        </a:p>
      </dgm:t>
    </dgm:pt>
    <dgm:pt modelId="{CBE36A24-8D29-48E8-82A0-F86D4C5462FD}" type="parTrans" cxnId="{69C881D6-1F04-4B41-9086-5DE7856DEA5B}">
      <dgm:prSet/>
      <dgm:spPr/>
      <dgm:t>
        <a:bodyPr/>
        <a:lstStyle/>
        <a:p>
          <a:endParaRPr lang="ru-RU"/>
        </a:p>
      </dgm:t>
    </dgm:pt>
    <dgm:pt modelId="{65976869-B9E3-4F89-9182-E6C77BB1D534}" type="sibTrans" cxnId="{69C881D6-1F04-4B41-9086-5DE7856DEA5B}">
      <dgm:prSet/>
      <dgm:spPr/>
      <dgm:t>
        <a:bodyPr/>
        <a:lstStyle/>
        <a:p>
          <a:endParaRPr lang="ru-RU"/>
        </a:p>
      </dgm:t>
    </dgm:pt>
    <dgm:pt modelId="{355DFB1F-C93C-4C6B-B836-DA8C0D340574}">
      <dgm:prSet phldrT="[Текст]"/>
      <dgm:spPr/>
      <dgm:t>
        <a:bodyPr/>
        <a:lstStyle/>
        <a:p>
          <a:r>
            <a:rPr lang="en-US" dirty="0"/>
            <a:t>without subjects</a:t>
          </a:r>
          <a:endParaRPr lang="ru-RU" dirty="0"/>
        </a:p>
      </dgm:t>
    </dgm:pt>
    <dgm:pt modelId="{DD79E877-ADB2-46E7-B75E-EC9E385A3B3A}" type="parTrans" cxnId="{15EC1598-CFFA-4DBD-9EC2-725D03100198}">
      <dgm:prSet/>
      <dgm:spPr/>
      <dgm:t>
        <a:bodyPr/>
        <a:lstStyle/>
        <a:p>
          <a:endParaRPr lang="ru-RU"/>
        </a:p>
      </dgm:t>
    </dgm:pt>
    <dgm:pt modelId="{66D4E9A7-FC08-41C2-B7C0-B61D4410FEB2}" type="sibTrans" cxnId="{15EC1598-CFFA-4DBD-9EC2-725D03100198}">
      <dgm:prSet/>
      <dgm:spPr/>
      <dgm:t>
        <a:bodyPr/>
        <a:lstStyle/>
        <a:p>
          <a:endParaRPr lang="ru-RU"/>
        </a:p>
      </dgm:t>
    </dgm:pt>
    <dgm:pt modelId="{1B47B10D-86CD-479D-BD64-5B4C174B9853}">
      <dgm:prSet phldrT="[Текст]"/>
      <dgm:spPr/>
      <dgm:t>
        <a:bodyPr/>
        <a:lstStyle/>
        <a:p>
          <a:r>
            <a:rPr lang="en-US" dirty="0"/>
            <a:t>drifted away from other Germanic languages</a:t>
          </a:r>
          <a:endParaRPr lang="ru-RU" dirty="0"/>
        </a:p>
      </dgm:t>
    </dgm:pt>
    <dgm:pt modelId="{06B90A38-4031-4E8C-AEE3-10C0E81F5614}" type="parTrans" cxnId="{79B27332-F145-447E-B1B2-C03B752D98E2}">
      <dgm:prSet/>
      <dgm:spPr/>
      <dgm:t>
        <a:bodyPr/>
        <a:lstStyle/>
        <a:p>
          <a:endParaRPr lang="ru-RU"/>
        </a:p>
      </dgm:t>
    </dgm:pt>
    <dgm:pt modelId="{945813F4-3C39-4622-A658-F53E89647ABB}" type="sibTrans" cxnId="{79B27332-F145-447E-B1B2-C03B752D98E2}">
      <dgm:prSet/>
      <dgm:spPr/>
      <dgm:t>
        <a:bodyPr/>
        <a:lstStyle/>
        <a:p>
          <a:endParaRPr lang="ru-RU"/>
        </a:p>
      </dgm:t>
    </dgm:pt>
    <dgm:pt modelId="{8D7FA2B3-8A2C-4C42-8753-5AF967CE9D18}" type="pres">
      <dgm:prSet presAssocID="{14DA002E-F08F-41A1-B6A0-1F6BBE359837}" presName="linearFlow" presStyleCnt="0">
        <dgm:presLayoutVars>
          <dgm:dir/>
          <dgm:animLvl val="lvl"/>
          <dgm:resizeHandles val="exact"/>
        </dgm:presLayoutVars>
      </dgm:prSet>
      <dgm:spPr/>
    </dgm:pt>
    <dgm:pt modelId="{61D7D6FB-4644-4A74-843D-71594FE35E84}" type="pres">
      <dgm:prSet presAssocID="{A3CA8EDD-D99C-475C-9F65-2F1E7E6CC2ED}" presName="composite" presStyleCnt="0"/>
      <dgm:spPr/>
    </dgm:pt>
    <dgm:pt modelId="{B7DB5A30-852B-459B-9FB5-7D1180B54559}" type="pres">
      <dgm:prSet presAssocID="{A3CA8EDD-D99C-475C-9F65-2F1E7E6CC2ED}" presName="parentText" presStyleLbl="alignNode1" presStyleIdx="0" presStyleCnt="6" custScaleX="559673">
        <dgm:presLayoutVars>
          <dgm:chMax val="1"/>
          <dgm:bulletEnabled val="1"/>
        </dgm:presLayoutVars>
      </dgm:prSet>
      <dgm:spPr/>
    </dgm:pt>
    <dgm:pt modelId="{25DE3689-C93F-4F67-A52B-F2D809A11987}" type="pres">
      <dgm:prSet presAssocID="{A3CA8EDD-D99C-475C-9F65-2F1E7E6CC2ED}" presName="descendantText" presStyleLbl="alignAcc1" presStyleIdx="0" presStyleCnt="6" custScaleX="42508" custScaleY="104818" custLinFactNeighborX="13646" custLinFactNeighborY="-888">
        <dgm:presLayoutVars>
          <dgm:bulletEnabled val="1"/>
        </dgm:presLayoutVars>
      </dgm:prSet>
      <dgm:spPr/>
    </dgm:pt>
    <dgm:pt modelId="{836CE39E-35DA-4D97-9295-62599185CFBE}" type="pres">
      <dgm:prSet presAssocID="{22383D78-ACBF-4F89-816D-005D6937B4F8}" presName="sp" presStyleCnt="0"/>
      <dgm:spPr/>
    </dgm:pt>
    <dgm:pt modelId="{0DC1837A-EFD3-4C17-913E-CC7E7FA76221}" type="pres">
      <dgm:prSet presAssocID="{87E00B92-AC74-495B-A0AA-51A83B838281}" presName="composite" presStyleCnt="0"/>
      <dgm:spPr/>
    </dgm:pt>
    <dgm:pt modelId="{83CE37C8-F32F-476C-8C31-1428394582D2}" type="pres">
      <dgm:prSet presAssocID="{87E00B92-AC74-495B-A0AA-51A83B838281}" presName="parentText" presStyleLbl="alignNode1" presStyleIdx="1" presStyleCnt="6" custScaleX="555480">
        <dgm:presLayoutVars>
          <dgm:chMax val="1"/>
          <dgm:bulletEnabled val="1"/>
        </dgm:presLayoutVars>
      </dgm:prSet>
      <dgm:spPr/>
    </dgm:pt>
    <dgm:pt modelId="{D25F15E9-5DDF-4B7F-981B-E90911EDC5A2}" type="pres">
      <dgm:prSet presAssocID="{87E00B92-AC74-495B-A0AA-51A83B838281}" presName="descendantText" presStyleLbl="alignAcc1" presStyleIdx="1" presStyleCnt="6" custScaleX="38571" custLinFactNeighborX="14624" custLinFactNeighborY="-3141">
        <dgm:presLayoutVars>
          <dgm:bulletEnabled val="1"/>
        </dgm:presLayoutVars>
      </dgm:prSet>
      <dgm:spPr/>
    </dgm:pt>
    <dgm:pt modelId="{9DAC82C4-5B0F-43B7-B61B-AFFB00C5A0AA}" type="pres">
      <dgm:prSet presAssocID="{69B43AEF-84DE-41A7-9559-BAF4EB31C860}" presName="sp" presStyleCnt="0"/>
      <dgm:spPr/>
    </dgm:pt>
    <dgm:pt modelId="{E0BD4AA0-A4B7-4242-81D6-431F12EADF47}" type="pres">
      <dgm:prSet presAssocID="{A45CDE51-D5DA-4C13-89B0-856C7E5C72F8}" presName="composite" presStyleCnt="0"/>
      <dgm:spPr/>
    </dgm:pt>
    <dgm:pt modelId="{FD6BC01C-BE53-4419-AE39-9D3A4CF726CE}" type="pres">
      <dgm:prSet presAssocID="{A45CDE51-D5DA-4C13-89B0-856C7E5C72F8}" presName="parentText" presStyleLbl="alignNode1" presStyleIdx="2" presStyleCnt="6" custScaleX="542563">
        <dgm:presLayoutVars>
          <dgm:chMax val="1"/>
          <dgm:bulletEnabled val="1"/>
        </dgm:presLayoutVars>
      </dgm:prSet>
      <dgm:spPr/>
    </dgm:pt>
    <dgm:pt modelId="{24898ADA-D9D3-43A7-B13A-F54B100D6664}" type="pres">
      <dgm:prSet presAssocID="{A45CDE51-D5DA-4C13-89B0-856C7E5C72F8}" presName="descendantText" presStyleLbl="alignAcc1" presStyleIdx="2" presStyleCnt="6" custScaleX="28510" custLinFactNeighborX="26974" custLinFactNeighborY="-10441">
        <dgm:presLayoutVars>
          <dgm:bulletEnabled val="1"/>
        </dgm:presLayoutVars>
      </dgm:prSet>
      <dgm:spPr/>
    </dgm:pt>
    <dgm:pt modelId="{7DE1906E-9D4D-43C4-9F54-A9CB0D3F7D9A}" type="pres">
      <dgm:prSet presAssocID="{5CF8919F-C483-44A9-A8F5-23418ADFAF64}" presName="sp" presStyleCnt="0"/>
      <dgm:spPr/>
    </dgm:pt>
    <dgm:pt modelId="{7D8D3394-E602-42DA-91AE-50617D224DE8}" type="pres">
      <dgm:prSet presAssocID="{F0FF08EE-8C38-497B-83EB-78E176955B5B}" presName="composite" presStyleCnt="0"/>
      <dgm:spPr/>
    </dgm:pt>
    <dgm:pt modelId="{AC6A1F14-5C22-45BF-85E1-363C6470993A}" type="pres">
      <dgm:prSet presAssocID="{F0FF08EE-8C38-497B-83EB-78E176955B5B}" presName="parentText" presStyleLbl="alignNode1" presStyleIdx="3" presStyleCnt="6" custScaleX="542762">
        <dgm:presLayoutVars>
          <dgm:chMax val="1"/>
          <dgm:bulletEnabled val="1"/>
        </dgm:presLayoutVars>
      </dgm:prSet>
      <dgm:spPr/>
    </dgm:pt>
    <dgm:pt modelId="{4F033029-FF53-4816-A0E3-5DFB213B6FD0}" type="pres">
      <dgm:prSet presAssocID="{F0FF08EE-8C38-497B-83EB-78E176955B5B}" presName="descendantText" presStyleLbl="alignAcc1" presStyleIdx="3" presStyleCnt="6" custScaleX="33586" custLinFactNeighborX="19174" custLinFactNeighborY="-7833">
        <dgm:presLayoutVars>
          <dgm:bulletEnabled val="1"/>
        </dgm:presLayoutVars>
      </dgm:prSet>
      <dgm:spPr/>
    </dgm:pt>
    <dgm:pt modelId="{6DF3104E-1800-41C6-9B44-FC5639C67591}" type="pres">
      <dgm:prSet presAssocID="{75064FBE-8A39-485C-8F33-31A46DB5A216}" presName="sp" presStyleCnt="0"/>
      <dgm:spPr/>
    </dgm:pt>
    <dgm:pt modelId="{512DA547-B2A6-40C6-BF23-B14ED4F4C944}" type="pres">
      <dgm:prSet presAssocID="{70B0AD30-326F-4FC5-88AD-21740348CE10}" presName="composite" presStyleCnt="0"/>
      <dgm:spPr/>
    </dgm:pt>
    <dgm:pt modelId="{6B510F3D-E5A5-4B29-B807-6F402A9770F0}" type="pres">
      <dgm:prSet presAssocID="{70B0AD30-326F-4FC5-88AD-21740348CE10}" presName="parentText" presStyleLbl="alignNode1" presStyleIdx="4" presStyleCnt="6" custScaleX="544950">
        <dgm:presLayoutVars>
          <dgm:chMax val="1"/>
          <dgm:bulletEnabled val="1"/>
        </dgm:presLayoutVars>
      </dgm:prSet>
      <dgm:spPr/>
    </dgm:pt>
    <dgm:pt modelId="{8F5F2CCA-1D45-49CB-BD5E-1968FC3E0C0C}" type="pres">
      <dgm:prSet presAssocID="{70B0AD30-326F-4FC5-88AD-21740348CE10}" presName="descendantText" presStyleLbl="alignAcc1" presStyleIdx="4" presStyleCnt="6" custScaleX="58415" custLinFactNeighborX="9200" custLinFactNeighborY="-5224">
        <dgm:presLayoutVars>
          <dgm:bulletEnabled val="1"/>
        </dgm:presLayoutVars>
      </dgm:prSet>
      <dgm:spPr/>
    </dgm:pt>
    <dgm:pt modelId="{D5C2B984-9BA6-40B3-B16D-69F94E838D45}" type="pres">
      <dgm:prSet presAssocID="{9ABC42EA-C2FC-42E1-A659-360AE8178C90}" presName="sp" presStyleCnt="0"/>
      <dgm:spPr/>
    </dgm:pt>
    <dgm:pt modelId="{54B963A8-235F-4107-9635-515C1E504998}" type="pres">
      <dgm:prSet presAssocID="{3B845F8A-7C13-459E-BB5E-AF5AC361AC20}" presName="composite" presStyleCnt="0"/>
      <dgm:spPr/>
    </dgm:pt>
    <dgm:pt modelId="{7EF151CF-0809-4860-B1F5-0384BD062708}" type="pres">
      <dgm:prSet presAssocID="{3B845F8A-7C13-459E-BB5E-AF5AC361AC20}" presName="parentText" presStyleLbl="alignNode1" presStyleIdx="5" presStyleCnt="6" custScaleX="542687">
        <dgm:presLayoutVars>
          <dgm:chMax val="1"/>
          <dgm:bulletEnabled val="1"/>
        </dgm:presLayoutVars>
      </dgm:prSet>
      <dgm:spPr/>
    </dgm:pt>
    <dgm:pt modelId="{0EE092B1-F9AF-49D3-9920-D7EC8B2E78F7}" type="pres">
      <dgm:prSet presAssocID="{3B845F8A-7C13-459E-BB5E-AF5AC361AC20}" presName="descendantText" presStyleLbl="alignAcc1" presStyleIdx="5" presStyleCnt="6" custScaleX="36967" custLinFactNeighborX="17394" custLinFactNeighborY="12433">
        <dgm:presLayoutVars>
          <dgm:bulletEnabled val="1"/>
        </dgm:presLayoutVars>
      </dgm:prSet>
      <dgm:spPr/>
    </dgm:pt>
  </dgm:ptLst>
  <dgm:cxnLst>
    <dgm:cxn modelId="{61546D03-E302-4BE6-8528-24A335F4C41B}" type="presOf" srcId="{355DFB1F-C93C-4C6B-B836-DA8C0D340574}" destId="{8F5F2CCA-1D45-49CB-BD5E-1968FC3E0C0C}" srcOrd="0" destOrd="0" presId="urn:microsoft.com/office/officeart/2005/8/layout/chevron2"/>
    <dgm:cxn modelId="{B18BDE2A-2D65-485F-9772-47839823AB97}" srcId="{A45CDE51-D5DA-4C13-89B0-856C7E5C72F8}" destId="{162746D8-292E-4270-82F2-6D7FD6037328}" srcOrd="0" destOrd="0" parTransId="{30EA2521-79F8-4239-9FDE-674626CD4B79}" sibTransId="{DCB42DFD-45EF-48E4-9F44-0817185B81F3}"/>
    <dgm:cxn modelId="{0712902F-A44E-4C0D-A3FD-5A21CAABCF8B}" type="presOf" srcId="{14DA002E-F08F-41A1-B6A0-1F6BBE359837}" destId="{8D7FA2B3-8A2C-4C42-8753-5AF967CE9D18}" srcOrd="0" destOrd="0" presId="urn:microsoft.com/office/officeart/2005/8/layout/chevron2"/>
    <dgm:cxn modelId="{8D40BF2F-086B-4068-85C7-1BAF5B0E2BF7}" type="presOf" srcId="{162746D8-292E-4270-82F2-6D7FD6037328}" destId="{24898ADA-D9D3-43A7-B13A-F54B100D6664}" srcOrd="0" destOrd="0" presId="urn:microsoft.com/office/officeart/2005/8/layout/chevron2"/>
    <dgm:cxn modelId="{79B27332-F145-447E-B1B2-C03B752D98E2}" srcId="{3B845F8A-7C13-459E-BB5E-AF5AC361AC20}" destId="{1B47B10D-86CD-479D-BD64-5B4C174B9853}" srcOrd="0" destOrd="0" parTransId="{06B90A38-4031-4E8C-AEE3-10C0E81F5614}" sibTransId="{945813F4-3C39-4622-A658-F53E89647ABB}"/>
    <dgm:cxn modelId="{58CE7F35-4851-4563-97D1-96AF687CEB7A}" type="presOf" srcId="{E786D8A9-8BF9-4D3F-8FA2-C76328E68BFD}" destId="{25DE3689-C93F-4F67-A52B-F2D809A11987}" srcOrd="0" destOrd="2" presId="urn:microsoft.com/office/officeart/2005/8/layout/chevron2"/>
    <dgm:cxn modelId="{F82CE635-FBF5-4AF0-92DD-D85D5A98ED66}" type="presOf" srcId="{87E00B92-AC74-495B-A0AA-51A83B838281}" destId="{83CE37C8-F32F-476C-8C31-1428394582D2}" srcOrd="0" destOrd="0" presId="urn:microsoft.com/office/officeart/2005/8/layout/chevron2"/>
    <dgm:cxn modelId="{05AC8E39-994D-42D4-A62A-D84271A02885}" type="presOf" srcId="{DEE3FB6E-32CA-42A0-9146-D1B6CF71D28F}" destId="{D25F15E9-5DDF-4B7F-981B-E90911EDC5A2}" srcOrd="0" destOrd="0" presId="urn:microsoft.com/office/officeart/2005/8/layout/chevron2"/>
    <dgm:cxn modelId="{95EE0363-0D9A-416B-B796-57EBE4024B9C}" type="presOf" srcId="{A3CA8EDD-D99C-475C-9F65-2F1E7E6CC2ED}" destId="{B7DB5A30-852B-459B-9FB5-7D1180B54559}" srcOrd="0" destOrd="0" presId="urn:microsoft.com/office/officeart/2005/8/layout/chevron2"/>
    <dgm:cxn modelId="{FDF33863-FCB8-4000-A97D-1BF9BB85B1DB}" type="presOf" srcId="{3B845F8A-7C13-459E-BB5E-AF5AC361AC20}" destId="{7EF151CF-0809-4860-B1F5-0384BD062708}" srcOrd="0" destOrd="0" presId="urn:microsoft.com/office/officeart/2005/8/layout/chevron2"/>
    <dgm:cxn modelId="{B2E71568-4E7C-4FBA-A3D0-FB14935BA994}" type="presOf" srcId="{70B0AD30-326F-4FC5-88AD-21740348CE10}" destId="{6B510F3D-E5A5-4B29-B807-6F402A9770F0}" srcOrd="0" destOrd="0" presId="urn:microsoft.com/office/officeart/2005/8/layout/chevron2"/>
    <dgm:cxn modelId="{AE839A6F-241F-4E81-9C4F-D9D5B2D527D0}" type="presOf" srcId="{A45CDE51-D5DA-4C13-89B0-856C7E5C72F8}" destId="{FD6BC01C-BE53-4419-AE39-9D3A4CF726CE}" srcOrd="0" destOrd="0" presId="urn:microsoft.com/office/officeart/2005/8/layout/chevron2"/>
    <dgm:cxn modelId="{EC06A750-664B-4815-A31E-90786F8FFF0F}" type="presOf" srcId="{D48FA46C-9963-4754-9BA5-385CA790DCCC}" destId="{25DE3689-C93F-4F67-A52B-F2D809A11987}" srcOrd="0" destOrd="1" presId="urn:microsoft.com/office/officeart/2005/8/layout/chevron2"/>
    <dgm:cxn modelId="{7A6B057A-5C5E-46B1-969D-7FF594E7CFC2}" srcId="{A3CA8EDD-D99C-475C-9F65-2F1E7E6CC2ED}" destId="{E786D8A9-8BF9-4D3F-8FA2-C76328E68BFD}" srcOrd="2" destOrd="0" parTransId="{B2B3D9A3-0F91-435B-8BEC-BDEA3133E315}" sibTransId="{8FB324B7-54BB-45D3-B66F-8A5AD8574480}"/>
    <dgm:cxn modelId="{E6D6908E-5228-44FC-9446-3D3FC10F7952}" srcId="{14DA002E-F08F-41A1-B6A0-1F6BBE359837}" destId="{A45CDE51-D5DA-4C13-89B0-856C7E5C72F8}" srcOrd="2" destOrd="0" parTransId="{30E3FA93-8F6C-4A97-AAEF-43DB804BD26E}" sibTransId="{5CF8919F-C483-44A9-A8F5-23418ADFAF64}"/>
    <dgm:cxn modelId="{15EC1598-CFFA-4DBD-9EC2-725D03100198}" srcId="{70B0AD30-326F-4FC5-88AD-21740348CE10}" destId="{355DFB1F-C93C-4C6B-B836-DA8C0D340574}" srcOrd="0" destOrd="0" parTransId="{DD79E877-ADB2-46E7-B75E-EC9E385A3B3A}" sibTransId="{66D4E9A7-FC08-41C2-B7C0-B61D4410FEB2}"/>
    <dgm:cxn modelId="{261E5899-D4B2-4FE6-AF80-A033E2BC5B9A}" srcId="{14DA002E-F08F-41A1-B6A0-1F6BBE359837}" destId="{70B0AD30-326F-4FC5-88AD-21740348CE10}" srcOrd="4" destOrd="0" parTransId="{029C22CE-8574-4B85-8C52-E86A52A601A7}" sibTransId="{9ABC42EA-C2FC-42E1-A659-360AE8178C90}"/>
    <dgm:cxn modelId="{2510C59D-52D2-4035-A698-0AE9AD7C829D}" type="presOf" srcId="{F0FF08EE-8C38-497B-83EB-78E176955B5B}" destId="{AC6A1F14-5C22-45BF-85E1-363C6470993A}" srcOrd="0" destOrd="0" presId="urn:microsoft.com/office/officeart/2005/8/layout/chevron2"/>
    <dgm:cxn modelId="{2728F5A5-BDE0-44D5-B19B-35C5C4630043}" srcId="{14DA002E-F08F-41A1-B6A0-1F6BBE359837}" destId="{A3CA8EDD-D99C-475C-9F65-2F1E7E6CC2ED}" srcOrd="0" destOrd="0" parTransId="{53312CC2-8E7B-488C-9251-3643A41E860B}" sibTransId="{22383D78-ACBF-4F89-816D-005D6937B4F8}"/>
    <dgm:cxn modelId="{77F822AF-6987-4707-A723-91B6FADF648F}" srcId="{87E00B92-AC74-495B-A0AA-51A83B838281}" destId="{DEE3FB6E-32CA-42A0-9146-D1B6CF71D28F}" srcOrd="0" destOrd="0" parTransId="{10935FFF-531A-4A47-B4DD-1643851726B6}" sibTransId="{1C2476AA-5B6D-4517-8FD8-BFFB19F355B6}"/>
    <dgm:cxn modelId="{87C33FC7-5B97-48E6-AB1F-89C320BED4D0}" type="presOf" srcId="{B5B85DAA-C6D0-4EF6-8F42-900C0CBC0238}" destId="{4F033029-FF53-4816-A0E3-5DFB213B6FD0}" srcOrd="0" destOrd="0" presId="urn:microsoft.com/office/officeart/2005/8/layout/chevron2"/>
    <dgm:cxn modelId="{8D8326CF-4EB4-44B3-BB27-40112A39B6CE}" srcId="{14DA002E-F08F-41A1-B6A0-1F6BBE359837}" destId="{87E00B92-AC74-495B-A0AA-51A83B838281}" srcOrd="1" destOrd="0" parTransId="{13272B2B-EECD-49F8-8B7C-BFEB89C2A6B9}" sibTransId="{69B43AEF-84DE-41A7-9559-BAF4EB31C860}"/>
    <dgm:cxn modelId="{69C881D6-1F04-4B41-9086-5DE7856DEA5B}" srcId="{F0FF08EE-8C38-497B-83EB-78E176955B5B}" destId="{B5B85DAA-C6D0-4EF6-8F42-900C0CBC0238}" srcOrd="0" destOrd="0" parTransId="{CBE36A24-8D29-48E8-82A0-F86D4C5462FD}" sibTransId="{65976869-B9E3-4F89-9182-E6C77BB1D534}"/>
    <dgm:cxn modelId="{7C1454EC-D785-444F-876E-78BACB2BA673}" srcId="{14DA002E-F08F-41A1-B6A0-1F6BBE359837}" destId="{3B845F8A-7C13-459E-BB5E-AF5AC361AC20}" srcOrd="5" destOrd="0" parTransId="{13648AB1-49BB-4BBD-AE96-B49638ACF860}" sibTransId="{324C7118-863E-474F-8E4C-1B834EC94D23}"/>
    <dgm:cxn modelId="{5A7F18F0-FBC0-4AE4-B115-F90DABAEEFCA}" srcId="{14DA002E-F08F-41A1-B6A0-1F6BBE359837}" destId="{F0FF08EE-8C38-497B-83EB-78E176955B5B}" srcOrd="3" destOrd="0" parTransId="{DCCDB63E-E637-4649-B34C-8776C4E2B6BB}" sibTransId="{75064FBE-8A39-485C-8F33-31A46DB5A216}"/>
    <dgm:cxn modelId="{09E92AF1-9F46-451E-A9C3-AC0285244395}" type="presOf" srcId="{1B47B10D-86CD-479D-BD64-5B4C174B9853}" destId="{0EE092B1-F9AF-49D3-9920-D7EC8B2E78F7}" srcOrd="0" destOrd="0" presId="urn:microsoft.com/office/officeart/2005/8/layout/chevron2"/>
    <dgm:cxn modelId="{D77665F3-95F9-4278-A5CB-C170EA52C092}" srcId="{A3CA8EDD-D99C-475C-9F65-2F1E7E6CC2ED}" destId="{33CA107B-0F9F-488A-B133-32B5DBA9F883}" srcOrd="0" destOrd="0" parTransId="{DC33C142-1F2A-498D-8748-F2CE0EEBAAA1}" sibTransId="{489AF32B-1F0D-4202-8A81-25F1AEEEA7A1}"/>
    <dgm:cxn modelId="{36BD54F7-5A6C-4919-8941-D965D313716E}" srcId="{A3CA8EDD-D99C-475C-9F65-2F1E7E6CC2ED}" destId="{D48FA46C-9963-4754-9BA5-385CA790DCCC}" srcOrd="1" destOrd="0" parTransId="{D44A059F-E1A9-45E7-93C5-0C4EF4359DCB}" sibTransId="{E67F7564-EFA0-4135-AF2E-E362A7F50FBB}"/>
    <dgm:cxn modelId="{FCE881F8-7E9E-4C21-B012-11B231171D3F}" type="presOf" srcId="{33CA107B-0F9F-488A-B133-32B5DBA9F883}" destId="{25DE3689-C93F-4F67-A52B-F2D809A11987}" srcOrd="0" destOrd="0" presId="urn:microsoft.com/office/officeart/2005/8/layout/chevron2"/>
    <dgm:cxn modelId="{CF26F4D1-E15F-4547-B25B-FC7CA2802DFC}" type="presParOf" srcId="{8D7FA2B3-8A2C-4C42-8753-5AF967CE9D18}" destId="{61D7D6FB-4644-4A74-843D-71594FE35E84}" srcOrd="0" destOrd="0" presId="urn:microsoft.com/office/officeart/2005/8/layout/chevron2"/>
    <dgm:cxn modelId="{29569096-BDA6-4BCC-B4A8-49DF5FFEB863}" type="presParOf" srcId="{61D7D6FB-4644-4A74-843D-71594FE35E84}" destId="{B7DB5A30-852B-459B-9FB5-7D1180B54559}" srcOrd="0" destOrd="0" presId="urn:microsoft.com/office/officeart/2005/8/layout/chevron2"/>
    <dgm:cxn modelId="{D891DA0F-4565-4A24-AA95-C250F9526B52}" type="presParOf" srcId="{61D7D6FB-4644-4A74-843D-71594FE35E84}" destId="{25DE3689-C93F-4F67-A52B-F2D809A11987}" srcOrd="1" destOrd="0" presId="urn:microsoft.com/office/officeart/2005/8/layout/chevron2"/>
    <dgm:cxn modelId="{DC2CECB2-EAD2-4E76-B4B8-F3BBF11A8A61}" type="presParOf" srcId="{8D7FA2B3-8A2C-4C42-8753-5AF967CE9D18}" destId="{836CE39E-35DA-4D97-9295-62599185CFBE}" srcOrd="1" destOrd="0" presId="urn:microsoft.com/office/officeart/2005/8/layout/chevron2"/>
    <dgm:cxn modelId="{878B16FA-FE68-4462-8CA0-8DFDA5EABA57}" type="presParOf" srcId="{8D7FA2B3-8A2C-4C42-8753-5AF967CE9D18}" destId="{0DC1837A-EFD3-4C17-913E-CC7E7FA76221}" srcOrd="2" destOrd="0" presId="urn:microsoft.com/office/officeart/2005/8/layout/chevron2"/>
    <dgm:cxn modelId="{8FDC443B-B842-4D31-8767-C8F0FDCA0054}" type="presParOf" srcId="{0DC1837A-EFD3-4C17-913E-CC7E7FA76221}" destId="{83CE37C8-F32F-476C-8C31-1428394582D2}" srcOrd="0" destOrd="0" presId="urn:microsoft.com/office/officeart/2005/8/layout/chevron2"/>
    <dgm:cxn modelId="{66C1B831-26BB-4AB2-9ADE-A7B1BD085307}" type="presParOf" srcId="{0DC1837A-EFD3-4C17-913E-CC7E7FA76221}" destId="{D25F15E9-5DDF-4B7F-981B-E90911EDC5A2}" srcOrd="1" destOrd="0" presId="urn:microsoft.com/office/officeart/2005/8/layout/chevron2"/>
    <dgm:cxn modelId="{BE7C7CC2-7CE4-42B5-8926-50E2672898A7}" type="presParOf" srcId="{8D7FA2B3-8A2C-4C42-8753-5AF967CE9D18}" destId="{9DAC82C4-5B0F-43B7-B61B-AFFB00C5A0AA}" srcOrd="3" destOrd="0" presId="urn:microsoft.com/office/officeart/2005/8/layout/chevron2"/>
    <dgm:cxn modelId="{5EE71E04-2220-4FD6-8C88-37E06FF541AA}" type="presParOf" srcId="{8D7FA2B3-8A2C-4C42-8753-5AF967CE9D18}" destId="{E0BD4AA0-A4B7-4242-81D6-431F12EADF47}" srcOrd="4" destOrd="0" presId="urn:microsoft.com/office/officeart/2005/8/layout/chevron2"/>
    <dgm:cxn modelId="{7B2EB3D0-B3C4-41CF-87FB-C95CBD82864F}" type="presParOf" srcId="{E0BD4AA0-A4B7-4242-81D6-431F12EADF47}" destId="{FD6BC01C-BE53-4419-AE39-9D3A4CF726CE}" srcOrd="0" destOrd="0" presId="urn:microsoft.com/office/officeart/2005/8/layout/chevron2"/>
    <dgm:cxn modelId="{4745EAA6-FA5D-407A-8F2B-9C2477806ABB}" type="presParOf" srcId="{E0BD4AA0-A4B7-4242-81D6-431F12EADF47}" destId="{24898ADA-D9D3-43A7-B13A-F54B100D6664}" srcOrd="1" destOrd="0" presId="urn:microsoft.com/office/officeart/2005/8/layout/chevron2"/>
    <dgm:cxn modelId="{FC00DC5C-08F2-4284-9548-81CED8266DE3}" type="presParOf" srcId="{8D7FA2B3-8A2C-4C42-8753-5AF967CE9D18}" destId="{7DE1906E-9D4D-43C4-9F54-A9CB0D3F7D9A}" srcOrd="5" destOrd="0" presId="urn:microsoft.com/office/officeart/2005/8/layout/chevron2"/>
    <dgm:cxn modelId="{F4D7E92F-56F4-45AB-8D7D-E8A4AA1422E0}" type="presParOf" srcId="{8D7FA2B3-8A2C-4C42-8753-5AF967CE9D18}" destId="{7D8D3394-E602-42DA-91AE-50617D224DE8}" srcOrd="6" destOrd="0" presId="urn:microsoft.com/office/officeart/2005/8/layout/chevron2"/>
    <dgm:cxn modelId="{6588B81E-BA7D-4D06-B2D3-C70FCAD04CB3}" type="presParOf" srcId="{7D8D3394-E602-42DA-91AE-50617D224DE8}" destId="{AC6A1F14-5C22-45BF-85E1-363C6470993A}" srcOrd="0" destOrd="0" presId="urn:microsoft.com/office/officeart/2005/8/layout/chevron2"/>
    <dgm:cxn modelId="{C2A3C5DE-B892-41A4-9051-3B4C967D6A25}" type="presParOf" srcId="{7D8D3394-E602-42DA-91AE-50617D224DE8}" destId="{4F033029-FF53-4816-A0E3-5DFB213B6FD0}" srcOrd="1" destOrd="0" presId="urn:microsoft.com/office/officeart/2005/8/layout/chevron2"/>
    <dgm:cxn modelId="{E83DB367-7EF3-45DB-BF74-22A1F422B2A8}" type="presParOf" srcId="{8D7FA2B3-8A2C-4C42-8753-5AF967CE9D18}" destId="{6DF3104E-1800-41C6-9B44-FC5639C67591}" srcOrd="7" destOrd="0" presId="urn:microsoft.com/office/officeart/2005/8/layout/chevron2"/>
    <dgm:cxn modelId="{F6E040E0-8CA3-47DF-A462-38EB65966D67}" type="presParOf" srcId="{8D7FA2B3-8A2C-4C42-8753-5AF967CE9D18}" destId="{512DA547-B2A6-40C6-BF23-B14ED4F4C944}" srcOrd="8" destOrd="0" presId="urn:microsoft.com/office/officeart/2005/8/layout/chevron2"/>
    <dgm:cxn modelId="{B200BC42-611E-467C-BCB9-8BEF0639E972}" type="presParOf" srcId="{512DA547-B2A6-40C6-BF23-B14ED4F4C944}" destId="{6B510F3D-E5A5-4B29-B807-6F402A9770F0}" srcOrd="0" destOrd="0" presId="urn:microsoft.com/office/officeart/2005/8/layout/chevron2"/>
    <dgm:cxn modelId="{6083F162-D032-4842-B82D-4BBE0744A1E8}" type="presParOf" srcId="{512DA547-B2A6-40C6-BF23-B14ED4F4C944}" destId="{8F5F2CCA-1D45-49CB-BD5E-1968FC3E0C0C}" srcOrd="1" destOrd="0" presId="urn:microsoft.com/office/officeart/2005/8/layout/chevron2"/>
    <dgm:cxn modelId="{9C4D065B-D5ED-4CB2-9C7E-CE0FB48C856C}" type="presParOf" srcId="{8D7FA2B3-8A2C-4C42-8753-5AF967CE9D18}" destId="{D5C2B984-9BA6-40B3-B16D-69F94E838D45}" srcOrd="9" destOrd="0" presId="urn:microsoft.com/office/officeart/2005/8/layout/chevron2"/>
    <dgm:cxn modelId="{E65909BD-3541-4780-BB2C-63CA1D79B03E}" type="presParOf" srcId="{8D7FA2B3-8A2C-4C42-8753-5AF967CE9D18}" destId="{54B963A8-235F-4107-9635-515C1E504998}" srcOrd="10" destOrd="0" presId="urn:microsoft.com/office/officeart/2005/8/layout/chevron2"/>
    <dgm:cxn modelId="{A0895916-0631-4E67-8EA7-0F74C852AD04}" type="presParOf" srcId="{54B963A8-235F-4107-9635-515C1E504998}" destId="{7EF151CF-0809-4860-B1F5-0384BD062708}" srcOrd="0" destOrd="0" presId="urn:microsoft.com/office/officeart/2005/8/layout/chevron2"/>
    <dgm:cxn modelId="{B88D2DBE-E17A-4E3F-98C1-0127BD9D46AF}" type="presParOf" srcId="{54B963A8-235F-4107-9635-515C1E504998}" destId="{0EE092B1-F9AF-49D3-9920-D7EC8B2E78F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8189E0-720D-4147-9098-7E3A183DA909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E94B9C-371F-41AB-A82E-3FF51E4D3C6E}">
      <dgm:prSet phldrT="[Текст]"/>
      <dgm:spPr/>
      <dgm:t>
        <a:bodyPr/>
        <a:lstStyle/>
        <a:p>
          <a:r>
            <a: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runes</a:t>
          </a:r>
          <a:endParaRPr lang="ru-RU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75B197-E00D-4C82-A7E2-C7E3DC920BB6}" type="parTrans" cxnId="{D224BBC3-DF5B-47DA-A3E7-CB2C18906C1A}">
      <dgm:prSet/>
      <dgm:spPr/>
      <dgm:t>
        <a:bodyPr/>
        <a:lstStyle/>
        <a:p>
          <a:endParaRPr lang="ru-RU"/>
        </a:p>
      </dgm:t>
    </dgm:pt>
    <dgm:pt modelId="{5F00E4CE-ACC4-4A6A-A7B7-2C90058468CD}" type="sibTrans" cxnId="{D224BBC3-DF5B-47DA-A3E7-CB2C18906C1A}">
      <dgm:prSet/>
      <dgm:spPr/>
      <dgm:t>
        <a:bodyPr/>
        <a:lstStyle/>
        <a:p>
          <a:endParaRPr lang="ru-RU"/>
        </a:p>
      </dgm:t>
    </dgm:pt>
    <dgm:pt modelId="{3106AE6E-F373-46C6-B05E-505AD6908A5F}">
      <dgm:prSet phldrT="[Текст]"/>
      <dgm:spPr/>
      <dgm:t>
        <a:bodyPr/>
        <a:lstStyle/>
        <a:p>
          <a:r>
            <a: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Latin</a:t>
          </a:r>
          <a:endParaRPr lang="ru-RU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97D37-EE1E-4ABA-9B3B-DF4EB801E414}" type="parTrans" cxnId="{3F5DFF41-12C6-4C23-AD95-8B405CAAFEAD}">
      <dgm:prSet/>
      <dgm:spPr/>
      <dgm:t>
        <a:bodyPr/>
        <a:lstStyle/>
        <a:p>
          <a:endParaRPr lang="ru-RU"/>
        </a:p>
      </dgm:t>
    </dgm:pt>
    <dgm:pt modelId="{4D82260E-8C46-47C4-97EB-A6A6794F7EF4}" type="sibTrans" cxnId="{3F5DFF41-12C6-4C23-AD95-8B405CAAFEAD}">
      <dgm:prSet/>
      <dgm:spPr/>
      <dgm:t>
        <a:bodyPr/>
        <a:lstStyle/>
        <a:p>
          <a:endParaRPr lang="ru-RU"/>
        </a:p>
      </dgm:t>
    </dgm:pt>
    <dgm:pt modelId="{B299EA40-B37A-47DD-AD87-510013FF839E}" type="pres">
      <dgm:prSet presAssocID="{658189E0-720D-4147-9098-7E3A183DA909}" presName="Name0" presStyleCnt="0">
        <dgm:presLayoutVars>
          <dgm:chMax val="2"/>
          <dgm:chPref val="2"/>
          <dgm:animLvl val="lvl"/>
        </dgm:presLayoutVars>
      </dgm:prSet>
      <dgm:spPr/>
    </dgm:pt>
    <dgm:pt modelId="{3F2A51F1-BBBD-491E-891B-A95BDA6CA266}" type="pres">
      <dgm:prSet presAssocID="{658189E0-720D-4147-9098-7E3A183DA909}" presName="LeftText" presStyleLbl="revTx" presStyleIdx="0" presStyleCnt="0">
        <dgm:presLayoutVars>
          <dgm:bulletEnabled val="1"/>
        </dgm:presLayoutVars>
      </dgm:prSet>
      <dgm:spPr/>
    </dgm:pt>
    <dgm:pt modelId="{A02C60B0-3C81-4D4F-AE91-C032E2A0ACA6}" type="pres">
      <dgm:prSet presAssocID="{658189E0-720D-4147-9098-7E3A183DA909}" presName="LeftNode" presStyleLbl="bgImgPlace1" presStyleIdx="0" presStyleCnt="2">
        <dgm:presLayoutVars>
          <dgm:chMax val="2"/>
          <dgm:chPref val="2"/>
        </dgm:presLayoutVars>
      </dgm:prSet>
      <dgm:spPr/>
    </dgm:pt>
    <dgm:pt modelId="{2EB3E12E-B510-48AA-A68B-846E88775002}" type="pres">
      <dgm:prSet presAssocID="{658189E0-720D-4147-9098-7E3A183DA909}" presName="RightText" presStyleLbl="revTx" presStyleIdx="0" presStyleCnt="0">
        <dgm:presLayoutVars>
          <dgm:bulletEnabled val="1"/>
        </dgm:presLayoutVars>
      </dgm:prSet>
      <dgm:spPr/>
    </dgm:pt>
    <dgm:pt modelId="{77B0D1CB-5369-499E-A34C-D230BA219384}" type="pres">
      <dgm:prSet presAssocID="{658189E0-720D-4147-9098-7E3A183DA909}" presName="RightNode" presStyleLbl="bgImgPlace1" presStyleIdx="1" presStyleCnt="2">
        <dgm:presLayoutVars>
          <dgm:chMax val="0"/>
          <dgm:chPref val="0"/>
        </dgm:presLayoutVars>
      </dgm:prSet>
      <dgm:spPr/>
    </dgm:pt>
    <dgm:pt modelId="{6DB3F749-F60E-4AE8-AFEC-B8157B788D12}" type="pres">
      <dgm:prSet presAssocID="{658189E0-720D-4147-9098-7E3A183DA909}" presName="TopArrow" presStyleLbl="node1" presStyleIdx="0" presStyleCnt="2"/>
      <dgm:spPr/>
    </dgm:pt>
    <dgm:pt modelId="{F82EE66A-442C-45EC-85C2-C27CF781343C}" type="pres">
      <dgm:prSet presAssocID="{658189E0-720D-4147-9098-7E3A183DA909}" presName="BottomArrow" presStyleLbl="node1" presStyleIdx="1" presStyleCnt="2" custLinFactX="-100000" custLinFactY="-78563" custLinFactNeighborX="-123027" custLinFactNeighborY="-100000"/>
      <dgm:spPr/>
    </dgm:pt>
  </dgm:ptLst>
  <dgm:cxnLst>
    <dgm:cxn modelId="{39B81F1D-C0E8-4FFA-8099-7171A26E7BEE}" type="presOf" srcId="{3106AE6E-F373-46C6-B05E-505AD6908A5F}" destId="{2EB3E12E-B510-48AA-A68B-846E88775002}" srcOrd="0" destOrd="0" presId="urn:microsoft.com/office/officeart/2009/layout/ReverseList"/>
    <dgm:cxn modelId="{0C2D171E-94AB-4A9D-9907-71DC01A18290}" type="presOf" srcId="{94E94B9C-371F-41AB-A82E-3FF51E4D3C6E}" destId="{3F2A51F1-BBBD-491E-891B-A95BDA6CA266}" srcOrd="0" destOrd="0" presId="urn:microsoft.com/office/officeart/2009/layout/ReverseList"/>
    <dgm:cxn modelId="{895A2521-1C73-4B97-AC7A-B05B0DEF3A52}" type="presOf" srcId="{658189E0-720D-4147-9098-7E3A183DA909}" destId="{B299EA40-B37A-47DD-AD87-510013FF839E}" srcOrd="0" destOrd="0" presId="urn:microsoft.com/office/officeart/2009/layout/ReverseList"/>
    <dgm:cxn modelId="{A0802836-2911-42DA-B465-B6093975B74C}" type="presOf" srcId="{94E94B9C-371F-41AB-A82E-3FF51E4D3C6E}" destId="{A02C60B0-3C81-4D4F-AE91-C032E2A0ACA6}" srcOrd="1" destOrd="0" presId="urn:microsoft.com/office/officeart/2009/layout/ReverseList"/>
    <dgm:cxn modelId="{3F5DFF41-12C6-4C23-AD95-8B405CAAFEAD}" srcId="{658189E0-720D-4147-9098-7E3A183DA909}" destId="{3106AE6E-F373-46C6-B05E-505AD6908A5F}" srcOrd="1" destOrd="0" parTransId="{94D97D37-EE1E-4ABA-9B3B-DF4EB801E414}" sibTransId="{4D82260E-8C46-47C4-97EB-A6A6794F7EF4}"/>
    <dgm:cxn modelId="{D224BBC3-DF5B-47DA-A3E7-CB2C18906C1A}" srcId="{658189E0-720D-4147-9098-7E3A183DA909}" destId="{94E94B9C-371F-41AB-A82E-3FF51E4D3C6E}" srcOrd="0" destOrd="0" parTransId="{2575B197-E00D-4C82-A7E2-C7E3DC920BB6}" sibTransId="{5F00E4CE-ACC4-4A6A-A7B7-2C90058468CD}"/>
    <dgm:cxn modelId="{469E6EC6-74A8-4EB2-A2B7-498F209ED2E7}" type="presOf" srcId="{3106AE6E-F373-46C6-B05E-505AD6908A5F}" destId="{77B0D1CB-5369-499E-A34C-D230BA219384}" srcOrd="1" destOrd="0" presId="urn:microsoft.com/office/officeart/2009/layout/ReverseList"/>
    <dgm:cxn modelId="{98DB34C6-040A-4C85-9324-2A86CE58778D}" type="presParOf" srcId="{B299EA40-B37A-47DD-AD87-510013FF839E}" destId="{3F2A51F1-BBBD-491E-891B-A95BDA6CA266}" srcOrd="0" destOrd="0" presId="urn:microsoft.com/office/officeart/2009/layout/ReverseList"/>
    <dgm:cxn modelId="{E086C3EF-8233-4824-89D4-3DDF906A51E7}" type="presParOf" srcId="{B299EA40-B37A-47DD-AD87-510013FF839E}" destId="{A02C60B0-3C81-4D4F-AE91-C032E2A0ACA6}" srcOrd="1" destOrd="0" presId="urn:microsoft.com/office/officeart/2009/layout/ReverseList"/>
    <dgm:cxn modelId="{A7EA6EC5-74B8-4349-86F2-B579BA88388B}" type="presParOf" srcId="{B299EA40-B37A-47DD-AD87-510013FF839E}" destId="{2EB3E12E-B510-48AA-A68B-846E88775002}" srcOrd="2" destOrd="0" presId="urn:microsoft.com/office/officeart/2009/layout/ReverseList"/>
    <dgm:cxn modelId="{2A414F7B-F4FF-47EF-9C44-E62434BB40B5}" type="presParOf" srcId="{B299EA40-B37A-47DD-AD87-510013FF839E}" destId="{77B0D1CB-5369-499E-A34C-D230BA219384}" srcOrd="3" destOrd="0" presId="urn:microsoft.com/office/officeart/2009/layout/ReverseList"/>
    <dgm:cxn modelId="{0AF88BF5-57CF-4A74-91AF-C40FB4C2F301}" type="presParOf" srcId="{B299EA40-B37A-47DD-AD87-510013FF839E}" destId="{6DB3F749-F60E-4AE8-AFEC-B8157B788D12}" srcOrd="4" destOrd="0" presId="urn:microsoft.com/office/officeart/2009/layout/ReverseList"/>
    <dgm:cxn modelId="{F82AB5E4-5B0E-4D8D-99EF-993EC9715568}" type="presParOf" srcId="{B299EA40-B37A-47DD-AD87-510013FF839E}" destId="{F82EE66A-442C-45EC-85C2-C27CF781343C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DB5A30-852B-459B-9FB5-7D1180B54559}">
      <dsp:nvSpPr>
        <dsp:cNvPr id="0" name=""/>
        <dsp:cNvSpPr/>
      </dsp:nvSpPr>
      <dsp:spPr>
        <a:xfrm rot="5400000">
          <a:off x="2331744" y="-1057446"/>
          <a:ext cx="734279" cy="28766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languages</a:t>
          </a:r>
          <a:endParaRPr lang="ru-RU" sz="2400" kern="1200" dirty="0">
            <a:solidFill>
              <a:srgbClr val="FFFF00"/>
            </a:solidFill>
          </a:endParaRPr>
        </a:p>
      </dsp:txBody>
      <dsp:txXfrm rot="-5400000">
        <a:off x="1260537" y="13761"/>
        <a:ext cx="2876693" cy="734279"/>
      </dsp:txXfrm>
    </dsp:sp>
    <dsp:sp modelId="{25DE3689-C93F-4F67-A52B-F2D809A11987}">
      <dsp:nvSpPr>
        <dsp:cNvPr id="0" name=""/>
        <dsp:cNvSpPr/>
      </dsp:nvSpPr>
      <dsp:spPr>
        <a:xfrm rot="5400000">
          <a:off x="4809614" y="-452342"/>
          <a:ext cx="500539" cy="14052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080" rIns="5080" bIns="508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7 dialects</a:t>
          </a:r>
          <a:endParaRPr lang="ru-RU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Latin (597 AD)</a:t>
          </a:r>
          <a:endParaRPr lang="ru-RU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Old Norse (c.800)</a:t>
          </a:r>
          <a:endParaRPr lang="ru-RU" sz="800" kern="1200" dirty="0"/>
        </a:p>
      </dsp:txBody>
      <dsp:txXfrm rot="-5400000">
        <a:off x="4357272" y="24434"/>
        <a:ext cx="1380790" cy="451671"/>
      </dsp:txXfrm>
    </dsp:sp>
    <dsp:sp modelId="{83CE37C8-F32F-476C-8C31-1428394582D2}">
      <dsp:nvSpPr>
        <dsp:cNvPr id="0" name=""/>
        <dsp:cNvSpPr/>
      </dsp:nvSpPr>
      <dsp:spPr>
        <a:xfrm rot="5400000">
          <a:off x="2320968" y="-412733"/>
          <a:ext cx="734279" cy="28551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word order</a:t>
          </a:r>
          <a:endParaRPr lang="ru-RU" sz="2400" kern="1200" dirty="0">
            <a:solidFill>
              <a:srgbClr val="FFFF00"/>
            </a:solidFill>
          </a:endParaRPr>
        </a:p>
      </dsp:txBody>
      <dsp:txXfrm rot="-5400000">
        <a:off x="1260537" y="647698"/>
        <a:ext cx="2855141" cy="734279"/>
      </dsp:txXfrm>
    </dsp:sp>
    <dsp:sp modelId="{D25F15E9-5DDF-4B7F-981B-E90911EDC5A2}">
      <dsp:nvSpPr>
        <dsp:cNvPr id="0" name=""/>
        <dsp:cNvSpPr/>
      </dsp:nvSpPr>
      <dsp:spPr>
        <a:xfrm rot="5400000">
          <a:off x="4644936" y="292857"/>
          <a:ext cx="477281" cy="11569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080" rIns="5080" bIns="508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any</a:t>
          </a:r>
          <a:endParaRPr lang="ru-RU" sz="800" kern="1200" dirty="0"/>
        </a:p>
      </dsp:txBody>
      <dsp:txXfrm rot="-5400000">
        <a:off x="4305087" y="656006"/>
        <a:ext cx="1133682" cy="430683"/>
      </dsp:txXfrm>
    </dsp:sp>
    <dsp:sp modelId="{FD6BC01C-BE53-4419-AE39-9D3A4CF726CE}">
      <dsp:nvSpPr>
        <dsp:cNvPr id="0" name=""/>
        <dsp:cNvSpPr/>
      </dsp:nvSpPr>
      <dsp:spPr>
        <a:xfrm rot="5400000">
          <a:off x="2287772" y="254400"/>
          <a:ext cx="734279" cy="27887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system of endings</a:t>
          </a:r>
          <a:endParaRPr lang="ru-RU" sz="2400" kern="1200" dirty="0">
            <a:solidFill>
              <a:srgbClr val="FFFF00"/>
            </a:solidFill>
          </a:endParaRPr>
        </a:p>
      </dsp:txBody>
      <dsp:txXfrm rot="-5400000">
        <a:off x="1260537" y="1281635"/>
        <a:ext cx="2788749" cy="734279"/>
      </dsp:txXfrm>
    </dsp:sp>
    <dsp:sp modelId="{24898ADA-D9D3-43A7-B13A-F54B100D6664}">
      <dsp:nvSpPr>
        <dsp:cNvPr id="0" name=""/>
        <dsp:cNvSpPr/>
      </dsp:nvSpPr>
      <dsp:spPr>
        <a:xfrm rot="5400000">
          <a:off x="4379924" y="1154383"/>
          <a:ext cx="477281" cy="6321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080" rIns="5080" bIns="508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ramified</a:t>
          </a:r>
          <a:endParaRPr lang="ru-RU" sz="800" kern="1200" dirty="0"/>
        </a:p>
      </dsp:txBody>
      <dsp:txXfrm rot="-5400000">
        <a:off x="4302506" y="1255101"/>
        <a:ext cx="608820" cy="430683"/>
      </dsp:txXfrm>
    </dsp:sp>
    <dsp:sp modelId="{AC6A1F14-5C22-45BF-85E1-363C6470993A}">
      <dsp:nvSpPr>
        <dsp:cNvPr id="0" name=""/>
        <dsp:cNvSpPr/>
      </dsp:nvSpPr>
      <dsp:spPr>
        <a:xfrm rot="5400000">
          <a:off x="2288283" y="887826"/>
          <a:ext cx="734279" cy="278977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double negation </a:t>
          </a:r>
          <a:endParaRPr lang="ru-RU" sz="2400" kern="1200" dirty="0">
            <a:solidFill>
              <a:srgbClr val="FFFF00"/>
            </a:solidFill>
          </a:endParaRPr>
        </a:p>
      </dsp:txBody>
      <dsp:txXfrm rot="-5400000">
        <a:off x="1260537" y="1915572"/>
        <a:ext cx="2789772" cy="734279"/>
      </dsp:txXfrm>
    </dsp:sp>
    <dsp:sp modelId="{4F033029-FF53-4816-A0E3-5DFB213B6FD0}">
      <dsp:nvSpPr>
        <dsp:cNvPr id="0" name=""/>
        <dsp:cNvSpPr/>
      </dsp:nvSpPr>
      <dsp:spPr>
        <a:xfrm rot="5400000">
          <a:off x="4480562" y="1678205"/>
          <a:ext cx="477281" cy="8772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080" rIns="5080" bIns="508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+</a:t>
          </a:r>
          <a:endParaRPr lang="ru-RU" sz="800" kern="1200" dirty="0"/>
        </a:p>
      </dsp:txBody>
      <dsp:txXfrm rot="-5400000">
        <a:off x="4280581" y="1901486"/>
        <a:ext cx="853946" cy="430683"/>
      </dsp:txXfrm>
    </dsp:sp>
    <dsp:sp modelId="{6B510F3D-E5A5-4B29-B807-6F402A9770F0}">
      <dsp:nvSpPr>
        <dsp:cNvPr id="0" name=""/>
        <dsp:cNvSpPr/>
      </dsp:nvSpPr>
      <dsp:spPr>
        <a:xfrm rot="5400000">
          <a:off x="2293907" y="1516140"/>
          <a:ext cx="734279" cy="280101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impersonal sentences</a:t>
          </a:r>
          <a:endParaRPr lang="ru-RU" sz="2400" kern="1200" dirty="0">
            <a:solidFill>
              <a:srgbClr val="FFFF00"/>
            </a:solidFill>
          </a:endParaRPr>
        </a:p>
      </dsp:txBody>
      <dsp:txXfrm rot="-5400000">
        <a:off x="1260538" y="2549509"/>
        <a:ext cx="2801018" cy="734279"/>
      </dsp:txXfrm>
    </dsp:sp>
    <dsp:sp modelId="{8F5F2CCA-1D45-49CB-BD5E-1968FC3E0C0C}">
      <dsp:nvSpPr>
        <dsp:cNvPr id="0" name=""/>
        <dsp:cNvSpPr/>
      </dsp:nvSpPr>
      <dsp:spPr>
        <a:xfrm rot="5400000">
          <a:off x="5368773" y="1436363"/>
          <a:ext cx="477281" cy="2653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080" rIns="5080" bIns="508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without subjects</a:t>
          </a:r>
          <a:endParaRPr lang="ru-RU" sz="800" kern="1200" dirty="0"/>
        </a:p>
      </dsp:txBody>
      <dsp:txXfrm rot="-5400000">
        <a:off x="4280560" y="2547876"/>
        <a:ext cx="2630409" cy="430683"/>
      </dsp:txXfrm>
    </dsp:sp>
    <dsp:sp modelId="{7EF151CF-0809-4860-B1F5-0384BD062708}">
      <dsp:nvSpPr>
        <dsp:cNvPr id="0" name=""/>
        <dsp:cNvSpPr/>
      </dsp:nvSpPr>
      <dsp:spPr>
        <a:xfrm rot="5400000">
          <a:off x="2288091" y="2155893"/>
          <a:ext cx="734279" cy="27893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FF00"/>
              </a:solidFill>
            </a:rPr>
            <a:t>sound system</a:t>
          </a:r>
          <a:endParaRPr lang="ru-RU" sz="2400" kern="1200" dirty="0">
            <a:solidFill>
              <a:srgbClr val="FFFF00"/>
            </a:solidFill>
          </a:endParaRPr>
        </a:p>
      </dsp:txBody>
      <dsp:txXfrm rot="-5400000">
        <a:off x="1260538" y="3183446"/>
        <a:ext cx="2789386" cy="734279"/>
      </dsp:txXfrm>
    </dsp:sp>
    <dsp:sp modelId="{0EE092B1-F9AF-49D3-9920-D7EC8B2E78F7}">
      <dsp:nvSpPr>
        <dsp:cNvPr id="0" name=""/>
        <dsp:cNvSpPr/>
      </dsp:nvSpPr>
      <dsp:spPr>
        <a:xfrm rot="5400000">
          <a:off x="4611079" y="2950051"/>
          <a:ext cx="477281" cy="10627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080" rIns="5080" bIns="508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drifted away from other Germanic languages</a:t>
          </a:r>
          <a:endParaRPr lang="ru-RU" sz="800" kern="1200" dirty="0"/>
        </a:p>
      </dsp:txBody>
      <dsp:txXfrm rot="-5400000">
        <a:off x="4318343" y="3266087"/>
        <a:ext cx="1039455" cy="430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2C60B0-3C81-4D4F-AE91-C032E2A0ACA6}">
      <dsp:nvSpPr>
        <dsp:cNvPr id="0" name=""/>
        <dsp:cNvSpPr/>
      </dsp:nvSpPr>
      <dsp:spPr>
        <a:xfrm rot="16200000">
          <a:off x="907044" y="1233870"/>
          <a:ext cx="2612745" cy="159666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0" rIns="205740" bIns="22860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runes</a:t>
          </a:r>
          <a:endParaRPr lang="ru-RU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1493042" y="803786"/>
        <a:ext cx="1518707" cy="2456831"/>
      </dsp:txXfrm>
    </dsp:sp>
    <dsp:sp modelId="{77B0D1CB-5369-499E-A34C-D230BA219384}">
      <dsp:nvSpPr>
        <dsp:cNvPr id="0" name=""/>
        <dsp:cNvSpPr/>
      </dsp:nvSpPr>
      <dsp:spPr>
        <a:xfrm rot="5400000">
          <a:off x="2576210" y="1233870"/>
          <a:ext cx="2612745" cy="159666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28600" rIns="137160" bIns="22860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Latin</a:t>
          </a:r>
          <a:endParaRPr lang="ru-RU" sz="36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3084251" y="803787"/>
        <a:ext cx="1518707" cy="2456831"/>
      </dsp:txXfrm>
    </dsp:sp>
    <dsp:sp modelId="{6DB3F749-F60E-4AE8-AFEC-B8157B788D12}">
      <dsp:nvSpPr>
        <dsp:cNvPr id="0" name=""/>
        <dsp:cNvSpPr/>
      </dsp:nvSpPr>
      <dsp:spPr>
        <a:xfrm>
          <a:off x="2213253" y="0"/>
          <a:ext cx="1669165" cy="1669084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2EE66A-442C-45EC-85C2-C27CF781343C}">
      <dsp:nvSpPr>
        <dsp:cNvPr id="0" name=""/>
        <dsp:cNvSpPr/>
      </dsp:nvSpPr>
      <dsp:spPr>
        <a:xfrm rot="10800000">
          <a:off x="-834582" y="-585452"/>
          <a:ext cx="1669165" cy="1669084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channel/UCLnwScGuOxVlaN5aV9in9a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8136904" cy="4536504"/>
          </a:xfrm>
        </p:spPr>
        <p:txBody>
          <a:bodyPr>
            <a:normAutofit/>
          </a:bodyPr>
          <a:lstStyle/>
          <a:p>
            <a:pPr algn="ctr"/>
            <a:r>
              <a:rPr lang="en-US" sz="96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Eald</a:t>
            </a:r>
            <a:r>
              <a:rPr lang="en-US" sz="9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</a:t>
            </a:r>
            <a:br>
              <a:rPr lang="en-US" sz="9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</a:br>
            <a:r>
              <a:rPr lang="en-US" sz="96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Englisc</a:t>
            </a:r>
            <a:br>
              <a:rPr lang="en-US" sz="9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(c. 5C – 11c)</a:t>
            </a:r>
            <a:endParaRPr lang="ru-RU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9338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7724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OLD ENGLISH ALPHABET AND PRONUNCIATION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668730031"/>
              </p:ext>
            </p:extLst>
          </p:nvPr>
        </p:nvGraphicFramePr>
        <p:xfrm>
          <a:off x="2339752" y="322236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2930649" cy="293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12776"/>
            <a:ext cx="48006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75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548680"/>
            <a:ext cx="8291264" cy="5904656"/>
          </a:xfrm>
        </p:spPr>
        <p:txBody>
          <a:bodyPr>
            <a:normAutofit/>
          </a:bodyPr>
          <a:lstStyle/>
          <a:p>
            <a:r>
              <a:rPr lang="en-US" sz="3600" b="1" dirty="0"/>
              <a:t>A </a:t>
            </a:r>
            <a:r>
              <a:rPr lang="en-US" sz="3600" b="1" dirty="0">
                <a:solidFill>
                  <a:srgbClr val="C00000"/>
                </a:solidFill>
              </a:rPr>
              <a:t>rune</a:t>
            </a:r>
            <a:r>
              <a:rPr lang="en-US" sz="3600" b="1" dirty="0"/>
              <a:t> could denote a </a:t>
            </a:r>
            <a:r>
              <a:rPr lang="en-US" sz="3600" b="1" dirty="0">
                <a:solidFill>
                  <a:srgbClr val="C00000"/>
                </a:solidFill>
              </a:rPr>
              <a:t>sound</a:t>
            </a:r>
            <a:r>
              <a:rPr lang="en-US" sz="3600" b="1" dirty="0"/>
              <a:t>, a </a:t>
            </a:r>
            <a:r>
              <a:rPr lang="en-US" sz="3600" b="1" dirty="0">
                <a:solidFill>
                  <a:srgbClr val="C00000"/>
                </a:solidFill>
              </a:rPr>
              <a:t>syllable</a:t>
            </a:r>
            <a:r>
              <a:rPr lang="en-US" sz="3600" b="1" dirty="0"/>
              <a:t> or a whole </a:t>
            </a:r>
            <a:r>
              <a:rPr lang="en-US" sz="3600" b="1" dirty="0">
                <a:solidFill>
                  <a:srgbClr val="C00000"/>
                </a:solidFill>
              </a:rPr>
              <a:t>word</a:t>
            </a:r>
            <a:endParaRPr lang="en-US" sz="3600" dirty="0"/>
          </a:p>
          <a:p>
            <a:r>
              <a:rPr lang="en-US" sz="3600" b="1" dirty="0"/>
              <a:t>24 RUNES </a:t>
            </a:r>
          </a:p>
          <a:p>
            <a:endParaRPr lang="en-US" sz="3600" b="1" dirty="0"/>
          </a:p>
          <a:p>
            <a:endParaRPr lang="en-US" sz="3600" b="1" dirty="0"/>
          </a:p>
          <a:p>
            <a:r>
              <a:rPr lang="en-US" sz="3600" b="1" dirty="0"/>
              <a:t>597 AD</a:t>
            </a:r>
          </a:p>
          <a:p>
            <a:r>
              <a:rPr lang="en-US" sz="3600" b="1" dirty="0">
                <a:solidFill>
                  <a:srgbClr val="C00000"/>
                </a:solidFill>
              </a:rPr>
              <a:t>Latin alphabet </a:t>
            </a:r>
            <a:endParaRPr lang="en-US" sz="3600" dirty="0">
              <a:solidFill>
                <a:srgbClr val="C00000"/>
              </a:solidFill>
            </a:endParaRPr>
          </a:p>
          <a:p>
            <a:r>
              <a:rPr lang="en-US" sz="3600" dirty="0"/>
              <a:t>+ 3 runes (</a:t>
            </a:r>
            <a:r>
              <a:rPr lang="en-US" sz="3600" b="1" dirty="0"/>
              <a:t>3 – yoke, þ – thorn, ð – eth</a:t>
            </a:r>
            <a:r>
              <a:rPr lang="en-US" sz="3600" dirty="0"/>
              <a:t>) </a:t>
            </a:r>
          </a:p>
          <a:p>
            <a:r>
              <a:rPr lang="en-US" sz="3600" dirty="0"/>
              <a:t>+ ligature </a:t>
            </a:r>
            <a:r>
              <a:rPr lang="en-US" sz="3600" b="1" dirty="0"/>
              <a:t>æ (ash</a:t>
            </a:r>
            <a:r>
              <a:rPr lang="en-US" sz="3600" dirty="0"/>
              <a:t>)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0481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476672"/>
            <a:ext cx="8291264" cy="597666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VOWEL &amp; CONSONANT sounds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en-US" sz="3200" dirty="0"/>
              <a:t> </a:t>
            </a:r>
            <a:r>
              <a:rPr lang="en-US" sz="3200" dirty="0" err="1"/>
              <a:t>monofunctional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vowels</a:t>
            </a:r>
            <a:r>
              <a:rPr lang="en-US" sz="3200" dirty="0"/>
              <a:t> </a:t>
            </a:r>
          </a:p>
          <a:p>
            <a:r>
              <a:rPr lang="en-US" sz="3200" b="1" dirty="0"/>
              <a:t>short and long æ, a, o, u, </a:t>
            </a:r>
            <a:r>
              <a:rPr lang="en-US" sz="3200" b="1" dirty="0" err="1"/>
              <a:t>i</a:t>
            </a:r>
            <a:r>
              <a:rPr lang="en-US" sz="3200" b="1" dirty="0"/>
              <a:t>, e, y, and short å </a:t>
            </a:r>
            <a:endParaRPr lang="ru-RU" sz="3200" b="1" dirty="0"/>
          </a:p>
          <a:p>
            <a:endParaRPr lang="en-US" sz="3200" dirty="0"/>
          </a:p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diphthongs</a:t>
            </a:r>
            <a:r>
              <a:rPr lang="en-US" sz="3200" dirty="0"/>
              <a:t>: </a:t>
            </a:r>
            <a:r>
              <a:rPr lang="en-US" sz="3200" b="1" dirty="0"/>
              <a:t>short and long </a:t>
            </a:r>
            <a:r>
              <a:rPr lang="en-US" sz="3200" b="1" dirty="0" err="1"/>
              <a:t>ea</a:t>
            </a:r>
            <a:r>
              <a:rPr lang="en-US" sz="3200" b="1" dirty="0"/>
              <a:t>, </a:t>
            </a:r>
            <a:r>
              <a:rPr lang="en-US" sz="3200" b="1" dirty="0" err="1"/>
              <a:t>eo</a:t>
            </a:r>
            <a:r>
              <a:rPr lang="en-US" sz="3200" b="1" dirty="0"/>
              <a:t>, </a:t>
            </a:r>
            <a:r>
              <a:rPr lang="en-US" sz="3200" b="1" dirty="0" err="1"/>
              <a:t>ie</a:t>
            </a:r>
            <a:endParaRPr lang="ru-RU" sz="3200" dirty="0"/>
          </a:p>
          <a:p>
            <a:endParaRPr lang="en-US" sz="3200" b="1" dirty="0"/>
          </a:p>
          <a:p>
            <a:r>
              <a:rPr lang="en-US" sz="3200" b="1" dirty="0">
                <a:solidFill>
                  <a:srgbClr val="C00000"/>
                </a:solidFill>
              </a:rPr>
              <a:t>16 consonants</a:t>
            </a:r>
            <a:r>
              <a:rPr lang="en-US" sz="3200" dirty="0"/>
              <a:t>: b, c, d, </a:t>
            </a:r>
            <a:r>
              <a:rPr lang="en-US" sz="3200" b="1" dirty="0"/>
              <a:t>f (f, v), 3 – yoke (g, j, g’, x, g - ґ) </a:t>
            </a:r>
            <a:r>
              <a:rPr lang="en-US" sz="3200" dirty="0"/>
              <a:t>h, l, m, n, p, r, s, t, </a:t>
            </a:r>
            <a:r>
              <a:rPr lang="en-US" sz="3200" b="1" dirty="0"/>
              <a:t>ð (ð, Ө), </a:t>
            </a:r>
            <a:r>
              <a:rPr lang="en-US" sz="3200" dirty="0"/>
              <a:t>w, x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426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772400" cy="64807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/>
              </a:rPr>
              <a:t>3. OLD ENGLISH VOWEL CHANGES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052736"/>
            <a:ext cx="8352928" cy="547260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Breaking (fracture) </a:t>
            </a:r>
          </a:p>
          <a:p>
            <a:r>
              <a:rPr lang="en-US" sz="3200" dirty="0"/>
              <a:t>a simple short vowel =&gt;  a short diphthong</a:t>
            </a:r>
          </a:p>
          <a:p>
            <a:r>
              <a:rPr lang="en-US" sz="4000" dirty="0"/>
              <a:t>a + r (l) + cons, =&gt; </a:t>
            </a:r>
            <a:r>
              <a:rPr lang="en-US" sz="4000" dirty="0" err="1"/>
              <a:t>ea</a:t>
            </a:r>
            <a:r>
              <a:rPr lang="en-US" sz="4000" dirty="0"/>
              <a:t> (h</a:t>
            </a:r>
            <a:r>
              <a:rPr lang="en-US" sz="4000" dirty="0">
                <a:solidFill>
                  <a:srgbClr val="C00000"/>
                </a:solidFill>
              </a:rPr>
              <a:t>a</a:t>
            </a:r>
            <a:r>
              <a:rPr lang="en-US" sz="4000" dirty="0"/>
              <a:t>rd </a:t>
            </a:r>
            <a:r>
              <a:rPr lang="en-US" sz="4000" i="1" dirty="0"/>
              <a:t>&gt;</a:t>
            </a:r>
            <a:r>
              <a:rPr lang="en-US" sz="4000" dirty="0"/>
              <a:t> </a:t>
            </a:r>
            <a:r>
              <a:rPr lang="en-US" sz="4000" i="1" dirty="0"/>
              <a:t>h</a:t>
            </a:r>
            <a:r>
              <a:rPr lang="en-US" sz="4000" i="1" dirty="0">
                <a:solidFill>
                  <a:srgbClr val="C00000"/>
                </a:solidFill>
              </a:rPr>
              <a:t>ea</a:t>
            </a:r>
            <a:r>
              <a:rPr lang="en-US" sz="4000" i="1" dirty="0"/>
              <a:t>rd</a:t>
            </a:r>
            <a:r>
              <a:rPr lang="en-US" sz="4000" dirty="0"/>
              <a:t>)</a:t>
            </a:r>
            <a:endParaRPr lang="ru-RU" sz="4000" dirty="0"/>
          </a:p>
          <a:p>
            <a:r>
              <a:rPr lang="en-US" sz="4000" dirty="0"/>
              <a:t>æ / a + h + cons. =&gt; </a:t>
            </a:r>
            <a:r>
              <a:rPr lang="en-US" sz="4000" dirty="0" err="1"/>
              <a:t>ea</a:t>
            </a:r>
            <a:r>
              <a:rPr lang="en-US" sz="4000" dirty="0"/>
              <a:t> (</a:t>
            </a:r>
            <a:r>
              <a:rPr lang="en-US" sz="4000" dirty="0" err="1">
                <a:solidFill>
                  <a:srgbClr val="C00000"/>
                </a:solidFill>
              </a:rPr>
              <a:t>a</a:t>
            </a:r>
            <a:r>
              <a:rPr lang="en-US" sz="4000" i="1" dirty="0" err="1"/>
              <a:t>hta</a:t>
            </a:r>
            <a:r>
              <a:rPr lang="en-US" sz="4000" i="1" dirty="0"/>
              <a:t> &gt; </a:t>
            </a:r>
            <a:r>
              <a:rPr lang="en-US" sz="4000" i="1" dirty="0" err="1">
                <a:solidFill>
                  <a:srgbClr val="C00000"/>
                </a:solidFill>
              </a:rPr>
              <a:t>ea</a:t>
            </a:r>
            <a:r>
              <a:rPr lang="en-US" sz="4000" i="1" dirty="0" err="1"/>
              <a:t>hta</a:t>
            </a:r>
            <a:r>
              <a:rPr lang="en-US" sz="4000" dirty="0"/>
              <a:t>) - eight</a:t>
            </a:r>
            <a:endParaRPr lang="ru-RU" sz="4000" dirty="0"/>
          </a:p>
          <a:p>
            <a:r>
              <a:rPr lang="en-US" sz="4000" dirty="0"/>
              <a:t>e + r + final cons. =&gt; </a:t>
            </a:r>
            <a:r>
              <a:rPr lang="en-US" sz="4000" dirty="0" err="1"/>
              <a:t>eo</a:t>
            </a:r>
            <a:r>
              <a:rPr lang="en-US" sz="4000" dirty="0"/>
              <a:t> (</a:t>
            </a:r>
            <a:r>
              <a:rPr lang="en-US" sz="4000" i="1" dirty="0"/>
              <a:t> </a:t>
            </a:r>
            <a:r>
              <a:rPr lang="en-US" sz="4000" i="1" dirty="0" err="1"/>
              <a:t>h</a:t>
            </a:r>
            <a:r>
              <a:rPr lang="en-US" sz="4000" i="1" dirty="0" err="1">
                <a:solidFill>
                  <a:srgbClr val="C00000"/>
                </a:solidFill>
              </a:rPr>
              <a:t>e</a:t>
            </a:r>
            <a:r>
              <a:rPr lang="en-US" sz="4000" i="1" dirty="0" err="1"/>
              <a:t>rte</a:t>
            </a:r>
            <a:r>
              <a:rPr lang="en-US" sz="4000" i="1" dirty="0"/>
              <a:t> &gt; </a:t>
            </a:r>
            <a:r>
              <a:rPr lang="en-US" sz="4000" i="1" dirty="0" err="1"/>
              <a:t>h</a:t>
            </a:r>
            <a:r>
              <a:rPr lang="en-US" sz="4000" i="1" dirty="0" err="1">
                <a:solidFill>
                  <a:srgbClr val="C00000"/>
                </a:solidFill>
              </a:rPr>
              <a:t>eo</a:t>
            </a:r>
            <a:r>
              <a:rPr lang="en-US" sz="4000" i="1" dirty="0" err="1"/>
              <a:t>rte</a:t>
            </a:r>
            <a:r>
              <a:rPr lang="en-US" sz="4000" dirty="0"/>
              <a:t>)</a:t>
            </a:r>
            <a:r>
              <a:rPr lang="en-US" sz="4000" i="1" dirty="0"/>
              <a:t> – </a:t>
            </a:r>
            <a:r>
              <a:rPr lang="en-US" sz="4000" dirty="0"/>
              <a:t>heart</a:t>
            </a:r>
            <a:endParaRPr lang="ru-RU" sz="4000" dirty="0"/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306484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260648"/>
            <a:ext cx="8496944" cy="64087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Palatal mutation</a:t>
            </a:r>
            <a:r>
              <a:rPr lang="en-US" sz="4000" dirty="0">
                <a:solidFill>
                  <a:srgbClr val="C00000"/>
                </a:solidFill>
              </a:rPr>
              <a:t> (</a:t>
            </a:r>
            <a:r>
              <a:rPr lang="en-US" sz="4000" dirty="0" err="1">
                <a:solidFill>
                  <a:srgbClr val="C00000"/>
                </a:solidFill>
              </a:rPr>
              <a:t>i</a:t>
            </a:r>
            <a:r>
              <a:rPr lang="en-US" sz="4000" dirty="0">
                <a:solidFill>
                  <a:srgbClr val="C00000"/>
                </a:solidFill>
              </a:rPr>
              <a:t>-umlaut) </a:t>
            </a:r>
          </a:p>
          <a:p>
            <a:endParaRPr lang="en-US" sz="2400" dirty="0">
              <a:solidFill>
                <a:srgbClr val="FFC000"/>
              </a:solidFill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back sounds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=&gt;  changed </a:t>
            </a:r>
          </a:p>
          <a:p>
            <a:pPr algn="r"/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* if 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followed by </a:t>
            </a:r>
            <a:r>
              <a:rPr lang="en-US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front sound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 in the next syllable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 – æ , a – e: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ndan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(to send)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ā – æ (long):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ā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āē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ran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(to learn, to teach)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 &gt;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oe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&gt; e: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ht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hter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(dative case of daughter)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ō &gt;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oe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&gt; ē: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ō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ē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pan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(to weep)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u &gt; y: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ll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llan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(to fill)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ū&gt;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ý: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ū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ý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(mice)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656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260648"/>
            <a:ext cx="8291264" cy="6120680"/>
          </a:xfrm>
        </p:spPr>
        <p:txBody>
          <a:bodyPr>
            <a:normAutofit/>
          </a:bodyPr>
          <a:lstStyle/>
          <a:p>
            <a:pPr algn="ctr"/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Palatal mutation in diphthongs</a:t>
            </a:r>
          </a:p>
          <a:p>
            <a:pPr algn="ctr"/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 err="1">
                <a:latin typeface="Book Antiqua" pitchFamily="18" charset="0"/>
              </a:rPr>
              <a:t>ea</a:t>
            </a:r>
            <a:r>
              <a:rPr lang="en-US" sz="3200" dirty="0">
                <a:latin typeface="Book Antiqua" pitchFamily="18" charset="0"/>
              </a:rPr>
              <a:t> &gt; </a:t>
            </a:r>
            <a:r>
              <a:rPr lang="en-US" sz="3200" dirty="0" err="1">
                <a:latin typeface="Book Antiqua" pitchFamily="18" charset="0"/>
              </a:rPr>
              <a:t>ie</a:t>
            </a:r>
            <a:r>
              <a:rPr lang="en-US" sz="3200" dirty="0">
                <a:latin typeface="Book Antiqua" pitchFamily="18" charset="0"/>
              </a:rPr>
              <a:t>: </a:t>
            </a:r>
            <a:r>
              <a:rPr lang="en-US" sz="3200" i="1" dirty="0" err="1">
                <a:solidFill>
                  <a:srgbClr val="C00000"/>
                </a:solidFill>
                <a:latin typeface="Book Antiqua" pitchFamily="18" charset="0"/>
              </a:rPr>
              <a:t>ea</a:t>
            </a:r>
            <a:r>
              <a:rPr lang="en-US" sz="3200" i="1" dirty="0" err="1">
                <a:latin typeface="Book Antiqua" pitchFamily="18" charset="0"/>
              </a:rPr>
              <a:t>ld</a:t>
            </a:r>
            <a:r>
              <a:rPr lang="en-US" sz="3200" i="1" dirty="0">
                <a:latin typeface="Book Antiqua" pitchFamily="18" charset="0"/>
              </a:rPr>
              <a:t> - </a:t>
            </a:r>
            <a:r>
              <a:rPr lang="en-US" sz="3200" i="1" dirty="0" err="1">
                <a:solidFill>
                  <a:srgbClr val="C00000"/>
                </a:solidFill>
                <a:latin typeface="Book Antiqua" pitchFamily="18" charset="0"/>
              </a:rPr>
              <a:t>ie</a:t>
            </a:r>
            <a:r>
              <a:rPr lang="en-US" sz="3200" i="1" dirty="0" err="1">
                <a:latin typeface="Book Antiqua" pitchFamily="18" charset="0"/>
              </a:rPr>
              <a:t>ldra</a:t>
            </a:r>
            <a:r>
              <a:rPr lang="en-US" sz="3200" i="1" dirty="0">
                <a:latin typeface="Book Antiqua" pitchFamily="18" charset="0"/>
              </a:rPr>
              <a:t> </a:t>
            </a:r>
            <a:r>
              <a:rPr lang="en-US" sz="3200" dirty="0">
                <a:latin typeface="Book Antiqua" pitchFamily="18" charset="0"/>
              </a:rPr>
              <a:t>(elder) </a:t>
            </a:r>
            <a:endParaRPr lang="ru-RU" sz="3200" dirty="0">
              <a:latin typeface="Book Antiqua" pitchFamily="18" charset="0"/>
            </a:endParaRPr>
          </a:p>
          <a:p>
            <a:r>
              <a:rPr lang="en-US" sz="3200" dirty="0" err="1">
                <a:latin typeface="Book Antiqua" pitchFamily="18" charset="0"/>
              </a:rPr>
              <a:t>eo</a:t>
            </a:r>
            <a:r>
              <a:rPr lang="en-US" sz="3200" dirty="0">
                <a:latin typeface="Book Antiqua" pitchFamily="18" charset="0"/>
              </a:rPr>
              <a:t> &gt; </a:t>
            </a:r>
            <a:r>
              <a:rPr lang="en-US" sz="3200" dirty="0" err="1">
                <a:latin typeface="Book Antiqua" pitchFamily="18" charset="0"/>
              </a:rPr>
              <a:t>ie</a:t>
            </a:r>
            <a:r>
              <a:rPr lang="en-US" sz="3200" dirty="0">
                <a:latin typeface="Book Antiqua" pitchFamily="18" charset="0"/>
              </a:rPr>
              <a:t>: </a:t>
            </a:r>
            <a:r>
              <a:rPr lang="en-US" sz="3200" i="1" dirty="0" err="1">
                <a:latin typeface="Book Antiqua" pitchFamily="18" charset="0"/>
              </a:rPr>
              <a:t>f</a:t>
            </a:r>
            <a:r>
              <a:rPr lang="en-US" sz="3200" i="1" dirty="0" err="1">
                <a:solidFill>
                  <a:srgbClr val="C00000"/>
                </a:solidFill>
                <a:latin typeface="Book Antiqua" pitchFamily="18" charset="0"/>
              </a:rPr>
              <a:t>eo</a:t>
            </a:r>
            <a:r>
              <a:rPr lang="en-US" sz="3200" i="1" dirty="0" err="1">
                <a:latin typeface="Book Antiqua" pitchFamily="18" charset="0"/>
              </a:rPr>
              <a:t>r</a:t>
            </a:r>
            <a:r>
              <a:rPr lang="en-US" sz="3200" i="1" dirty="0">
                <a:latin typeface="Book Antiqua" pitchFamily="18" charset="0"/>
              </a:rPr>
              <a:t> - </a:t>
            </a:r>
            <a:r>
              <a:rPr lang="en-US" sz="3200" i="1" dirty="0" err="1">
                <a:latin typeface="Book Antiqua" pitchFamily="18" charset="0"/>
              </a:rPr>
              <a:t>f</a:t>
            </a:r>
            <a:r>
              <a:rPr lang="en-US" sz="3200" i="1" dirty="0" err="1">
                <a:solidFill>
                  <a:srgbClr val="C00000"/>
                </a:solidFill>
                <a:latin typeface="Book Antiqua" pitchFamily="18" charset="0"/>
              </a:rPr>
              <a:t>ie</a:t>
            </a:r>
            <a:r>
              <a:rPr lang="en-US" sz="3200" i="1" dirty="0" err="1">
                <a:latin typeface="Book Antiqua" pitchFamily="18" charset="0"/>
              </a:rPr>
              <a:t>rra</a:t>
            </a:r>
            <a:r>
              <a:rPr lang="en-US" sz="3200" i="1" dirty="0">
                <a:latin typeface="Book Antiqua" pitchFamily="18" charset="0"/>
              </a:rPr>
              <a:t> </a:t>
            </a:r>
            <a:r>
              <a:rPr lang="en-US" sz="3200" dirty="0">
                <a:latin typeface="Book Antiqua" pitchFamily="18" charset="0"/>
              </a:rPr>
              <a:t>(further)</a:t>
            </a:r>
            <a:endParaRPr lang="ru-RU" sz="3200" dirty="0">
              <a:latin typeface="Book Antiqua" pitchFamily="18" charset="0"/>
            </a:endParaRPr>
          </a:p>
          <a:p>
            <a:r>
              <a:rPr lang="en-US" sz="3200" dirty="0" err="1">
                <a:latin typeface="Book Antiqua" pitchFamily="18" charset="0"/>
              </a:rPr>
              <a:t>ea</a:t>
            </a:r>
            <a:r>
              <a:rPr lang="en-US" sz="3200" dirty="0">
                <a:latin typeface="Book Antiqua" pitchFamily="18" charset="0"/>
              </a:rPr>
              <a:t> &gt; </a:t>
            </a:r>
            <a:r>
              <a:rPr lang="en-US" sz="3200" dirty="0" err="1">
                <a:latin typeface="Book Antiqua" pitchFamily="18" charset="0"/>
              </a:rPr>
              <a:t>ie</a:t>
            </a:r>
            <a:r>
              <a:rPr lang="en-US" sz="3200" dirty="0">
                <a:latin typeface="Book Antiqua" pitchFamily="18" charset="0"/>
              </a:rPr>
              <a:t>: </a:t>
            </a:r>
            <a:r>
              <a:rPr lang="en-US" sz="3200" i="1" dirty="0" err="1">
                <a:latin typeface="Book Antiqua" pitchFamily="18" charset="0"/>
              </a:rPr>
              <a:t>h</a:t>
            </a:r>
            <a:r>
              <a:rPr lang="en-US" sz="3200" i="1" dirty="0" err="1">
                <a:solidFill>
                  <a:srgbClr val="C00000"/>
                </a:solidFill>
                <a:latin typeface="Book Antiqua" pitchFamily="18" charset="0"/>
              </a:rPr>
              <a:t>ēa</a:t>
            </a:r>
            <a:r>
              <a:rPr lang="en-US" sz="3200" i="1" dirty="0" err="1">
                <a:latin typeface="Book Antiqua" pitchFamily="18" charset="0"/>
              </a:rPr>
              <a:t>r</a:t>
            </a:r>
            <a:r>
              <a:rPr lang="en-US" sz="3200" i="1" dirty="0" err="1">
                <a:solidFill>
                  <a:srgbClr val="C00000"/>
                </a:solidFill>
                <a:latin typeface="Book Antiqua" pitchFamily="18" charset="0"/>
              </a:rPr>
              <a:t>i</a:t>
            </a:r>
            <a:r>
              <a:rPr lang="en-US" sz="3200" i="1" dirty="0" err="1">
                <a:latin typeface="Book Antiqua" pitchFamily="18" charset="0"/>
              </a:rPr>
              <a:t>an</a:t>
            </a:r>
            <a:r>
              <a:rPr lang="en-US" sz="3200" i="1" dirty="0">
                <a:latin typeface="Book Antiqua" pitchFamily="18" charset="0"/>
              </a:rPr>
              <a:t> </a:t>
            </a:r>
            <a:r>
              <a:rPr lang="en-US" sz="3200" dirty="0">
                <a:latin typeface="Book Antiqua" pitchFamily="18" charset="0"/>
              </a:rPr>
              <a:t>- </a:t>
            </a:r>
            <a:r>
              <a:rPr lang="en-US" sz="3200" i="1" dirty="0" err="1">
                <a:latin typeface="Book Antiqua" pitchFamily="18" charset="0"/>
              </a:rPr>
              <a:t>h</a:t>
            </a:r>
            <a:r>
              <a:rPr lang="en-US" sz="3200" i="1" dirty="0" err="1">
                <a:solidFill>
                  <a:srgbClr val="C00000"/>
                </a:solidFill>
                <a:latin typeface="Book Antiqua" pitchFamily="18" charset="0"/>
              </a:rPr>
              <a:t>īe</a:t>
            </a:r>
            <a:r>
              <a:rPr lang="en-US" sz="3200" i="1" dirty="0" err="1">
                <a:latin typeface="Book Antiqua" pitchFamily="18" charset="0"/>
              </a:rPr>
              <a:t>ran</a:t>
            </a:r>
            <a:r>
              <a:rPr lang="en-US" sz="3200" i="1" dirty="0">
                <a:latin typeface="Book Antiqua" pitchFamily="18" charset="0"/>
              </a:rPr>
              <a:t> </a:t>
            </a:r>
            <a:r>
              <a:rPr lang="en-US" sz="3200" dirty="0">
                <a:latin typeface="Book Antiqua" pitchFamily="18" charset="0"/>
              </a:rPr>
              <a:t>(hear)</a:t>
            </a:r>
            <a:endParaRPr lang="ru-RU" sz="3200" dirty="0">
              <a:latin typeface="Book Antiqua" pitchFamily="18" charset="0"/>
            </a:endParaRPr>
          </a:p>
          <a:p>
            <a:r>
              <a:rPr lang="en-US" sz="3200" dirty="0" err="1">
                <a:latin typeface="Book Antiqua" pitchFamily="18" charset="0"/>
              </a:rPr>
              <a:t>ēō</a:t>
            </a:r>
            <a:r>
              <a:rPr lang="en-US" sz="3200" dirty="0">
                <a:latin typeface="Book Antiqua" pitchFamily="18" charset="0"/>
              </a:rPr>
              <a:t> &gt; </a:t>
            </a:r>
            <a:r>
              <a:rPr lang="en-US" sz="3200" dirty="0" err="1">
                <a:latin typeface="Book Antiqua" pitchFamily="18" charset="0"/>
              </a:rPr>
              <a:t>īē</a:t>
            </a:r>
            <a:r>
              <a:rPr lang="en-US" sz="3200" dirty="0">
                <a:latin typeface="Book Antiqua" pitchFamily="18" charset="0"/>
              </a:rPr>
              <a:t>: 3</a:t>
            </a:r>
            <a:r>
              <a:rPr lang="en-US" sz="3200" i="1" dirty="0">
                <a:latin typeface="Book Antiqua" pitchFamily="18" charset="0"/>
              </a:rPr>
              <a:t>etr</a:t>
            </a:r>
            <a:r>
              <a:rPr lang="en-US" sz="3200" i="1" dirty="0">
                <a:solidFill>
                  <a:srgbClr val="C00000"/>
                </a:solidFill>
                <a:latin typeface="Book Antiqua" pitchFamily="18" charset="0"/>
              </a:rPr>
              <a:t>ēo</a:t>
            </a:r>
            <a:r>
              <a:rPr lang="en-US" sz="3200" i="1" dirty="0">
                <a:latin typeface="Book Antiqua" pitchFamily="18" charset="0"/>
              </a:rPr>
              <a:t>w</a:t>
            </a:r>
            <a:r>
              <a:rPr lang="en-US" sz="3200" i="1" dirty="0">
                <a:solidFill>
                  <a:srgbClr val="C00000"/>
                </a:solidFill>
                <a:latin typeface="Book Antiqua" pitchFamily="18" charset="0"/>
              </a:rPr>
              <a:t>i</a:t>
            </a:r>
            <a:r>
              <a:rPr lang="en-US" sz="3200" i="1" dirty="0">
                <a:latin typeface="Book Antiqua" pitchFamily="18" charset="0"/>
              </a:rPr>
              <a:t> - 3etr</a:t>
            </a:r>
            <a:r>
              <a:rPr lang="en-US" sz="3200" i="1" dirty="0">
                <a:solidFill>
                  <a:srgbClr val="C00000"/>
                </a:solidFill>
                <a:latin typeface="Book Antiqua" pitchFamily="18" charset="0"/>
              </a:rPr>
              <a:t>īe</a:t>
            </a:r>
            <a:r>
              <a:rPr lang="en-US" sz="3200" i="1" dirty="0">
                <a:latin typeface="Book Antiqua" pitchFamily="18" charset="0"/>
              </a:rPr>
              <a:t>we </a:t>
            </a:r>
            <a:r>
              <a:rPr lang="en-US" sz="3200" dirty="0">
                <a:latin typeface="Book Antiqua" pitchFamily="18" charset="0"/>
              </a:rPr>
              <a:t>(true)</a:t>
            </a:r>
            <a:endParaRPr lang="ru-RU" sz="3200" dirty="0">
              <a:latin typeface="Book Antiqua" pitchFamily="18" charset="0"/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46732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88640"/>
            <a:ext cx="8424936" cy="640871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Diphthongization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palatal consonants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400" i="1" dirty="0">
              <a:latin typeface="Book Antiqua" pitchFamily="18" charset="0"/>
              <a:cs typeface="Times New Roman" pitchFamily="18" charset="0"/>
            </a:endParaRPr>
          </a:p>
          <a:p>
            <a:r>
              <a:rPr lang="en-US" sz="3200" i="1" dirty="0" err="1">
                <a:latin typeface="Book Antiqua" pitchFamily="18" charset="0"/>
                <a:cs typeface="Times New Roman" pitchFamily="18" charset="0"/>
              </a:rPr>
              <a:t>sk</a:t>
            </a:r>
            <a:r>
              <a:rPr lang="en-US" sz="3200" i="1" dirty="0">
                <a:latin typeface="Book Antiqua" pitchFamily="18" charset="0"/>
                <a:cs typeface="Times New Roman" pitchFamily="18" charset="0"/>
              </a:rPr>
              <a:t>', k‘, </a:t>
            </a:r>
            <a:r>
              <a:rPr lang="en-US" sz="3200" dirty="0">
                <a:latin typeface="Book Antiqua" pitchFamily="18" charset="0"/>
                <a:cs typeface="Times New Roman" pitchFamily="18" charset="0"/>
              </a:rPr>
              <a:t>j (spelt </a:t>
            </a:r>
            <a:r>
              <a:rPr lang="en-US" sz="3200" i="1" dirty="0" err="1">
                <a:latin typeface="Book Antiqua" pitchFamily="18" charset="0"/>
                <a:cs typeface="Times New Roman" pitchFamily="18" charset="0"/>
              </a:rPr>
              <a:t>sc</a:t>
            </a:r>
            <a:r>
              <a:rPr lang="en-US" sz="3200" i="1" dirty="0">
                <a:latin typeface="Book Antiqua" pitchFamily="18" charset="0"/>
                <a:cs typeface="Times New Roman" pitchFamily="18" charset="0"/>
              </a:rPr>
              <a:t>, c, </a:t>
            </a:r>
            <a:r>
              <a:rPr lang="en-US" sz="3200" dirty="0">
                <a:latin typeface="Book Antiqua" pitchFamily="18" charset="0"/>
                <a:cs typeface="Times New Roman" pitchFamily="18" charset="0"/>
              </a:rPr>
              <a:t>3) developed diphthongs after themselves </a:t>
            </a:r>
            <a:endParaRPr lang="ru-RU" sz="3200" dirty="0">
              <a:latin typeface="Book Antiqua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Book Antiqua" pitchFamily="18" charset="0"/>
                <a:cs typeface="Times New Roman" pitchFamily="18" charset="0"/>
              </a:rPr>
              <a:t>a – </a:t>
            </a:r>
            <a:r>
              <a:rPr lang="en-US" sz="3200" dirty="0" err="1">
                <a:latin typeface="Book Antiqua" pitchFamily="18" charset="0"/>
                <a:cs typeface="Times New Roman" pitchFamily="18" charset="0"/>
              </a:rPr>
              <a:t>ea</a:t>
            </a:r>
            <a:r>
              <a:rPr lang="en-US" sz="3200" dirty="0">
                <a:latin typeface="Book Antiqua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latin typeface="Book Antiqua" pitchFamily="18" charset="0"/>
                <a:cs typeface="Times New Roman" pitchFamily="18" charset="0"/>
              </a:rPr>
              <a:t>sk</a:t>
            </a:r>
            <a:r>
              <a:rPr lang="en-US" sz="3200" i="1" dirty="0" err="1">
                <a:solidFill>
                  <a:srgbClr val="C00000"/>
                </a:solidFill>
                <a:latin typeface="Book Antiqua" pitchFamily="18" charset="0"/>
                <a:cs typeface="Times New Roman" pitchFamily="18" charset="0"/>
              </a:rPr>
              <a:t>a</a:t>
            </a:r>
            <a:r>
              <a:rPr lang="en-US" sz="3200" i="1" dirty="0" err="1">
                <a:latin typeface="Book Antiqua" pitchFamily="18" charset="0"/>
                <a:cs typeface="Times New Roman" pitchFamily="18" charset="0"/>
              </a:rPr>
              <a:t>l</a:t>
            </a:r>
            <a:r>
              <a:rPr lang="en-US" sz="3200" i="1" dirty="0">
                <a:latin typeface="Book Antiqua" pitchFamily="18" charset="0"/>
                <a:cs typeface="Times New Roman" pitchFamily="18" charset="0"/>
              </a:rPr>
              <a:t> — </a:t>
            </a:r>
            <a:r>
              <a:rPr lang="en-US" sz="3200" i="1" dirty="0" err="1">
                <a:latin typeface="Book Antiqua" pitchFamily="18" charset="0"/>
                <a:cs typeface="Times New Roman" pitchFamily="18" charset="0"/>
              </a:rPr>
              <a:t>sc</a:t>
            </a:r>
            <a:r>
              <a:rPr lang="en-US" sz="3200" i="1" dirty="0" err="1">
                <a:solidFill>
                  <a:srgbClr val="C00000"/>
                </a:solidFill>
                <a:latin typeface="Book Antiqua" pitchFamily="18" charset="0"/>
                <a:cs typeface="Times New Roman" pitchFamily="18" charset="0"/>
              </a:rPr>
              <a:t>ea</a:t>
            </a:r>
            <a:r>
              <a:rPr lang="en-US" sz="3200" i="1" dirty="0" err="1">
                <a:latin typeface="Book Antiqua" pitchFamily="18" charset="0"/>
                <a:cs typeface="Times New Roman" pitchFamily="18" charset="0"/>
              </a:rPr>
              <a:t>l</a:t>
            </a:r>
            <a:r>
              <a:rPr lang="en-US" sz="3200" i="1" dirty="0">
                <a:latin typeface="Book Antiqua" pitchFamily="18" charset="0"/>
                <a:cs typeface="Times New Roman" pitchFamily="18" charset="0"/>
              </a:rPr>
              <a:t> – </a:t>
            </a:r>
            <a:r>
              <a:rPr lang="en-US" sz="3200" dirty="0">
                <a:latin typeface="Book Antiqua" pitchFamily="18" charset="0"/>
                <a:cs typeface="Times New Roman" pitchFamily="18" charset="0"/>
              </a:rPr>
              <a:t>shall</a:t>
            </a:r>
            <a:endParaRPr lang="ru-RU" sz="3200" dirty="0">
              <a:latin typeface="Book Antiqua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Book Antiqua" pitchFamily="18" charset="0"/>
                <a:cs typeface="Times New Roman" pitchFamily="18" charset="0"/>
              </a:rPr>
              <a:t>ā &gt; </a:t>
            </a:r>
            <a:r>
              <a:rPr lang="en-US" sz="3200" dirty="0" err="1">
                <a:latin typeface="Book Antiqua" pitchFamily="18" charset="0"/>
                <a:cs typeface="Times New Roman" pitchFamily="18" charset="0"/>
              </a:rPr>
              <a:t>ēa</a:t>
            </a:r>
            <a:r>
              <a:rPr lang="en-US" sz="3200" dirty="0">
                <a:latin typeface="Book Antiqua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latin typeface="Book Antiqua" pitchFamily="18" charset="0"/>
                <a:cs typeface="Times New Roman" pitchFamily="18" charset="0"/>
              </a:rPr>
              <a:t>sk</a:t>
            </a:r>
            <a:r>
              <a:rPr lang="en-US" sz="3200" i="1" dirty="0" err="1">
                <a:solidFill>
                  <a:srgbClr val="C00000"/>
                </a:solidFill>
                <a:latin typeface="Book Antiqua" pitchFamily="18" charset="0"/>
                <a:cs typeface="Times New Roman" pitchFamily="18" charset="0"/>
              </a:rPr>
              <a:t>ā</a:t>
            </a:r>
            <a:r>
              <a:rPr lang="en-US" sz="3200" i="1" dirty="0" err="1">
                <a:latin typeface="Book Antiqua" pitchFamily="18" charset="0"/>
                <a:cs typeface="Times New Roman" pitchFamily="18" charset="0"/>
              </a:rPr>
              <a:t>ggwon</a:t>
            </a:r>
            <a:r>
              <a:rPr lang="en-US" sz="3200" i="1" dirty="0">
                <a:latin typeface="Book Antiqua" pitchFamily="18" charset="0"/>
                <a:cs typeface="Times New Roman" pitchFamily="18" charset="0"/>
              </a:rPr>
              <a:t> - </a:t>
            </a:r>
            <a:r>
              <a:rPr lang="en-US" sz="3200" i="1" dirty="0" err="1">
                <a:latin typeface="Book Antiqua" pitchFamily="18" charset="0"/>
                <a:cs typeface="Times New Roman" pitchFamily="18" charset="0"/>
              </a:rPr>
              <a:t>sc</a:t>
            </a:r>
            <a:r>
              <a:rPr lang="en-US" sz="3200" i="1" dirty="0" err="1">
                <a:solidFill>
                  <a:srgbClr val="C00000"/>
                </a:solidFill>
                <a:latin typeface="Book Antiqua" pitchFamily="18" charset="0"/>
                <a:cs typeface="Times New Roman" pitchFamily="18" charset="0"/>
              </a:rPr>
              <a:t>ē</a:t>
            </a:r>
            <a:r>
              <a:rPr lang="en-US" sz="3200" i="1" dirty="0" err="1">
                <a:latin typeface="Book Antiqua" pitchFamily="18" charset="0"/>
                <a:cs typeface="Times New Roman" pitchFamily="18" charset="0"/>
              </a:rPr>
              <a:t>awian</a:t>
            </a:r>
            <a:r>
              <a:rPr lang="en-US" sz="3200" i="1" dirty="0">
                <a:latin typeface="Book Antiqua" pitchFamily="18" charset="0"/>
                <a:cs typeface="Times New Roman" pitchFamily="18" charset="0"/>
              </a:rPr>
              <a:t> – scavenger </a:t>
            </a:r>
            <a:endParaRPr lang="ru-RU" sz="3200" dirty="0">
              <a:latin typeface="Book Antiqua" pitchFamily="18" charset="0"/>
              <a:cs typeface="Times New Roman" pitchFamily="18" charset="0"/>
            </a:endParaRPr>
          </a:p>
          <a:p>
            <a:r>
              <a:rPr lang="de-DE" sz="3200" dirty="0">
                <a:latin typeface="Book Antiqua" pitchFamily="18" charset="0"/>
                <a:cs typeface="Times New Roman" pitchFamily="18" charset="0"/>
              </a:rPr>
              <a:t>e – </a:t>
            </a:r>
            <a:r>
              <a:rPr lang="de-DE" sz="3200" dirty="0" err="1">
                <a:latin typeface="Book Antiqua" pitchFamily="18" charset="0"/>
                <a:cs typeface="Times New Roman" pitchFamily="18" charset="0"/>
              </a:rPr>
              <a:t>ie</a:t>
            </a:r>
            <a:r>
              <a:rPr lang="de-DE" sz="3200" dirty="0">
                <a:latin typeface="Book Antiqua" pitchFamily="18" charset="0"/>
                <a:cs typeface="Times New Roman" pitchFamily="18" charset="0"/>
              </a:rPr>
              <a:t>: 3</a:t>
            </a:r>
            <a:r>
              <a:rPr lang="de-DE" sz="3200" i="1" dirty="0">
                <a:solidFill>
                  <a:srgbClr val="C00000"/>
                </a:solidFill>
                <a:latin typeface="Book Antiqua" pitchFamily="18" charset="0"/>
                <a:cs typeface="Times New Roman" pitchFamily="18" charset="0"/>
              </a:rPr>
              <a:t>e</a:t>
            </a:r>
            <a:r>
              <a:rPr lang="de-DE" sz="3200" i="1" dirty="0">
                <a:latin typeface="Book Antiqua" pitchFamily="18" charset="0"/>
                <a:cs typeface="Times New Roman" pitchFamily="18" charset="0"/>
              </a:rPr>
              <a:t>fan - 3</a:t>
            </a:r>
            <a:r>
              <a:rPr lang="de-DE" sz="3200" i="1" dirty="0">
                <a:solidFill>
                  <a:srgbClr val="C00000"/>
                </a:solidFill>
                <a:latin typeface="Book Antiqua" pitchFamily="18" charset="0"/>
                <a:cs typeface="Times New Roman" pitchFamily="18" charset="0"/>
              </a:rPr>
              <a:t>ie</a:t>
            </a:r>
            <a:r>
              <a:rPr lang="de-DE" sz="3200" i="1" dirty="0">
                <a:latin typeface="Book Antiqua" pitchFamily="18" charset="0"/>
                <a:cs typeface="Times New Roman" pitchFamily="18" charset="0"/>
              </a:rPr>
              <a:t>fan </a:t>
            </a:r>
            <a:r>
              <a:rPr lang="de-DE" sz="3200" dirty="0">
                <a:latin typeface="Book Antiqua" pitchFamily="18" charset="0"/>
                <a:cs typeface="Times New Roman" pitchFamily="18" charset="0"/>
              </a:rPr>
              <a:t>(</a:t>
            </a:r>
            <a:r>
              <a:rPr lang="de-DE" sz="3200" dirty="0" err="1">
                <a:latin typeface="Book Antiqua" pitchFamily="18" charset="0"/>
                <a:cs typeface="Times New Roman" pitchFamily="18" charset="0"/>
              </a:rPr>
              <a:t>give</a:t>
            </a:r>
            <a:r>
              <a:rPr lang="de-DE" sz="3200" dirty="0">
                <a:latin typeface="Book Antiqua" pitchFamily="18" charset="0"/>
                <a:cs typeface="Times New Roman" pitchFamily="18" charset="0"/>
              </a:rPr>
              <a:t>)</a:t>
            </a:r>
            <a:endParaRPr lang="ru-RU" sz="3200" dirty="0">
              <a:latin typeface="Book Antiqua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Book Antiqua" pitchFamily="18" charset="0"/>
                <a:cs typeface="Times New Roman" pitchFamily="18" charset="0"/>
              </a:rPr>
              <a:t>æ – </a:t>
            </a:r>
            <a:r>
              <a:rPr lang="en-US" sz="3200" dirty="0" err="1">
                <a:latin typeface="Book Antiqua" pitchFamily="18" charset="0"/>
                <a:cs typeface="Times New Roman" pitchFamily="18" charset="0"/>
              </a:rPr>
              <a:t>ea</a:t>
            </a:r>
            <a:r>
              <a:rPr lang="en-US" sz="3200" dirty="0">
                <a:latin typeface="Book Antiqua" pitchFamily="18" charset="0"/>
                <a:cs typeface="Times New Roman" pitchFamily="18" charset="0"/>
              </a:rPr>
              <a:t>: 3</a:t>
            </a:r>
            <a:r>
              <a:rPr lang="en-US" sz="3200" dirty="0">
                <a:solidFill>
                  <a:srgbClr val="C00000"/>
                </a:solidFill>
                <a:latin typeface="Book Antiqua" pitchFamily="18" charset="0"/>
                <a:cs typeface="Times New Roman" pitchFamily="18" charset="0"/>
              </a:rPr>
              <a:t>æ</a:t>
            </a:r>
            <a:r>
              <a:rPr lang="en-US" sz="3200" dirty="0">
                <a:latin typeface="Book Antiqua" pitchFamily="18" charset="0"/>
                <a:cs typeface="Times New Roman" pitchFamily="18" charset="0"/>
              </a:rPr>
              <a:t>f- 3</a:t>
            </a:r>
            <a:r>
              <a:rPr lang="en-US" sz="3200" dirty="0">
                <a:solidFill>
                  <a:srgbClr val="C00000"/>
                </a:solidFill>
                <a:latin typeface="Book Antiqua" pitchFamily="18" charset="0"/>
                <a:cs typeface="Times New Roman" pitchFamily="18" charset="0"/>
              </a:rPr>
              <a:t>ea</a:t>
            </a:r>
            <a:r>
              <a:rPr lang="en-US" sz="3200" dirty="0">
                <a:latin typeface="Book Antiqua" pitchFamily="18" charset="0"/>
                <a:cs typeface="Times New Roman" pitchFamily="18" charset="0"/>
              </a:rPr>
              <a:t>f (gave)</a:t>
            </a:r>
            <a:endParaRPr lang="ru-RU" sz="3200" dirty="0">
              <a:latin typeface="Book Antiqua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Book Antiqua" pitchFamily="18" charset="0"/>
                <a:cs typeface="Times New Roman" pitchFamily="18" charset="0"/>
              </a:rPr>
              <a:t>æ (long) &gt; </a:t>
            </a:r>
            <a:r>
              <a:rPr lang="en-US" sz="3200" dirty="0" err="1">
                <a:latin typeface="Book Antiqua" pitchFamily="18" charset="0"/>
                <a:cs typeface="Times New Roman" pitchFamily="18" charset="0"/>
              </a:rPr>
              <a:t>ēā</a:t>
            </a:r>
            <a:r>
              <a:rPr lang="en-US" sz="3200" dirty="0">
                <a:latin typeface="Book Antiqua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latin typeface="Book Antiqua" pitchFamily="18" charset="0"/>
                <a:cs typeface="Times New Roman" pitchFamily="18" charset="0"/>
              </a:rPr>
              <a:t>j</a:t>
            </a:r>
            <a:r>
              <a:rPr lang="en-US" sz="3200" i="1" dirty="0" err="1">
                <a:solidFill>
                  <a:srgbClr val="C00000"/>
                </a:solidFill>
                <a:latin typeface="Book Antiqua" pitchFamily="18" charset="0"/>
                <a:cs typeface="Times New Roman" pitchFamily="18" charset="0"/>
              </a:rPr>
              <a:t>ā</a:t>
            </a:r>
            <a:r>
              <a:rPr lang="en-US" sz="3200" i="1" dirty="0" err="1">
                <a:latin typeface="Book Antiqua" pitchFamily="18" charset="0"/>
                <a:cs typeface="Times New Roman" pitchFamily="18" charset="0"/>
              </a:rPr>
              <a:t>r</a:t>
            </a:r>
            <a:r>
              <a:rPr lang="en-US" sz="3200" i="1" dirty="0">
                <a:latin typeface="Book Antiqua" pitchFamily="18" charset="0"/>
                <a:cs typeface="Times New Roman" pitchFamily="18" charset="0"/>
              </a:rPr>
              <a:t> - </a:t>
            </a:r>
            <a:r>
              <a:rPr lang="en-US" sz="3200" i="1" dirty="0" err="1">
                <a:latin typeface="Book Antiqua" pitchFamily="18" charset="0"/>
                <a:cs typeface="Times New Roman" pitchFamily="18" charset="0"/>
              </a:rPr>
              <a:t>j</a:t>
            </a:r>
            <a:r>
              <a:rPr lang="en-US" sz="3200" i="1" dirty="0" err="1">
                <a:solidFill>
                  <a:srgbClr val="C00000"/>
                </a:solidFill>
                <a:latin typeface="Book Antiqua" pitchFamily="18" charset="0"/>
                <a:cs typeface="Times New Roman" pitchFamily="18" charset="0"/>
              </a:rPr>
              <a:t>ēā</a:t>
            </a:r>
            <a:r>
              <a:rPr lang="en-US" sz="3200" i="1" dirty="0" err="1">
                <a:latin typeface="Book Antiqua" pitchFamily="18" charset="0"/>
                <a:cs typeface="Times New Roman" pitchFamily="18" charset="0"/>
              </a:rPr>
              <a:t>r</a:t>
            </a:r>
            <a:r>
              <a:rPr lang="en-US" sz="3200" i="1" dirty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Book Antiqua" pitchFamily="18" charset="0"/>
                <a:cs typeface="Times New Roman" pitchFamily="18" charset="0"/>
              </a:rPr>
              <a:t>(year) </a:t>
            </a:r>
            <a:endParaRPr lang="ru-RU" sz="3200" dirty="0">
              <a:latin typeface="Book Antiqua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Book Antiqua" pitchFamily="18" charset="0"/>
                <a:cs typeface="Times New Roman" pitchFamily="18" charset="0"/>
              </a:rPr>
              <a:t>o &gt; </a:t>
            </a:r>
            <a:r>
              <a:rPr lang="en-US" sz="3200" dirty="0" err="1">
                <a:latin typeface="Book Antiqua" pitchFamily="18" charset="0"/>
                <a:cs typeface="Times New Roman" pitchFamily="18" charset="0"/>
              </a:rPr>
              <a:t>eo</a:t>
            </a:r>
            <a:r>
              <a:rPr lang="en-US" sz="3200" dirty="0">
                <a:latin typeface="Book Antiqua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latin typeface="Book Antiqua" pitchFamily="18" charset="0"/>
                <a:cs typeface="Times New Roman" pitchFamily="18" charset="0"/>
              </a:rPr>
              <a:t>sc</a:t>
            </a:r>
            <a:r>
              <a:rPr lang="en-US" sz="3200" i="1" dirty="0" err="1">
                <a:solidFill>
                  <a:srgbClr val="C00000"/>
                </a:solidFill>
                <a:latin typeface="Book Antiqua" pitchFamily="18" charset="0"/>
                <a:cs typeface="Times New Roman" pitchFamily="18" charset="0"/>
              </a:rPr>
              <a:t>o</a:t>
            </a:r>
            <a:r>
              <a:rPr lang="en-US" sz="3200" i="1" dirty="0" err="1">
                <a:latin typeface="Book Antiqua" pitchFamily="18" charset="0"/>
                <a:cs typeface="Times New Roman" pitchFamily="18" charset="0"/>
              </a:rPr>
              <a:t>rt</a:t>
            </a:r>
            <a:r>
              <a:rPr lang="en-US" sz="3200" i="1" dirty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Book Antiqua" pitchFamily="18" charset="0"/>
                <a:cs typeface="Times New Roman" pitchFamily="18" charset="0"/>
              </a:rPr>
              <a:t>- </a:t>
            </a:r>
            <a:r>
              <a:rPr lang="en-US" sz="3200" i="1" dirty="0" err="1">
                <a:latin typeface="Book Antiqua" pitchFamily="18" charset="0"/>
                <a:cs typeface="Times New Roman" pitchFamily="18" charset="0"/>
              </a:rPr>
              <a:t>sc</a:t>
            </a:r>
            <a:r>
              <a:rPr lang="en-US" sz="3200" i="1" dirty="0" err="1">
                <a:solidFill>
                  <a:srgbClr val="C00000"/>
                </a:solidFill>
                <a:latin typeface="Book Antiqua" pitchFamily="18" charset="0"/>
                <a:cs typeface="Times New Roman" pitchFamily="18" charset="0"/>
              </a:rPr>
              <a:t>eo</a:t>
            </a:r>
            <a:r>
              <a:rPr lang="en-US" sz="3200" i="1" dirty="0" err="1">
                <a:latin typeface="Book Antiqua" pitchFamily="18" charset="0"/>
                <a:cs typeface="Times New Roman" pitchFamily="18" charset="0"/>
              </a:rPr>
              <a:t>rt</a:t>
            </a:r>
            <a:r>
              <a:rPr lang="en-US" sz="3200" i="1" dirty="0">
                <a:latin typeface="Book Antiqua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Book Antiqua" pitchFamily="18" charset="0"/>
                <a:cs typeface="Times New Roman" pitchFamily="18" charset="0"/>
              </a:rPr>
              <a:t>(short)</a:t>
            </a:r>
            <a:endParaRPr lang="ru-RU" sz="3200" dirty="0">
              <a:latin typeface="Book Antiqua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9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332656"/>
            <a:ext cx="8568952" cy="619268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 / Velar Mutation</a:t>
            </a:r>
          </a:p>
          <a:p>
            <a:endParaRPr lang="en-US" sz="2600" b="1" dirty="0"/>
          </a:p>
          <a:p>
            <a:r>
              <a:rPr lang="en-US" sz="3200" b="1" i="1" dirty="0"/>
              <a:t>o</a:t>
            </a:r>
            <a:r>
              <a:rPr lang="en-US" sz="3200" i="1" dirty="0"/>
              <a:t> </a:t>
            </a:r>
            <a:r>
              <a:rPr lang="en-US" sz="3200" dirty="0"/>
              <a:t>/</a:t>
            </a:r>
            <a:r>
              <a:rPr lang="en-US" sz="3200" b="1" i="1" dirty="0"/>
              <a:t>u </a:t>
            </a:r>
            <a:r>
              <a:rPr lang="en-US" sz="3200" dirty="0"/>
              <a:t>influenced the preceding syllable vowel </a:t>
            </a:r>
          </a:p>
          <a:p>
            <a:r>
              <a:rPr lang="en-US" sz="3200" i="1" dirty="0" err="1"/>
              <a:t>i</a:t>
            </a:r>
            <a:r>
              <a:rPr lang="en-US" sz="3200" i="1" dirty="0"/>
              <a:t> – </a:t>
            </a:r>
            <a:r>
              <a:rPr lang="en-US" sz="3200" i="1" dirty="0" err="1"/>
              <a:t>io</a:t>
            </a:r>
            <a:r>
              <a:rPr lang="en-US" sz="3200" i="1" dirty="0"/>
              <a:t>: </a:t>
            </a:r>
            <a:r>
              <a:rPr lang="en-US" sz="3200" i="1" dirty="0" err="1"/>
              <a:t>s</a:t>
            </a:r>
            <a:r>
              <a:rPr lang="en-US" sz="3200" i="1" dirty="0" err="1">
                <a:solidFill>
                  <a:srgbClr val="C00000"/>
                </a:solidFill>
              </a:rPr>
              <a:t>i</a:t>
            </a:r>
            <a:r>
              <a:rPr lang="en-US" sz="3200" i="1" dirty="0" err="1"/>
              <a:t>l</a:t>
            </a:r>
            <a:r>
              <a:rPr lang="en-US" sz="3200" i="1" dirty="0" err="1">
                <a:solidFill>
                  <a:srgbClr val="C00000"/>
                </a:solidFill>
              </a:rPr>
              <a:t>u</a:t>
            </a:r>
            <a:r>
              <a:rPr lang="en-US" sz="3200" i="1" dirty="0" err="1"/>
              <a:t>fr</a:t>
            </a:r>
            <a:r>
              <a:rPr lang="en-US" sz="3200" i="1" dirty="0"/>
              <a:t> </a:t>
            </a:r>
            <a:r>
              <a:rPr lang="en-US" sz="3200" dirty="0"/>
              <a:t>- </a:t>
            </a:r>
            <a:r>
              <a:rPr lang="en-US" sz="3200" i="1" dirty="0" err="1"/>
              <a:t>s</a:t>
            </a:r>
            <a:r>
              <a:rPr lang="en-US" sz="3200" i="1" dirty="0" err="1">
                <a:solidFill>
                  <a:srgbClr val="C00000"/>
                </a:solidFill>
              </a:rPr>
              <a:t>io</a:t>
            </a:r>
            <a:r>
              <a:rPr lang="en-US" sz="3200" i="1" dirty="0" err="1"/>
              <a:t>lufr</a:t>
            </a:r>
            <a:r>
              <a:rPr lang="en-US" sz="3200" i="1" dirty="0"/>
              <a:t> </a:t>
            </a:r>
            <a:r>
              <a:rPr lang="en-US" sz="3200" dirty="0"/>
              <a:t>(silver)</a:t>
            </a:r>
            <a:endParaRPr lang="ru-RU" sz="3200" dirty="0"/>
          </a:p>
          <a:p>
            <a:r>
              <a:rPr lang="en-US" sz="3200" dirty="0"/>
              <a:t>e &gt; </a:t>
            </a:r>
            <a:r>
              <a:rPr lang="en-US" sz="3200" dirty="0" err="1"/>
              <a:t>eo</a:t>
            </a:r>
            <a:r>
              <a:rPr lang="en-US" sz="3200" dirty="0"/>
              <a:t>: </a:t>
            </a:r>
            <a:r>
              <a:rPr lang="en-US" sz="3200" i="1" dirty="0" err="1"/>
              <a:t>h</a:t>
            </a:r>
            <a:r>
              <a:rPr lang="en-US" sz="3200" i="1" dirty="0" err="1">
                <a:solidFill>
                  <a:srgbClr val="C00000"/>
                </a:solidFill>
              </a:rPr>
              <a:t>e</a:t>
            </a:r>
            <a:r>
              <a:rPr lang="en-US" sz="3200" i="1" dirty="0" err="1"/>
              <a:t>r</a:t>
            </a:r>
            <a:r>
              <a:rPr lang="en-US" sz="3200" i="1" dirty="0" err="1">
                <a:solidFill>
                  <a:srgbClr val="C00000"/>
                </a:solidFill>
              </a:rPr>
              <a:t>o</a:t>
            </a:r>
            <a:r>
              <a:rPr lang="en-US" sz="3200" i="1" dirty="0" err="1"/>
              <a:t>t</a:t>
            </a:r>
            <a:r>
              <a:rPr lang="en-US" sz="3200" i="1" dirty="0"/>
              <a:t> </a:t>
            </a:r>
            <a:r>
              <a:rPr lang="en-US" sz="3200" dirty="0"/>
              <a:t>- </a:t>
            </a:r>
            <a:r>
              <a:rPr lang="en-US" sz="3200" i="1" dirty="0" err="1"/>
              <a:t>h</a:t>
            </a:r>
            <a:r>
              <a:rPr lang="en-US" sz="3200" i="1" dirty="0" err="1">
                <a:solidFill>
                  <a:srgbClr val="C00000"/>
                </a:solidFill>
              </a:rPr>
              <a:t>eo</a:t>
            </a:r>
            <a:r>
              <a:rPr lang="en-US" sz="3200" i="1" dirty="0" err="1"/>
              <a:t>rot</a:t>
            </a:r>
            <a:r>
              <a:rPr lang="en-US" sz="3200" i="1" dirty="0"/>
              <a:t> </a:t>
            </a:r>
            <a:r>
              <a:rPr lang="en-US" sz="3200" dirty="0"/>
              <a:t>(hart - male of the deer)</a:t>
            </a:r>
            <a:endParaRPr lang="ru-RU" sz="3200" dirty="0"/>
          </a:p>
          <a:p>
            <a:r>
              <a:rPr lang="en-US" sz="3200" dirty="0"/>
              <a:t>a &gt; </a:t>
            </a:r>
            <a:r>
              <a:rPr lang="en-US" sz="3200" dirty="0" err="1"/>
              <a:t>ea</a:t>
            </a:r>
            <a:r>
              <a:rPr lang="en-US" sz="3200" dirty="0"/>
              <a:t>: </a:t>
            </a:r>
            <a:r>
              <a:rPr lang="en-US" sz="3200" i="1" dirty="0" err="1"/>
              <a:t>s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i="1" dirty="0" err="1"/>
              <a:t>r</a:t>
            </a:r>
            <a:r>
              <a:rPr lang="en-US" sz="3200" i="1" dirty="0" err="1">
                <a:solidFill>
                  <a:srgbClr val="C00000"/>
                </a:solidFill>
              </a:rPr>
              <a:t>u</a:t>
            </a:r>
            <a:r>
              <a:rPr lang="en-US" sz="3200" i="1" dirty="0"/>
              <a:t> - </a:t>
            </a:r>
            <a:r>
              <a:rPr lang="en-US" sz="3200" i="1" dirty="0" err="1"/>
              <a:t>s</a:t>
            </a:r>
            <a:r>
              <a:rPr lang="en-US" sz="3200" i="1" dirty="0" err="1">
                <a:solidFill>
                  <a:srgbClr val="C00000"/>
                </a:solidFill>
              </a:rPr>
              <a:t>ea</a:t>
            </a:r>
            <a:r>
              <a:rPr lang="en-US" sz="3200" i="1" dirty="0" err="1"/>
              <a:t>ru</a:t>
            </a:r>
            <a:r>
              <a:rPr lang="en-US" sz="3200" i="1" dirty="0"/>
              <a:t> </a:t>
            </a:r>
            <a:r>
              <a:rPr lang="en-US" sz="3200" dirty="0"/>
              <a:t>(sword)</a:t>
            </a:r>
          </a:p>
          <a:p>
            <a:pPr algn="ctr"/>
            <a:endParaRPr lang="en-US" sz="3200" b="1" dirty="0">
              <a:solidFill>
                <a:srgbClr val="C00000"/>
              </a:solidFill>
            </a:endParaRPr>
          </a:p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Mutation before </a:t>
            </a:r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en-US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i="1" dirty="0"/>
              <a:t>a / e </a:t>
            </a:r>
            <a:r>
              <a:rPr lang="en-US" sz="3200" dirty="0"/>
              <a:t>+ </a:t>
            </a:r>
            <a:r>
              <a:rPr lang="en-US" sz="3200" i="1" dirty="0"/>
              <a:t>h </a:t>
            </a:r>
            <a:r>
              <a:rPr lang="en-US" sz="3200" dirty="0"/>
              <a:t>==&gt;&gt; </a:t>
            </a:r>
            <a:r>
              <a:rPr lang="en-US" sz="3200" i="1" dirty="0" err="1"/>
              <a:t>ea</a:t>
            </a:r>
            <a:r>
              <a:rPr lang="en-US" sz="3200" i="1" dirty="0"/>
              <a:t> – </a:t>
            </a:r>
            <a:r>
              <a:rPr lang="en-US" sz="3200" i="1" dirty="0" err="1"/>
              <a:t>ie</a:t>
            </a:r>
            <a:r>
              <a:rPr lang="en-US" sz="3200" i="1" dirty="0"/>
              <a:t> – </a:t>
            </a:r>
            <a:r>
              <a:rPr lang="en-US" sz="3200" i="1" dirty="0" err="1"/>
              <a:t>i</a:t>
            </a:r>
            <a:r>
              <a:rPr lang="en-US" sz="3200" i="1" dirty="0"/>
              <a:t>/y</a:t>
            </a:r>
          </a:p>
          <a:p>
            <a:r>
              <a:rPr lang="en-US" sz="3200" i="1" dirty="0" err="1"/>
              <a:t>n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i="1" dirty="0" err="1"/>
              <a:t>ht</a:t>
            </a:r>
            <a:r>
              <a:rPr lang="en-US" sz="3200" i="1" dirty="0"/>
              <a:t> </a:t>
            </a:r>
            <a:r>
              <a:rPr lang="en-US" sz="3200" dirty="0"/>
              <a:t>- </a:t>
            </a:r>
            <a:r>
              <a:rPr lang="en-US" sz="3200" i="1" dirty="0" err="1"/>
              <a:t>n</a:t>
            </a:r>
            <a:r>
              <a:rPr lang="en-US" sz="3200" i="1" dirty="0" err="1">
                <a:solidFill>
                  <a:srgbClr val="C00000"/>
                </a:solidFill>
              </a:rPr>
              <a:t>ea</a:t>
            </a:r>
            <a:r>
              <a:rPr lang="en-US" sz="3200" i="1" dirty="0" err="1"/>
              <a:t>ht</a:t>
            </a:r>
            <a:r>
              <a:rPr lang="en-US" sz="3200" i="1" dirty="0"/>
              <a:t> </a:t>
            </a:r>
            <a:r>
              <a:rPr lang="en-US" sz="3200" dirty="0"/>
              <a:t>- </a:t>
            </a:r>
            <a:r>
              <a:rPr lang="en-US" sz="3200" i="1" dirty="0" err="1"/>
              <a:t>n</a:t>
            </a:r>
            <a:r>
              <a:rPr lang="en-US" sz="3200" i="1" dirty="0" err="1">
                <a:solidFill>
                  <a:srgbClr val="C00000"/>
                </a:solidFill>
              </a:rPr>
              <a:t>i</a:t>
            </a:r>
            <a:r>
              <a:rPr lang="en-US" sz="3200" i="1" dirty="0" err="1"/>
              <a:t>ht</a:t>
            </a:r>
            <a:r>
              <a:rPr lang="en-US" sz="3200" i="1" dirty="0"/>
              <a:t> </a:t>
            </a:r>
            <a:r>
              <a:rPr lang="en-US" sz="3200" dirty="0"/>
              <a:t>(night)</a:t>
            </a:r>
            <a:endParaRPr lang="ru-RU" sz="3200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45249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476672"/>
            <a:ext cx="8219256" cy="561662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Contraction </a:t>
            </a:r>
            <a:r>
              <a:rPr lang="en-US" sz="3200" dirty="0"/>
              <a:t>(loss of </a:t>
            </a:r>
            <a:r>
              <a:rPr lang="en-US" sz="3200" dirty="0" err="1"/>
              <a:t>intervocal</a:t>
            </a:r>
            <a:r>
              <a:rPr lang="en-US" sz="3200" dirty="0"/>
              <a:t> </a:t>
            </a:r>
            <a:r>
              <a:rPr lang="en-US" sz="3200" i="1" dirty="0"/>
              <a:t>h)</a:t>
            </a:r>
          </a:p>
          <a:p>
            <a:r>
              <a:rPr lang="en-US" sz="3200" dirty="0"/>
              <a:t>a, e, </a:t>
            </a:r>
            <a:r>
              <a:rPr lang="en-US" sz="3200" dirty="0" err="1"/>
              <a:t>i</a:t>
            </a:r>
            <a:r>
              <a:rPr lang="en-US" sz="3200" dirty="0"/>
              <a:t>, o + h + any vowel</a:t>
            </a:r>
          </a:p>
          <a:p>
            <a:r>
              <a:rPr lang="en-US" sz="3200" i="1" dirty="0" err="1"/>
              <a:t>sl</a:t>
            </a:r>
            <a:r>
              <a:rPr lang="en-US" sz="3200" i="1" dirty="0" err="1">
                <a:solidFill>
                  <a:srgbClr val="C00000"/>
                </a:solidFill>
              </a:rPr>
              <a:t>aha</a:t>
            </a:r>
            <a:r>
              <a:rPr lang="en-US" sz="3200" i="1" dirty="0" err="1"/>
              <a:t>n</a:t>
            </a:r>
            <a:r>
              <a:rPr lang="en-US" sz="3200" i="1" dirty="0"/>
              <a:t> - </a:t>
            </a:r>
            <a:r>
              <a:rPr lang="en-US" sz="3200" i="1" dirty="0" err="1"/>
              <a:t>sl</a:t>
            </a:r>
            <a:r>
              <a:rPr lang="en-US" sz="3200" i="1" dirty="0" err="1">
                <a:solidFill>
                  <a:srgbClr val="C00000"/>
                </a:solidFill>
              </a:rPr>
              <a:t>ēa</a:t>
            </a:r>
            <a:r>
              <a:rPr lang="en-US" sz="3200" i="1" dirty="0" err="1"/>
              <a:t>n</a:t>
            </a:r>
            <a:r>
              <a:rPr lang="en-US" sz="3200" i="1" dirty="0"/>
              <a:t> </a:t>
            </a:r>
            <a:r>
              <a:rPr lang="en-US" sz="3200" dirty="0"/>
              <a:t>(slay)</a:t>
            </a:r>
          </a:p>
          <a:p>
            <a:pPr algn="ctr"/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Lengthening of vowels </a:t>
            </a:r>
          </a:p>
          <a:p>
            <a:pPr algn="r"/>
            <a:r>
              <a:rPr lang="en-US" sz="2400" dirty="0"/>
              <a:t>*if followed by </a:t>
            </a:r>
            <a:r>
              <a:rPr lang="en-US" sz="2400" b="1" i="1" dirty="0" err="1"/>
              <a:t>nd</a:t>
            </a:r>
            <a:r>
              <a:rPr lang="en-US" sz="2400" b="1" i="1" dirty="0"/>
              <a:t>, </a:t>
            </a:r>
            <a:r>
              <a:rPr lang="en-US" sz="2400" b="1" i="1" dirty="0" err="1"/>
              <a:t>ld</a:t>
            </a:r>
            <a:r>
              <a:rPr lang="en-US" sz="2400" b="1" i="1" dirty="0"/>
              <a:t>, </a:t>
            </a:r>
            <a:r>
              <a:rPr lang="en-US" sz="2400" b="1" i="1" dirty="0" err="1"/>
              <a:t>mb</a:t>
            </a:r>
            <a:endParaRPr lang="en-US" sz="2400" b="1" i="1" dirty="0"/>
          </a:p>
          <a:p>
            <a:r>
              <a:rPr lang="en-US" sz="3200" b="1" i="1" dirty="0"/>
              <a:t> </a:t>
            </a:r>
            <a:r>
              <a:rPr lang="en-US" sz="3200" i="1" dirty="0" err="1"/>
              <a:t>b</a:t>
            </a:r>
            <a:r>
              <a:rPr lang="en-US" sz="3200" i="1" dirty="0" err="1">
                <a:solidFill>
                  <a:srgbClr val="C00000"/>
                </a:solidFill>
              </a:rPr>
              <a:t>i</a:t>
            </a:r>
            <a:r>
              <a:rPr lang="en-US" sz="3200" i="1" dirty="0" err="1"/>
              <a:t>ndan</a:t>
            </a:r>
            <a:r>
              <a:rPr lang="en-US" sz="3200" i="1" dirty="0"/>
              <a:t>, </a:t>
            </a:r>
            <a:r>
              <a:rPr lang="en-US" sz="3200" i="1" dirty="0" err="1"/>
              <a:t>c</a:t>
            </a:r>
            <a:r>
              <a:rPr lang="en-US" sz="3200" i="1" dirty="0" err="1">
                <a:solidFill>
                  <a:srgbClr val="C00000"/>
                </a:solidFill>
              </a:rPr>
              <a:t>i</a:t>
            </a:r>
            <a:r>
              <a:rPr lang="en-US" sz="3200" i="1" dirty="0" err="1"/>
              <a:t>ld</a:t>
            </a:r>
            <a:r>
              <a:rPr lang="en-US" sz="3200" i="1" dirty="0"/>
              <a:t>, </a:t>
            </a:r>
            <a:r>
              <a:rPr lang="en-US" sz="3200" i="1" dirty="0" err="1"/>
              <a:t>cl</a:t>
            </a:r>
            <a:r>
              <a:rPr lang="en-US" sz="3200" i="1" dirty="0" err="1">
                <a:solidFill>
                  <a:srgbClr val="C00000"/>
                </a:solidFill>
              </a:rPr>
              <a:t>i</a:t>
            </a:r>
            <a:r>
              <a:rPr lang="en-US" sz="3200" i="1" dirty="0" err="1"/>
              <a:t>mban</a:t>
            </a:r>
            <a:r>
              <a:rPr lang="en-US" sz="3200" i="1" dirty="0"/>
              <a:t> </a:t>
            </a:r>
            <a:r>
              <a:rPr lang="en-US" sz="3200" dirty="0"/>
              <a:t>(=bind, child, climb)</a:t>
            </a:r>
          </a:p>
          <a:p>
            <a:pPr algn="r"/>
            <a:endParaRPr lang="en-US" sz="2400" dirty="0"/>
          </a:p>
          <a:p>
            <a:pPr algn="r"/>
            <a:r>
              <a:rPr lang="en-US" sz="2400" dirty="0"/>
              <a:t>*if </a:t>
            </a:r>
            <a:r>
              <a:rPr lang="en-US" sz="2400" b="1" i="1" dirty="0" err="1"/>
              <a:t>nd</a:t>
            </a:r>
            <a:r>
              <a:rPr lang="en-US" sz="2400" b="1" i="1" dirty="0"/>
              <a:t>, </a:t>
            </a:r>
            <a:r>
              <a:rPr lang="en-US" sz="2400" b="1" i="1" dirty="0" err="1"/>
              <a:t>ld</a:t>
            </a:r>
            <a:r>
              <a:rPr lang="en-US" sz="2400" b="1" i="1" dirty="0"/>
              <a:t>, </a:t>
            </a:r>
            <a:r>
              <a:rPr lang="en-US" sz="2400" b="1" i="1" dirty="0" err="1"/>
              <a:t>mb</a:t>
            </a:r>
            <a:r>
              <a:rPr lang="en-US" sz="2400" b="1" i="1" dirty="0"/>
              <a:t> + </a:t>
            </a:r>
            <a:r>
              <a:rPr lang="en-US" sz="2400" b="1" i="1" dirty="0" err="1"/>
              <a:t>consonat</a:t>
            </a:r>
            <a:r>
              <a:rPr lang="en-US" sz="2400" b="1" i="1" dirty="0"/>
              <a:t> </a:t>
            </a:r>
          </a:p>
          <a:p>
            <a:r>
              <a:rPr lang="en-US" sz="3200" b="1" dirty="0"/>
              <a:t>no lengthening </a:t>
            </a:r>
            <a:r>
              <a:rPr lang="en-US" sz="3200" i="1" dirty="0" err="1"/>
              <a:t>c</a:t>
            </a:r>
            <a:r>
              <a:rPr lang="en-US" sz="3200" i="1" dirty="0" err="1">
                <a:solidFill>
                  <a:srgbClr val="C00000"/>
                </a:solidFill>
              </a:rPr>
              <a:t>i</a:t>
            </a:r>
            <a:r>
              <a:rPr lang="en-US" sz="3200" i="1" dirty="0" err="1"/>
              <a:t>ld</a:t>
            </a:r>
            <a:r>
              <a:rPr lang="en-US" sz="3200" i="1" dirty="0" err="1">
                <a:solidFill>
                  <a:srgbClr val="C00000"/>
                </a:solidFill>
              </a:rPr>
              <a:t>r</a:t>
            </a:r>
            <a:r>
              <a:rPr lang="en-US" sz="3200" i="1" dirty="0" err="1"/>
              <a:t>u</a:t>
            </a:r>
            <a:r>
              <a:rPr lang="en-US" sz="3200" i="1" dirty="0"/>
              <a:t> </a:t>
            </a:r>
            <a:r>
              <a:rPr lang="en-US" sz="3200" dirty="0"/>
              <a:t>(=children).</a:t>
            </a:r>
            <a:endParaRPr lang="ru-RU" sz="3200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42043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7772400" cy="504056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effectLst/>
              </a:rPr>
              <a:t>4. CHANGES IN CONSONANTS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700808"/>
            <a:ext cx="8568952" cy="4824536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VOICING OF FRICATIVES</a:t>
            </a:r>
          </a:p>
          <a:p>
            <a:pPr algn="r"/>
            <a:r>
              <a:rPr lang="en-US" sz="3600" dirty="0"/>
              <a:t>* in </a:t>
            </a:r>
            <a:r>
              <a:rPr lang="en-US" sz="3600" dirty="0" err="1"/>
              <a:t>intervocal</a:t>
            </a:r>
            <a:r>
              <a:rPr lang="en-US" sz="3600" dirty="0"/>
              <a:t> position: </a:t>
            </a:r>
            <a:endParaRPr lang="ru-RU" sz="3600" dirty="0"/>
          </a:p>
          <a:p>
            <a:r>
              <a:rPr lang="en-US" sz="3600" dirty="0"/>
              <a:t>f &gt; v: </a:t>
            </a:r>
            <a:r>
              <a:rPr lang="en-US" sz="3600" i="1" dirty="0" err="1"/>
              <a:t>o</a:t>
            </a:r>
            <a:r>
              <a:rPr lang="en-US" sz="3600" i="1" dirty="0" err="1">
                <a:solidFill>
                  <a:srgbClr val="C00000"/>
                </a:solidFill>
              </a:rPr>
              <a:t>f</a:t>
            </a:r>
            <a:r>
              <a:rPr lang="en-US" sz="3600" i="1" dirty="0" err="1"/>
              <a:t>er</a:t>
            </a:r>
            <a:r>
              <a:rPr lang="en-US" sz="3600" i="1" dirty="0"/>
              <a:t> </a:t>
            </a:r>
            <a:r>
              <a:rPr lang="en-US" sz="3600" dirty="0"/>
              <a:t>(over)</a:t>
            </a:r>
            <a:endParaRPr lang="ru-RU" sz="3600" dirty="0"/>
          </a:p>
          <a:p>
            <a:r>
              <a:rPr lang="en-US" sz="3600" dirty="0"/>
              <a:t>Ө &gt; ð: </a:t>
            </a:r>
            <a:r>
              <a:rPr lang="en-US" sz="3600" dirty="0" err="1"/>
              <a:t>ō</a:t>
            </a:r>
            <a:r>
              <a:rPr lang="en-US" sz="3600" dirty="0" err="1">
                <a:solidFill>
                  <a:srgbClr val="C00000"/>
                </a:solidFill>
              </a:rPr>
              <a:t>ð</a:t>
            </a:r>
            <a:r>
              <a:rPr lang="en-US" sz="3600" i="1" dirty="0" err="1"/>
              <a:t>er</a:t>
            </a:r>
            <a:r>
              <a:rPr lang="en-US" sz="3600" i="1" dirty="0"/>
              <a:t> </a:t>
            </a:r>
            <a:r>
              <a:rPr lang="en-US" sz="3600" dirty="0"/>
              <a:t>(other)</a:t>
            </a:r>
            <a:endParaRPr lang="ru-RU" sz="3600" dirty="0"/>
          </a:p>
          <a:p>
            <a:r>
              <a:rPr lang="en-US" sz="3600" dirty="0"/>
              <a:t>s &gt; z &gt; r (</a:t>
            </a:r>
            <a:r>
              <a:rPr lang="en-US" sz="3600" u="sng" dirty="0" err="1">
                <a:solidFill>
                  <a:srgbClr val="C00000"/>
                </a:solidFill>
              </a:rPr>
              <a:t>rhotacism</a:t>
            </a:r>
            <a:r>
              <a:rPr lang="en-US" sz="3600" dirty="0"/>
              <a:t>): </a:t>
            </a:r>
            <a:r>
              <a:rPr lang="en-US" sz="3600" i="1" dirty="0" err="1"/>
              <a:t>mai</a:t>
            </a:r>
            <a:r>
              <a:rPr lang="en-US" sz="3600" i="1" dirty="0" err="1">
                <a:solidFill>
                  <a:srgbClr val="C00000"/>
                </a:solidFill>
              </a:rPr>
              <a:t>z</a:t>
            </a:r>
            <a:r>
              <a:rPr lang="en-US" sz="3600" i="1" dirty="0" err="1"/>
              <a:t>a</a:t>
            </a:r>
            <a:r>
              <a:rPr lang="en-US" sz="3600" i="1" dirty="0"/>
              <a:t> - </a:t>
            </a:r>
            <a:r>
              <a:rPr lang="en-US" sz="3600" i="1" dirty="0" err="1"/>
              <a:t>mā</a:t>
            </a:r>
            <a:r>
              <a:rPr lang="en-US" sz="3600" i="1" dirty="0" err="1">
                <a:solidFill>
                  <a:srgbClr val="C00000"/>
                </a:solidFill>
              </a:rPr>
              <a:t>r</a:t>
            </a:r>
            <a:r>
              <a:rPr lang="en-US" sz="3600" i="1" dirty="0" err="1"/>
              <a:t>a</a:t>
            </a:r>
            <a:r>
              <a:rPr lang="en-US" sz="3600" i="1" dirty="0"/>
              <a:t> </a:t>
            </a:r>
            <a:r>
              <a:rPr lang="en-US" sz="3600" dirty="0"/>
              <a:t>( now </a:t>
            </a:r>
            <a:r>
              <a:rPr lang="en-US" sz="3600" i="1" dirty="0"/>
              <a:t>more, </a:t>
            </a:r>
            <a:r>
              <a:rPr lang="en-US" sz="3600" dirty="0"/>
              <a:t>but </a:t>
            </a:r>
            <a:r>
              <a:rPr lang="en-US" sz="3600" i="1" dirty="0"/>
              <a:t>most)</a:t>
            </a:r>
            <a:endParaRPr lang="ru-RU" sz="3600" dirty="0"/>
          </a:p>
          <a:p>
            <a:endParaRPr lang="ru-R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058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086600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>
                <a:solidFill>
                  <a:srgbClr val="FFC000"/>
                </a:solidFill>
                <a:effectLst/>
              </a:rPr>
              <a:t>LECTURE 3.1</a:t>
            </a:r>
            <a:endParaRPr lang="ru-RU" sz="8800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2996952"/>
            <a:ext cx="7772400" cy="2304256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</a:rPr>
              <a:t>THE OLD ENGLISH PERIOD</a:t>
            </a:r>
            <a:r>
              <a:rPr lang="ru-RU" sz="3600" b="1" dirty="0">
                <a:solidFill>
                  <a:srgbClr val="FFC000"/>
                </a:solidFill>
              </a:rPr>
              <a:t>:</a:t>
            </a:r>
            <a:r>
              <a:rPr lang="en-US" sz="3600" b="1" dirty="0">
                <a:solidFill>
                  <a:srgbClr val="FFC000"/>
                </a:solidFill>
              </a:rPr>
              <a:t> GENERAL CHARACTERISTICS</a:t>
            </a:r>
            <a:endParaRPr lang="en-US" sz="4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870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404664"/>
            <a:ext cx="8496944" cy="604867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Palatalization</a:t>
            </a:r>
            <a:r>
              <a:rPr lang="en-US" sz="3200" dirty="0"/>
              <a:t> </a:t>
            </a:r>
          </a:p>
          <a:p>
            <a:r>
              <a:rPr lang="en-US" sz="3200" i="1" dirty="0"/>
              <a:t>k’, </a:t>
            </a:r>
            <a:r>
              <a:rPr lang="en-US" sz="3200" i="1" dirty="0" err="1"/>
              <a:t>sk</a:t>
            </a:r>
            <a:r>
              <a:rPr lang="en-US" sz="3200" i="1" dirty="0"/>
              <a:t>' kg' </a:t>
            </a:r>
            <a:r>
              <a:rPr lang="en-US" sz="3200" dirty="0"/>
              <a:t>(marked </a:t>
            </a:r>
            <a:r>
              <a:rPr lang="en-US" sz="3200" i="1" dirty="0"/>
              <a:t>c, </a:t>
            </a:r>
            <a:r>
              <a:rPr lang="en-US" sz="3200" i="1" dirty="0" err="1"/>
              <a:t>sc</a:t>
            </a:r>
            <a:r>
              <a:rPr lang="en-US" sz="3200" i="1" dirty="0"/>
              <a:t>, c3) ==&gt;&gt; </a:t>
            </a:r>
            <a:r>
              <a:rPr lang="en-US" sz="3200" dirty="0">
                <a:solidFill>
                  <a:srgbClr val="C00000"/>
                </a:solidFill>
              </a:rPr>
              <a:t>sibilants</a:t>
            </a:r>
            <a:r>
              <a:rPr lang="en-US" sz="3200" dirty="0"/>
              <a:t> </a:t>
            </a:r>
          </a:p>
          <a:p>
            <a:pPr algn="r"/>
            <a:r>
              <a:rPr lang="en-US" sz="2100" dirty="0"/>
              <a:t>*before front vowels (not in words of Scandinavian and Greek origin)</a:t>
            </a:r>
            <a:endParaRPr lang="ru-RU" sz="2100" dirty="0"/>
          </a:p>
          <a:p>
            <a:r>
              <a:rPr lang="en-US" sz="3200" dirty="0"/>
              <a:t>k'&gt;</a:t>
            </a:r>
            <a:r>
              <a:rPr lang="en-US" sz="3200" dirty="0" err="1"/>
              <a:t>tS</a:t>
            </a:r>
            <a:r>
              <a:rPr lang="en-US" sz="3200" dirty="0"/>
              <a:t>: </a:t>
            </a:r>
            <a:r>
              <a:rPr lang="en-US" sz="3200" i="1" dirty="0" err="1">
                <a:solidFill>
                  <a:srgbClr val="C00000"/>
                </a:solidFill>
              </a:rPr>
              <a:t>c</a:t>
            </a:r>
            <a:r>
              <a:rPr lang="en-US" sz="3200" i="1" dirty="0" err="1"/>
              <a:t>ild</a:t>
            </a:r>
            <a:r>
              <a:rPr lang="en-US" sz="3200" i="1" dirty="0"/>
              <a:t> </a:t>
            </a:r>
            <a:r>
              <a:rPr lang="en-US" sz="3200" dirty="0"/>
              <a:t>(child)</a:t>
            </a:r>
            <a:endParaRPr lang="ru-RU" sz="3200" dirty="0"/>
          </a:p>
          <a:p>
            <a:r>
              <a:rPr lang="en-US" sz="3200" dirty="0" err="1"/>
              <a:t>sk</a:t>
            </a:r>
            <a:r>
              <a:rPr lang="en-US" sz="3200" dirty="0"/>
              <a:t>' &gt; S: </a:t>
            </a:r>
            <a:r>
              <a:rPr lang="en-US" sz="3200" i="1" dirty="0" err="1">
                <a:solidFill>
                  <a:srgbClr val="C00000"/>
                </a:solidFill>
              </a:rPr>
              <a:t>sc</a:t>
            </a:r>
            <a:r>
              <a:rPr lang="en-US" sz="3200" i="1" dirty="0" err="1"/>
              <a:t>eal</a:t>
            </a:r>
            <a:r>
              <a:rPr lang="en-US" sz="3200" i="1" dirty="0"/>
              <a:t> </a:t>
            </a:r>
            <a:r>
              <a:rPr lang="en-US" sz="3200" dirty="0"/>
              <a:t>(shall)</a:t>
            </a:r>
            <a:endParaRPr lang="ru-RU" sz="3200" dirty="0"/>
          </a:p>
          <a:p>
            <a:r>
              <a:rPr lang="en-US" sz="3200" dirty="0"/>
              <a:t>kg' &gt; d3: </a:t>
            </a:r>
            <a:r>
              <a:rPr lang="en-US" sz="3200" i="1" dirty="0"/>
              <a:t>bry</a:t>
            </a:r>
            <a:r>
              <a:rPr lang="en-US" sz="3200" i="1" dirty="0">
                <a:solidFill>
                  <a:srgbClr val="C00000"/>
                </a:solidFill>
              </a:rPr>
              <a:t>c3</a:t>
            </a:r>
            <a:r>
              <a:rPr lang="en-US" sz="3200" i="1" dirty="0"/>
              <a:t> </a:t>
            </a:r>
            <a:r>
              <a:rPr lang="en-US" sz="3200" dirty="0"/>
              <a:t>(bridge) </a:t>
            </a:r>
            <a:endParaRPr lang="ru-RU" sz="3200" dirty="0"/>
          </a:p>
          <a:p>
            <a:r>
              <a:rPr lang="en-US" sz="3200" dirty="0"/>
              <a:t>Back γ </a:t>
            </a:r>
            <a:r>
              <a:rPr lang="en-US" sz="3200" i="1" dirty="0"/>
              <a:t>+ </a:t>
            </a:r>
            <a:r>
              <a:rPr lang="en-US" sz="3200" dirty="0"/>
              <a:t>palatal consonant </a:t>
            </a:r>
            <a:r>
              <a:rPr lang="en-US" sz="3200" i="1" dirty="0"/>
              <a:t>==&gt;&gt; </a:t>
            </a:r>
            <a:r>
              <a:rPr lang="en-US" sz="3200" i="1" dirty="0">
                <a:solidFill>
                  <a:srgbClr val="C00000"/>
                </a:solidFill>
              </a:rPr>
              <a:t>j</a:t>
            </a:r>
            <a:r>
              <a:rPr lang="en-US" sz="3200" i="1" dirty="0"/>
              <a:t> </a:t>
            </a:r>
          </a:p>
          <a:p>
            <a:r>
              <a:rPr lang="en-US" sz="3200" i="1" dirty="0">
                <a:solidFill>
                  <a:srgbClr val="C00000"/>
                </a:solidFill>
              </a:rPr>
              <a:t>3</a:t>
            </a:r>
            <a:r>
              <a:rPr lang="en-US" sz="3200" i="1" dirty="0"/>
              <a:t>ear </a:t>
            </a:r>
            <a:r>
              <a:rPr lang="en-US" sz="3200" dirty="0"/>
              <a:t>(year)</a:t>
            </a:r>
          </a:p>
          <a:p>
            <a:endParaRPr lang="en-US" sz="3200" b="1" dirty="0"/>
          </a:p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Metathesis of </a:t>
            </a: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r>
              <a:rPr lang="en-US" sz="3200" dirty="0"/>
              <a:t>cons + </a:t>
            </a:r>
            <a:r>
              <a:rPr lang="en-US" sz="3200" i="1" dirty="0"/>
              <a:t>r </a:t>
            </a:r>
            <a:r>
              <a:rPr lang="en-US" sz="3200" dirty="0"/>
              <a:t>+ vowel </a:t>
            </a:r>
            <a:r>
              <a:rPr lang="en-US" sz="3200" i="1" dirty="0"/>
              <a:t>==&gt;&gt;</a:t>
            </a:r>
            <a:r>
              <a:rPr lang="en-US" sz="3200" dirty="0"/>
              <a:t> cons + vowel + </a:t>
            </a:r>
            <a:r>
              <a:rPr lang="en-US" sz="3200" i="1" dirty="0"/>
              <a:t>r</a:t>
            </a:r>
          </a:p>
          <a:p>
            <a:r>
              <a:rPr lang="en-US" sz="3200" i="1" dirty="0"/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ðri</a:t>
            </a:r>
            <a:r>
              <a:rPr lang="en-US" sz="3200" i="1" dirty="0" err="1"/>
              <a:t>dda</a:t>
            </a:r>
            <a:r>
              <a:rPr lang="en-US" sz="3200" i="1" dirty="0"/>
              <a:t> - </a:t>
            </a:r>
            <a:r>
              <a:rPr lang="en-US" sz="3200" i="1" dirty="0" err="1">
                <a:solidFill>
                  <a:srgbClr val="C00000"/>
                </a:solidFill>
              </a:rPr>
              <a:t>ðir</a:t>
            </a:r>
            <a:r>
              <a:rPr lang="en-US" sz="3200" i="1" dirty="0" err="1"/>
              <a:t>da</a:t>
            </a:r>
            <a:r>
              <a:rPr lang="en-US" sz="3200" i="1" dirty="0"/>
              <a:t> </a:t>
            </a:r>
            <a:r>
              <a:rPr lang="en-US" sz="3200" dirty="0"/>
              <a:t>(third) 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6618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7772400" cy="61834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5. OLD ENGLISH MORPHOLOGY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700808"/>
            <a:ext cx="8208912" cy="4824536"/>
          </a:xfrm>
        </p:spPr>
        <p:txBody>
          <a:bodyPr>
            <a:normAutofit/>
          </a:bodyPr>
          <a:lstStyle/>
          <a:p>
            <a:endParaRPr lang="en-US" sz="5400" dirty="0"/>
          </a:p>
          <a:p>
            <a:r>
              <a:rPr lang="en-US" sz="5400" dirty="0"/>
              <a:t>Language  type: 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inflected</a:t>
            </a:r>
            <a:endParaRPr lang="en-US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dirty="0"/>
              <a:t>* but simpler than PIE</a:t>
            </a:r>
          </a:p>
          <a:p>
            <a:r>
              <a:rPr lang="en-US" sz="5400" dirty="0"/>
              <a:t>Analytical forms: 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4244194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086600" cy="93610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OE NOUN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484784"/>
            <a:ext cx="7518648" cy="4680520"/>
          </a:xfrm>
        </p:spPr>
        <p:txBody>
          <a:bodyPr>
            <a:noAutofit/>
          </a:bodyPr>
          <a:lstStyle/>
          <a:p>
            <a:r>
              <a:rPr lang="en-US" sz="3200" dirty="0"/>
              <a:t>Cases: </a:t>
            </a:r>
            <a:r>
              <a:rPr lang="en-US" sz="3200" dirty="0">
                <a:solidFill>
                  <a:srgbClr val="C00000"/>
                </a:solidFill>
              </a:rPr>
              <a:t>4</a:t>
            </a:r>
            <a:r>
              <a:rPr lang="en-US" sz="3200" dirty="0"/>
              <a:t> </a:t>
            </a:r>
          </a:p>
          <a:p>
            <a:pPr algn="r"/>
            <a:r>
              <a:rPr lang="en-US" dirty="0"/>
              <a:t>*8 cases in PIE </a:t>
            </a:r>
          </a:p>
          <a:p>
            <a:r>
              <a:rPr lang="en-US" sz="3200" dirty="0"/>
              <a:t>Gender: </a:t>
            </a:r>
            <a:r>
              <a:rPr lang="en-US" sz="3200" dirty="0">
                <a:solidFill>
                  <a:srgbClr val="C00000"/>
                </a:solidFill>
              </a:rPr>
              <a:t>3</a:t>
            </a:r>
            <a:r>
              <a:rPr lang="en-US" sz="3200" dirty="0"/>
              <a:t> </a:t>
            </a:r>
          </a:p>
          <a:p>
            <a:pPr algn="r"/>
            <a:r>
              <a:rPr lang="en-US" dirty="0"/>
              <a:t>* 3 genders in PIE </a:t>
            </a:r>
          </a:p>
          <a:p>
            <a:r>
              <a:rPr lang="en-US" sz="3200" dirty="0"/>
              <a:t>Number: </a:t>
            </a:r>
            <a:r>
              <a:rPr lang="en-US" sz="3200" dirty="0">
                <a:solidFill>
                  <a:srgbClr val="C00000"/>
                </a:solidFill>
              </a:rPr>
              <a:t>2</a:t>
            </a:r>
            <a:r>
              <a:rPr lang="en-US" sz="3200" dirty="0"/>
              <a:t> </a:t>
            </a:r>
          </a:p>
          <a:p>
            <a:pPr algn="r"/>
            <a:r>
              <a:rPr lang="en-US" dirty="0"/>
              <a:t>* 3 numbers in PIE</a:t>
            </a:r>
          </a:p>
          <a:p>
            <a:endParaRPr lang="en-US" sz="3200" dirty="0"/>
          </a:p>
          <a:p>
            <a:r>
              <a:rPr lang="en-US" sz="3200" dirty="0" err="1"/>
              <a:t>Adj</a:t>
            </a:r>
            <a:r>
              <a:rPr lang="en-US" sz="3200" dirty="0"/>
              <a:t>, </a:t>
            </a:r>
            <a:r>
              <a:rPr lang="en-US" sz="3200" dirty="0" err="1"/>
              <a:t>pron</a:t>
            </a:r>
            <a:r>
              <a:rPr lang="en-US" sz="3200" dirty="0"/>
              <a:t>, </a:t>
            </a:r>
            <a:r>
              <a:rPr lang="en-US" sz="3200" dirty="0" err="1"/>
              <a:t>num</a:t>
            </a:r>
            <a:r>
              <a:rPr lang="en-US" sz="3200" dirty="0"/>
              <a:t> agreed with nouns they modified in number, gender and case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164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086600" cy="80317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VERBS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124744"/>
            <a:ext cx="8291264" cy="5256584"/>
          </a:xfrm>
        </p:spPr>
        <p:txBody>
          <a:bodyPr>
            <a:noAutofit/>
          </a:bodyPr>
          <a:lstStyle/>
          <a:p>
            <a:r>
              <a:rPr lang="en-US" sz="3200" dirty="0"/>
              <a:t>Types: </a:t>
            </a:r>
            <a:r>
              <a:rPr lang="en-US" sz="3200" dirty="0">
                <a:solidFill>
                  <a:srgbClr val="C00000"/>
                </a:solidFill>
              </a:rPr>
              <a:t>4</a:t>
            </a:r>
            <a:r>
              <a:rPr lang="en-US" sz="3200" dirty="0"/>
              <a:t>  </a:t>
            </a:r>
          </a:p>
          <a:p>
            <a:pPr algn="r"/>
            <a:r>
              <a:rPr lang="en-US" dirty="0"/>
              <a:t>*strong, weak, </a:t>
            </a:r>
            <a:r>
              <a:rPr lang="en-US" dirty="0" err="1"/>
              <a:t>preterite</a:t>
            </a:r>
            <a:r>
              <a:rPr lang="en-US" dirty="0"/>
              <a:t>-present, irregular </a:t>
            </a:r>
          </a:p>
          <a:p>
            <a:r>
              <a:rPr lang="en-US" sz="3200" dirty="0">
                <a:solidFill>
                  <a:srgbClr val="C00000"/>
                </a:solidFill>
              </a:rPr>
              <a:t>Strong verbs</a:t>
            </a:r>
            <a:r>
              <a:rPr lang="en-US" sz="3200" dirty="0"/>
              <a:t>: vowel alternation for past tense </a:t>
            </a:r>
          </a:p>
          <a:p>
            <a:r>
              <a:rPr lang="en-US" sz="3200" dirty="0">
                <a:solidFill>
                  <a:srgbClr val="C00000"/>
                </a:solidFill>
              </a:rPr>
              <a:t>Weak verbs</a:t>
            </a:r>
            <a:r>
              <a:rPr lang="en-US" sz="3200" dirty="0"/>
              <a:t>: A unique way of forming the past tense using dental suffix is developed </a:t>
            </a:r>
          </a:p>
          <a:p>
            <a:r>
              <a:rPr lang="en-US" sz="3200" dirty="0" err="1"/>
              <a:t>ea</a:t>
            </a:r>
            <a:r>
              <a:rPr lang="en-US" sz="3200" i="1" dirty="0" err="1"/>
              <a:t>ldian</a:t>
            </a:r>
            <a:r>
              <a:rPr lang="en-US" sz="3200" i="1" dirty="0"/>
              <a:t> </a:t>
            </a:r>
            <a:r>
              <a:rPr lang="en-US" sz="3200" dirty="0"/>
              <a:t>- </a:t>
            </a:r>
            <a:r>
              <a:rPr lang="en-US" sz="3200" i="1" dirty="0" err="1"/>
              <a:t>ealdo</a:t>
            </a:r>
            <a:r>
              <a:rPr lang="en-US" sz="3200" i="1" dirty="0" err="1">
                <a:solidFill>
                  <a:srgbClr val="C00000"/>
                </a:solidFill>
              </a:rPr>
              <a:t>d</a:t>
            </a:r>
            <a:r>
              <a:rPr lang="en-US" sz="3200" i="1" dirty="0" err="1"/>
              <a:t>e</a:t>
            </a:r>
            <a:r>
              <a:rPr lang="en-US" sz="3200" i="1" dirty="0"/>
              <a:t> = </a:t>
            </a:r>
            <a:r>
              <a:rPr lang="en-US" sz="3200" dirty="0"/>
              <a:t>to grow old</a:t>
            </a:r>
          </a:p>
          <a:p>
            <a:r>
              <a:rPr lang="en-US" sz="3200" b="1" dirty="0"/>
              <a:t>strong verbs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↓</a:t>
            </a:r>
            <a:r>
              <a:rPr lang="en-US" sz="3200" b="1" dirty="0"/>
              <a:t> in number </a:t>
            </a:r>
          </a:p>
          <a:p>
            <a:r>
              <a:rPr lang="en-US" sz="3200" b="1" dirty="0"/>
              <a:t>weak verbs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↑</a:t>
            </a:r>
            <a:r>
              <a:rPr lang="en-US" sz="3200" b="1" dirty="0"/>
              <a:t> in number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1042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02266" cy="922114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rgbClr val="C00000"/>
                </a:solidFill>
              </a:rPr>
              <a:t>Quizz</a:t>
            </a:r>
            <a:r>
              <a:rPr lang="en-US" sz="3600" dirty="0">
                <a:solidFill>
                  <a:srgbClr val="C00000"/>
                </a:solidFill>
              </a:rPr>
              <a:t>: Guess “</a:t>
            </a:r>
            <a:r>
              <a:rPr lang="en-US" sz="3600" dirty="0">
                <a:solidFill>
                  <a:srgbClr val="FFC000"/>
                </a:solidFill>
              </a:rPr>
              <a:t>EALD ENGLISC</a:t>
            </a:r>
            <a:r>
              <a:rPr lang="en-US" sz="3600" dirty="0">
                <a:solidFill>
                  <a:srgbClr val="C00000"/>
                </a:solidFill>
              </a:rPr>
              <a:t>”  words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/>
            </a:endParaRPr>
          </a:p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hām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/>
            </a:endParaRPr>
          </a:p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æn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/>
            </a:endParaRPr>
          </a:p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ædre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/>
            </a:endParaRPr>
          </a:p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pipor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īm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/>
            </a:endParaRPr>
          </a:p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snoru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ūh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/>
            </a:endParaRPr>
          </a:p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indent="0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indent="0">
              <a:buNone/>
            </a:pPr>
            <a:r>
              <a:rPr lang="en-US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slime = a thick, wet substance which covers a surface or comes from the bodies of animals such as snails</a:t>
            </a:r>
          </a:p>
          <a:p>
            <a:pPr marL="137160" indent="0">
              <a:buNone/>
            </a:pPr>
            <a:r>
              <a:rPr lang="en-US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shaggy = long and untidy (of hair or fur 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6302474" cy="4446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49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rot="20403424">
            <a:off x="664812" y="1341177"/>
            <a:ext cx="7772400" cy="336766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7200" dirty="0" err="1"/>
              <a:t>Iċ</a:t>
            </a:r>
            <a:r>
              <a:rPr lang="en-US" sz="7200" dirty="0"/>
              <a:t> </a:t>
            </a:r>
            <a:r>
              <a:rPr lang="en-US" sz="7200" dirty="0" err="1"/>
              <a:t>þē</a:t>
            </a:r>
            <a:r>
              <a:rPr lang="en-US" sz="7200" dirty="0"/>
              <a:t> </a:t>
            </a:r>
            <a:r>
              <a:rPr lang="en-US" sz="7200" dirty="0" err="1"/>
              <a:t>þancung</a:t>
            </a:r>
            <a:r>
              <a:rPr lang="en-US" sz="7200" dirty="0"/>
              <a:t>! </a:t>
            </a:r>
          </a:p>
          <a:p>
            <a:pPr algn="ctr"/>
            <a:r>
              <a:rPr lang="en-US" sz="7200" dirty="0"/>
              <a:t> (</a:t>
            </a:r>
            <a:r>
              <a:rPr lang="en-US" sz="7200" i="1" dirty="0"/>
              <a:t>ITCH THAY THAN-</a:t>
            </a:r>
            <a:r>
              <a:rPr lang="en-US" sz="7200" i="1" dirty="0" err="1"/>
              <a:t>kOOng</a:t>
            </a:r>
            <a:r>
              <a:rPr lang="en-US" sz="7200" dirty="0"/>
              <a:t>)</a:t>
            </a:r>
            <a:r>
              <a:rPr lang="en-US" sz="7200" dirty="0">
                <a:solidFill>
                  <a:srgbClr val="FFFF00"/>
                </a:solidFill>
              </a:rPr>
              <a:t> </a:t>
            </a:r>
            <a:endParaRPr lang="ru-RU" sz="7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697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086600" cy="64807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ACTIVE VOCABULARY 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674728"/>
              </p:ext>
            </p:extLst>
          </p:nvPr>
        </p:nvGraphicFramePr>
        <p:xfrm>
          <a:off x="467544" y="1556792"/>
          <a:ext cx="8064896" cy="4968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8552">
                <a:tc>
                  <a:txBody>
                    <a:bodyPr/>
                    <a:lstStyle/>
                    <a:p>
                      <a:r>
                        <a:rPr lang="en-US" sz="2600" dirty="0"/>
                        <a:t>Old Norse</a:t>
                      </a:r>
                    </a:p>
                    <a:p>
                      <a:r>
                        <a:rPr lang="en-US" sz="2600" dirty="0"/>
                        <a:t>ramify (ramified)</a:t>
                      </a:r>
                    </a:p>
                    <a:p>
                      <a:r>
                        <a:rPr lang="en-US" sz="2600" dirty="0"/>
                        <a:t>double negation</a:t>
                      </a:r>
                    </a:p>
                    <a:p>
                      <a:r>
                        <a:rPr lang="en-US" sz="2600" dirty="0"/>
                        <a:t>runes </a:t>
                      </a:r>
                    </a:p>
                    <a:p>
                      <a:r>
                        <a:rPr lang="en-US" sz="2600" dirty="0"/>
                        <a:t>syllable </a:t>
                      </a:r>
                    </a:p>
                    <a:p>
                      <a:r>
                        <a:rPr lang="en-US" sz="2600" dirty="0"/>
                        <a:t>ligature </a:t>
                      </a:r>
                    </a:p>
                    <a:p>
                      <a:r>
                        <a:rPr lang="en-US" sz="2600" dirty="0"/>
                        <a:t>yoke </a:t>
                      </a:r>
                    </a:p>
                    <a:p>
                      <a:r>
                        <a:rPr lang="en-US" sz="2600" dirty="0"/>
                        <a:t>thorn</a:t>
                      </a:r>
                      <a:r>
                        <a:rPr lang="en-US" sz="2600" baseline="0" dirty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aseline="0" dirty="0"/>
                        <a:t>diphthong (diphthongization) fracture</a:t>
                      </a:r>
                    </a:p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palatal </a:t>
                      </a:r>
                      <a:endParaRPr lang="ru-RU" sz="2600" dirty="0"/>
                    </a:p>
                    <a:p>
                      <a:r>
                        <a:rPr lang="en-US" sz="2600" dirty="0"/>
                        <a:t>(palatalization) </a:t>
                      </a:r>
                    </a:p>
                    <a:p>
                      <a:r>
                        <a:rPr lang="en-US" sz="2600" dirty="0"/>
                        <a:t>mutation </a:t>
                      </a:r>
                    </a:p>
                    <a:p>
                      <a:r>
                        <a:rPr lang="en-US" sz="2600" dirty="0"/>
                        <a:t>umlaut</a:t>
                      </a:r>
                    </a:p>
                    <a:p>
                      <a:r>
                        <a:rPr lang="en-US" sz="2600" dirty="0"/>
                        <a:t>velar</a:t>
                      </a:r>
                    </a:p>
                    <a:p>
                      <a:r>
                        <a:rPr lang="en-US" sz="2600" dirty="0"/>
                        <a:t>contraction </a:t>
                      </a:r>
                    </a:p>
                    <a:p>
                      <a:r>
                        <a:rPr lang="en-US" sz="2600" dirty="0" err="1"/>
                        <a:t>intervocal</a:t>
                      </a:r>
                      <a:r>
                        <a:rPr lang="en-US" sz="2600" dirty="0"/>
                        <a:t> </a:t>
                      </a:r>
                    </a:p>
                    <a:p>
                      <a:r>
                        <a:rPr lang="en-US" sz="2600" dirty="0"/>
                        <a:t>lengthen</a:t>
                      </a:r>
                    </a:p>
                    <a:p>
                      <a:r>
                        <a:rPr lang="en-US" sz="2600" dirty="0"/>
                        <a:t>fricatives</a:t>
                      </a:r>
                    </a:p>
                    <a:p>
                      <a:r>
                        <a:rPr lang="en-US" sz="2600" dirty="0"/>
                        <a:t>sibilant </a:t>
                      </a:r>
                    </a:p>
                    <a:p>
                      <a:r>
                        <a:rPr lang="en-US" sz="2600" dirty="0"/>
                        <a:t>epic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4705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7724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ISSUES TO COVER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340768"/>
            <a:ext cx="7772400" cy="5184576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General Characteristics of the Period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Old English Alphabet and Pronunciation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Old English Vowels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Changes in Consonants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Old English Morphology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1701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Is Old English difficult to understand?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2017</a:t>
            </a:r>
          </a:p>
          <a:p>
            <a:r>
              <a:rPr lang="en-US" dirty="0"/>
              <a:t>19 C, 18 C</a:t>
            </a:r>
          </a:p>
          <a:p>
            <a:r>
              <a:rPr lang="en-US" dirty="0"/>
              <a:t>1719 </a:t>
            </a:r>
          </a:p>
          <a:p>
            <a:r>
              <a:rPr lang="en-US" dirty="0"/>
              <a:t>1600s</a:t>
            </a:r>
          </a:p>
          <a:p>
            <a:r>
              <a:rPr lang="en-US" dirty="0"/>
              <a:t>1500s</a:t>
            </a:r>
          </a:p>
          <a:p>
            <a:r>
              <a:rPr lang="en-US" dirty="0"/>
              <a:t>before 1400 (1389)</a:t>
            </a:r>
          </a:p>
          <a:p>
            <a:r>
              <a:rPr lang="en-US" dirty="0"/>
              <a:t>1000 AD</a:t>
            </a:r>
          </a:p>
          <a:p>
            <a:endParaRPr lang="en-US" dirty="0"/>
          </a:p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067638"/>
              </p:ext>
            </p:extLst>
          </p:nvPr>
        </p:nvGraphicFramePr>
        <p:xfrm>
          <a:off x="4283968" y="3356992"/>
          <a:ext cx="370998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Объект упаковщика для оболочки" showAsIcon="1" r:id="rId2" imgW="3709800" imgH="456480" progId="Package">
                  <p:embed/>
                </p:oleObj>
              </mc:Choice>
              <mc:Fallback>
                <p:oleObj name="Объект упаковщика для оболочки" showAsIcon="1" r:id="rId2" imgW="3709800" imgH="456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83968" y="3356992"/>
                        <a:ext cx="3709987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4272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352928" cy="1152128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A50021"/>
                </a:solidFill>
                <a:effectLst/>
              </a:rPr>
              <a:t>1. GENERAL CHARACTERISTICS </a:t>
            </a:r>
            <a:br>
              <a:rPr lang="en-US" sz="3200" dirty="0">
                <a:solidFill>
                  <a:srgbClr val="A50021"/>
                </a:solidFill>
                <a:effectLst/>
              </a:rPr>
            </a:br>
            <a:r>
              <a:rPr lang="en-US" sz="3200" dirty="0">
                <a:solidFill>
                  <a:srgbClr val="A50021"/>
                </a:solidFill>
                <a:effectLst/>
              </a:rPr>
              <a:t>OF THE OE PERIOD</a:t>
            </a:r>
            <a:endParaRPr lang="ru-RU" sz="3200" dirty="0">
              <a:solidFill>
                <a:srgbClr val="A5002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060848"/>
            <a:ext cx="8074096" cy="4464496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-11</a:t>
            </a: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</a:t>
            </a: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were the seven kingdoms? </a:t>
            </a: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Jutes – Kent, </a:t>
            </a: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Saxons – Essex,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Wessex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Sussex, </a:t>
            </a: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Angles – East Anglia,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Northumbria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Mercia</a:t>
            </a: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were the main historic events?</a:t>
            </a:r>
          </a:p>
          <a:p>
            <a:r>
              <a:rPr lang="en-US" sz="2800" dirty="0">
                <a:solidFill>
                  <a:srgbClr val="FFFF00"/>
                </a:solidFill>
              </a:rPr>
              <a:t> </a:t>
            </a:r>
            <a:endParaRPr lang="ru-RU" sz="2800" dirty="0">
              <a:solidFill>
                <a:srgbClr val="FFFF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181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28000"/>
            <a:ext cx="4104456" cy="677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92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260648"/>
            <a:ext cx="8219256" cy="6264696"/>
          </a:xfrm>
        </p:spPr>
        <p:txBody>
          <a:bodyPr>
            <a:normAutofit/>
          </a:bodyPr>
          <a:lstStyle/>
          <a:p>
            <a:pPr algn="ctr"/>
            <a:r>
              <a:rPr lang="en-US" sz="5200" b="1" dirty="0">
                <a:solidFill>
                  <a:srgbClr val="C00000"/>
                </a:solidFill>
              </a:rPr>
              <a:t>MAIN FEATURES </a:t>
            </a:r>
          </a:p>
          <a:p>
            <a:pPr algn="ctr"/>
            <a:endParaRPr lang="en-US" sz="5200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257254546"/>
              </p:ext>
            </p:extLst>
          </p:nvPr>
        </p:nvGraphicFramePr>
        <p:xfrm>
          <a:off x="611560" y="1772816"/>
          <a:ext cx="7776864" cy="3919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2206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09600"/>
            <a:ext cx="7931224" cy="51514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What did OE sound like?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412776"/>
            <a:ext cx="8136904" cy="511256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outstanding epic in OE?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to some lines from Beowulf and tell which words you recognized</a:t>
            </a:r>
          </a:p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wé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oft</a:t>
            </a:r>
          </a:p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wæs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funden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</a:t>
            </a:r>
          </a:p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gód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cyning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</a:t>
            </a:r>
          </a:p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hwíle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Béowulf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wíde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Scede</a:t>
            </a:r>
            <a:r>
              <a:rPr lang="en-US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landum</a:t>
            </a:r>
            <a:endParaRPr lang="ru-RU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86585"/>
              </p:ext>
            </p:extLst>
          </p:nvPr>
        </p:nvGraphicFramePr>
        <p:xfrm>
          <a:off x="5868144" y="2564904"/>
          <a:ext cx="19907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Объект упаковщика для оболочки" showAsIcon="1" r:id="rId2" imgW="1990080" imgH="456480" progId="Package">
                  <p:embed/>
                </p:oleObj>
              </mc:Choice>
              <mc:Fallback>
                <p:oleObj name="Объект упаковщика для оболочки" showAsIcon="1" r:id="rId2" imgW="1990080" imgH="456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68144" y="2564904"/>
                        <a:ext cx="1990725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524280"/>
              </p:ext>
            </p:extLst>
          </p:nvPr>
        </p:nvGraphicFramePr>
        <p:xfrm>
          <a:off x="5724128" y="5301208"/>
          <a:ext cx="179228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Объект упаковщика для оболочки" showAsIcon="1" r:id="rId4" imgW="1791720" imgH="456480" progId="Package">
                  <p:embed/>
                </p:oleObj>
              </mc:Choice>
              <mc:Fallback>
                <p:oleObj name="Объект упаковщика для оболочки" showAsIcon="1" r:id="rId4" imgW="1791720" imgH="456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24128" y="5301208"/>
                        <a:ext cx="1792287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538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410</TotalTime>
  <Words>1118</Words>
  <Application>Microsoft Office PowerPoint</Application>
  <PresentationFormat>Екран (4:3)</PresentationFormat>
  <Paragraphs>227</Paragraphs>
  <Slides>25</Slides>
  <Notes>0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5" baseType="lpstr">
      <vt:lpstr>Arial</vt:lpstr>
      <vt:lpstr>Book Antiqua</vt:lpstr>
      <vt:lpstr>Candara</vt:lpstr>
      <vt:lpstr>Lucida Sans</vt:lpstr>
      <vt:lpstr>Times New Roman</vt:lpstr>
      <vt:lpstr>Wingdings</vt:lpstr>
      <vt:lpstr>Wingdings 2</vt:lpstr>
      <vt:lpstr>Wingdings 3</vt:lpstr>
      <vt:lpstr>Апекс</vt:lpstr>
      <vt:lpstr>Объект упаковщика для оболочки</vt:lpstr>
      <vt:lpstr>Eald  Englisc (c. 5C – 11c)</vt:lpstr>
      <vt:lpstr>LECTURE 3.1</vt:lpstr>
      <vt:lpstr>ACTIVE VOCABULARY </vt:lpstr>
      <vt:lpstr>ISSUES TO COVER</vt:lpstr>
      <vt:lpstr>Is Old English difficult to understand?  </vt:lpstr>
      <vt:lpstr>1. GENERAL CHARACTERISTICS  OF THE OE PERIOD</vt:lpstr>
      <vt:lpstr>Презентація PowerPoint</vt:lpstr>
      <vt:lpstr>Презентація PowerPoint</vt:lpstr>
      <vt:lpstr>What did OE sound like?</vt:lpstr>
      <vt:lpstr>2. OLD ENGLISH ALPHABET AND PRONUNCIATION</vt:lpstr>
      <vt:lpstr>Презентація PowerPoint</vt:lpstr>
      <vt:lpstr>Презентація PowerPoint</vt:lpstr>
      <vt:lpstr>3. OLD ENGLISH VOWEL CHANGES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4. CHANGES IN CONSONANTS</vt:lpstr>
      <vt:lpstr>Презентація PowerPoint</vt:lpstr>
      <vt:lpstr>5. OLD ENGLISH MORPHOLOGY</vt:lpstr>
      <vt:lpstr>OE NOUN</vt:lpstr>
      <vt:lpstr>VERBS</vt:lpstr>
      <vt:lpstr>Quizz: Guess “EALD ENGLISC”  words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4</dc:title>
  <dc:creator>Alesya</dc:creator>
  <cp:lastModifiedBy>user</cp:lastModifiedBy>
  <cp:revision>55</cp:revision>
  <dcterms:created xsi:type="dcterms:W3CDTF">2014-03-16T22:09:46Z</dcterms:created>
  <dcterms:modified xsi:type="dcterms:W3CDTF">2023-03-20T18:54:44Z</dcterms:modified>
</cp:coreProperties>
</file>