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74" r:id="rId10"/>
    <p:sldId id="275" r:id="rId11"/>
    <p:sldId id="276" r:id="rId12"/>
    <p:sldId id="265" r:id="rId13"/>
    <p:sldId id="266" r:id="rId14"/>
    <p:sldId id="267" r:id="rId15"/>
    <p:sldId id="268" r:id="rId16"/>
    <p:sldId id="273" r:id="rId17"/>
    <p:sldId id="263" r:id="rId18"/>
    <p:sldId id="277" r:id="rId1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 autoAdjust="0"/>
  </p:normalViewPr>
  <p:slideViewPr>
    <p:cSldViewPr snapToGrid="0">
      <p:cViewPr>
        <p:scale>
          <a:sx n="56" d="100"/>
          <a:sy n="56" d="100"/>
        </p:scale>
        <p:origin x="-1602" y="1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2" y="3312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6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66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9" y="1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104866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766763"/>
            <a:ext cx="5118100" cy="3838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04866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4" y="4862514"/>
            <a:ext cx="5680075" cy="4605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4866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9720264"/>
            <a:ext cx="3076575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b" anchorCtr="0" compatLnSpc="1">
            <a:prstTxWarp prst="textNoShape">
              <a:avLst/>
            </a:prstTxWarp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66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9" y="9720264"/>
            <a:ext cx="3076575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b" anchorCtr="0" compatLnSpc="1">
            <a:prstTxWarp prst="textNoShape">
              <a:avLst/>
            </a:prstTxWarp>
          </a:bodyPr>
          <a:lstStyle>
            <a:lvl1pPr algn="r">
              <a:defRPr sz="1100"/>
            </a:lvl1pPr>
          </a:lstStyle>
          <a:p>
            <a:fld id="{A9A0EA98-5831-4853-B862-C702E6EB345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121205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4" name="Rectangle 6"/>
          <p:cNvSpPr/>
          <p:nvPr/>
        </p:nvSpPr>
        <p:spPr>
          <a:xfrm>
            <a:off x="685800" y="1346947"/>
            <a:ext cx="7772400" cy="80683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48595" name="Rectangle 7"/>
          <p:cNvSpPr/>
          <p:nvPr/>
        </p:nvSpPr>
        <p:spPr>
          <a:xfrm>
            <a:off x="685800" y="4282763"/>
            <a:ext cx="7772400" cy="80683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48596" name="Rectangle 8"/>
          <p:cNvSpPr/>
          <p:nvPr/>
        </p:nvSpPr>
        <p:spPr>
          <a:xfrm>
            <a:off x="685800" y="1484779"/>
            <a:ext cx="7772400" cy="2743200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0" name="Group 9"/>
          <p:cNvGrpSpPr>
            <a:grpSpLocks noChangeAspect="1"/>
          </p:cNvGrpSpPr>
          <p:nvPr/>
        </p:nvGrpSpPr>
        <p:grpSpPr>
          <a:xfrm>
            <a:off x="7234780" y="4107023"/>
            <a:ext cx="914400" cy="914400"/>
            <a:chOff x="9685338" y="4460675"/>
            <a:chExt cx="1080904" cy="1080902"/>
          </a:xfrm>
        </p:grpSpPr>
        <p:sp>
          <p:nvSpPr>
            <p:cNvPr id="1048597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48598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1048599" name="Title 1"/>
          <p:cNvSpPr>
            <a:spLocks noGrp="1"/>
          </p:cNvSpPr>
          <p:nvPr>
            <p:ph type="ctrTitle"/>
          </p:nvPr>
        </p:nvSpPr>
        <p:spPr>
          <a:xfrm>
            <a:off x="788670" y="1432223"/>
            <a:ext cx="759333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6400" b="0" cap="all" baseline="0">
                <a:blipFill dpi="0" rotWithShape="1">
                  <a:blip r:embed="rId3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48600" name="Subtitle 2"/>
          <p:cNvSpPr>
            <a:spLocks noGrp="1"/>
          </p:cNvSpPr>
          <p:nvPr>
            <p:ph type="subTitle" idx="1"/>
          </p:nvPr>
        </p:nvSpPr>
        <p:spPr>
          <a:xfrm>
            <a:off x="802386" y="4389120"/>
            <a:ext cx="5918454" cy="1069848"/>
          </a:xfrm>
        </p:spPr>
        <p:txBody>
          <a:bodyPr>
            <a:normAutofit/>
          </a:bodyPr>
          <a:lstStyle>
            <a:lvl1pPr marL="0" indent="0" algn="l">
              <a:buNone/>
              <a:defRPr sz="18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1048601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AFFF1-9C47-49F0-AE12-AF188F3F4E82}" type="datetime1">
              <a:rPr lang="en-US" smtClean="0"/>
              <a:pPr/>
              <a:t>11/9/2020</a:t>
            </a:fld>
            <a:endParaRPr lang="en-US" dirty="0"/>
          </a:p>
        </p:txBody>
      </p:sp>
      <p:sp>
        <p:nvSpPr>
          <p:cNvPr id="1048602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12805" y="6272785"/>
            <a:ext cx="474573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4860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244280" y="4227195"/>
            <a:ext cx="895401" cy="640080"/>
          </a:xfrm>
        </p:spPr>
        <p:txBody>
          <a:bodyPr/>
          <a:lstStyle>
            <a:lvl1pPr>
              <a:defRPr sz="2800" b="1"/>
            </a:lvl1pPr>
          </a:lstStyle>
          <a:p>
            <a:fld id="{38237106-F2ED-405E-BC33-CC3CF426205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48651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048652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AFFF1-9C47-49F0-AE12-AF188F3F4E82}" type="datetime1">
              <a:rPr lang="en-US" smtClean="0"/>
              <a:pPr/>
              <a:t>11/9/2020</a:t>
            </a:fld>
            <a:endParaRPr lang="en-US" dirty="0"/>
          </a:p>
        </p:txBody>
      </p:sp>
      <p:sp>
        <p:nvSpPr>
          <p:cNvPr id="1048653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48654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37106-F2ED-405E-BC33-CC3CF426205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6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533400"/>
            <a:ext cx="1914525" cy="5638800"/>
          </a:xfrm>
        </p:spPr>
        <p:txBody>
          <a:bodyPr vert="eaVert"/>
          <a:lstStyle>
            <a:lvl1pPr>
              <a:defRPr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48627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0100" y="533400"/>
            <a:ext cx="5629275" cy="56388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048628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AFFF1-9C47-49F0-AE12-AF188F3F4E82}" type="datetime1">
              <a:rPr lang="en-US" smtClean="0"/>
              <a:pPr/>
              <a:t>11/9/2020</a:t>
            </a:fld>
            <a:endParaRPr lang="en-US" dirty="0"/>
          </a:p>
        </p:txBody>
      </p:sp>
      <p:sp>
        <p:nvSpPr>
          <p:cNvPr id="1048629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48630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37106-F2ED-405E-BC33-CC3CF426205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4858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048585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AFFF1-9C47-49F0-AE12-AF188F3F4E82}" type="datetime1">
              <a:rPr lang="en-US" smtClean="0"/>
              <a:pPr/>
              <a:t>11/9/2020</a:t>
            </a:fld>
            <a:endParaRPr lang="en-US" dirty="0"/>
          </a:p>
        </p:txBody>
      </p:sp>
      <p:sp>
        <p:nvSpPr>
          <p:cNvPr id="1048586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48587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37106-F2ED-405E-BC33-CC3CF426205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2" name="Rectangle 6"/>
          <p:cNvSpPr/>
          <p:nvPr/>
        </p:nvSpPr>
        <p:spPr>
          <a:xfrm>
            <a:off x="0" y="4917989"/>
            <a:ext cx="9144000" cy="1940010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48643" name="Title 1"/>
          <p:cNvSpPr>
            <a:spLocks noGrp="1"/>
          </p:cNvSpPr>
          <p:nvPr>
            <p:ph type="title"/>
          </p:nvPr>
        </p:nvSpPr>
        <p:spPr>
          <a:xfrm>
            <a:off x="1625346" y="1225296"/>
            <a:ext cx="696087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6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48644" name="Text Placeholder 2"/>
          <p:cNvSpPr>
            <a:spLocks noGrp="1"/>
          </p:cNvSpPr>
          <p:nvPr>
            <p:ph type="body" idx="1"/>
          </p:nvPr>
        </p:nvSpPr>
        <p:spPr>
          <a:xfrm>
            <a:off x="1624330" y="5020056"/>
            <a:ext cx="6789420" cy="1066800"/>
          </a:xfrm>
        </p:spPr>
        <p:txBody>
          <a:bodyPr anchor="t">
            <a:normAutofit/>
          </a:bodyPr>
          <a:lstStyle>
            <a:lvl1pPr marL="0" indent="0">
              <a:buNone/>
              <a:defRPr sz="1800" b="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48645" name="Date Placeholder 3"/>
          <p:cNvSpPr>
            <a:spLocks noGrp="1"/>
          </p:cNvSpPr>
          <p:nvPr>
            <p:ph type="dt" sz="half" idx="10"/>
          </p:nvPr>
        </p:nvSpPr>
        <p:spPr>
          <a:xfrm>
            <a:off x="6445251" y="6272785"/>
            <a:ext cx="1983232" cy="365125"/>
          </a:xfrm>
        </p:spPr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8B3AFFF1-9C47-49F0-AE12-AF188F3F4E82}" type="datetime1">
              <a:rPr lang="en-US" smtClean="0"/>
              <a:pPr/>
              <a:t>11/9/2020</a:t>
            </a:fld>
            <a:endParaRPr lang="en-US" dirty="0"/>
          </a:p>
        </p:txBody>
      </p:sp>
      <p:sp>
        <p:nvSpPr>
          <p:cNvPr id="104864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636099" y="6272784"/>
            <a:ext cx="4745736" cy="365125"/>
          </a:xfrm>
        </p:spPr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41" name="Group 7"/>
          <p:cNvGrpSpPr>
            <a:grpSpLocks noChangeAspect="1"/>
          </p:cNvGrpSpPr>
          <p:nvPr/>
        </p:nvGrpSpPr>
        <p:grpSpPr>
          <a:xfrm>
            <a:off x="633862" y="2430623"/>
            <a:ext cx="914400" cy="914400"/>
            <a:chOff x="9685338" y="4460675"/>
            <a:chExt cx="1080904" cy="1080902"/>
          </a:xfrm>
        </p:grpSpPr>
        <p:sp>
          <p:nvSpPr>
            <p:cNvPr id="1048647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48648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104864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450" y="2508607"/>
            <a:ext cx="891224" cy="720332"/>
          </a:xfrm>
        </p:spPr>
        <p:txBody>
          <a:bodyPr/>
          <a:lstStyle>
            <a:lvl1pPr>
              <a:defRPr sz="2800"/>
            </a:lvl1pPr>
          </a:lstStyle>
          <a:p>
            <a:fld id="{38237106-F2ED-405E-BC33-CC3CF426205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48609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60"/>
            <a:ext cx="365760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048610" name="Content Placeholder 3"/>
          <p:cNvSpPr>
            <a:spLocks noGrp="1"/>
          </p:cNvSpPr>
          <p:nvPr>
            <p:ph sz="half" idx="2"/>
          </p:nvPr>
        </p:nvSpPr>
        <p:spPr>
          <a:xfrm>
            <a:off x="4792218" y="2194560"/>
            <a:ext cx="365760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048611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AFFF1-9C47-49F0-AE12-AF188F3F4E82}" type="datetime1">
              <a:rPr lang="en-US" smtClean="0"/>
              <a:pPr/>
              <a:t>11/9/2020</a:t>
            </a:fld>
            <a:endParaRPr lang="en-US" dirty="0"/>
          </a:p>
        </p:txBody>
      </p:sp>
      <p:sp>
        <p:nvSpPr>
          <p:cNvPr id="1048612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48613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37106-F2ED-405E-BC33-CC3CF426205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4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48615" name="Text Placeholder 2"/>
          <p:cNvSpPr>
            <a:spLocks noGrp="1"/>
          </p:cNvSpPr>
          <p:nvPr>
            <p:ph type="body" idx="1"/>
          </p:nvPr>
        </p:nvSpPr>
        <p:spPr>
          <a:xfrm>
            <a:off x="685800" y="2048256"/>
            <a:ext cx="365760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48616" name="Content Placeholder 3"/>
          <p:cNvSpPr>
            <a:spLocks noGrp="1"/>
          </p:cNvSpPr>
          <p:nvPr>
            <p:ph sz="half" idx="2"/>
          </p:nvPr>
        </p:nvSpPr>
        <p:spPr>
          <a:xfrm>
            <a:off x="685800" y="2743200"/>
            <a:ext cx="365760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048617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20793" y="2048256"/>
            <a:ext cx="365760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48618" name="Content Placeholder 5"/>
          <p:cNvSpPr>
            <a:spLocks noGrp="1"/>
          </p:cNvSpPr>
          <p:nvPr>
            <p:ph sz="quarter" idx="4"/>
          </p:nvPr>
        </p:nvSpPr>
        <p:spPr>
          <a:xfrm>
            <a:off x="4820793" y="2743200"/>
            <a:ext cx="365760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048619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AFFF1-9C47-49F0-AE12-AF188F3F4E82}" type="datetime1">
              <a:rPr lang="en-US" smtClean="0"/>
              <a:pPr/>
              <a:t>11/9/2020</a:t>
            </a:fld>
            <a:endParaRPr lang="en-US" dirty="0"/>
          </a:p>
        </p:txBody>
      </p:sp>
      <p:sp>
        <p:nvSpPr>
          <p:cNvPr id="1048620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48621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37106-F2ED-405E-BC33-CC3CF426205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2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4862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8B3AFFF1-9C47-49F0-AE12-AF188F3F4E82}" type="datetime1">
              <a:rPr lang="en-US" smtClean="0"/>
              <a:pPr/>
              <a:t>11/9/2020</a:t>
            </a:fld>
            <a:endParaRPr lang="en-US" dirty="0"/>
          </a:p>
        </p:txBody>
      </p:sp>
      <p:sp>
        <p:nvSpPr>
          <p:cNvPr id="104862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4862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37106-F2ED-405E-BC33-CC3CF426205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1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AFFF1-9C47-49F0-AE12-AF188F3F4E82}" type="datetime1">
              <a:rPr lang="en-US" smtClean="0"/>
              <a:pPr/>
              <a:t>11/9/2020</a:t>
            </a:fld>
            <a:endParaRPr lang="en-US" dirty="0"/>
          </a:p>
        </p:txBody>
      </p:sp>
      <p:sp>
        <p:nvSpPr>
          <p:cNvPr id="1048632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48633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37106-F2ED-405E-BC33-CC3CF426205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55" name="Rectangle 7"/>
          <p:cNvSpPr/>
          <p:nvPr/>
        </p:nvSpPr>
        <p:spPr>
          <a:xfrm>
            <a:off x="6227806" y="1"/>
            <a:ext cx="2916194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48656" name="Title 1"/>
          <p:cNvSpPr>
            <a:spLocks noGrp="1"/>
          </p:cNvSpPr>
          <p:nvPr>
            <p:ph type="title"/>
          </p:nvPr>
        </p:nvSpPr>
        <p:spPr>
          <a:xfrm>
            <a:off x="6412230" y="685800"/>
            <a:ext cx="2400300" cy="1737360"/>
          </a:xfrm>
        </p:spPr>
        <p:txBody>
          <a:bodyPr anchor="b">
            <a:normAutofit/>
          </a:bodyPr>
          <a:lstStyle>
            <a:lvl1pPr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48657" name="Content Placeholder 2"/>
          <p:cNvSpPr>
            <a:spLocks noGrp="1"/>
          </p:cNvSpPr>
          <p:nvPr>
            <p:ph idx="1"/>
          </p:nvPr>
        </p:nvSpPr>
        <p:spPr>
          <a:xfrm>
            <a:off x="628650" y="685800"/>
            <a:ext cx="5033772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048658" name="Text Placeholder 3"/>
          <p:cNvSpPr>
            <a:spLocks noGrp="1"/>
          </p:cNvSpPr>
          <p:nvPr>
            <p:ph type="body" sz="half" idx="2"/>
          </p:nvPr>
        </p:nvSpPr>
        <p:spPr>
          <a:xfrm>
            <a:off x="6412230" y="2423160"/>
            <a:ext cx="24003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35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44" name="Group 11"/>
          <p:cNvGrpSpPr/>
          <p:nvPr/>
        </p:nvGrpSpPr>
        <p:grpSpPr>
          <a:xfrm>
            <a:off x="8522664" y="6255258"/>
            <a:ext cx="393192" cy="393192"/>
            <a:chOff x="8532189" y="5068824"/>
            <a:chExt cx="393192" cy="393192"/>
          </a:xfrm>
        </p:grpSpPr>
        <p:sp>
          <p:nvSpPr>
            <p:cNvPr id="1048659" name="Oval 12"/>
            <p:cNvSpPr>
              <a:spLocks noChangeAspect="1"/>
            </p:cNvSpPr>
            <p:nvPr/>
          </p:nvSpPr>
          <p:spPr>
            <a:xfrm>
              <a:off x="8532189" y="5068824"/>
              <a:ext cx="393192" cy="393192"/>
            </a:xfrm>
            <a:prstGeom prst="ellipse">
              <a:avLst/>
            </a:prstGeom>
            <a:blipFill dpi="0" rotWithShape="1">
              <a:blip r:embed="rId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48660" name="Oval 13"/>
            <p:cNvSpPr>
              <a:spLocks noChangeAspect="1"/>
            </p:cNvSpPr>
            <p:nvPr/>
          </p:nvSpPr>
          <p:spPr>
            <a:xfrm>
              <a:off x="8568766" y="5105400"/>
              <a:ext cx="320039" cy="320040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1048661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AFFF1-9C47-49F0-AE12-AF188F3F4E82}" type="datetime1">
              <a:rPr lang="en-US" smtClean="0"/>
              <a:pPr/>
              <a:t>11/9/2020</a:t>
            </a:fld>
            <a:endParaRPr lang="en-US" dirty="0"/>
          </a:p>
        </p:txBody>
      </p:sp>
      <p:sp>
        <p:nvSpPr>
          <p:cNvPr id="1048662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48663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37106-F2ED-405E-BC33-CC3CF426205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4" name="Rectangle 10"/>
          <p:cNvSpPr/>
          <p:nvPr/>
        </p:nvSpPr>
        <p:spPr>
          <a:xfrm>
            <a:off x="6227806" y="1"/>
            <a:ext cx="2916194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48635" name="Title 1"/>
          <p:cNvSpPr>
            <a:spLocks noGrp="1"/>
          </p:cNvSpPr>
          <p:nvPr>
            <p:ph type="title"/>
          </p:nvPr>
        </p:nvSpPr>
        <p:spPr>
          <a:xfrm>
            <a:off x="6412230" y="685800"/>
            <a:ext cx="2400300" cy="1737360"/>
          </a:xfrm>
        </p:spPr>
        <p:txBody>
          <a:bodyPr anchor="b">
            <a:normAutofit/>
          </a:bodyPr>
          <a:lstStyle>
            <a:lvl1pPr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48636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6227805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1048637" name="Text Placeholder 3"/>
          <p:cNvSpPr>
            <a:spLocks noGrp="1"/>
          </p:cNvSpPr>
          <p:nvPr>
            <p:ph type="body" sz="half" idx="2"/>
          </p:nvPr>
        </p:nvSpPr>
        <p:spPr>
          <a:xfrm>
            <a:off x="6412230" y="2423160"/>
            <a:ext cx="24003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35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39" name="Group 11"/>
          <p:cNvGrpSpPr/>
          <p:nvPr/>
        </p:nvGrpSpPr>
        <p:grpSpPr>
          <a:xfrm>
            <a:off x="8522664" y="6255258"/>
            <a:ext cx="393192" cy="393192"/>
            <a:chOff x="8532189" y="5068824"/>
            <a:chExt cx="393192" cy="393192"/>
          </a:xfrm>
        </p:grpSpPr>
        <p:sp>
          <p:nvSpPr>
            <p:cNvPr id="1048638" name="Oval 12"/>
            <p:cNvSpPr>
              <a:spLocks noChangeAspect="1"/>
            </p:cNvSpPr>
            <p:nvPr/>
          </p:nvSpPr>
          <p:spPr>
            <a:xfrm>
              <a:off x="8532189" y="5068824"/>
              <a:ext cx="393192" cy="393192"/>
            </a:xfrm>
            <a:prstGeom prst="ellipse">
              <a:avLst/>
            </a:prstGeom>
            <a:blipFill dpi="0" rotWithShape="1">
              <a:blip r:embed="rId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48639" name="Oval 13"/>
            <p:cNvSpPr>
              <a:spLocks noChangeAspect="1"/>
            </p:cNvSpPr>
            <p:nvPr/>
          </p:nvSpPr>
          <p:spPr>
            <a:xfrm>
              <a:off x="8568766" y="5105400"/>
              <a:ext cx="320039" cy="320040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1048640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AFFF1-9C47-49F0-AE12-AF188F3F4E82}" type="datetime1">
              <a:rPr lang="en-US" smtClean="0"/>
              <a:pPr/>
              <a:t>11/9/2020</a:t>
            </a:fld>
            <a:endParaRPr lang="en-US" dirty="0"/>
          </a:p>
        </p:txBody>
      </p:sp>
      <p:sp>
        <p:nvSpPr>
          <p:cNvPr id="1048641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37106-F2ED-405E-BC33-CC3CF426205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11"/>
          <p:cNvGrpSpPr/>
          <p:nvPr/>
        </p:nvGrpSpPr>
        <p:grpSpPr>
          <a:xfrm>
            <a:off x="8522664" y="6255258"/>
            <a:ext cx="393192" cy="393192"/>
            <a:chOff x="8532189" y="5068824"/>
            <a:chExt cx="393192" cy="393192"/>
          </a:xfrm>
        </p:grpSpPr>
        <p:sp>
          <p:nvSpPr>
            <p:cNvPr id="1048576" name="Oval 7"/>
            <p:cNvSpPr>
              <a:spLocks noChangeAspect="1"/>
            </p:cNvSpPr>
            <p:nvPr/>
          </p:nvSpPr>
          <p:spPr>
            <a:xfrm>
              <a:off x="8532189" y="5068824"/>
              <a:ext cx="393192" cy="393192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48577" name="Oval 8"/>
            <p:cNvSpPr>
              <a:spLocks noChangeAspect="1"/>
            </p:cNvSpPr>
            <p:nvPr/>
          </p:nvSpPr>
          <p:spPr>
            <a:xfrm>
              <a:off x="8568766" y="5105400"/>
              <a:ext cx="320039" cy="320040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1048578" name="Title Placeholder 1"/>
          <p:cNvSpPr>
            <a:spLocks noGrp="1"/>
          </p:cNvSpPr>
          <p:nvPr>
            <p:ph type="title"/>
          </p:nvPr>
        </p:nvSpPr>
        <p:spPr>
          <a:xfrm>
            <a:off x="685800" y="484632"/>
            <a:ext cx="7772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48579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21408"/>
            <a:ext cx="7772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048580" name="Date Placeholder 3"/>
          <p:cNvSpPr>
            <a:spLocks noGrp="1"/>
          </p:cNvSpPr>
          <p:nvPr>
            <p:ph type="dt" sz="half" idx="2"/>
          </p:nvPr>
        </p:nvSpPr>
        <p:spPr>
          <a:xfrm>
            <a:off x="5992368" y="6272785"/>
            <a:ext cx="24551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8B3AFFF1-9C47-49F0-AE12-AF188F3F4E82}" type="datetime1">
              <a:rPr lang="en-US" smtClean="0"/>
              <a:pPr/>
              <a:t>11/9/2020</a:t>
            </a:fld>
            <a:endParaRPr lang="en-US" dirty="0"/>
          </a:p>
        </p:txBody>
      </p:sp>
      <p:sp>
        <p:nvSpPr>
          <p:cNvPr id="104858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272785"/>
            <a:ext cx="474573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4858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83346" y="6272785"/>
            <a:ext cx="4800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 b="1" spc="-70" baseline="0">
                <a:solidFill>
                  <a:srgbClr val="FFFFFF"/>
                </a:solidFill>
                <a:latin typeface="+mn-lt"/>
              </a:defRPr>
            </a:lvl1pPr>
          </a:lstStyle>
          <a:p>
            <a:fld id="{38237106-F2ED-405E-BC33-CC3CF426205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200" b="0" kern="1200" cap="all" baseline="0">
          <a:blipFill>
            <a:blip r:embed="rId14"/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4" name="Subtitle 1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uk-UA" sz="2800" dirty="0" smtClean="0"/>
              <a:t>Особливості корпоративного обліку та</a:t>
            </a:r>
            <a:r>
              <a:rPr lang="uk-UA" sz="2800" dirty="0" smtClean="0"/>
              <a:t> </a:t>
            </a:r>
            <a:r>
              <a:rPr lang="uk-UA" sz="2800" smtClean="0"/>
              <a:t>к</a:t>
            </a:r>
            <a:r>
              <a:rPr lang="uk-UA" sz="2800" smtClean="0"/>
              <a:t>онсолідація звітності</a:t>
            </a:r>
            <a:endParaRPr lang="en-US" sz="2800" dirty="0"/>
          </a:p>
        </p:txBody>
      </p:sp>
      <p:sp>
        <p:nvSpPr>
          <p:cNvPr id="1048605" name="Заголовок 4"/>
          <p:cNvSpPr>
            <a:spLocks noGrp="1"/>
          </p:cNvSpPr>
          <p:nvPr>
            <p:ph type="ctrTitle"/>
          </p:nvPr>
        </p:nvSpPr>
        <p:spPr>
          <a:xfrm>
            <a:off x="350259" y="204672"/>
            <a:ext cx="7593330" cy="3035808"/>
          </a:xfrm>
        </p:spPr>
        <p:txBody>
          <a:bodyPr/>
          <a:lstStyle/>
          <a:p>
            <a:r>
              <a:rPr lang="ru-RU" dirty="0" smtClean="0"/>
              <a:t>ПРЕЗЕНТАЦ</a:t>
            </a:r>
            <a:r>
              <a:rPr lang="uk-UA" dirty="0" smtClean="0"/>
              <a:t>ІЯ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Прямий та непрямий контроль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68374" y="1234352"/>
            <a:ext cx="7371809" cy="408579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s://egov-buryatia.ru/upload/iblock/001/0012cac44c46273213ae8ee9648ca08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857396"/>
            <a:ext cx="4429100" cy="500060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Прямоугольник 1"/>
          <p:cNvSpPr/>
          <p:nvPr/>
        </p:nvSpPr>
        <p:spPr>
          <a:xfrm>
            <a:off x="4119417" y="427028"/>
            <a:ext cx="4784437" cy="54440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Материнське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підприємство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його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дочірні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окремими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юридичними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особами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складають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окремо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фінансову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звітність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Але,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якщо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материнське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підприємство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одночасно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володіє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вирішальним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голосом 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дочірніх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підприємствах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то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сукупність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пов'язаних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підприємств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материнського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його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дочірніх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розглядається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як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окрема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економічна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одиниця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група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Отже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виникає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потреба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мати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загальну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інформацію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про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сукупність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пов'язаних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підприємств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диктує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необхідність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складати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консолідовану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фінансову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звітність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26291" y="196564"/>
            <a:ext cx="8732981" cy="13388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Консолідована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фінансова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звітність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складається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шляхом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впорядкованого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додавання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показників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фінансової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звітності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дочірніх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підприємств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аналогічних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показників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фінансової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звітності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материнського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04801" y="1739359"/>
            <a:ext cx="7712363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складанні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консолідованої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фінансової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звітності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підлягають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виключенню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>
              <a:lnSpc>
                <a:spcPct val="150000"/>
              </a:lnSpc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  <a:buFont typeface="Wingdings" pitchFamily="2" charset="2"/>
              <a:buChar char="v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балансова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вартість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фінансових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інвестицій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материнського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кожне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дочірнє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підприємство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частка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материнського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кожному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дочірньому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підприємстві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>
              <a:lnSpc>
                <a:spcPct val="150000"/>
              </a:lnSpc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  <a:buFont typeface="Wingdings" pitchFamily="2" charset="2"/>
              <a:buChar char="v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сума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внутрішньогрупових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операцій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внутрішньо-групового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сальдо;</a:t>
            </a:r>
          </a:p>
          <a:p>
            <a:pPr algn="just">
              <a:lnSpc>
                <a:spcPct val="150000"/>
              </a:lnSpc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  <a:buFont typeface="Wingdings" pitchFamily="2" charset="2"/>
              <a:buChar char="v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сума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нереалізованих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прибутків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збитків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внутрішньо-групових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операцій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крім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збитків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можуть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бути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відшкодовані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04800" y="159802"/>
            <a:ext cx="4572000" cy="3831818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Материнське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підприємство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складання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консолідованої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фінансової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звітності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визначає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частку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меншості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капіталі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фінансових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результатах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дочірніх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підприємств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Частка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меншості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визначається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як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добуток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відсотка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голосів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не належать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материнському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підприємству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відповідно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власного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капіталу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та чистого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прибутку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збитку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дочірніх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підприємств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160981" y="3826455"/>
            <a:ext cx="4572000" cy="2169825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Частка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меншості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частина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чистого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прибутку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збитку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 та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чистих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активів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дочірнього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яка не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належить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материнському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підприємству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(прямо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через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інші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дочірні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6327" y="668355"/>
            <a:ext cx="8571346" cy="46628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Частка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меншості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відображається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консолідованому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балансі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окремо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зобов'язань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власного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капіталу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материнського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lnSpc>
                <a:spcPct val="150000"/>
              </a:lnSpc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Якщо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вона 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збитках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дочірнього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перевищує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частку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меншості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капіталі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дочірнього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то на суму такого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перевищення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величину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наступних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збитків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яка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належить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частки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меншості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зменшується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частка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материнського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власному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капіталі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групи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підприємств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винятком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тієї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частини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щодо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якої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меншість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має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зобов'язання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здатна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покрити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збитки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>
              <a:lnSpc>
                <a:spcPct val="150000"/>
              </a:lnSpc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Якщо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згодом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фінансовій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звітності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дочірнього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відображено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прибуток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то вся сума такого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прибутку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розподіляється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частку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материнського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покриття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збитків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меншості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сума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яких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відшкодована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раніше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рахунок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материнського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57018" y="187512"/>
            <a:ext cx="8709891" cy="21184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Якщо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дочірнім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підприємством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випущені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привілейовані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акції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за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якими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накопичується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сума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дивідендів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перебувають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володінні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за межами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групи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то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материнське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підприємство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розраховує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свою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частку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прибутку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збитку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після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коригування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на суму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дивідендів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привілейованими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акціями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дочірнього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незалежно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оголошення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дивідендів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42" name="Picture 2" descr="https://ukr.media/static/ba/aimg/4/0/9/409811_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08519" y="2373774"/>
            <a:ext cx="6910245" cy="427178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551709" y="677316"/>
            <a:ext cx="5952836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Україні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практикують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зведення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звітності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шляхом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підсумовування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різних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показників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При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зведенні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звітності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потрібно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застосовувати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методологічні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принципи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консолідованої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звітності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Зведену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звітність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складають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за результатами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основної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підприємств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промисловості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капітального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будівництва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торгівлі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громадського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харчування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виробництва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сільськогосподарської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продукції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побутового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обслуговування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транспорту,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зв'язку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житлово-комунального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господарства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наукових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організацій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постачальницько-збутових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організацій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та за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іншими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видами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6" name="Заголовок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7924800" cy="624772"/>
          </a:xfrm>
        </p:spPr>
        <p:txBody>
          <a:bodyPr>
            <a:normAutofit fontScale="90000"/>
          </a:bodyPr>
          <a:lstStyle/>
          <a:p>
            <a:pPr algn="ctr"/>
            <a:r>
              <a:rPr lang="uk-UA" b="1" dirty="0" smtClean="0">
                <a:solidFill>
                  <a:schemeClr val="tx1"/>
                </a:solidFill>
              </a:rPr>
              <a:t>Висновки</a:t>
            </a:r>
            <a:endParaRPr lang="uk-UA" dirty="0">
              <a:solidFill>
                <a:schemeClr val="tx1"/>
              </a:solidFill>
            </a:endParaRPr>
          </a:p>
        </p:txBody>
      </p:sp>
      <p:sp>
        <p:nvSpPr>
          <p:cNvPr id="1048607" name="Содержимое 2"/>
          <p:cNvSpPr>
            <a:spLocks noGrp="1"/>
          </p:cNvSpPr>
          <p:nvPr>
            <p:ph idx="1"/>
          </p:nvPr>
        </p:nvSpPr>
        <p:spPr>
          <a:xfrm>
            <a:off x="661535" y="1220146"/>
            <a:ext cx="7924800" cy="4114800"/>
          </a:xfrm>
        </p:spPr>
        <p:txBody>
          <a:bodyPr>
            <a:normAutofit fontScale="94444"/>
          </a:bodyPr>
          <a:lstStyle/>
          <a:p>
            <a:pPr algn="just">
              <a:lnSpc>
                <a:spcPct val="150000"/>
              </a:lnSpc>
              <a:buNone/>
            </a:pPr>
            <a:r>
              <a:rPr lang="uk-UA" sz="1800" dirty="0" smtClean="0">
                <a:latin typeface="Times New Roman" pitchFamily="18" charset="0"/>
                <a:cs typeface="Times New Roman" pitchFamily="18" charset="0"/>
              </a:rPr>
              <a:t>Необхідність представлення консолідованої звітності в Україні викликана появою холдингових компаній, концернів, інших груп, а також акціонерних товариств зі значною кількістю дочірніх підприємств.</a:t>
            </a:r>
          </a:p>
          <a:p>
            <a:pPr algn="just">
              <a:lnSpc>
                <a:spcPct val="150000"/>
              </a:lnSpc>
              <a:buNone/>
            </a:pPr>
            <a:r>
              <a:rPr lang="uk-UA" sz="1800" dirty="0" smtClean="0">
                <a:latin typeface="Times New Roman" pitchFamily="18" charset="0"/>
                <a:cs typeface="Times New Roman" pitchFamily="18" charset="0"/>
              </a:rPr>
              <a:t>Проте, незважаючи на вище вказаний фактор, представлення консолідованої звітності стало реальним лише з прийняттям національних стандартів бухгалтерського обліку, зокрема стандарту "Консолідована фінансова звітність". До цього моменту групи підприємств, пов'язаних між собою системою участі, складали зведену звітність за традиційною методикою з використанням елементів консолідації.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 smtClean="0"/>
              <a:t>Роботу виконали:</a:t>
            </a:r>
            <a:endParaRPr lang="ru-RU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uk-UA" sz="3600" dirty="0" smtClean="0"/>
              <a:t>Іванова Вікторія</a:t>
            </a:r>
          </a:p>
          <a:p>
            <a:r>
              <a:rPr lang="uk-UA" sz="3600" dirty="0" smtClean="0"/>
              <a:t>Мельник Наталія</a:t>
            </a:r>
            <a:endParaRPr lang="ru-RU" sz="3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2" name="Содержимое 2"/>
          <p:cNvSpPr>
            <a:spLocks noGrp="1"/>
          </p:cNvSpPr>
          <p:nvPr>
            <p:ph idx="1"/>
          </p:nvPr>
        </p:nvSpPr>
        <p:spPr>
          <a:xfrm>
            <a:off x="729521" y="314793"/>
            <a:ext cx="7924800" cy="5355236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buNone/>
            </a:pPr>
            <a:r>
              <a:rPr lang="uk-UA" sz="1800" dirty="0">
                <a:latin typeface="Times New Roman" pitchFamily="18" charset="0"/>
                <a:cs typeface="Times New Roman" pitchFamily="18" charset="0"/>
              </a:rPr>
              <a:t>Національне положення (стандарт) бухгалтерського обліку в державному секторі 102 «Консолідована фінансова звітність» затверджено Наказом Міністерства фінансів України від 24.12.2010 р. №1629 та зареєстровано в Міністерстві юстиції України 20 січня 2011 року за 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N 87/18825.</a:t>
            </a:r>
            <a:endParaRPr lang="ru-RU" dirty="0"/>
          </a:p>
        </p:txBody>
      </p:sp>
      <p:pic>
        <p:nvPicPr>
          <p:cNvPr id="2097153" name="Рисунок 3" descr="1422274107_yap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4361" y="2983043"/>
            <a:ext cx="7510071" cy="2713219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0" name="Содержимое 2"/>
          <p:cNvSpPr>
            <a:spLocks noGrp="1"/>
          </p:cNvSpPr>
          <p:nvPr>
            <p:ph idx="1"/>
          </p:nvPr>
        </p:nvSpPr>
        <p:spPr>
          <a:xfrm>
            <a:off x="609600" y="359764"/>
            <a:ext cx="7924800" cy="5355236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buNone/>
            </a:pP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Дане Положення (стандарт) бухгалтерського обліку складається з чотирьох розділів</a:t>
            </a:r>
            <a:r>
              <a:rPr lang="uk-UA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uk-UA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50000"/>
              </a:lnSpc>
              <a:buFont typeface="+mj-lt"/>
              <a:buAutoNum type="arabicPeriod"/>
            </a:pPr>
            <a:r>
              <a:rPr lang="uk-UA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Загальні </a:t>
            </a: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положення</a:t>
            </a:r>
            <a:r>
              <a:rPr lang="uk-UA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50000"/>
              </a:lnSpc>
              <a:buFont typeface="+mj-lt"/>
              <a:buAutoNum type="arabicPeriod"/>
            </a:pPr>
            <a:r>
              <a:rPr lang="uk-UA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Порядок </a:t>
            </a: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складання та подання консолідованої фінансової звітності</a:t>
            </a:r>
            <a:r>
              <a:rPr lang="uk-UA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50000"/>
              </a:lnSpc>
              <a:buFont typeface="+mj-lt"/>
              <a:buAutoNum type="arabicPeriod"/>
            </a:pPr>
            <a:r>
              <a:rPr lang="uk-UA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Загальна </a:t>
            </a: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консолідована фінансова звітність суб'єктів державного сектору</a:t>
            </a:r>
            <a:r>
              <a:rPr lang="uk-UA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50000"/>
              </a:lnSpc>
              <a:buFont typeface="+mj-lt"/>
              <a:buAutoNum type="arabicPeriod"/>
            </a:pPr>
            <a:r>
              <a:rPr lang="uk-UA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Розкриття </a:t>
            </a: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інформації про складання консолідованої фінансової звітності.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8" name="Содержимое 2"/>
          <p:cNvSpPr>
            <a:spLocks noGrp="1"/>
          </p:cNvSpPr>
          <p:nvPr>
            <p:ph idx="1"/>
          </p:nvPr>
        </p:nvSpPr>
        <p:spPr>
          <a:xfrm>
            <a:off x="609600" y="554636"/>
            <a:ext cx="7924800" cy="5546360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uk-UA" sz="1800" dirty="0" smtClean="0">
                <a:latin typeface="Times New Roman" pitchFamily="18" charset="0"/>
                <a:cs typeface="Times New Roman" pitchFamily="18" charset="0"/>
              </a:rPr>
              <a:t>Вперше консолідована звітність з'явилась у США на початку XX століття, коли характерною особливістю економічного розвитку того періоду стали злиття, придбання одних підприємств іншими та формування в результаті таких процесів економічних гігантів. В 1901 році американською компанією Дж. П. Моргана </a:t>
            </a:r>
            <a:r>
              <a:rPr lang="uk-UA" sz="1800" dirty="0" err="1" smtClean="0">
                <a:latin typeface="Times New Roman" pitchFamily="18" charset="0"/>
                <a:cs typeface="Times New Roman" pitchFamily="18" charset="0"/>
              </a:rPr>
              <a:t>“United</a:t>
            </a:r>
            <a:r>
              <a:rPr lang="uk-UA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800" dirty="0" err="1" smtClean="0">
                <a:latin typeface="Times New Roman" pitchFamily="18" charset="0"/>
                <a:cs typeface="Times New Roman" pitchFamily="18" charset="0"/>
              </a:rPr>
              <a:t>States</a:t>
            </a:r>
            <a:r>
              <a:rPr lang="uk-UA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800" dirty="0" err="1" smtClean="0">
                <a:latin typeface="Times New Roman" pitchFamily="18" charset="0"/>
                <a:cs typeface="Times New Roman" pitchFamily="18" charset="0"/>
              </a:rPr>
              <a:t>Steel</a:t>
            </a:r>
            <a:r>
              <a:rPr lang="uk-UA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800" dirty="0" err="1" smtClean="0">
                <a:latin typeface="Times New Roman" pitchFamily="18" charset="0"/>
                <a:cs typeface="Times New Roman" pitchFamily="18" charset="0"/>
              </a:rPr>
              <a:t>Company”</a:t>
            </a:r>
            <a:r>
              <a:rPr lang="uk-UA" sz="1800" dirty="0" smtClean="0">
                <a:latin typeface="Times New Roman" pitchFamily="18" charset="0"/>
                <a:cs typeface="Times New Roman" pitchFamily="18" charset="0"/>
              </a:rPr>
              <a:t> було підготовлено і представлено консолідований бухгалтерський звіт.</a:t>
            </a:r>
          </a:p>
          <a:p>
            <a:pPr>
              <a:buNone/>
            </a:pPr>
            <a:endParaRPr lang="uk-UA" sz="1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97152" name="Рисунок 3" descr="FINANSY_UGTSR_obyavil_tender_na_finansovyj_audit-1024x68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4459" y="2713220"/>
            <a:ext cx="7719934" cy="3043003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9" name="Содержимое 2"/>
          <p:cNvSpPr>
            <a:spLocks noGrp="1"/>
          </p:cNvSpPr>
          <p:nvPr>
            <p:ph idx="1"/>
          </p:nvPr>
        </p:nvSpPr>
        <p:spPr>
          <a:xfrm>
            <a:off x="609600" y="359764"/>
            <a:ext cx="7924800" cy="5355236"/>
          </a:xfrm>
        </p:spPr>
        <p:txBody>
          <a:bodyPr>
            <a:normAutofit fontScale="94444"/>
          </a:bodyPr>
          <a:lstStyle/>
          <a:p>
            <a:pPr algn="just">
              <a:lnSpc>
                <a:spcPct val="150000"/>
              </a:lnSpc>
              <a:buNone/>
            </a:pPr>
            <a:r>
              <a:rPr lang="uk-UA" sz="1800" dirty="0" smtClean="0"/>
              <a:t>Від</a:t>
            </a:r>
            <a:r>
              <a:rPr lang="uk-UA" sz="1800" dirty="0" smtClean="0">
                <a:latin typeface="Times New Roman" pitchFamily="18" charset="0"/>
                <a:cs typeface="Times New Roman" pitchFamily="18" charset="0"/>
              </a:rPr>
              <a:t>повідно до </a:t>
            </a:r>
            <a:r>
              <a:rPr lang="uk-UA" sz="1800" dirty="0" err="1" smtClean="0">
                <a:latin typeface="Times New Roman" pitchFamily="18" charset="0"/>
                <a:cs typeface="Times New Roman" pitchFamily="18" charset="0"/>
              </a:rPr>
              <a:t>“Загальних</a:t>
            </a:r>
            <a:r>
              <a:rPr lang="uk-UA" sz="1800" dirty="0" smtClean="0">
                <a:latin typeface="Times New Roman" pitchFamily="18" charset="0"/>
                <a:cs typeface="Times New Roman" pitchFamily="18" charset="0"/>
              </a:rPr>
              <a:t> вимог до фінансо­вої </a:t>
            </a:r>
            <a:r>
              <a:rPr lang="uk-UA" sz="1800" dirty="0" err="1" smtClean="0">
                <a:latin typeface="Times New Roman" pitchFamily="18" charset="0"/>
                <a:cs typeface="Times New Roman" pitchFamily="18" charset="0"/>
              </a:rPr>
              <a:t>звітності”</a:t>
            </a:r>
            <a:r>
              <a:rPr lang="uk-UA" sz="1800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uk-UA" sz="1800" b="1" i="1" dirty="0" smtClean="0">
                <a:latin typeface="Times New Roman" pitchFamily="18" charset="0"/>
                <a:cs typeface="Times New Roman" pitchFamily="18" charset="0"/>
              </a:rPr>
              <a:t>консолідована фінансова звітність </a:t>
            </a:r>
            <a:r>
              <a:rPr lang="uk-UA" sz="1800" i="1" dirty="0" smtClean="0">
                <a:latin typeface="Times New Roman" pitchFamily="18" charset="0"/>
                <a:cs typeface="Times New Roman" pitchFamily="18" charset="0"/>
              </a:rPr>
              <a:t>— </a:t>
            </a:r>
            <a:r>
              <a:rPr lang="uk-UA" sz="1800" dirty="0" smtClean="0">
                <a:latin typeface="Times New Roman" pitchFamily="18" charset="0"/>
                <a:cs typeface="Times New Roman" pitchFamily="18" charset="0"/>
              </a:rPr>
              <a:t>це звітність, яка відображає фінансовий стан і результати діяльності юридичної особи та її дочірніх підприємств як єдиної економічної одиниці.</a:t>
            </a:r>
          </a:p>
          <a:p>
            <a:pPr algn="just">
              <a:lnSpc>
                <a:spcPct val="150000"/>
              </a:lnSpc>
              <a:buNone/>
            </a:pPr>
            <a:r>
              <a:rPr lang="uk-UA" sz="1800" dirty="0" smtClean="0">
                <a:latin typeface="Times New Roman" pitchFamily="18" charset="0"/>
                <a:cs typeface="Times New Roman" pitchFamily="18" charset="0"/>
              </a:rPr>
              <a:t>Вона містить консолідовані: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v"/>
            </a:pPr>
            <a:r>
              <a:rPr lang="uk-UA" sz="1800" dirty="0" smtClean="0">
                <a:latin typeface="Times New Roman" pitchFamily="18" charset="0"/>
                <a:cs typeface="Times New Roman" pitchFamily="18" charset="0"/>
              </a:rPr>
              <a:t>       баланс;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v"/>
            </a:pPr>
            <a:r>
              <a:rPr lang="uk-UA" sz="1800" dirty="0" smtClean="0">
                <a:latin typeface="Times New Roman" pitchFamily="18" charset="0"/>
                <a:cs typeface="Times New Roman" pitchFamily="18" charset="0"/>
              </a:rPr>
              <a:t>       звіт про фінансові результати;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v"/>
            </a:pPr>
            <a:r>
              <a:rPr lang="uk-UA" sz="1800" dirty="0" smtClean="0">
                <a:latin typeface="Times New Roman" pitchFamily="18" charset="0"/>
                <a:cs typeface="Times New Roman" pitchFamily="18" charset="0"/>
              </a:rPr>
              <a:t>       звіт про рух грошових коштів;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v"/>
            </a:pPr>
            <a:r>
              <a:rPr lang="uk-UA" sz="1800" dirty="0" smtClean="0">
                <a:latin typeface="Times New Roman" pitchFamily="18" charset="0"/>
                <a:cs typeface="Times New Roman" pitchFamily="18" charset="0"/>
              </a:rPr>
              <a:t>       звіт про власний капітал;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v"/>
            </a:pPr>
            <a:r>
              <a:rPr lang="uk-UA" sz="1800" dirty="0" smtClean="0">
                <a:latin typeface="Times New Roman" pitchFamily="18" charset="0"/>
                <a:cs typeface="Times New Roman" pitchFamily="18" charset="0"/>
              </a:rPr>
              <a:t>       примітки до консолідованої звітності.</a:t>
            </a:r>
          </a:p>
          <a:p>
            <a:pPr algn="just"/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1" name="Содержимое 2"/>
          <p:cNvSpPr>
            <a:spLocks noGrp="1"/>
          </p:cNvSpPr>
          <p:nvPr>
            <p:ph idx="1"/>
          </p:nvPr>
        </p:nvSpPr>
        <p:spPr>
          <a:xfrm>
            <a:off x="609600" y="329785"/>
            <a:ext cx="7924800" cy="5966084"/>
          </a:xfrm>
        </p:spPr>
        <p:txBody>
          <a:bodyPr numCol="1">
            <a:normAutofit fontScale="94444"/>
          </a:bodyPr>
          <a:lstStyle/>
          <a:p>
            <a:pPr algn="just">
              <a:buNone/>
            </a:pPr>
            <a:r>
              <a:rPr lang="uk-UA" sz="1800" dirty="0" smtClean="0"/>
              <a:t>   </a:t>
            </a:r>
            <a:r>
              <a:rPr lang="uk-UA" sz="1800" dirty="0" smtClean="0">
                <a:latin typeface="Times New Roman" pitchFamily="18" charset="0"/>
                <a:cs typeface="Times New Roman" pitchFamily="18" charset="0"/>
              </a:rPr>
              <a:t>Методи узагальнення облікової інформації у фінансовій звітності об’єднаних підприємств :</a:t>
            </a: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  <a:buFont typeface="Wingdings" pitchFamily="2" charset="2"/>
              <a:buChar char="v"/>
            </a:pPr>
            <a:r>
              <a:rPr lang="uk-UA" sz="1800" dirty="0" smtClean="0">
                <a:latin typeface="Times New Roman" pitchFamily="18" charset="0"/>
                <a:cs typeface="Times New Roman" pitchFamily="18" charset="0"/>
              </a:rPr>
              <a:t>      Зведення</a:t>
            </a: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  <a:buFont typeface="Wingdings" pitchFamily="2" charset="2"/>
              <a:buChar char="v"/>
            </a:pPr>
            <a:r>
              <a:rPr lang="uk-UA" sz="1800" dirty="0" smtClean="0">
                <a:latin typeface="Times New Roman" pitchFamily="18" charset="0"/>
                <a:cs typeface="Times New Roman" pitchFamily="18" charset="0"/>
              </a:rPr>
              <a:t>      Консолідація</a:t>
            </a: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  <a:buFont typeface="Wingdings" pitchFamily="2" charset="2"/>
              <a:buChar char="v"/>
            </a:pPr>
            <a:r>
              <a:rPr lang="uk-UA" sz="1800" dirty="0" smtClean="0">
                <a:latin typeface="Times New Roman" pitchFamily="18" charset="0"/>
                <a:cs typeface="Times New Roman" pitchFamily="18" charset="0"/>
              </a:rPr>
              <a:t>      Зведена звітність</a:t>
            </a: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  <a:buFont typeface="Wingdings" pitchFamily="2" charset="2"/>
              <a:buChar char="v"/>
            </a:pPr>
            <a:r>
              <a:rPr lang="uk-UA" sz="1800" dirty="0" smtClean="0">
                <a:latin typeface="Times New Roman" pitchFamily="18" charset="0"/>
                <a:cs typeface="Times New Roman" pitchFamily="18" charset="0"/>
              </a:rPr>
              <a:t>      Консолідована звітність</a:t>
            </a: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  <a:buFont typeface="Wingdings" pitchFamily="2" charset="2"/>
              <a:buChar char="v"/>
            </a:pPr>
            <a:r>
              <a:rPr lang="uk-UA" sz="1800" dirty="0" smtClean="0">
                <a:latin typeface="Times New Roman" pitchFamily="18" charset="0"/>
                <a:cs typeface="Times New Roman" pitchFamily="18" charset="0"/>
              </a:rPr>
              <a:t>      Механічне додавання показників звітів</a:t>
            </a: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  <a:buFont typeface="Wingdings" pitchFamily="2" charset="2"/>
              <a:buChar char="v"/>
            </a:pPr>
            <a:r>
              <a:rPr lang="uk-UA" sz="1800" dirty="0" smtClean="0">
                <a:latin typeface="Times New Roman" pitchFamily="18" charset="0"/>
                <a:cs typeface="Times New Roman" pitchFamily="18" charset="0"/>
              </a:rPr>
              <a:t>      Постатейне об’єднання</a:t>
            </a: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  <a:buFont typeface="Wingdings" pitchFamily="2" charset="2"/>
              <a:buChar char="v"/>
            </a:pPr>
            <a:r>
              <a:rPr lang="uk-UA" sz="1800" dirty="0" smtClean="0">
                <a:latin typeface="Times New Roman" pitchFamily="18" charset="0"/>
                <a:cs typeface="Times New Roman" pitchFamily="18" charset="0"/>
              </a:rPr>
              <a:t>      Виключення </a:t>
            </a: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  <a:buFont typeface="Wingdings" pitchFamily="2" charset="2"/>
              <a:buChar char="v"/>
            </a:pPr>
            <a:r>
              <a:rPr lang="uk-UA" sz="1800" dirty="0" smtClean="0">
                <a:latin typeface="Times New Roman" pitchFamily="18" charset="0"/>
                <a:cs typeface="Times New Roman" pitchFamily="18" charset="0"/>
              </a:rPr>
              <a:t>  Складання консолідованих звітів в Україні є обов'язковим для господарських суб'єктів, що мають дочірні підприємства.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3" name="Содержимое 2"/>
          <p:cNvSpPr>
            <a:spLocks noGrp="1"/>
          </p:cNvSpPr>
          <p:nvPr>
            <p:ph idx="1"/>
          </p:nvPr>
        </p:nvSpPr>
        <p:spPr>
          <a:xfrm>
            <a:off x="609600" y="779488"/>
            <a:ext cx="7924800" cy="4935511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buNone/>
            </a:pPr>
            <a:r>
              <a:rPr lang="uk-UA" sz="1800" dirty="0" smtClean="0">
                <a:latin typeface="Times New Roman" pitchFamily="18" charset="0"/>
                <a:cs typeface="Times New Roman" pitchFamily="18" charset="0"/>
              </a:rPr>
              <a:t>Критерії необхідності представлення консолідованої фінансової звітності материнським підприємством групи є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: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v"/>
            </a:pPr>
            <a:r>
              <a:rPr lang="uk-UA" sz="1800" dirty="0" smtClean="0">
                <a:latin typeface="Times New Roman" pitchFamily="18" charset="0"/>
                <a:cs typeface="Times New Roman" pitchFamily="18" charset="0"/>
              </a:rPr>
              <a:t>     наявність контролю над дочірнім підприємством;</a:t>
            </a: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  <a:buFont typeface="Wingdings" pitchFamily="2" charset="2"/>
              <a:buChar char="v"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uk-UA" sz="1800" dirty="0" smtClean="0">
                <a:latin typeface="Times New Roman" pitchFamily="18" charset="0"/>
                <a:cs typeface="Times New Roman" pitchFamily="18" charset="0"/>
              </a:rPr>
              <a:t>економічна сумісність передбачає, що діяльність дочірнього підприємства пов'язана або подібна з діяльністю головної компанії. 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Так, </a:t>
            </a:r>
            <a:r>
              <a:rPr lang="uk-UA" sz="1800" dirty="0" smtClean="0">
                <a:latin typeface="Times New Roman" pitchFamily="18" charset="0"/>
                <a:cs typeface="Times New Roman" pitchFamily="18" charset="0"/>
              </a:rPr>
              <a:t>наприклад, підприємство-виробник і банк не задовольняють вимозі сумісності, а тому їх звіти не підлягають консолідації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lnSpc>
                <a:spcPct val="150000"/>
              </a:lnSpc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     В </a:t>
            </a:r>
            <a:r>
              <a:rPr lang="uk-UA" sz="1800" dirty="0" smtClean="0">
                <a:latin typeface="Times New Roman" pitchFamily="18" charset="0"/>
                <a:cs typeface="Times New Roman" pitchFamily="18" charset="0"/>
              </a:rPr>
              <a:t>іноземних країнах дочірнє підприємство – це те, акціями якого володіє головне підприємство (не обов’язково контрольний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пакет).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32509" y="187604"/>
            <a:ext cx="8451273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Консолідована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фінансова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звітність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материнського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його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дочірніх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підприємств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складається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за один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той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самий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звітний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період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на одну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ту саму дату балансу.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Материнське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дочірні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використовують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єдину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облікову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політику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подібних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операцій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Якщо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при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складанні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консолідованої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фінансової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звітності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неможливо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застосувати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єдину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облікову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політику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то про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зазначається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примітках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консолідованої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фінансової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звітності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075709" y="2955636"/>
            <a:ext cx="3029527" cy="5634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Материнська компанія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1514764" y="4608945"/>
            <a:ext cx="3001818" cy="6650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Дочірня компанія А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4913745" y="4599709"/>
            <a:ext cx="3168073" cy="66501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Дочірня компанія Б</a:t>
            </a:r>
            <a:endParaRPr lang="ru-RU" dirty="0"/>
          </a:p>
        </p:txBody>
      </p:sp>
      <p:cxnSp>
        <p:nvCxnSpPr>
          <p:cNvPr id="9" name="Прямая со стрелкой 8"/>
          <p:cNvCxnSpPr/>
          <p:nvPr/>
        </p:nvCxnSpPr>
        <p:spPr>
          <a:xfrm>
            <a:off x="4608945" y="3602182"/>
            <a:ext cx="914400" cy="914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 rot="5400000">
            <a:off x="3763818" y="3671454"/>
            <a:ext cx="868218" cy="711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AutoShape 2" descr="https://sun9-38.userapi.com/c846521/v846521287/10156c/rEuL_jInPAg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052" name="AutoShape 4" descr="https://sun9-38.userapi.com/c846521/v846521287/10156c/rEuL_jInPAg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054" name="AutoShape 6" descr="https://sun9-66.userapi.com/c855032/v855032573/21182e/lWAUz5gUUVk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056" name="AutoShape 8" descr="https://sun9-66.userapi.com/c855032/v855032573/21182e/lWAUz5gUUVk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2058" name="Picture 10" descr="https://ak2.picdn.net/shutterstock/videos/9595112/thumb/1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58354" y="1551709"/>
            <a:ext cx="5885645" cy="331585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Прямоугольник 1"/>
          <p:cNvSpPr/>
          <p:nvPr/>
        </p:nvSpPr>
        <p:spPr>
          <a:xfrm>
            <a:off x="198581" y="267855"/>
            <a:ext cx="4521200" cy="62750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У П(С)БО 19 "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Об'єднання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підприємств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"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визначається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материнське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холдингове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підприємство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підприємство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яке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здійснює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контроль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дочірніх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підприємств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Дочірнє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підприємство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підприємство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яке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перебуває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під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контролем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материнського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(холдингового)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Отже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материнське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підприємство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таке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підприємство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яке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має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одне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декілька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дочірніх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підприємств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Материнське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підприємство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контролює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дочірнє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підприємство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якщо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воно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володіє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більш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як 50 %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голосів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останнього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Контроль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досягається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прямо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через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інші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дочірні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Дерево">
  <a:themeElements>
    <a:clrScheme name="Дерево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Дерево">
      <a:majorFont>
        <a:latin typeface="Rockwell Condensed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Дерево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</TotalTime>
  <Words>838</Words>
  <Application>Microsoft Office PowerPoint</Application>
  <PresentationFormat>Экран (4:3)</PresentationFormat>
  <Paragraphs>56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Дерево</vt:lpstr>
      <vt:lpstr>ПРЕЗЕНТАЦІЯ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Висновки</vt:lpstr>
      <vt:lpstr>Роботу виконали: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SVT</dc:creator>
  <cp:lastModifiedBy>Detonator</cp:lastModifiedBy>
  <cp:revision>13</cp:revision>
  <dcterms:created xsi:type="dcterms:W3CDTF">2014-09-16T15:36:11Z</dcterms:created>
  <dcterms:modified xsi:type="dcterms:W3CDTF">2020-11-09T19:49:58Z</dcterms:modified>
</cp:coreProperties>
</file>