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74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kurtur.ru/methods/377/" TargetMode="External"/><Relationship Id="rId2" Type="http://schemas.openxmlformats.org/officeDocument/2006/relationships/hyperlink" Target="http://www.sankurtur.ru/methods/370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1000dorog.ru/medical/resort/document9102.phtml" TargetMode="External"/><Relationship Id="rId2" Type="http://schemas.openxmlformats.org/officeDocument/2006/relationships/hyperlink" Target="https://1000dorog.ru/medical/resort/document9098.p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kurtur.ru/methods/371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kurtur.ru/methods/376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kurtur.ru/bitrix/redirect.php?event1=go&amp;event2=astravel-bolg&amp;event3=&amp;goto=http://www.astravel.ru/bulgary_hotels_goldensands.phtml" TargetMode="External"/><Relationship Id="rId2" Type="http://schemas.openxmlformats.org/officeDocument/2006/relationships/hyperlink" Target="http://www.sankurtur.ru/world/zone/117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ankurtur.ru/bitrix/redirect.php?event1=go&amp;event2=astravel-bolg&amp;event3=&amp;goto=http://www.astravel.ru/bulgary_hotels_pomorie.phtml" TargetMode="External"/><Relationship Id="rId5" Type="http://schemas.openxmlformats.org/officeDocument/2006/relationships/hyperlink" Target="https://www.sankurtur.ru/bitrix/redirect.php?event1=go&amp;event2=astravel-bolg&amp;event3=&amp;goto=http://www.astravel.ru/bulgary_hotels_sunnybeach.phtml" TargetMode="External"/><Relationship Id="rId4" Type="http://schemas.openxmlformats.org/officeDocument/2006/relationships/hyperlink" Target="https://www.sankurtur.ru/bitrix/redirect.php?event1=go&amp;event2=astravel-bolg&amp;event3=&amp;goto=http://www.astravel.ru/bulgary_hotels_stkelena.phtml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kurtur.ru/methods/577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nkurtur.ru/bitrix/redirect.php?event1=go&amp;event2=astravel-bolg&amp;event3=&amp;goto=http://www.astravel.ru/bulgaria_hotels_bansco.phtml" TargetMode="External"/><Relationship Id="rId2" Type="http://schemas.openxmlformats.org/officeDocument/2006/relationships/hyperlink" Target="https://www.sankurtur.ru/bitrix/redirect.php?event1=go&amp;event2=aurore-bolg&amp;event3=&amp;goto=http://www.aurore.ru/city.php?id%3D53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ankurtur.ru/bitrix/redirect.php?event1=go&amp;event2=aurore-bolg&amp;event3=&amp;goto=http://www.aurore.ru/types.php?id%3D36" TargetMode="External"/><Relationship Id="rId4" Type="http://schemas.openxmlformats.org/officeDocument/2006/relationships/hyperlink" Target="https://www.sankurtur.ru/bitrix/redirect.php?event1=go&amp;event2=aurore-bolg&amp;event3=&amp;goto=http://www.aurore.ru/city.php?id%3D548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nkurtur.ru/bitrix/redirect.php?event1=go&amp;event2=igup.pl%20&amp;event3=&amp;goto=http://www.igup.pl%20" TargetMode="External"/><Relationship Id="rId2" Type="http://schemas.openxmlformats.org/officeDocument/2006/relationships/hyperlink" Target="https://www.sankurtur.ru/bitrix/redirect.php?event1=go&amp;event2=balneologia.pl&amp;event3=&amp;goto=http://www.balneologia.p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kurtur.ru/methods/373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kurtur.ru/methods/371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kurtur.ru/methods/369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Курортные ресурсы мира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Польша, Венгрия, Болгария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5219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Природные ресурсы, курорты Польши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dirty="0">
                <a:hlinkClick r:id="rId2" tooltip="Талассотерапия. История, критерии центров талассотерапии"/>
              </a:rPr>
              <a:t>Приморские курорты</a:t>
            </a:r>
            <a:r>
              <a:rPr lang="ru-RU" dirty="0"/>
              <a:t> Польши знамениты белыми песчаными пляжами в окружении дюн. </a:t>
            </a:r>
            <a:r>
              <a:rPr lang="ru-RU" dirty="0" err="1"/>
              <a:t>Сaмый</a:t>
            </a:r>
            <a:r>
              <a:rPr lang="ru-RU" dirty="0"/>
              <a:t> </a:t>
            </a:r>
            <a:r>
              <a:rPr lang="ru-RU" dirty="0" err="1"/>
              <a:t>бoльшoй</a:t>
            </a:r>
            <a:r>
              <a:rPr lang="ru-RU" dirty="0"/>
              <a:t> из них – </a:t>
            </a:r>
            <a:r>
              <a:rPr lang="ru-RU" b="1" dirty="0" err="1"/>
              <a:t>Koлoбжeг</a:t>
            </a:r>
            <a:r>
              <a:rPr lang="ru-RU" dirty="0"/>
              <a:t> построен на источниках </a:t>
            </a:r>
            <a:r>
              <a:rPr lang="ru-RU" dirty="0">
                <a:hlinkClick r:id="rId3" tooltip="Хлоридные воды: ванны, орошения, градирни. Курорты на соляных источниках"/>
              </a:rPr>
              <a:t>соляных вод</a:t>
            </a:r>
            <a:r>
              <a:rPr lang="ru-RU" dirty="0"/>
              <a:t>, а во время добычи лечебного торфа устраивается праздник.</a:t>
            </a:r>
          </a:p>
          <a:p>
            <a:pPr fontAlgn="base"/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135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Венгрия. </a:t>
            </a:r>
            <a:r>
              <a:rPr lang="ru-RU" b="1" dirty="0"/>
              <a:t>Общие сведения о курортах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/>
              <a:t>Термальные курорты Венгрии</a:t>
            </a:r>
            <a:r>
              <a:rPr lang="ru-RU" dirty="0"/>
              <a:t> — визитная карточка страны. Всего насчитывается около 60 тысяч водных источников, 1152 из них с температурой более +30 °С. Именно в Венгрии находится единственная в Европе </a:t>
            </a:r>
            <a:r>
              <a:rPr lang="ru-RU" b="1" dirty="0"/>
              <a:t>пещерная лечебная купальня</a:t>
            </a:r>
            <a:r>
              <a:rPr lang="ru-RU" dirty="0"/>
              <a:t> (</a:t>
            </a:r>
            <a:r>
              <a:rPr lang="ru-RU" b="1" u="sng" dirty="0" err="1">
                <a:hlinkClick r:id="rId2"/>
              </a:rPr>
              <a:t>Мишкольц-Тапольца</a:t>
            </a:r>
            <a:r>
              <a:rPr lang="ru-RU" dirty="0"/>
              <a:t>),а также самое известное в Европе </a:t>
            </a:r>
            <a:r>
              <a:rPr lang="ru-RU" b="1" u="sng" dirty="0">
                <a:hlinkClick r:id="rId3"/>
              </a:rPr>
              <a:t>озеро </a:t>
            </a:r>
            <a:r>
              <a:rPr lang="ru-RU" b="1" u="sng" dirty="0" err="1">
                <a:hlinkClick r:id="rId3"/>
              </a:rPr>
              <a:t>Хевиз</a:t>
            </a:r>
            <a:r>
              <a:rPr lang="ru-RU" dirty="0"/>
              <a:t> естественного вулканического происхождения с горячей лечебной водой (+33 °С). И если Венгрию называют империей купален, то ее столицу Будапешт по праву считают столицей термальных купален. Здесь 130 источников с лечебной водой, которые дают более 70 миллионов литров воды в день с температурой от +24 до +78 °С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8243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Венгрия. Общие сведения о курортах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В мировом масштабе Венгрия занимает лидирующие позиции в </a:t>
            </a:r>
            <a:r>
              <a:rPr lang="ru-RU" dirty="0" err="1"/>
              <a:t>бальнеолечении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Страна </a:t>
            </a:r>
            <a:r>
              <a:rPr lang="ru-RU" dirty="0"/>
              <a:t>входит в число пяти самых богатых термальными водами стран мира. </a:t>
            </a:r>
          </a:p>
        </p:txBody>
      </p:sp>
    </p:spTree>
    <p:extLst>
      <p:ext uri="{BB962C8B-B14F-4D97-AF65-F5344CB8AC3E}">
        <p14:creationId xmlns:p14="http://schemas.microsoft.com/office/powerpoint/2010/main" val="1522489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Болгария. </a:t>
            </a:r>
            <a:r>
              <a:rPr lang="ru-RU" b="1" dirty="0"/>
              <a:t>Нормативно-правовые документы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Первый закон о холодных и горячих минеральных вод в Болгарии был опубликован в Державном вестнике в 1891 г. 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/>
              <a:t>настоящее время организация курортного дела в Болгарии регламентируется Указом №14 «О курортных ресурсах, курортных местностях и курортах» (последние изм. от 10.08.2004.). Все курорты Болгарии имеют лицензию Министерства здравоохранения и Сертификат на использование минеральных вод. Некоторые отели имеют сертификаты Европейской СПА-ассоциации</a:t>
            </a:r>
          </a:p>
        </p:txBody>
      </p:sp>
    </p:spTree>
    <p:extLst>
      <p:ext uri="{BB962C8B-B14F-4D97-AF65-F5344CB8AC3E}">
        <p14:creationId xmlns:p14="http://schemas.microsoft.com/office/powerpoint/2010/main" val="24889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Болгария. </a:t>
            </a:r>
            <a:r>
              <a:rPr lang="ru-RU" b="1" dirty="0"/>
              <a:t>Общие сведения о курортах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ru-RU" dirty="0"/>
              <a:t>Энциклопедия братьев Данович 1936 г. сообщает о 900 минеральных источниках на 135 месторождениях. В настоящее время в Болгарии известные и изучены более 550 месторождений и 1600 источников минеральных вод, с общим дебитом 4900 л/сек.</a:t>
            </a:r>
          </a:p>
          <a:p>
            <a:pPr fontAlgn="base"/>
            <a:r>
              <a:rPr lang="ru-RU" dirty="0"/>
              <a:t>Другое ценное природное богатство Болгарии – это месторождения </a:t>
            </a:r>
            <a:r>
              <a:rPr lang="ru-RU" u="sng" dirty="0">
                <a:hlinkClick r:id="rId2" tooltip="Грязелечение, торфолечение, фанготерапия, пелоидотерапия. Грязевые курорты"/>
              </a:rPr>
              <a:t>лечебных грязей</a:t>
            </a:r>
            <a:r>
              <a:rPr lang="ru-RU" dirty="0"/>
              <a:t>. На болгарском побережье Черного моря расположены пять лиманных грязевых озер осадочного происхождения – в районах </a:t>
            </a:r>
            <a:r>
              <a:rPr lang="ru-RU" dirty="0" err="1"/>
              <a:t>Шаблы</a:t>
            </a:r>
            <a:r>
              <a:rPr lang="ru-RU" dirty="0"/>
              <a:t>, </a:t>
            </a:r>
            <a:r>
              <a:rPr lang="ru-RU" dirty="0" err="1"/>
              <a:t>Тузлата</a:t>
            </a:r>
            <a:r>
              <a:rPr lang="ru-RU" dirty="0"/>
              <a:t> – </a:t>
            </a:r>
            <a:r>
              <a:rPr lang="ru-RU" dirty="0" err="1"/>
              <a:t>Бальчик</a:t>
            </a:r>
            <a:r>
              <a:rPr lang="ru-RU" dirty="0"/>
              <a:t>, Варны, </a:t>
            </a:r>
            <a:r>
              <a:rPr lang="ru-RU" dirty="0" err="1"/>
              <a:t>Помория</a:t>
            </a:r>
            <a:r>
              <a:rPr lang="ru-RU" dirty="0"/>
              <a:t>, Бургаса. В центральной и западной Болгарии есть торфяные и торфяно-родниковые месторождения – с. Баня, </a:t>
            </a:r>
            <a:r>
              <a:rPr lang="ru-RU" dirty="0" err="1"/>
              <a:t>Карлово</a:t>
            </a:r>
            <a:r>
              <a:rPr lang="ru-RU" dirty="0"/>
              <a:t>, с. Байкал, </a:t>
            </a:r>
            <a:r>
              <a:rPr lang="ru-RU" dirty="0" err="1"/>
              <a:t>Кюстендил</a:t>
            </a:r>
            <a:r>
              <a:rPr lang="ru-RU" dirty="0"/>
              <a:t> и </a:t>
            </a:r>
            <a:r>
              <a:rPr lang="ru-RU" dirty="0" err="1"/>
              <a:t>Марикостиново</a:t>
            </a:r>
            <a:r>
              <a:rPr lang="ru-RU" dirty="0"/>
              <a:t> – </a:t>
            </a:r>
            <a:r>
              <a:rPr lang="ru-RU" dirty="0" err="1"/>
              <a:t>Благоевград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0748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Основные типы минеральных вод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в Болгарии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ru-RU" dirty="0"/>
              <a:t>Характерная особенность многих  минеральных вод Болгарии: низкая минерализация (большая часть болгарских вод до 500 мг/л), высокая температура (75% источников – термальные), наличие широкого спектра полезных и необходимых для здоровья микроэлементов.</a:t>
            </a:r>
          </a:p>
          <a:p>
            <a:pPr fontAlgn="base"/>
            <a:r>
              <a:rPr lang="ru-RU" dirty="0"/>
              <a:t>Более 80% минеральных вод Болгарии характеризуются общей минерализацией до 1г/л. Самая низкая минерализация: месторождения </a:t>
            </a:r>
            <a:r>
              <a:rPr lang="ru-RU" dirty="0" err="1"/>
              <a:t>Княжево</a:t>
            </a:r>
            <a:r>
              <a:rPr lang="ru-RU" dirty="0"/>
              <a:t> – 122 мг/л и Горна баня – 142 мг/л (г. София). Редки для Болгарии рассолы: месторождение в с. </a:t>
            </a:r>
            <a:r>
              <a:rPr lang="ru-RU" dirty="0" err="1"/>
              <a:t>Мирово</a:t>
            </a:r>
            <a:r>
              <a:rPr lang="ru-RU" dirty="0"/>
              <a:t>, </a:t>
            </a:r>
            <a:r>
              <a:rPr lang="ru-RU" dirty="0" err="1"/>
              <a:t>Варненской</a:t>
            </a:r>
            <a:r>
              <a:rPr lang="ru-RU" dirty="0"/>
              <a:t> области – 318,243 г/л.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4845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Основные типы минеральных вод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в Болгарии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Кремнистая вода (SiHCO3 не менее 50 мг/л) активирует иммунную систему человека, регулирует минеральный обмен, снижает уровень холестерина в крови. Полезна она и при заболеваниях желудка, кишечника, мочеполовой системы, </a:t>
            </a:r>
            <a:r>
              <a:rPr lang="ru-RU" dirty="0" err="1"/>
              <a:t>желче</a:t>
            </a:r>
            <a:r>
              <a:rPr lang="ru-RU" dirty="0"/>
              <a:t>- и мочекаменной болезнях, гипертонии. Очень важным для кремнистых вод при наружном применении является вяжущее, высушивающее действие. Поэтому они показаны при дерматозах, склонных к экссудации – экссудативный псориаз, различные виды экземы. Курорты Болгарии: </a:t>
            </a:r>
            <a:r>
              <a:rPr lang="ru-RU" dirty="0" err="1"/>
              <a:t>Велинград</a:t>
            </a:r>
            <a:r>
              <a:rPr lang="ru-RU" dirty="0"/>
              <a:t> (</a:t>
            </a:r>
            <a:r>
              <a:rPr lang="ru-RU" dirty="0" err="1"/>
              <a:t>Чепино</a:t>
            </a:r>
            <a:r>
              <a:rPr lang="ru-RU" dirty="0"/>
              <a:t> – до 137 мг/л); </a:t>
            </a:r>
            <a:r>
              <a:rPr lang="ru-RU" dirty="0" err="1"/>
              <a:t>Кюстендил</a:t>
            </a:r>
            <a:r>
              <a:rPr lang="ru-RU" dirty="0"/>
              <a:t> (82-104 мг/л); </a:t>
            </a:r>
            <a:r>
              <a:rPr lang="ru-RU" dirty="0" err="1"/>
              <a:t>Сандански</a:t>
            </a:r>
            <a:r>
              <a:rPr lang="ru-RU" dirty="0"/>
              <a:t> (80,6-122 мг/л); </a:t>
            </a:r>
            <a:r>
              <a:rPr lang="ru-RU" dirty="0" err="1"/>
              <a:t>Хисар</a:t>
            </a:r>
            <a:r>
              <a:rPr lang="ru-RU" dirty="0"/>
              <a:t> (45-61 мг/л)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7826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Основные типы минеральных вод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в Болгарии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Фтор вызывал столько противоречивых мнений, как ни один другой компонент минеральных вод,  – от полного восторга чудодейственного влияния на организм до полого отрицания. Воды с повышенным содержанием фтора используют для питьевого лечения при заболеваниях органов пищеварения, болезнях обмена веществ, профессиональных болезнях, поскольку они выводят из организма радионуклиды и соли тяжелых металлов, при подагре и </a:t>
            </a:r>
            <a:r>
              <a:rPr lang="ru-RU" dirty="0" err="1"/>
              <a:t>уролитиазе</a:t>
            </a:r>
            <a:r>
              <a:rPr lang="ru-RU" dirty="0"/>
              <a:t> фтор тормозит синтез мочевой кислоты. В Болгарии неподалеку от деревни Овощник есть источник уникальных маломинерализованных термальных вод, содержащих 25 мг/л фтора. Наиболее известные источники фтористых вод: </a:t>
            </a:r>
            <a:r>
              <a:rPr lang="ru-RU" dirty="0" err="1"/>
              <a:t>Добринище</a:t>
            </a:r>
            <a:r>
              <a:rPr lang="ru-RU" dirty="0"/>
              <a:t>, </a:t>
            </a:r>
            <a:r>
              <a:rPr lang="ru-RU" dirty="0" err="1"/>
              <a:t>Велинград</a:t>
            </a:r>
            <a:r>
              <a:rPr lang="ru-RU" dirty="0"/>
              <a:t>, Павел Баня, </a:t>
            </a:r>
            <a:r>
              <a:rPr lang="ru-RU" dirty="0" err="1"/>
              <a:t>Песнопой</a:t>
            </a:r>
            <a:r>
              <a:rPr lang="ru-RU" dirty="0"/>
              <a:t>, </a:t>
            </a:r>
            <a:r>
              <a:rPr lang="ru-RU" dirty="0" err="1"/>
              <a:t>Сандански</a:t>
            </a:r>
            <a:r>
              <a:rPr lang="ru-RU" dirty="0"/>
              <a:t>, </a:t>
            </a:r>
            <a:r>
              <a:rPr lang="ru-RU" dirty="0" err="1"/>
              <a:t>Симитли</a:t>
            </a:r>
            <a:r>
              <a:rPr lang="ru-RU" dirty="0"/>
              <a:t>, </a:t>
            </a:r>
            <a:r>
              <a:rPr lang="ru-RU" dirty="0" err="1"/>
              <a:t>Столетово</a:t>
            </a:r>
            <a:r>
              <a:rPr lang="ru-RU" dirty="0"/>
              <a:t>, </a:t>
            </a:r>
            <a:r>
              <a:rPr lang="ru-RU" dirty="0" err="1"/>
              <a:t>Сыдиево</a:t>
            </a:r>
            <a:r>
              <a:rPr lang="ru-RU" dirty="0"/>
              <a:t>, Ягода, </a:t>
            </a:r>
            <a:r>
              <a:rPr lang="ru-RU" dirty="0" err="1"/>
              <a:t>Якоруда</a:t>
            </a:r>
            <a:r>
              <a:rPr lang="ru-RU" dirty="0"/>
              <a:t>. В России наиболее известны фторсодержащие воды курорта Сочи (фтора до 8 мг/л).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38627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Основные типы минеральных вод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в Болгарии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Источники </a:t>
            </a:r>
            <a:r>
              <a:rPr lang="ru-RU" u="sng" dirty="0">
                <a:hlinkClick r:id="rId2" tooltip="Радоновые воды в курортном лечении. История, эффективность, показания. Радоновые курорты России и мира"/>
              </a:rPr>
              <a:t>радоновых вод</a:t>
            </a:r>
            <a:r>
              <a:rPr lang="ru-RU" dirty="0"/>
              <a:t> Болгарии отличаются невысоким содержанием радона, чаще всего в сочетании с </a:t>
            </a:r>
            <a:r>
              <a:rPr lang="ru-RU" dirty="0" err="1"/>
              <a:t>метакремнистой</a:t>
            </a:r>
            <a:r>
              <a:rPr lang="ru-RU" dirty="0"/>
              <a:t> кислотой, что обусловливает их высокую терапевтическую активность. Самые известные источники радоновых вод: </a:t>
            </a:r>
            <a:r>
              <a:rPr lang="ru-RU" dirty="0" err="1"/>
              <a:t>Велинград</a:t>
            </a:r>
            <a:r>
              <a:rPr lang="ru-RU" dirty="0"/>
              <a:t> (</a:t>
            </a:r>
            <a:r>
              <a:rPr lang="ru-RU" dirty="0" err="1"/>
              <a:t>Чепино</a:t>
            </a:r>
            <a:r>
              <a:rPr lang="ru-RU" dirty="0"/>
              <a:t>), </a:t>
            </a:r>
            <a:r>
              <a:rPr lang="ru-RU" dirty="0" err="1"/>
              <a:t>Момин</a:t>
            </a:r>
            <a:r>
              <a:rPr lang="ru-RU" dirty="0"/>
              <a:t> проход, </a:t>
            </a:r>
            <a:r>
              <a:rPr lang="ru-RU" dirty="0" err="1"/>
              <a:t>Нареченски</a:t>
            </a:r>
            <a:r>
              <a:rPr lang="ru-RU" dirty="0"/>
              <a:t> бани, Павел баня, </a:t>
            </a:r>
            <a:r>
              <a:rPr lang="ru-RU" dirty="0" err="1"/>
              <a:t>Стрелча</a:t>
            </a:r>
            <a:r>
              <a:rPr lang="ru-RU" dirty="0"/>
              <a:t>, </a:t>
            </a:r>
            <a:r>
              <a:rPr lang="ru-RU" dirty="0" err="1"/>
              <a:t>Хисар</a:t>
            </a:r>
            <a:r>
              <a:rPr lang="ru-RU" dirty="0"/>
              <a:t> (</a:t>
            </a:r>
            <a:r>
              <a:rPr lang="ru-RU" dirty="0" err="1"/>
              <a:t>Момина</a:t>
            </a:r>
            <a:r>
              <a:rPr lang="ru-RU" dirty="0"/>
              <a:t> баня).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65390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Основные типы минеральных вод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в Болгарии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Железосодержащие кислые воды (рН=2,4-3,6) месторождения «</a:t>
            </a:r>
            <a:r>
              <a:rPr lang="ru-RU" dirty="0" err="1"/>
              <a:t>Брезник</a:t>
            </a:r>
            <a:r>
              <a:rPr lang="ru-RU" dirty="0"/>
              <a:t> – </a:t>
            </a:r>
            <a:r>
              <a:rPr lang="ru-RU" dirty="0" err="1"/>
              <a:t>Желязната</a:t>
            </a:r>
            <a:r>
              <a:rPr lang="ru-RU" dirty="0"/>
              <a:t> вода» – редкий тип минеральных вод не только для Болгарии. В настоящее время воды используется в небольшом центре для лечения анемии, расстройств вегетативной нервной системы и нарушений обмена веществ. </a:t>
            </a:r>
          </a:p>
        </p:txBody>
      </p:sp>
    </p:spTree>
    <p:extLst>
      <p:ext uri="{BB962C8B-B14F-4D97-AF65-F5344CB8AC3E}">
        <p14:creationId xmlns:p14="http://schemas.microsoft.com/office/powerpoint/2010/main" val="1725368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Польша. Нормативно-правовые документы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Закон от 29 августа 1997 г., о туристических услугах («Вестник законов» за 1997 г., №133, поз. 884 с последующими изменениями), определяющий условия предоставления туристических услуг предпринимателями, </a:t>
            </a:r>
          </a:p>
        </p:txBody>
      </p:sp>
    </p:spTree>
    <p:extLst>
      <p:ext uri="{BB962C8B-B14F-4D97-AF65-F5344CB8AC3E}">
        <p14:creationId xmlns:p14="http://schemas.microsoft.com/office/powerpoint/2010/main" val="2151587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Приморские курорты Болгарии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dirty="0"/>
              <a:t>Наиболее крупные курорты на Черноморском побережье: </a:t>
            </a:r>
            <a:r>
              <a:rPr lang="ru-RU" u="sng" dirty="0" err="1">
                <a:hlinkClick r:id="rId2" tooltip="Курорт Албена: лечение, отдых, курортные отели, спорт"/>
              </a:rPr>
              <a:t>Албена</a:t>
            </a:r>
            <a:r>
              <a:rPr lang="ru-RU" dirty="0"/>
              <a:t>, </a:t>
            </a:r>
            <a:r>
              <a:rPr lang="ru-RU" u="sng" dirty="0">
                <a:hlinkClick r:id="rId3" tooltip="Морской курорт Золотые пески, Болгария"/>
              </a:rPr>
              <a:t>Золотые пески</a:t>
            </a:r>
            <a:r>
              <a:rPr lang="ru-RU" dirty="0"/>
              <a:t>. </a:t>
            </a:r>
            <a:r>
              <a:rPr lang="ru-RU" u="sng" dirty="0">
                <a:hlinkClick r:id="rId4" tooltip="Святой Константин и Елена, Болгария"/>
              </a:rPr>
              <a:t>Святые Константин и Елена</a:t>
            </a:r>
            <a:r>
              <a:rPr lang="ru-RU" dirty="0"/>
              <a:t>, </a:t>
            </a:r>
            <a:r>
              <a:rPr lang="ru-RU" u="sng" dirty="0">
                <a:hlinkClick r:id="rId5" tooltip="Курорт Солнечный Берег, Болгария"/>
              </a:rPr>
              <a:t>Солнечный берег </a:t>
            </a:r>
            <a:r>
              <a:rPr lang="ru-RU" dirty="0"/>
              <a:t>и </a:t>
            </a:r>
            <a:r>
              <a:rPr lang="ru-RU" u="sng" dirty="0" err="1">
                <a:hlinkClick r:id="rId6" tooltip="Курорт Поморие, Болгария"/>
              </a:rPr>
              <a:t>Поморие</a:t>
            </a:r>
            <a:r>
              <a:rPr lang="ru-RU" dirty="0"/>
              <a:t>. 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11254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/>
              <a:t>Энотерапия</a:t>
            </a:r>
            <a:r>
              <a:rPr lang="ru-RU" b="1" dirty="0" smtClean="0"/>
              <a:t> </a:t>
            </a:r>
            <a:r>
              <a:rPr lang="ru-RU" b="1" dirty="0"/>
              <a:t>– лечение вином в Болгарии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Для фракийцев, населявших Болгарию в далеком прошлом, вино считалось священным напитком, который давал людям божественную силу. В СПА-центре </a:t>
            </a:r>
            <a:r>
              <a:rPr lang="ru-RU" dirty="0" err="1"/>
              <a:t>винарни</a:t>
            </a:r>
            <a:r>
              <a:rPr lang="ru-RU" dirty="0"/>
              <a:t> </a:t>
            </a:r>
            <a:r>
              <a:rPr lang="ru-RU" dirty="0" err="1"/>
              <a:t>Старосел</a:t>
            </a:r>
            <a:r>
              <a:rPr lang="ru-RU" dirty="0"/>
              <a:t> представлены методы оздоровления, известные на Фракийских землях с древнейших времен, – </a:t>
            </a:r>
            <a:r>
              <a:rPr lang="ru-RU" u="sng" dirty="0">
                <a:hlinkClick r:id="rId2" tooltip="Ампелотерапия и энотерапия в санаториях и спа-центрах на курортах России и мира"/>
              </a:rPr>
              <a:t>благотворное действие вина</a:t>
            </a:r>
            <a:r>
              <a:rPr lang="ru-RU" dirty="0"/>
              <a:t>, болгарской розы и минеральных вод. Интерьеры номеров отеля и ресторана выдержаны в старинных балканских традициях. В большом деле нет мелочей – двери в отеле отпирают не пластиковыми карточками, а массивными коваными ключами.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1091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Горнолыжные </a:t>
            </a:r>
            <a:r>
              <a:rPr lang="ru-RU" b="1" dirty="0"/>
              <a:t>курорты Болгарии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ru-RU" dirty="0"/>
              <a:t>Болгария, почти треть которой занимают горные массивы и цепи, наиболее известные из которых Стара </a:t>
            </a:r>
            <a:r>
              <a:rPr lang="ru-RU" dirty="0" err="1"/>
              <a:t>Планина</a:t>
            </a:r>
            <a:r>
              <a:rPr lang="ru-RU" dirty="0"/>
              <a:t>, Родопы, </a:t>
            </a:r>
            <a:r>
              <a:rPr lang="ru-RU" dirty="0" err="1"/>
              <a:t>Рила</a:t>
            </a:r>
            <a:r>
              <a:rPr lang="ru-RU" dirty="0"/>
              <a:t> и </a:t>
            </a:r>
            <a:r>
              <a:rPr lang="ru-RU" dirty="0" err="1"/>
              <a:t>Пирин</a:t>
            </a:r>
            <a:r>
              <a:rPr lang="ru-RU" dirty="0"/>
              <a:t>, просто создана для горных лыж. Яркое солнце, пушистый снег, великолепные горнолыжные трассы и первоклассные отели горнолыжных курортов </a:t>
            </a:r>
            <a:r>
              <a:rPr lang="ru-RU" u="sng" dirty="0" err="1">
                <a:hlinkClick r:id="rId2" tooltip="Боровец, самый большой горнолыжный курорт Болгарии"/>
              </a:rPr>
              <a:t>Боровец</a:t>
            </a:r>
            <a:r>
              <a:rPr lang="ru-RU" dirty="0"/>
              <a:t>, </a:t>
            </a:r>
            <a:r>
              <a:rPr lang="ru-RU" u="sng" dirty="0" err="1">
                <a:hlinkClick r:id="rId3" tooltip="Горнолыжный курорт Банско"/>
              </a:rPr>
              <a:t>Банско</a:t>
            </a:r>
            <a:r>
              <a:rPr lang="ru-RU" dirty="0"/>
              <a:t>, </a:t>
            </a:r>
            <a:r>
              <a:rPr lang="ru-RU" u="sng" dirty="0" err="1">
                <a:hlinkClick r:id="rId4" tooltip="Пампорово, горнолыжный курорт, Болгария "/>
              </a:rPr>
              <a:t>Пампорово</a:t>
            </a:r>
            <a:r>
              <a:rPr lang="ru-RU" dirty="0"/>
              <a:t> – все это дарит Болгария любителям </a:t>
            </a:r>
            <a:r>
              <a:rPr lang="ru-RU" u="sng" dirty="0">
                <a:hlinkClick r:id="rId5" tooltip="Горнолыжные туры"/>
              </a:rPr>
              <a:t>горных лыж</a:t>
            </a:r>
            <a:r>
              <a:rPr lang="ru-RU" dirty="0"/>
              <a:t>.</a:t>
            </a:r>
          </a:p>
          <a:p>
            <a:r>
              <a:rPr lang="ru-RU"/>
              <a:t>СПА-комплексы есть и в отелях горнолыжных курортов. </a:t>
            </a:r>
          </a:p>
        </p:txBody>
      </p:sp>
    </p:spTree>
    <p:extLst>
      <p:ext uri="{BB962C8B-B14F-4D97-AF65-F5344CB8AC3E}">
        <p14:creationId xmlns:p14="http://schemas.microsoft.com/office/powerpoint/2010/main" val="1506280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Польша. Нормативно-правовые документы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Закон от 25 июня 1999 г., о Польской туристической организации («Вестник законов» за 1999 г., №62, поз. 689 с последующими изменениями), регулирующий работу ПТО, учрежденной для более активного продвижения Польши в стране и за рубежом, и сотрудничающей для достижения этих целей с представителями государственных органов – воеводами, органами местного самоуправления, Польской туристической палатой, а также другими организациями туристического сектора и объединениями, действующими в данной сфере, </a:t>
            </a:r>
          </a:p>
        </p:txBody>
      </p:sp>
    </p:spTree>
    <p:extLst>
      <p:ext uri="{BB962C8B-B14F-4D97-AF65-F5344CB8AC3E}">
        <p14:creationId xmlns:p14="http://schemas.microsoft.com/office/powerpoint/2010/main" val="1037537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Польша. Нормативно-правовые документы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Закон от 23 июля 2003 г., об охране памятников культуры и контроле их состояния («Вестник законов» за 2003 г., №162, поз. 1568 с последующими изменениями), определяющим предмет, область и формы охраны памятников культуры и контроля их состояния, правила составления национальной программы охраны памятников культуры и контроля их состояния, а также правила финансирования консервационных, реставрационных и строительных работ на объектах, являющихся памятниками культуры, и правила организации органов охраны памятников культуры. </a:t>
            </a:r>
          </a:p>
        </p:txBody>
      </p:sp>
    </p:spTree>
    <p:extLst>
      <p:ext uri="{BB962C8B-B14F-4D97-AF65-F5344CB8AC3E}">
        <p14:creationId xmlns:p14="http://schemas.microsoft.com/office/powerpoint/2010/main" val="3207460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Польша. Нормативно-правовые документы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Закон от 27 марта 2003 г., о планировании и благоустройстве территории («Вестник законов» №80, поз. 707 с последующими изменениями), закон от 18 января 1996 г., о физической культуре («Вестник законов» за 2001 г., №81, поз. 889 с последующими изменениями), закон от 21 марта 1985 г., о дорогах общего пользования («Вестник законов» за 2007 г., №19, поз. 115 с последующими изменениями), закон от 20 июня 1997 г., – Закон о правилах дорожного движения («Вестник законов» за 2005 г., №108, поз. 908 с последующими изменениями), и закон от 16 апреля 2004 г., о защите природы («Вестник законов», №92, поз. 880 с последующими изменениями), регулирующие, в частности, вопросы разработки различных туристических маршрутов. </a:t>
            </a:r>
            <a:endParaRPr lang="ru-RU" dirty="0" smtClean="0"/>
          </a:p>
          <a:p>
            <a:pPr fontAlgn="base"/>
            <a:r>
              <a:rPr lang="ru-RU" dirty="0" smtClean="0"/>
              <a:t>Курортный </a:t>
            </a:r>
            <a:r>
              <a:rPr lang="ru-RU" dirty="0"/>
              <a:t>закон: от 28 июля 2005 года OJ 2005 </a:t>
            </a:r>
            <a:r>
              <a:rPr lang="ru-RU" dirty="0" err="1"/>
              <a:t>Nr</a:t>
            </a:r>
            <a:r>
              <a:rPr lang="ru-RU" dirty="0"/>
              <a:t> 167 POZ. 1399 «О природных лечебных ресурсах, минеральных водах, источниках минеральных вод, курортах».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2346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Польша. Общие сведения о курортах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1600" dirty="0"/>
              <a:t>Первые упоминания о лечении на водах в Польше относятся к XII в. В Польше в 1578 </a:t>
            </a:r>
            <a:r>
              <a:rPr lang="ru-RU" sz="1600" dirty="0" err="1"/>
              <a:t>г.вышло</a:t>
            </a:r>
            <a:r>
              <a:rPr lang="ru-RU" sz="1600" dirty="0"/>
              <a:t> одно из первых в Европе, руководство по бальнеологии </a:t>
            </a:r>
            <a:r>
              <a:rPr lang="ru-RU" sz="1600" dirty="0" err="1"/>
              <a:t>Войцеха</a:t>
            </a:r>
            <a:r>
              <a:rPr lang="ru-RU" sz="1600" dirty="0"/>
              <a:t> Очко, которого по праву считают основателем польской бальнеологии.  Польша – одна из немногих стран, где </a:t>
            </a:r>
            <a:r>
              <a:rPr lang="ru-RU" sz="1600" dirty="0" err="1"/>
              <a:t>спелеотерапия</a:t>
            </a:r>
            <a:r>
              <a:rPr lang="ru-RU" sz="1600" dirty="0"/>
              <a:t> (</a:t>
            </a:r>
            <a:r>
              <a:rPr lang="ru-RU" sz="1600" dirty="0" err="1"/>
              <a:t>Subterraneotherapy</a:t>
            </a:r>
            <a:r>
              <a:rPr lang="ru-RU" sz="1600" dirty="0"/>
              <a:t>) признана как метод лечения.</a:t>
            </a:r>
          </a:p>
          <a:p>
            <a:pPr fontAlgn="base"/>
            <a:r>
              <a:rPr lang="ru-RU" sz="1600" b="1" dirty="0"/>
              <a:t>Польские бальнеологическое общество</a:t>
            </a:r>
            <a:r>
              <a:rPr lang="ru-RU" sz="1600" dirty="0"/>
              <a:t> было создано в Кракове 15 января 1905 г. Первая ассоциация Польских курортов была создана в 1910 г. URL: </a:t>
            </a:r>
            <a:r>
              <a:rPr lang="ru-RU" sz="1600" dirty="0">
                <a:hlinkClick r:id="rId2" tooltip="Ассоциация Польских курортов"/>
              </a:rPr>
              <a:t>www.balneologia.pl</a:t>
            </a:r>
            <a:r>
              <a:rPr lang="ru-RU" sz="1600" dirty="0"/>
              <a:t> . В 1991 г. по инициативе 100 здравниц создана Торговая палата – «Здравницы Польши» (</a:t>
            </a:r>
            <a:r>
              <a:rPr lang="ru-RU" sz="1600" dirty="0" err="1"/>
              <a:t>Izba</a:t>
            </a:r>
            <a:r>
              <a:rPr lang="ru-RU" sz="1600" dirty="0"/>
              <a:t> </a:t>
            </a:r>
            <a:r>
              <a:rPr lang="ru-RU" sz="1600" dirty="0" err="1"/>
              <a:t>Gospodarcza</a:t>
            </a:r>
            <a:r>
              <a:rPr lang="ru-RU" sz="1600" dirty="0"/>
              <a:t> «</a:t>
            </a:r>
            <a:r>
              <a:rPr lang="ru-RU" sz="1600" dirty="0" err="1"/>
              <a:t>Uzdrowiska</a:t>
            </a:r>
            <a:r>
              <a:rPr lang="ru-RU" sz="1600" dirty="0"/>
              <a:t> </a:t>
            </a:r>
            <a:r>
              <a:rPr lang="ru-RU" sz="1600" dirty="0" err="1"/>
              <a:t>Polskie</a:t>
            </a:r>
            <a:r>
              <a:rPr lang="ru-RU" sz="1600" dirty="0"/>
              <a:t>»). URL: </a:t>
            </a:r>
            <a:r>
              <a:rPr lang="ru-RU" sz="1600" dirty="0">
                <a:hlinkClick r:id="rId3" tooltip="Торговая палата – "/>
              </a:rPr>
              <a:t>www.igup.pl</a:t>
            </a:r>
            <a:endParaRPr lang="ru-RU" sz="1600" dirty="0"/>
          </a:p>
          <a:p>
            <a:pPr fontAlgn="base"/>
            <a:r>
              <a:rPr lang="ru-RU" sz="1600" b="1" dirty="0" smtClean="0"/>
              <a:t>Показания </a:t>
            </a:r>
            <a:r>
              <a:rPr lang="ru-RU" sz="1600" b="1" dirty="0"/>
              <a:t>к курортному лечению на курортах Польши </a:t>
            </a:r>
            <a:r>
              <a:rPr lang="ru-RU" sz="1600" dirty="0"/>
              <a:t>определены Министерством здравоохранения Польши в OJ 2005 </a:t>
            </a:r>
            <a:r>
              <a:rPr lang="ru-RU" sz="1600" dirty="0" err="1"/>
              <a:t>Nr</a:t>
            </a:r>
            <a:r>
              <a:rPr lang="ru-RU" sz="1600" dirty="0"/>
              <a:t> 167 POZ. 1399. Санаторно-курортное лечение, рекомендованное лечащим врачом, оплачивается за счет средств государственного медицинского страхования. Обследование, проведенное перед поездкой на курорт, отражено в специальной медицинской </a:t>
            </a:r>
            <a:r>
              <a:rPr lang="ru-RU" sz="1600" dirty="0" smtClean="0"/>
              <a:t>справке</a:t>
            </a:r>
            <a:r>
              <a:rPr lang="ru-RU" sz="1600" dirty="0"/>
              <a:t>.</a:t>
            </a:r>
          </a:p>
          <a:p>
            <a:pPr fontAlgn="base"/>
            <a:r>
              <a:rPr lang="ru-RU" sz="1600" b="1" dirty="0"/>
              <a:t>Выбирая курорты Польши для лечения и оздоровления, обследование следует пройти по месту жительства.</a:t>
            </a:r>
            <a:endParaRPr lang="ru-RU" sz="1600" dirty="0"/>
          </a:p>
          <a:p>
            <a:pPr fontAlgn="base"/>
            <a:r>
              <a:rPr lang="ru-RU" sz="1600" dirty="0"/>
              <a:t>Всего курортов: 43, которые готовы принять одновременно 45 тыс. гостей.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638580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Природные </a:t>
            </a:r>
            <a:r>
              <a:rPr lang="ru-RU" b="1" dirty="0"/>
              <a:t>ресурсы, курорты Польши</a:t>
            </a: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В Польше есть все типы </a:t>
            </a:r>
            <a:r>
              <a:rPr lang="ru-RU" dirty="0">
                <a:hlinkClick r:id="rId2" tooltip="Минеральные воды в курортном лечении. Классификация. Критерии для отнесения вод к минеральным"/>
              </a:rPr>
              <a:t>минеральных вод</a:t>
            </a:r>
            <a:r>
              <a:rPr lang="ru-RU" dirty="0"/>
              <a:t>, которые применяют для ванн, </a:t>
            </a:r>
            <a:r>
              <a:rPr lang="ru-RU" dirty="0" smtClean="0"/>
              <a:t>ингаляций</a:t>
            </a:r>
            <a:r>
              <a:rPr lang="ru-RU" dirty="0"/>
              <a:t>, купаний в бассейнах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Соляные (хлоридные натриевые) воды различной минерализации – основа многих польских курортов. Многие воды содержат сульфаты (горькие воды), йод, бром, железо. На</a:t>
            </a:r>
            <a:r>
              <a:rPr lang="ru-RU" b="1" dirty="0"/>
              <a:t> курортах </a:t>
            </a:r>
            <a:r>
              <a:rPr lang="ru-RU" b="1" dirty="0" smtClean="0"/>
              <a:t>Иновроцлав</a:t>
            </a:r>
            <a:r>
              <a:rPr lang="ru-RU" b="1" dirty="0"/>
              <a:t> </a:t>
            </a:r>
            <a:r>
              <a:rPr lang="ru-RU" dirty="0"/>
              <a:t>и </a:t>
            </a:r>
            <a:r>
              <a:rPr lang="ru-RU" b="1" dirty="0" err="1"/>
              <a:t>Цихоцинек</a:t>
            </a:r>
            <a:r>
              <a:rPr lang="ru-RU" b="1" dirty="0"/>
              <a:t> </a:t>
            </a:r>
            <a:r>
              <a:rPr lang="ru-RU" dirty="0"/>
              <a:t>соляными водами лечат болезни опорно-двигательного аппарата, нервной системы, кровообращения, в Иновроцлаве еще и болезни пищеварения. </a:t>
            </a:r>
            <a:r>
              <a:rPr lang="ru-RU" b="1" dirty="0"/>
              <a:t>Курорт </a:t>
            </a:r>
            <a:r>
              <a:rPr lang="ru-RU" b="1" dirty="0" err="1"/>
              <a:t>Рабка-Здруй</a:t>
            </a:r>
            <a:r>
              <a:rPr lang="ru-RU" dirty="0"/>
              <a:t> – столица детского лечения в Польше, – построен на источниках бром-йодистых соляных вод.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2859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Природные ресурсы, курорты Польши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Для </a:t>
            </a:r>
            <a:r>
              <a:rPr lang="ru-RU" dirty="0">
                <a:hlinkClick r:id="rId2" tooltip="Грязелечение: лечебные грязи, грязевые курорты (фанготерапия, пелоидотерапия)"/>
              </a:rPr>
              <a:t>грязелечения</a:t>
            </a:r>
            <a:r>
              <a:rPr lang="ru-RU" dirty="0"/>
              <a:t> используют торфы (</a:t>
            </a:r>
            <a:r>
              <a:rPr lang="ru-RU" dirty="0" err="1"/>
              <a:t>borowina</a:t>
            </a:r>
            <a:r>
              <a:rPr lang="ru-RU" dirty="0"/>
              <a:t>) многочисленных месторождений, а первая грязелечебница была открыта в 1858 в </a:t>
            </a:r>
            <a:r>
              <a:rPr lang="ru-RU" dirty="0" err="1"/>
              <a:t>Крынице</a:t>
            </a:r>
            <a:r>
              <a:rPr lang="ru-RU" dirty="0"/>
              <a:t>. Сегодня грязевые разводные ванны, аппликации, тампоны составляют около 30% всех процедур курортного лечения. Около 70 % польских курортов используют грязелечение как основной метод курортной терапии, а целебные торфы называют «черным золотом».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9660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Природные ресурсы, курорты Польши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Предположение о том, что воздух соляных копей </a:t>
            </a:r>
            <a:r>
              <a:rPr lang="ru-RU" b="1" dirty="0" err="1"/>
              <a:t>Велички</a:t>
            </a:r>
            <a:r>
              <a:rPr lang="ru-RU" dirty="0"/>
              <a:t>, насыщенный соляной пылью, оказывает лечебное действие, первым высказал польский врач Феликс </a:t>
            </a:r>
            <a:r>
              <a:rPr lang="ru-RU" dirty="0" err="1"/>
              <a:t>Бочковский</a:t>
            </a:r>
            <a:r>
              <a:rPr lang="ru-RU" dirty="0"/>
              <a:t> в 1843 г. а основы метода разработаны профессором М. </a:t>
            </a:r>
            <a:r>
              <a:rPr lang="ru-RU" dirty="0" err="1"/>
              <a:t>Сколимовским</a:t>
            </a:r>
            <a:r>
              <a:rPr lang="ru-RU" dirty="0"/>
              <a:t> в 1960 г. По его </a:t>
            </a:r>
            <a:r>
              <a:rPr lang="ru-RU" dirty="0" err="1"/>
              <a:t>иициативе</a:t>
            </a:r>
            <a:r>
              <a:rPr lang="ru-RU" dirty="0"/>
              <a:t> в 1958 г. в соляной шахте </a:t>
            </a:r>
            <a:r>
              <a:rPr lang="ru-RU" dirty="0" err="1"/>
              <a:t>Величка</a:t>
            </a:r>
            <a:r>
              <a:rPr lang="ru-RU" dirty="0"/>
              <a:t> на глубине 200 м был открыт первый в Европе </a:t>
            </a:r>
            <a:r>
              <a:rPr lang="ru-RU" dirty="0">
                <a:hlinkClick r:id="rId2" tooltip="Спелеотерапия, галотерапия, спелеокамеры и галокамеры. Подземные санатории на курортах мира"/>
              </a:rPr>
              <a:t>подземный санаторий</a:t>
            </a:r>
            <a:r>
              <a:rPr lang="ru-RU" dirty="0"/>
              <a:t>. В настоящее время подземная лечебница устроена и в старейшей на польских землях соляной шахте</a:t>
            </a:r>
            <a:r>
              <a:rPr lang="ru-RU" b="1" dirty="0"/>
              <a:t> </a:t>
            </a:r>
            <a:r>
              <a:rPr lang="ru-RU" b="1" dirty="0" err="1" smtClean="0"/>
              <a:t>Бохния</a:t>
            </a:r>
            <a:r>
              <a:rPr lang="ru-RU" b="1" dirty="0" smtClean="0"/>
              <a:t> </a:t>
            </a:r>
            <a:r>
              <a:rPr lang="ru-RU" dirty="0" smtClean="0"/>
              <a:t>неподалеку </a:t>
            </a:r>
            <a:r>
              <a:rPr lang="ru-RU" dirty="0"/>
              <a:t>от Кракова.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2236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47</TotalTime>
  <Words>888</Words>
  <Application>Microsoft Office PowerPoint</Application>
  <PresentationFormat>Экран (4:3)</PresentationFormat>
  <Paragraphs>56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Модульная</vt:lpstr>
      <vt:lpstr>Курортные ресурсы мира</vt:lpstr>
      <vt:lpstr>Польша. Нормативно-правовые документы</vt:lpstr>
      <vt:lpstr>Польша. Нормативно-правовые документы</vt:lpstr>
      <vt:lpstr>Польша. Нормативно-правовые документы</vt:lpstr>
      <vt:lpstr>Польша. Нормативно-правовые документы</vt:lpstr>
      <vt:lpstr>Польша. Общие сведения о курортах</vt:lpstr>
      <vt:lpstr> Природные ресурсы, курорты Польши  </vt:lpstr>
      <vt:lpstr>Природные ресурсы, курорты Польши</vt:lpstr>
      <vt:lpstr>Природные ресурсы, курорты Польши</vt:lpstr>
      <vt:lpstr>Природные ресурсы, курорты Польши</vt:lpstr>
      <vt:lpstr>Венгрия. Общие сведения о курортах</vt:lpstr>
      <vt:lpstr>Венгрия. Общие сведения о курортах</vt:lpstr>
      <vt:lpstr>Болгария. Нормативно-правовые документы</vt:lpstr>
      <vt:lpstr>Болгария. Общие сведения о курортах</vt:lpstr>
      <vt:lpstr>Основные типы минеральных вод в Болгарии</vt:lpstr>
      <vt:lpstr>Основные типы минеральных вод в Болгарии</vt:lpstr>
      <vt:lpstr>Основные типы минеральных вод в Болгарии</vt:lpstr>
      <vt:lpstr>Основные типы минеральных вод в Болгарии</vt:lpstr>
      <vt:lpstr>Основные типы минеральных вод в Болгарии</vt:lpstr>
      <vt:lpstr>Приморские курорты Болгарии </vt:lpstr>
      <vt:lpstr> Энотерапия – лечение вином в Болгарии </vt:lpstr>
      <vt:lpstr> Горнолыжные курорты Болгарии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Курортные ресурсы мира</dc:title>
  <dc:creator>Наташа</dc:creator>
  <cp:lastModifiedBy>Наташа</cp:lastModifiedBy>
  <cp:revision>6</cp:revision>
  <dcterms:created xsi:type="dcterms:W3CDTF">2019-02-26T17:53:42Z</dcterms:created>
  <dcterms:modified xsi:type="dcterms:W3CDTF">2020-03-02T19:15:49Z</dcterms:modified>
</cp:coreProperties>
</file>