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2"/>
  </p:handoutMasterIdLst>
  <p:sldIdLst>
    <p:sldId id="256" r:id="rId2"/>
    <p:sldId id="258" r:id="rId3"/>
    <p:sldId id="257" r:id="rId4"/>
    <p:sldId id="262" r:id="rId5"/>
    <p:sldId id="260" r:id="rId6"/>
    <p:sldId id="274" r:id="rId7"/>
    <p:sldId id="261" r:id="rId8"/>
    <p:sldId id="263" r:id="rId9"/>
    <p:sldId id="275" r:id="rId10"/>
    <p:sldId id="27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26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3576E8-BB2B-431C-9001-CF3A9A79F7B4}" type="datetimeFigureOut">
              <a:rPr lang="ru-RU" smtClean="0"/>
              <a:pPr/>
              <a:t>22.11.2023</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04F3AE-6C64-471D-9179-089720E5A4C5}" type="slidenum">
              <a:rPr lang="ru-RU" smtClean="0"/>
              <a:pPr/>
              <a:t>‹#›</a:t>
            </a:fld>
            <a:endParaRPr lang="ru-RU"/>
          </a:p>
        </p:txBody>
      </p:sp>
    </p:spTree>
    <p:extLst>
      <p:ext uri="{BB962C8B-B14F-4D97-AF65-F5344CB8AC3E}">
        <p14:creationId xmlns:p14="http://schemas.microsoft.com/office/powerpoint/2010/main" val="49062041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F2AD1B93-C17F-4CF3-9DDB-D6B2B021647B}" type="datetimeFigureOut">
              <a:rPr lang="ru-RU" smtClean="0"/>
              <a:pPr/>
              <a:t>22.11.2023</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F2939B6D-1757-444C-846F-5C74D87EF983}"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2AD1B93-C17F-4CF3-9DDB-D6B2B021647B}" type="datetimeFigureOut">
              <a:rPr lang="ru-RU" smtClean="0"/>
              <a:pPr/>
              <a:t>22.11.2023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2939B6D-1757-444C-846F-5C74D87EF98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2AD1B93-C17F-4CF3-9DDB-D6B2B021647B}" type="datetimeFigureOut">
              <a:rPr lang="ru-RU" smtClean="0"/>
              <a:pPr/>
              <a:t>22.11.2023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2939B6D-1757-444C-846F-5C74D87EF98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2AD1B93-C17F-4CF3-9DDB-D6B2B021647B}" type="datetimeFigureOut">
              <a:rPr lang="ru-RU" smtClean="0"/>
              <a:pPr/>
              <a:t>22.11.2023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2939B6D-1757-444C-846F-5C74D87EF98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F2AD1B93-C17F-4CF3-9DDB-D6B2B021647B}" type="datetimeFigureOut">
              <a:rPr lang="ru-RU" smtClean="0"/>
              <a:pPr/>
              <a:t>22.11.2023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2939B6D-1757-444C-846F-5C74D87EF983}"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2AD1B93-C17F-4CF3-9DDB-D6B2B021647B}" type="datetimeFigureOut">
              <a:rPr lang="ru-RU" smtClean="0"/>
              <a:pPr/>
              <a:t>22.11.2023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2939B6D-1757-444C-846F-5C74D87EF98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2AD1B93-C17F-4CF3-9DDB-D6B2B021647B}" type="datetimeFigureOut">
              <a:rPr lang="ru-RU" smtClean="0"/>
              <a:pPr/>
              <a:t>22.11.2023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F2939B6D-1757-444C-846F-5C74D87EF98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2AD1B93-C17F-4CF3-9DDB-D6B2B021647B}" type="datetimeFigureOut">
              <a:rPr lang="ru-RU" smtClean="0"/>
              <a:pPr/>
              <a:t>22.11.2023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F2939B6D-1757-444C-846F-5C74D87EF98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F2AD1B93-C17F-4CF3-9DDB-D6B2B021647B}" type="datetimeFigureOut">
              <a:rPr lang="ru-RU" smtClean="0"/>
              <a:pPr/>
              <a:t>22.11.2023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F2939B6D-1757-444C-846F-5C74D87EF983}"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2AD1B93-C17F-4CF3-9DDB-D6B2B021647B}" type="datetimeFigureOut">
              <a:rPr lang="ru-RU" smtClean="0"/>
              <a:pPr/>
              <a:t>22.11.2023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2939B6D-1757-444C-846F-5C74D87EF98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F2AD1B93-C17F-4CF3-9DDB-D6B2B021647B}" type="datetimeFigureOut">
              <a:rPr lang="ru-RU" smtClean="0"/>
              <a:pPr/>
              <a:t>22.11.2023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2939B6D-1757-444C-846F-5C74D87EF983}"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2AD1B93-C17F-4CF3-9DDB-D6B2B021647B}" type="datetimeFigureOut">
              <a:rPr lang="ru-RU" smtClean="0"/>
              <a:pPr/>
              <a:t>22.11.2023</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2939B6D-1757-444C-846F-5C74D87EF983}"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251375" y="2924944"/>
            <a:ext cx="7128792" cy="1787170"/>
          </a:xfrm>
        </p:spPr>
        <p:txBody>
          <a:bodyPr>
            <a:noAutofit/>
          </a:bodyPr>
          <a:lstStyle/>
          <a:p>
            <a:pPr algn="ctr">
              <a:lnSpc>
                <a:spcPct val="150000"/>
              </a:lnSpc>
            </a:pPr>
            <a:r>
              <a:rPr lang="ru-RU" sz="3600" b="1" dirty="0" smtClean="0">
                <a:solidFill>
                  <a:schemeClr val="bg2">
                    <a:lumMod val="50000"/>
                  </a:schemeClr>
                </a:solidFill>
                <a:latin typeface="Times New Roman" pitchFamily="18" charset="0"/>
                <a:cs typeface="Times New Roman" pitchFamily="18" charset="0"/>
              </a:rPr>
              <a:t>  	</a:t>
            </a:r>
            <a:r>
              <a:rPr lang="ru-RU" sz="3600" b="1" dirty="0" err="1" smtClean="0">
                <a:solidFill>
                  <a:schemeClr val="bg2">
                    <a:lumMod val="50000"/>
                  </a:schemeClr>
                </a:solidFill>
                <a:latin typeface="Times New Roman" pitchFamily="18" charset="0"/>
                <a:cs typeface="Times New Roman" pitchFamily="18" charset="0"/>
              </a:rPr>
              <a:t>Управління</a:t>
            </a:r>
            <a:r>
              <a:rPr lang="ru-RU" sz="3600" b="1" dirty="0" smtClean="0">
                <a:solidFill>
                  <a:schemeClr val="bg2">
                    <a:lumMod val="50000"/>
                  </a:schemeClr>
                </a:solidFill>
                <a:latin typeface="Times New Roman" pitchFamily="18" charset="0"/>
                <a:cs typeface="Times New Roman" pitchFamily="18" charset="0"/>
              </a:rPr>
              <a:t> </a:t>
            </a:r>
            <a:r>
              <a:rPr lang="ru-RU" sz="3600" b="1" dirty="0" err="1" smtClean="0">
                <a:solidFill>
                  <a:schemeClr val="bg2">
                    <a:lumMod val="50000"/>
                  </a:schemeClr>
                </a:solidFill>
                <a:latin typeface="Times New Roman" pitchFamily="18" charset="0"/>
                <a:cs typeface="Times New Roman" pitchFamily="18" charset="0"/>
              </a:rPr>
              <a:t>конкурентоспроможністю</a:t>
            </a:r>
            <a:endParaRPr lang="ru-RU" sz="3600" b="1" dirty="0" smtClean="0">
              <a:solidFill>
                <a:schemeClr val="bg2">
                  <a:lumMod val="50000"/>
                </a:schemeClr>
              </a:solidFill>
              <a:latin typeface="Times New Roman" pitchFamily="18" charset="0"/>
              <a:cs typeface="Times New Roman" pitchFamily="18" charset="0"/>
            </a:endParaRPr>
          </a:p>
        </p:txBody>
      </p:sp>
      <p:pic>
        <p:nvPicPr>
          <p:cNvPr id="1026" name="Picture 2" descr="http://www.coaching-rs.de/img/b_index.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6016" y="0"/>
            <a:ext cx="3672408" cy="232496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tore1.up-00.com/2013-11/13854816124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5144" y="2577"/>
            <a:ext cx="2346062" cy="2346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54613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691960372"/>
              </p:ext>
            </p:extLst>
          </p:nvPr>
        </p:nvGraphicFramePr>
        <p:xfrm>
          <a:off x="179512" y="980728"/>
          <a:ext cx="8784977" cy="4960592"/>
        </p:xfrm>
        <a:graphic>
          <a:graphicData uri="http://schemas.openxmlformats.org/drawingml/2006/table">
            <a:tbl>
              <a:tblPr>
                <a:tableStyleId>{5C22544A-7EE6-4342-B048-85BDC9FD1C3A}</a:tableStyleId>
              </a:tblPr>
              <a:tblGrid>
                <a:gridCol w="792088"/>
                <a:gridCol w="4332482"/>
                <a:gridCol w="1464163"/>
                <a:gridCol w="2196244"/>
              </a:tblGrid>
              <a:tr h="2016224">
                <a:tc>
                  <a:txBody>
                    <a:bodyPr/>
                    <a:lstStyle/>
                    <a:p>
                      <a:pPr algn="just">
                        <a:lnSpc>
                          <a:spcPct val="115000"/>
                        </a:lnSpc>
                        <a:spcBef>
                          <a:spcPts val="600"/>
                        </a:spcBef>
                        <a:spcAft>
                          <a:spcPts val="600"/>
                        </a:spcAft>
                      </a:pPr>
                      <a:r>
                        <a:rPr lang="uk-UA" sz="1200" dirty="0" err="1" smtClean="0">
                          <a:effectLst/>
                          <a:latin typeface="Times New Roman" pitchFamily="18" charset="0"/>
                          <a:cs typeface="Times New Roman" pitchFamily="18" charset="0"/>
                        </a:rPr>
                        <a:t>Інтеграль-</a:t>
                      </a:r>
                      <a:endParaRPr lang="uk-UA" sz="1200" dirty="0" smtClean="0">
                        <a:effectLst/>
                        <a:latin typeface="Times New Roman" pitchFamily="18" charset="0"/>
                        <a:cs typeface="Times New Roman" pitchFamily="18" charset="0"/>
                      </a:endParaRPr>
                    </a:p>
                    <a:p>
                      <a:pPr algn="just">
                        <a:lnSpc>
                          <a:spcPct val="115000"/>
                        </a:lnSpc>
                        <a:spcBef>
                          <a:spcPts val="600"/>
                        </a:spcBef>
                        <a:spcAft>
                          <a:spcPts val="600"/>
                        </a:spcAft>
                      </a:pPr>
                      <a:r>
                        <a:rPr lang="uk-UA" sz="1200" dirty="0" smtClean="0">
                          <a:effectLst/>
                          <a:latin typeface="Times New Roman" pitchFamily="18" charset="0"/>
                          <a:cs typeface="Times New Roman" pitchFamily="18" charset="0"/>
                        </a:rPr>
                        <a:t>ний </a:t>
                      </a:r>
                      <a:r>
                        <a:rPr lang="uk-UA" sz="1200" dirty="0">
                          <a:effectLst/>
                          <a:latin typeface="Times New Roman" pitchFamily="18" charset="0"/>
                          <a:cs typeface="Times New Roman" pitchFamily="18" charset="0"/>
                        </a:rPr>
                        <a:t>метод</a:t>
                      </a:r>
                      <a:endParaRPr lang="ru-RU" sz="1200" dirty="0">
                        <a:effectLst/>
                        <a:latin typeface="Times New Roman" pitchFamily="18" charset="0"/>
                        <a:ea typeface="Times New Roman"/>
                        <a:cs typeface="Times New Roman" pitchFamily="18" charset="0"/>
                      </a:endParaRPr>
                    </a:p>
                  </a:txBody>
                  <a:tcPr marL="53041" marR="53041" marT="0" marB="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15000"/>
                        </a:lnSpc>
                        <a:spcBef>
                          <a:spcPts val="600"/>
                        </a:spcBef>
                        <a:spcAft>
                          <a:spcPts val="600"/>
                        </a:spcAft>
                      </a:pPr>
                      <a:r>
                        <a:rPr lang="uk-UA" sz="1200" dirty="0">
                          <a:effectLst/>
                          <a:latin typeface="Times New Roman" pitchFamily="18" charset="0"/>
                          <a:cs typeface="Times New Roman" pitchFamily="18" charset="0"/>
                        </a:rPr>
                        <a:t>Інтегральний показник рівня конкурентоспроможності підприємства включає в себе два </a:t>
                      </a:r>
                      <a:r>
                        <a:rPr lang="uk-UA" sz="1200" dirty="0" err="1">
                          <a:effectLst/>
                          <a:latin typeface="Times New Roman" pitchFamily="18" charset="0"/>
                          <a:cs typeface="Times New Roman" pitchFamily="18" charset="0"/>
                        </a:rPr>
                        <a:t>елементи-сомножники</a:t>
                      </a:r>
                      <a:r>
                        <a:rPr lang="uk-UA" sz="1200" dirty="0">
                          <a:effectLst/>
                          <a:latin typeface="Times New Roman" pitchFamily="18" charset="0"/>
                          <a:cs typeface="Times New Roman" pitchFamily="18" charset="0"/>
                        </a:rPr>
                        <a:t>: критерій, що відображає ступінь задоволення потреб споживача (характеризує відносну конкурентоспроможність товару) та критерій ефективності виробництва (в його якості, як правило, використовується рентабельність активів, рентабельність власного капіталу або середня за певний період норма рентабельності). </a:t>
                      </a:r>
                      <a:endParaRPr lang="ru-RU" sz="1200" dirty="0">
                        <a:effectLst/>
                        <a:latin typeface="Times New Roman" pitchFamily="18" charset="0"/>
                        <a:cs typeface="Times New Roman" pitchFamily="18" charset="0"/>
                      </a:endParaRPr>
                    </a:p>
                  </a:txBody>
                  <a:tcPr marL="53041" marR="53041"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15000"/>
                        </a:lnSpc>
                        <a:spcBef>
                          <a:spcPts val="600"/>
                        </a:spcBef>
                        <a:spcAft>
                          <a:spcPts val="600"/>
                        </a:spcAft>
                      </a:pPr>
                      <a:r>
                        <a:rPr lang="uk-UA" sz="1200" dirty="0">
                          <a:effectLst/>
                          <a:latin typeface="Times New Roman" pitchFamily="18" charset="0"/>
                          <a:cs typeface="Times New Roman" pitchFamily="18" charset="0"/>
                        </a:rPr>
                        <a:t>Простота, наочність, дає змогу отримати однозначні оцінки конкурентних позицій виробника</a:t>
                      </a:r>
                      <a:endParaRPr lang="ru-RU" sz="1200" dirty="0">
                        <a:effectLst/>
                        <a:latin typeface="Times New Roman" pitchFamily="18" charset="0"/>
                        <a:ea typeface="Times New Roman"/>
                        <a:cs typeface="Times New Roman" pitchFamily="18" charset="0"/>
                      </a:endParaRPr>
                    </a:p>
                  </a:txBody>
                  <a:tcPr marL="53041" marR="53041"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15000"/>
                        </a:lnSpc>
                        <a:spcBef>
                          <a:spcPts val="600"/>
                        </a:spcBef>
                        <a:spcAft>
                          <a:spcPts val="600"/>
                        </a:spcAft>
                      </a:pPr>
                      <a:r>
                        <a:rPr lang="uk-UA" sz="1200" dirty="0">
                          <a:effectLst/>
                          <a:latin typeface="Times New Roman" pitchFamily="18" charset="0"/>
                          <a:cs typeface="Times New Roman" pitchFamily="18" charset="0"/>
                        </a:rPr>
                        <a:t>Може бути застосованим лише для оцінки конкурентоспроможності </a:t>
                      </a:r>
                      <a:r>
                        <a:rPr lang="uk-UA" sz="1200" dirty="0" err="1">
                          <a:effectLst/>
                          <a:latin typeface="Times New Roman" pitchFamily="18" charset="0"/>
                          <a:cs typeface="Times New Roman" pitchFamily="18" charset="0"/>
                        </a:rPr>
                        <a:t>монопродуктових</a:t>
                      </a:r>
                      <a:r>
                        <a:rPr lang="uk-UA" sz="1200" dirty="0">
                          <a:effectLst/>
                          <a:latin typeface="Times New Roman" pitchFamily="18" charset="0"/>
                          <a:cs typeface="Times New Roman" pitchFamily="18" charset="0"/>
                        </a:rPr>
                        <a:t> підприємств, нереально знайти для порівняння два чи більше підприємства-конкуренти, абсолютно ідентичні по видах та структурі продукції </a:t>
                      </a:r>
                      <a:endParaRPr lang="ru-RU" sz="1200" dirty="0">
                        <a:effectLst/>
                        <a:latin typeface="Times New Roman" pitchFamily="18" charset="0"/>
                        <a:ea typeface="Times New Roman"/>
                        <a:cs typeface="Times New Roman" pitchFamily="18" charset="0"/>
                      </a:endParaRPr>
                    </a:p>
                  </a:txBody>
                  <a:tcPr marL="53041" marR="53041"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858705">
                <a:tc>
                  <a:txBody>
                    <a:bodyPr/>
                    <a:lstStyle/>
                    <a:p>
                      <a:pPr algn="just">
                        <a:lnSpc>
                          <a:spcPct val="115000"/>
                        </a:lnSpc>
                        <a:spcBef>
                          <a:spcPts val="600"/>
                        </a:spcBef>
                        <a:spcAft>
                          <a:spcPts val="600"/>
                        </a:spcAft>
                      </a:pPr>
                      <a:r>
                        <a:rPr lang="uk-UA" sz="1200" dirty="0">
                          <a:effectLst/>
                          <a:latin typeface="Times New Roman" pitchFamily="18" charset="0"/>
                          <a:cs typeface="Times New Roman" pitchFamily="18" charset="0"/>
                        </a:rPr>
                        <a:t>Метод </a:t>
                      </a:r>
                      <a:r>
                        <a:rPr lang="uk-UA" sz="1200" dirty="0" err="1" smtClean="0">
                          <a:effectLst/>
                          <a:latin typeface="Times New Roman" pitchFamily="18" charset="0"/>
                          <a:cs typeface="Times New Roman" pitchFamily="18" charset="0"/>
                        </a:rPr>
                        <a:t>самооцін-ки</a:t>
                      </a:r>
                      <a:r>
                        <a:rPr lang="uk-UA" sz="1200" dirty="0" smtClean="0">
                          <a:effectLst/>
                          <a:latin typeface="Times New Roman" pitchFamily="18" charset="0"/>
                          <a:cs typeface="Times New Roman" pitchFamily="18" charset="0"/>
                        </a:rPr>
                        <a:t> </a:t>
                      </a:r>
                      <a:r>
                        <a:rPr lang="uk-UA" sz="1200" dirty="0">
                          <a:effectLst/>
                          <a:latin typeface="Times New Roman" pitchFamily="18" charset="0"/>
                          <a:cs typeface="Times New Roman" pitchFamily="18" charset="0"/>
                        </a:rPr>
                        <a:t>діяльності</a:t>
                      </a:r>
                      <a:endParaRPr lang="ru-RU" sz="1200" dirty="0">
                        <a:effectLst/>
                        <a:latin typeface="Times New Roman" pitchFamily="18" charset="0"/>
                        <a:ea typeface="Times New Roman"/>
                        <a:cs typeface="Times New Roman" pitchFamily="18" charset="0"/>
                      </a:endParaRPr>
                    </a:p>
                  </a:txBody>
                  <a:tcPr marL="53041" marR="53041" marT="0" marB="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15000"/>
                        </a:lnSpc>
                      </a:pPr>
                      <a:r>
                        <a:rPr lang="uk-UA" sz="1200" dirty="0">
                          <a:effectLst/>
                          <a:latin typeface="Times New Roman" pitchFamily="18" charset="0"/>
                          <a:cs typeface="Times New Roman" pitchFamily="18" charset="0"/>
                        </a:rPr>
                        <a:t>Спочатку проводиться експертна оцінка усіх показників діяльності фірми (перелік яких залежить від методу самооцінки) за всіма критеріями з присвоєнням у відповідності із ступенем розвитку підходу чи наявності позитивних результатів значень оцінок –  0,25; 0,50; 0,75; 1,00. Суму отриманих оцінок по кожному критерію множать на “вагу” критерію та сумують. Наприкінці виводиться загальна оцінка діяльності. На цьому розрахункова частина аналізу вважається завершеною. Далі отримане значення має бути </a:t>
                      </a:r>
                      <a:r>
                        <a:rPr lang="uk-UA" sz="1200" dirty="0" err="1">
                          <a:effectLst/>
                          <a:latin typeface="Times New Roman" pitchFamily="18" charset="0"/>
                          <a:cs typeface="Times New Roman" pitchFamily="18" charset="0"/>
                        </a:rPr>
                        <a:t>співставленим</a:t>
                      </a:r>
                      <a:r>
                        <a:rPr lang="uk-UA" sz="1200" dirty="0">
                          <a:effectLst/>
                          <a:latin typeface="Times New Roman" pitchFamily="18" charset="0"/>
                          <a:cs typeface="Times New Roman" pitchFamily="18" charset="0"/>
                        </a:rPr>
                        <a:t> з попередньою оцінкою самого підприємства або з оцінкою діяльності підприємств-конкурентів. Результати проведення самооцінки допомагають сформувати стратегічні та тактичні плани вдосконалення у відповідності до вимог моделі ділової досконалості.</a:t>
                      </a:r>
                      <a:endParaRPr lang="ru-RU" sz="1200" dirty="0">
                        <a:effectLst/>
                        <a:latin typeface="Times New Roman" pitchFamily="18" charset="0"/>
                        <a:ea typeface="Times New Roman"/>
                        <a:cs typeface="Times New Roman" pitchFamily="18" charset="0"/>
                      </a:endParaRPr>
                    </a:p>
                  </a:txBody>
                  <a:tcPr marL="53041" marR="53041"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15000"/>
                        </a:lnSpc>
                      </a:pPr>
                      <a:r>
                        <a:rPr lang="uk-UA" sz="1200" dirty="0">
                          <a:effectLst/>
                          <a:latin typeface="Times New Roman" pitchFamily="18" charset="0"/>
                          <a:cs typeface="Times New Roman" pitchFamily="18" charset="0"/>
                        </a:rPr>
                        <a:t>Дозволяє сприяти виявленню та розумінню “вузьких місць” в діяльності та розробці відповідних планів, що гарантують просування вперед</a:t>
                      </a:r>
                      <a:endParaRPr lang="ru-RU" sz="1200" dirty="0">
                        <a:effectLst/>
                        <a:latin typeface="Times New Roman" pitchFamily="18" charset="0"/>
                        <a:ea typeface="Times New Roman"/>
                        <a:cs typeface="Times New Roman" pitchFamily="18" charset="0"/>
                      </a:endParaRPr>
                    </a:p>
                  </a:txBody>
                  <a:tcPr marL="53041" marR="53041"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15000"/>
                        </a:lnSpc>
                        <a:spcBef>
                          <a:spcPts val="600"/>
                        </a:spcBef>
                        <a:spcAft>
                          <a:spcPts val="600"/>
                        </a:spcAft>
                      </a:pPr>
                      <a:r>
                        <a:rPr lang="uk-UA" sz="1200" dirty="0">
                          <a:effectLst/>
                          <a:latin typeface="Times New Roman" pitchFamily="18" charset="0"/>
                          <a:cs typeface="Times New Roman" pitchFamily="18" charset="0"/>
                        </a:rPr>
                        <a:t>Вимагає залучення до процесу оцінки діяльності представників всіх підрозділів підприємства. Отримані оцінки є досить суб’єктивними (оцінювання діяльності фірми за критеріями здійснюється експертами)</a:t>
                      </a:r>
                      <a:endParaRPr lang="ru-RU" sz="1200" dirty="0">
                        <a:effectLst/>
                        <a:latin typeface="Times New Roman" pitchFamily="18" charset="0"/>
                        <a:ea typeface="Times New Roman"/>
                        <a:cs typeface="Times New Roman" pitchFamily="18" charset="0"/>
                      </a:endParaRPr>
                    </a:p>
                  </a:txBody>
                  <a:tcPr marL="53041" marR="53041"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
        <p:nvSpPr>
          <p:cNvPr id="5" name="Rectangle 1"/>
          <p:cNvSpPr>
            <a:spLocks noChangeArrowheads="1"/>
          </p:cNvSpPr>
          <p:nvPr/>
        </p:nvSpPr>
        <p:spPr bwMode="auto">
          <a:xfrm>
            <a:off x="1043608" y="307528"/>
            <a:ext cx="269439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bg2">
                    <a:lumMod val="25000"/>
                  </a:schemeClr>
                </a:solidFill>
                <a:effectLst/>
                <a:latin typeface="Times New Roman" pitchFamily="18" charset="0"/>
                <a:ea typeface="Times New Roman" pitchFamily="18" charset="0"/>
                <a:cs typeface="Times New Roman" pitchFamily="18" charset="0"/>
              </a:rPr>
              <a:t>Продовження таблиці  </a:t>
            </a:r>
            <a:endParaRPr kumimoji="0" lang="uk-UA" sz="2000" b="0" i="0" u="none" strike="noStrike" cap="none" normalizeH="0" baseline="0" dirty="0" smtClean="0">
              <a:ln>
                <a:noFill/>
              </a:ln>
              <a:solidFill>
                <a:schemeClr val="bg2">
                  <a:lumMod val="25000"/>
                </a:schemeClr>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91502021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2420888"/>
            <a:ext cx="7920880" cy="1872208"/>
          </a:xfrm>
        </p:spPr>
        <p:txBody>
          <a:bodyPr>
            <a:normAutofit/>
          </a:bodyPr>
          <a:lstStyle/>
          <a:p>
            <a:pPr marL="82296" indent="0" algn="just">
              <a:buNone/>
            </a:pPr>
            <a:r>
              <a:rPr lang="uk-UA" b="1" dirty="0" smtClean="0">
                <a:latin typeface="Times New Roman" pitchFamily="18" charset="0"/>
                <a:cs typeface="Times New Roman" pitchFamily="18" charset="0"/>
              </a:rPr>
              <a:t>Конкурентоспроможність підприємства </a:t>
            </a:r>
            <a:r>
              <a:rPr lang="uk-UA" dirty="0" smtClean="0">
                <a:latin typeface="Times New Roman" pitchFamily="18" charset="0"/>
                <a:cs typeface="Times New Roman" pitchFamily="18" charset="0"/>
              </a:rPr>
              <a:t>- </a:t>
            </a:r>
            <a:r>
              <a:rPr lang="uk-UA" sz="2400" dirty="0" smtClean="0"/>
              <a:t>комплексне</a:t>
            </a:r>
            <a:r>
              <a:rPr lang="uk-UA" sz="2400" dirty="0"/>
              <a:t>, багатофакторне поняття, яке важко піддається економічній </a:t>
            </a:r>
            <a:r>
              <a:rPr lang="uk-UA" sz="2400" dirty="0" smtClean="0"/>
              <a:t>інтерпретації.</a:t>
            </a:r>
          </a:p>
          <a:p>
            <a:pPr marL="82296" indent="0" algn="r">
              <a:buNone/>
            </a:pPr>
            <a:r>
              <a:rPr lang="uk-UA" sz="2800" i="1" dirty="0"/>
              <a:t>Н. П. Тарнавська </a:t>
            </a:r>
            <a:endParaRPr lang="ru-RU" sz="3000" i="1" dirty="0"/>
          </a:p>
        </p:txBody>
      </p:sp>
      <p:pic>
        <p:nvPicPr>
          <p:cNvPr id="9218" name="Picture 2" descr="http://i42.tinypic.com/10e4ks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4293096"/>
            <a:ext cx="3373982" cy="212336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157712" y="629245"/>
            <a:ext cx="4824536" cy="1107996"/>
          </a:xfrm>
          <a:prstGeom prst="rect">
            <a:avLst/>
          </a:prstGeom>
        </p:spPr>
        <p:txBody>
          <a:bodyPr wrap="square">
            <a:spAutoFit/>
          </a:bodyPr>
          <a:lstStyle/>
          <a:p>
            <a:pPr marL="82296" indent="0" algn="just">
              <a:buNone/>
            </a:pPr>
            <a:r>
              <a:rPr lang="uk-UA" sz="2600" b="1" dirty="0" smtClean="0"/>
              <a:t>Конкуренція</a:t>
            </a:r>
            <a:r>
              <a:rPr lang="uk-UA" sz="2600" dirty="0" smtClean="0"/>
              <a:t> – </a:t>
            </a:r>
            <a:r>
              <a:rPr lang="uk-UA" sz="2000" dirty="0" smtClean="0"/>
              <a:t>це економічне суперництво.</a:t>
            </a:r>
          </a:p>
          <a:p>
            <a:pPr marL="82296" indent="0" algn="r">
              <a:buNone/>
            </a:pPr>
            <a:r>
              <a:rPr lang="ru-RU" sz="2000" i="1" dirty="0" smtClean="0"/>
              <a:t>А. </a:t>
            </a:r>
            <a:r>
              <a:rPr lang="ru-RU" sz="2000" i="1" dirty="0" err="1" smtClean="0"/>
              <a:t>Сміт</a:t>
            </a:r>
            <a:r>
              <a:rPr lang="ru-RU" sz="2000" i="1" dirty="0" smtClean="0"/>
              <a:t> </a:t>
            </a:r>
            <a:endParaRPr lang="uk-UA" sz="2000" i="1" dirty="0"/>
          </a:p>
        </p:txBody>
      </p:sp>
      <p:pic>
        <p:nvPicPr>
          <p:cNvPr id="9224" name="Picture 8" descr="http://www.time.kg/uploads/posts/1315795131_byudzhet-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632" y="188640"/>
            <a:ext cx="2780839" cy="20815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003131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8172400" cy="764704"/>
          </a:xfrm>
        </p:spPr>
        <p:txBody>
          <a:bodyPr>
            <a:noAutofit/>
          </a:bodyPr>
          <a:lstStyle/>
          <a:p>
            <a:r>
              <a:rPr lang="uk-UA" sz="2000" dirty="0" smtClean="0">
                <a:effectLst/>
              </a:rPr>
              <a:t> Групи конкурентоспроможності за позицією Тарнавської Н. П. </a:t>
            </a:r>
            <a:endParaRPr lang="ru-RU" sz="2000" dirty="0"/>
          </a:p>
        </p:txBody>
      </p:sp>
      <p:sp>
        <p:nvSpPr>
          <p:cNvPr id="3" name="Объект 2"/>
          <p:cNvSpPr>
            <a:spLocks noGrp="1"/>
          </p:cNvSpPr>
          <p:nvPr>
            <p:ph idx="1"/>
          </p:nvPr>
        </p:nvSpPr>
        <p:spPr/>
        <p:txBody>
          <a:bodyPr/>
          <a:lstStyle/>
          <a:p>
            <a:endParaRPr lang="ru-RU"/>
          </a:p>
        </p:txBody>
      </p:sp>
      <p:graphicFrame>
        <p:nvGraphicFramePr>
          <p:cNvPr id="4" name="Таблица 3"/>
          <p:cNvGraphicFramePr>
            <a:graphicFrameLocks noGrp="1"/>
          </p:cNvGraphicFramePr>
          <p:nvPr>
            <p:extLst>
              <p:ext uri="{D42A27DB-BD31-4B8C-83A1-F6EECF244321}">
                <p14:modId xmlns:p14="http://schemas.microsoft.com/office/powerpoint/2010/main" val="1950020565"/>
              </p:ext>
            </p:extLst>
          </p:nvPr>
        </p:nvGraphicFramePr>
        <p:xfrm>
          <a:off x="1187625" y="908719"/>
          <a:ext cx="7776865" cy="5872371"/>
        </p:xfrm>
        <a:graphic>
          <a:graphicData uri="http://schemas.openxmlformats.org/drawingml/2006/table">
            <a:tbl>
              <a:tblPr firstRow="1" firstCol="1" bandRow="1">
                <a:tableStyleId>{5C22544A-7EE6-4342-B048-85BDC9FD1C3A}</a:tableStyleId>
              </a:tblPr>
              <a:tblGrid>
                <a:gridCol w="1080119"/>
                <a:gridCol w="5040560"/>
                <a:gridCol w="1656186"/>
              </a:tblGrid>
              <a:tr h="288033">
                <a:tc>
                  <a:txBody>
                    <a:bodyPr/>
                    <a:lstStyle/>
                    <a:p>
                      <a:pPr algn="just"/>
                      <a:r>
                        <a:rPr lang="uk-UA" sz="1400" dirty="0">
                          <a:effectLst/>
                        </a:rPr>
                        <a:t>Група</a:t>
                      </a:r>
                      <a:endParaRPr lang="ru-RU" sz="1400" dirty="0">
                        <a:effectLst/>
                        <a:latin typeface="Calibri"/>
                        <a:cs typeface="Times New Roman"/>
                      </a:endParaRPr>
                    </a:p>
                  </a:txBody>
                  <a:tcPr marL="68580" marR="68580" marT="0" marB="0"/>
                </a:tc>
                <a:tc>
                  <a:txBody>
                    <a:bodyPr/>
                    <a:lstStyle/>
                    <a:p>
                      <a:pPr algn="just"/>
                      <a:r>
                        <a:rPr lang="uk-UA" sz="1400" dirty="0">
                          <a:effectLst/>
                        </a:rPr>
                        <a:t>Сутність</a:t>
                      </a:r>
                      <a:endParaRPr lang="ru-RU" sz="1400" dirty="0">
                        <a:effectLst/>
                        <a:latin typeface="Calibri"/>
                        <a:cs typeface="Times New Roman"/>
                      </a:endParaRPr>
                    </a:p>
                  </a:txBody>
                  <a:tcPr marL="68580" marR="68580" marT="0" marB="0"/>
                </a:tc>
                <a:tc>
                  <a:txBody>
                    <a:bodyPr/>
                    <a:lstStyle/>
                    <a:p>
                      <a:pPr algn="just"/>
                      <a:r>
                        <a:rPr lang="uk-UA" sz="1400">
                          <a:effectLst/>
                        </a:rPr>
                        <a:t>Дослідники</a:t>
                      </a:r>
                      <a:endParaRPr lang="ru-RU" sz="1400">
                        <a:effectLst/>
                        <a:latin typeface="Calibri"/>
                        <a:cs typeface="Times New Roman"/>
                      </a:endParaRPr>
                    </a:p>
                  </a:txBody>
                  <a:tcPr marL="68580" marR="68580" marT="0" marB="0"/>
                </a:tc>
              </a:tr>
              <a:tr h="504056">
                <a:tc>
                  <a:txBody>
                    <a:bodyPr/>
                    <a:lstStyle/>
                    <a:p>
                      <a:pPr algn="just"/>
                      <a:r>
                        <a:rPr lang="uk-UA" sz="1400" dirty="0">
                          <a:effectLst/>
                        </a:rPr>
                        <a:t>Перша</a:t>
                      </a:r>
                      <a:endParaRPr lang="ru-RU" sz="1400" dirty="0">
                        <a:effectLst/>
                        <a:latin typeface="Calibri"/>
                        <a:cs typeface="Times New Roman"/>
                      </a:endParaRPr>
                    </a:p>
                  </a:txBody>
                  <a:tcPr marL="68580" marR="68580" marT="0" marB="0"/>
                </a:tc>
                <a:tc>
                  <a:txBody>
                    <a:bodyPr/>
                    <a:lstStyle/>
                    <a:p>
                      <a:pPr algn="just"/>
                      <a:r>
                        <a:rPr lang="uk-UA" sz="1500" dirty="0">
                          <a:effectLst/>
                        </a:rPr>
                        <a:t>Визначають конкурентоспроможність підприємства на основі конкурентоспроможності його продукції</a:t>
                      </a:r>
                      <a:endParaRPr lang="ru-RU" sz="1500" dirty="0">
                        <a:effectLst/>
                        <a:latin typeface="Calibri"/>
                        <a:cs typeface="Times New Roman"/>
                      </a:endParaRPr>
                    </a:p>
                  </a:txBody>
                  <a:tcPr marL="68580" marR="68580" marT="0" marB="0"/>
                </a:tc>
                <a:tc>
                  <a:txBody>
                    <a:bodyPr/>
                    <a:lstStyle/>
                    <a:p>
                      <a:pPr algn="just"/>
                      <a:r>
                        <a:rPr lang="uk-UA" sz="1400">
                          <a:effectLst/>
                        </a:rPr>
                        <a:t>М.І. Круглов, </a:t>
                      </a:r>
                      <a:endParaRPr lang="ru-RU" sz="1400">
                        <a:effectLst/>
                      </a:endParaRPr>
                    </a:p>
                    <a:p>
                      <a:pPr algn="just"/>
                      <a:r>
                        <a:rPr lang="uk-UA" sz="1400">
                          <a:effectLst/>
                        </a:rPr>
                        <a:t>А.Ю. Юданов.</a:t>
                      </a:r>
                      <a:endParaRPr lang="ru-RU" sz="1400">
                        <a:effectLst/>
                        <a:latin typeface="Calibri"/>
                        <a:cs typeface="Times New Roman"/>
                      </a:endParaRPr>
                    </a:p>
                  </a:txBody>
                  <a:tcPr marL="68580" marR="68580" marT="0" marB="0"/>
                </a:tc>
              </a:tr>
              <a:tr h="720080">
                <a:tc>
                  <a:txBody>
                    <a:bodyPr/>
                    <a:lstStyle/>
                    <a:p>
                      <a:pPr algn="just"/>
                      <a:r>
                        <a:rPr lang="uk-UA" sz="1400" dirty="0">
                          <a:effectLst/>
                        </a:rPr>
                        <a:t>Друга</a:t>
                      </a:r>
                      <a:endParaRPr lang="ru-RU" sz="1400" dirty="0">
                        <a:effectLst/>
                        <a:latin typeface="Calibri"/>
                        <a:cs typeface="Times New Roman"/>
                      </a:endParaRPr>
                    </a:p>
                  </a:txBody>
                  <a:tcPr marL="68580" marR="68580" marT="0" marB="0"/>
                </a:tc>
                <a:tc>
                  <a:txBody>
                    <a:bodyPr/>
                    <a:lstStyle/>
                    <a:p>
                      <a:pPr algn="just"/>
                      <a:r>
                        <a:rPr lang="uk-UA" sz="1500" dirty="0">
                          <a:effectLst/>
                        </a:rPr>
                        <a:t>Визначають конкурентоспроможність підприємства за допомогою підходів з використанням системи показників сформованої за певними ознаками</a:t>
                      </a:r>
                      <a:endParaRPr lang="ru-RU" sz="1500" dirty="0">
                        <a:effectLst/>
                        <a:latin typeface="Calibri"/>
                        <a:cs typeface="Times New Roman"/>
                      </a:endParaRPr>
                    </a:p>
                  </a:txBody>
                  <a:tcPr marL="68580" marR="68580" marT="0" marB="0"/>
                </a:tc>
                <a:tc>
                  <a:txBody>
                    <a:bodyPr/>
                    <a:lstStyle/>
                    <a:p>
                      <a:pPr algn="just"/>
                      <a:r>
                        <a:rPr lang="uk-UA" sz="1400" dirty="0">
                          <a:effectLst/>
                        </a:rPr>
                        <a:t>І.А. Бланк, </a:t>
                      </a:r>
                      <a:endParaRPr lang="ru-RU" sz="1400" dirty="0">
                        <a:effectLst/>
                      </a:endParaRPr>
                    </a:p>
                    <a:p>
                      <a:pPr algn="just"/>
                      <a:r>
                        <a:rPr lang="uk-UA" sz="1400" dirty="0">
                          <a:effectLst/>
                        </a:rPr>
                        <a:t>А.А. </a:t>
                      </a:r>
                      <a:r>
                        <a:rPr lang="uk-UA" sz="1400" dirty="0" err="1">
                          <a:effectLst/>
                        </a:rPr>
                        <a:t>Мазаракі</a:t>
                      </a:r>
                      <a:r>
                        <a:rPr lang="uk-UA" sz="1400" dirty="0">
                          <a:effectLst/>
                        </a:rPr>
                        <a:t>, </a:t>
                      </a:r>
                      <a:endParaRPr lang="ru-RU" sz="1400" dirty="0">
                        <a:effectLst/>
                      </a:endParaRPr>
                    </a:p>
                    <a:p>
                      <a:pPr algn="just"/>
                      <a:r>
                        <a:rPr lang="uk-UA" sz="1400" dirty="0">
                          <a:effectLst/>
                        </a:rPr>
                        <a:t>І.Н. </a:t>
                      </a:r>
                      <a:r>
                        <a:rPr lang="uk-UA" sz="1400" dirty="0" err="1">
                          <a:effectLst/>
                        </a:rPr>
                        <a:t>Герчикова</a:t>
                      </a:r>
                      <a:r>
                        <a:rPr lang="uk-UA" sz="1400" dirty="0">
                          <a:effectLst/>
                        </a:rPr>
                        <a:t> </a:t>
                      </a:r>
                      <a:endParaRPr lang="ru-RU" sz="1400" dirty="0">
                        <a:effectLst/>
                        <a:latin typeface="Calibri"/>
                        <a:cs typeface="Times New Roman"/>
                      </a:endParaRPr>
                    </a:p>
                  </a:txBody>
                  <a:tcPr marL="68580" marR="68580" marT="0" marB="0"/>
                </a:tc>
              </a:tr>
              <a:tr h="815665">
                <a:tc>
                  <a:txBody>
                    <a:bodyPr/>
                    <a:lstStyle/>
                    <a:p>
                      <a:pPr algn="just"/>
                      <a:r>
                        <a:rPr lang="uk-UA" sz="1400">
                          <a:effectLst/>
                        </a:rPr>
                        <a:t>Третя</a:t>
                      </a:r>
                      <a:endParaRPr lang="ru-RU" sz="1400">
                        <a:effectLst/>
                        <a:latin typeface="Calibri"/>
                        <a:cs typeface="Times New Roman"/>
                      </a:endParaRPr>
                    </a:p>
                  </a:txBody>
                  <a:tcPr marL="68580" marR="68580" marT="0" marB="0"/>
                </a:tc>
                <a:tc>
                  <a:txBody>
                    <a:bodyPr/>
                    <a:lstStyle/>
                    <a:p>
                      <a:pPr algn="just"/>
                      <a:r>
                        <a:rPr lang="uk-UA" sz="1500" dirty="0">
                          <a:effectLst/>
                        </a:rPr>
                        <a:t>Визначають конкурентоспроможність підприємства за допомогою об</a:t>
                      </a:r>
                      <a:r>
                        <a:rPr lang="ru-RU" sz="1500" dirty="0">
                          <a:effectLst/>
                        </a:rPr>
                        <a:t>’</a:t>
                      </a:r>
                      <a:r>
                        <a:rPr lang="uk-UA" sz="1500" dirty="0">
                          <a:effectLst/>
                        </a:rPr>
                        <a:t>єднання варіантів її розуміння як конкурентної переваги над іншими учасниками ринку</a:t>
                      </a:r>
                      <a:endParaRPr lang="ru-RU" sz="1500" dirty="0">
                        <a:effectLst/>
                        <a:latin typeface="Calibri"/>
                        <a:cs typeface="Times New Roman"/>
                      </a:endParaRPr>
                    </a:p>
                  </a:txBody>
                  <a:tcPr marL="68580" marR="68580" marT="0" marB="0"/>
                </a:tc>
                <a:tc>
                  <a:txBody>
                    <a:bodyPr/>
                    <a:lstStyle/>
                    <a:p>
                      <a:pPr algn="just"/>
                      <a:r>
                        <a:rPr lang="uk-UA" sz="1400" dirty="0">
                          <a:effectLst/>
                        </a:rPr>
                        <a:t>М.Е. Портер</a:t>
                      </a:r>
                      <a:endParaRPr lang="ru-RU" sz="1400" dirty="0">
                        <a:effectLst/>
                        <a:latin typeface="Calibri"/>
                        <a:cs typeface="Times New Roman"/>
                      </a:endParaRPr>
                    </a:p>
                  </a:txBody>
                  <a:tcPr marL="68580" marR="68580" marT="0" marB="0"/>
                </a:tc>
              </a:tr>
              <a:tr h="493474">
                <a:tc>
                  <a:txBody>
                    <a:bodyPr/>
                    <a:lstStyle/>
                    <a:p>
                      <a:pPr algn="just"/>
                      <a:r>
                        <a:rPr lang="uk-UA" sz="1400">
                          <a:effectLst/>
                        </a:rPr>
                        <a:t>Четверта</a:t>
                      </a:r>
                      <a:endParaRPr lang="ru-RU" sz="1400">
                        <a:effectLst/>
                        <a:latin typeface="Calibri"/>
                        <a:cs typeface="Times New Roman"/>
                      </a:endParaRPr>
                    </a:p>
                  </a:txBody>
                  <a:tcPr marL="68580" marR="68580" marT="0" marB="0"/>
                </a:tc>
                <a:tc>
                  <a:txBody>
                    <a:bodyPr/>
                    <a:lstStyle/>
                    <a:p>
                      <a:pPr algn="just"/>
                      <a:r>
                        <a:rPr lang="uk-UA" sz="1500" dirty="0">
                          <a:effectLst/>
                        </a:rPr>
                        <a:t>Визначають конкурентоспроможність підприємства як властивість об’єкта управління</a:t>
                      </a:r>
                      <a:endParaRPr lang="ru-RU" sz="1500" dirty="0">
                        <a:effectLst/>
                        <a:latin typeface="Calibri"/>
                        <a:cs typeface="Times New Roman"/>
                      </a:endParaRPr>
                    </a:p>
                  </a:txBody>
                  <a:tcPr marL="68580" marR="68580" marT="0" marB="0"/>
                </a:tc>
                <a:tc>
                  <a:txBody>
                    <a:bodyPr/>
                    <a:lstStyle/>
                    <a:p>
                      <a:pPr algn="just"/>
                      <a:r>
                        <a:rPr lang="uk-UA" sz="1400" dirty="0">
                          <a:effectLst/>
                        </a:rPr>
                        <a:t>С.Г. </a:t>
                      </a:r>
                      <a:r>
                        <a:rPr lang="uk-UA" sz="1400" dirty="0" err="1">
                          <a:effectLst/>
                        </a:rPr>
                        <a:t>Свєтунькова</a:t>
                      </a:r>
                      <a:r>
                        <a:rPr lang="uk-UA" sz="1400" dirty="0">
                          <a:effectLst/>
                        </a:rPr>
                        <a:t>, </a:t>
                      </a:r>
                      <a:endParaRPr lang="ru-RU" sz="1400" dirty="0">
                        <a:effectLst/>
                      </a:endParaRPr>
                    </a:p>
                    <a:p>
                      <a:pPr algn="just"/>
                      <a:r>
                        <a:rPr lang="uk-UA" sz="1400" dirty="0">
                          <a:effectLst/>
                        </a:rPr>
                        <a:t>Р.А. </a:t>
                      </a:r>
                      <a:r>
                        <a:rPr lang="uk-UA" sz="1400" dirty="0" err="1">
                          <a:effectLst/>
                        </a:rPr>
                        <a:t>Фатхутдінов</a:t>
                      </a:r>
                      <a:r>
                        <a:rPr lang="uk-UA" sz="1400" dirty="0">
                          <a:effectLst/>
                        </a:rPr>
                        <a:t>.</a:t>
                      </a:r>
                      <a:endParaRPr lang="ru-RU" sz="1400" dirty="0">
                        <a:effectLst/>
                        <a:latin typeface="Calibri"/>
                        <a:cs typeface="Times New Roman"/>
                      </a:endParaRPr>
                    </a:p>
                  </a:txBody>
                  <a:tcPr marL="68580" marR="68580" marT="0" marB="0"/>
                </a:tc>
              </a:tr>
              <a:tr h="720080">
                <a:tc>
                  <a:txBody>
                    <a:bodyPr/>
                    <a:lstStyle/>
                    <a:p>
                      <a:pPr algn="just"/>
                      <a:r>
                        <a:rPr lang="uk-UA" sz="1400">
                          <a:effectLst/>
                        </a:rPr>
                        <a:t>П’ята</a:t>
                      </a:r>
                      <a:endParaRPr lang="ru-RU" sz="1400">
                        <a:effectLst/>
                        <a:latin typeface="Calibri"/>
                        <a:cs typeface="Times New Roman"/>
                      </a:endParaRPr>
                    </a:p>
                  </a:txBody>
                  <a:tcPr marL="68580" marR="68580" marT="0" marB="0"/>
                </a:tc>
                <a:tc>
                  <a:txBody>
                    <a:bodyPr/>
                    <a:lstStyle/>
                    <a:p>
                      <a:pPr algn="just"/>
                      <a:r>
                        <a:rPr lang="uk-UA" sz="1500" dirty="0">
                          <a:effectLst/>
                        </a:rPr>
                        <a:t>Визначають конкурентоспроможність підприємства як здатність конкурувати та функціонувати на ринку</a:t>
                      </a:r>
                      <a:endParaRPr lang="ru-RU" sz="1500" dirty="0">
                        <a:effectLst/>
                        <a:latin typeface="Calibri"/>
                        <a:cs typeface="Times New Roman"/>
                      </a:endParaRPr>
                    </a:p>
                  </a:txBody>
                  <a:tcPr marL="68580" marR="68580" marT="0" marB="0"/>
                </a:tc>
                <a:tc>
                  <a:txBody>
                    <a:bodyPr/>
                    <a:lstStyle/>
                    <a:p>
                      <a:pPr algn="just"/>
                      <a:r>
                        <a:rPr lang="uk-UA" sz="1400" dirty="0">
                          <a:effectLst/>
                        </a:rPr>
                        <a:t>Н.В </a:t>
                      </a:r>
                      <a:r>
                        <a:rPr lang="uk-UA" sz="1400" dirty="0" err="1">
                          <a:effectLst/>
                        </a:rPr>
                        <a:t>Балабанова</a:t>
                      </a:r>
                      <a:r>
                        <a:rPr lang="uk-UA" sz="1400" dirty="0">
                          <a:effectLst/>
                        </a:rPr>
                        <a:t>, </a:t>
                      </a:r>
                      <a:endParaRPr lang="ru-RU" sz="1400" dirty="0">
                        <a:effectLst/>
                      </a:endParaRPr>
                    </a:p>
                    <a:p>
                      <a:pPr algn="just"/>
                      <a:r>
                        <a:rPr lang="uk-UA" sz="1400" dirty="0">
                          <a:effectLst/>
                        </a:rPr>
                        <a:t>П.С. </a:t>
                      </a:r>
                      <a:r>
                        <a:rPr lang="uk-UA" sz="1400" dirty="0" err="1">
                          <a:effectLst/>
                        </a:rPr>
                        <a:t>Завялов</a:t>
                      </a:r>
                      <a:r>
                        <a:rPr lang="uk-UA" sz="1400" dirty="0">
                          <a:effectLst/>
                        </a:rPr>
                        <a:t>, </a:t>
                      </a:r>
                      <a:endParaRPr lang="ru-RU" sz="1400" dirty="0">
                        <a:effectLst/>
                        <a:latin typeface="Calibri"/>
                        <a:cs typeface="Times New Roman"/>
                      </a:endParaRPr>
                    </a:p>
                  </a:txBody>
                  <a:tcPr marL="68580" marR="68580" marT="0" marB="0"/>
                </a:tc>
              </a:tr>
              <a:tr h="1008112">
                <a:tc>
                  <a:txBody>
                    <a:bodyPr/>
                    <a:lstStyle/>
                    <a:p>
                      <a:pPr algn="just"/>
                      <a:r>
                        <a:rPr lang="uk-UA" sz="1400">
                          <a:effectLst/>
                        </a:rPr>
                        <a:t>Шоста</a:t>
                      </a:r>
                      <a:endParaRPr lang="ru-RU" sz="1400">
                        <a:effectLst/>
                        <a:latin typeface="Calibri"/>
                        <a:cs typeface="Times New Roman"/>
                      </a:endParaRPr>
                    </a:p>
                  </a:txBody>
                  <a:tcPr marL="68580" marR="68580" marT="0" marB="0"/>
                </a:tc>
                <a:tc>
                  <a:txBody>
                    <a:bodyPr/>
                    <a:lstStyle/>
                    <a:p>
                      <a:pPr algn="just"/>
                      <a:r>
                        <a:rPr lang="uk-UA" sz="1500" dirty="0">
                          <a:effectLst/>
                        </a:rPr>
                        <a:t>Визначають конкурентоспроможність підприємства як наявність умінь до адаптації та гнучкості з метою виживання в динамічному конкурентному середовищі.</a:t>
                      </a:r>
                      <a:endParaRPr lang="ru-RU" sz="1500" dirty="0">
                        <a:effectLst/>
                        <a:latin typeface="Calibri"/>
                        <a:cs typeface="Times New Roman"/>
                      </a:endParaRPr>
                    </a:p>
                  </a:txBody>
                  <a:tcPr marL="68580" marR="68580" marT="0" marB="0"/>
                </a:tc>
                <a:tc>
                  <a:txBody>
                    <a:bodyPr/>
                    <a:lstStyle/>
                    <a:p>
                      <a:pPr algn="just"/>
                      <a:r>
                        <a:rPr lang="uk-UA" sz="1400" dirty="0">
                          <a:effectLst/>
                        </a:rPr>
                        <a:t>Й.М.</a:t>
                      </a:r>
                      <a:r>
                        <a:rPr lang="uk-UA" sz="1400" dirty="0" err="1">
                          <a:effectLst/>
                        </a:rPr>
                        <a:t>Перрович</a:t>
                      </a:r>
                      <a:r>
                        <a:rPr lang="uk-UA" sz="1400" dirty="0">
                          <a:effectLst/>
                        </a:rPr>
                        <a:t>, </a:t>
                      </a:r>
                      <a:endParaRPr lang="ru-RU" sz="1400" dirty="0">
                        <a:effectLst/>
                      </a:endParaRPr>
                    </a:p>
                    <a:p>
                      <a:pPr algn="just"/>
                      <a:r>
                        <a:rPr lang="uk-UA" sz="1400" dirty="0">
                          <a:effectLst/>
                        </a:rPr>
                        <a:t>В.Г Шинкаренко, </a:t>
                      </a:r>
                      <a:endParaRPr lang="ru-RU" sz="1400" dirty="0">
                        <a:effectLst/>
                      </a:endParaRPr>
                    </a:p>
                    <a:p>
                      <a:pPr algn="just"/>
                      <a:r>
                        <a:rPr lang="uk-UA" sz="1400" dirty="0">
                          <a:effectLst/>
                        </a:rPr>
                        <a:t>А.С. Бондаренко.</a:t>
                      </a:r>
                      <a:endParaRPr lang="ru-RU" sz="1400" dirty="0">
                        <a:effectLst/>
                        <a:latin typeface="Calibri"/>
                        <a:cs typeface="Times New Roman"/>
                      </a:endParaRPr>
                    </a:p>
                  </a:txBody>
                  <a:tcPr marL="68580" marR="68580" marT="0" marB="0"/>
                </a:tc>
              </a:tr>
              <a:tr h="504056">
                <a:tc>
                  <a:txBody>
                    <a:bodyPr/>
                    <a:lstStyle/>
                    <a:p>
                      <a:pPr algn="just"/>
                      <a:r>
                        <a:rPr lang="uk-UA" sz="1400">
                          <a:effectLst/>
                        </a:rPr>
                        <a:t>Сьома </a:t>
                      </a:r>
                      <a:endParaRPr lang="ru-RU" sz="1400">
                        <a:effectLst/>
                        <a:latin typeface="Calibri"/>
                        <a:cs typeface="Times New Roman"/>
                      </a:endParaRPr>
                    </a:p>
                  </a:txBody>
                  <a:tcPr marL="68580" marR="68580" marT="0" marB="0"/>
                </a:tc>
                <a:tc>
                  <a:txBody>
                    <a:bodyPr/>
                    <a:lstStyle/>
                    <a:p>
                      <a:pPr algn="just"/>
                      <a:r>
                        <a:rPr lang="uk-UA" sz="1500" dirty="0">
                          <a:effectLst/>
                        </a:rPr>
                        <a:t>Визначають конкурентоспроможність підприємства як компетенції.</a:t>
                      </a:r>
                      <a:endParaRPr lang="ru-RU" sz="1500" dirty="0">
                        <a:effectLst/>
                        <a:latin typeface="Calibri"/>
                        <a:cs typeface="Times New Roman"/>
                      </a:endParaRPr>
                    </a:p>
                  </a:txBody>
                  <a:tcPr marL="68580" marR="68580" marT="0" marB="0"/>
                </a:tc>
                <a:tc>
                  <a:txBody>
                    <a:bodyPr/>
                    <a:lstStyle/>
                    <a:p>
                      <a:r>
                        <a:rPr lang="uk-UA" sz="1400" dirty="0">
                          <a:effectLst/>
                        </a:rPr>
                        <a:t>А.А. </a:t>
                      </a:r>
                      <a:r>
                        <a:rPr lang="uk-UA" sz="1400" dirty="0" err="1">
                          <a:effectLst/>
                        </a:rPr>
                        <a:t>Томпсон</a:t>
                      </a:r>
                      <a:r>
                        <a:rPr lang="uk-UA" sz="1400" dirty="0">
                          <a:effectLst/>
                        </a:rPr>
                        <a:t>,  М.Х.</a:t>
                      </a:r>
                      <a:r>
                        <a:rPr lang="uk-UA" sz="1400" dirty="0" err="1">
                          <a:effectLst/>
                        </a:rPr>
                        <a:t>Мескон</a:t>
                      </a:r>
                      <a:endParaRPr lang="ru-RU" sz="1400" dirty="0">
                        <a:effectLst/>
                        <a:latin typeface="Calibri"/>
                        <a:cs typeface="Times New Roman"/>
                      </a:endParaRPr>
                    </a:p>
                  </a:txBody>
                  <a:tcPr marL="68580" marR="68580" marT="0" marB="0"/>
                </a:tc>
              </a:tr>
              <a:tr h="720080">
                <a:tc>
                  <a:txBody>
                    <a:bodyPr/>
                    <a:lstStyle/>
                    <a:p>
                      <a:pPr algn="just"/>
                      <a:r>
                        <a:rPr lang="uk-UA" sz="1400">
                          <a:effectLst/>
                        </a:rPr>
                        <a:t>Восьма</a:t>
                      </a:r>
                      <a:endParaRPr lang="ru-RU" sz="1400">
                        <a:effectLst/>
                        <a:latin typeface="Calibri"/>
                        <a:cs typeface="Times New Roman"/>
                      </a:endParaRPr>
                    </a:p>
                  </a:txBody>
                  <a:tcPr marL="68580" marR="68580" marT="0" marB="0"/>
                </a:tc>
                <a:tc>
                  <a:txBody>
                    <a:bodyPr/>
                    <a:lstStyle/>
                    <a:p>
                      <a:pPr algn="just"/>
                      <a:r>
                        <a:rPr lang="uk-UA" sz="1500" dirty="0">
                          <a:effectLst/>
                        </a:rPr>
                        <a:t>Визначають конкурентоспроможність підприємства виходячи з інтересів зацікавлених користувачів інформації про конкурентоспроможність.</a:t>
                      </a:r>
                      <a:endParaRPr lang="ru-RU" sz="1500" dirty="0">
                        <a:effectLst/>
                        <a:latin typeface="Calibri"/>
                        <a:cs typeface="Times New Roman"/>
                      </a:endParaRPr>
                    </a:p>
                  </a:txBody>
                  <a:tcPr marL="68580" marR="68580" marT="0" marB="0"/>
                </a:tc>
                <a:tc>
                  <a:txBody>
                    <a:bodyPr/>
                    <a:lstStyle/>
                    <a:p>
                      <a:pPr algn="just"/>
                      <a:r>
                        <a:rPr lang="uk-UA" sz="1400" dirty="0">
                          <a:effectLst/>
                        </a:rPr>
                        <a:t>Д. </a:t>
                      </a:r>
                      <a:r>
                        <a:rPr lang="uk-UA" sz="1400" dirty="0" err="1">
                          <a:effectLst/>
                        </a:rPr>
                        <a:t>Бодді</a:t>
                      </a:r>
                      <a:r>
                        <a:rPr lang="uk-UA" sz="1400" dirty="0">
                          <a:effectLst/>
                        </a:rPr>
                        <a:t>, </a:t>
                      </a:r>
                      <a:endParaRPr lang="ru-RU" sz="1400" dirty="0">
                        <a:effectLst/>
                      </a:endParaRPr>
                    </a:p>
                    <a:p>
                      <a:pPr algn="just"/>
                      <a:r>
                        <a:rPr lang="uk-UA" sz="1400" dirty="0">
                          <a:effectLst/>
                        </a:rPr>
                        <a:t>Р. </a:t>
                      </a:r>
                      <a:r>
                        <a:rPr lang="uk-UA" sz="1400" dirty="0" err="1">
                          <a:effectLst/>
                        </a:rPr>
                        <a:t>Пейтон</a:t>
                      </a:r>
                      <a:endParaRPr lang="ru-RU" sz="1400" dirty="0">
                        <a:effectLst/>
                        <a:latin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60661279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0"/>
            <a:ext cx="7416824" cy="764704"/>
          </a:xfrm>
        </p:spPr>
        <p:txBody>
          <a:bodyPr>
            <a:normAutofit fontScale="90000"/>
          </a:bodyPr>
          <a:lstStyle/>
          <a:p>
            <a:pPr algn="ctr"/>
            <a:r>
              <a:rPr lang="uk-UA" sz="2400" dirty="0" smtClean="0">
                <a:effectLst/>
              </a:rPr>
              <a:t>Фактори</a:t>
            </a:r>
            <a:r>
              <a:rPr lang="uk-UA" sz="2400" dirty="0">
                <a:effectLst/>
              </a:rPr>
              <a:t>, які здійснюють вплив на управління конкурентоспроможністю підприємства</a:t>
            </a:r>
            <a:endParaRPr lang="ru-RU" sz="22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933957812"/>
              </p:ext>
            </p:extLst>
          </p:nvPr>
        </p:nvGraphicFramePr>
        <p:xfrm>
          <a:off x="1115616" y="836711"/>
          <a:ext cx="7848872" cy="5781083"/>
        </p:xfrm>
        <a:graphic>
          <a:graphicData uri="http://schemas.openxmlformats.org/drawingml/2006/table">
            <a:tbl>
              <a:tblPr firstRow="1" firstCol="1" bandRow="1">
                <a:tableStyleId>{5C22544A-7EE6-4342-B048-85BDC9FD1C3A}</a:tableStyleId>
              </a:tblPr>
              <a:tblGrid>
                <a:gridCol w="2088232"/>
                <a:gridCol w="5760640"/>
              </a:tblGrid>
              <a:tr h="186577">
                <a:tc>
                  <a:txBody>
                    <a:bodyPr/>
                    <a:lstStyle/>
                    <a:p>
                      <a:pPr algn="ctr">
                        <a:lnSpc>
                          <a:spcPct val="115000"/>
                        </a:lnSpc>
                      </a:pPr>
                      <a:r>
                        <a:rPr lang="uk-UA" sz="1000" dirty="0">
                          <a:effectLst/>
                        </a:rPr>
                        <a:t>Ознака</a:t>
                      </a:r>
                      <a:endParaRPr lang="ru-RU" sz="1000" dirty="0">
                        <a:effectLst/>
                        <a:latin typeface="Calibri"/>
                        <a:cs typeface="Times New Roman"/>
                      </a:endParaRPr>
                    </a:p>
                  </a:txBody>
                  <a:tcPr marL="42308" marR="42308" marT="0" marB="0"/>
                </a:tc>
                <a:tc>
                  <a:txBody>
                    <a:bodyPr/>
                    <a:lstStyle/>
                    <a:p>
                      <a:pPr algn="ctr">
                        <a:lnSpc>
                          <a:spcPct val="115000"/>
                        </a:lnSpc>
                      </a:pPr>
                      <a:r>
                        <a:rPr lang="uk-UA" sz="1000">
                          <a:effectLst/>
                        </a:rPr>
                        <a:t>Види факторів</a:t>
                      </a:r>
                      <a:endParaRPr lang="ru-RU" sz="1000">
                        <a:effectLst/>
                        <a:latin typeface="Calibri"/>
                        <a:cs typeface="Times New Roman"/>
                      </a:endParaRPr>
                    </a:p>
                  </a:txBody>
                  <a:tcPr marL="42308" marR="42308" marT="0" marB="0"/>
                </a:tc>
              </a:tr>
              <a:tr h="957447">
                <a:tc>
                  <a:txBody>
                    <a:bodyPr/>
                    <a:lstStyle/>
                    <a:p>
                      <a:pPr>
                        <a:lnSpc>
                          <a:spcPct val="115000"/>
                        </a:lnSpc>
                      </a:pPr>
                      <a:r>
                        <a:rPr lang="uk-UA" sz="1000">
                          <a:effectLst/>
                        </a:rPr>
                        <a:t>Залежно від місця виникнення (по відношенню до конкурентного середовища)</a:t>
                      </a:r>
                      <a:endParaRPr lang="ru-RU" sz="1000">
                        <a:effectLst/>
                        <a:latin typeface="Calibri"/>
                        <a:cs typeface="Times New Roman"/>
                      </a:endParaRPr>
                    </a:p>
                  </a:txBody>
                  <a:tcPr marL="42308" marR="42308" marT="0" marB="0"/>
                </a:tc>
                <a:tc>
                  <a:txBody>
                    <a:bodyPr/>
                    <a:lstStyle/>
                    <a:p>
                      <a:pPr algn="just">
                        <a:lnSpc>
                          <a:spcPct val="115000"/>
                        </a:lnSpc>
                      </a:pPr>
                      <a:r>
                        <a:rPr lang="uk-UA" sz="1000" dirty="0">
                          <a:effectLst/>
                        </a:rPr>
                        <a:t>- внутрішні (виникнення та інтенсивність прояву внутрішніх факторів безпосередньо залежить від діяльності підприємств-складових конкурентного середовища, стану їх ресурсної бази, характеру організації системи стратегічного управління, системи загального менеджменту тощо)</a:t>
                      </a:r>
                      <a:endParaRPr lang="ru-RU" sz="1000" dirty="0">
                        <a:effectLst/>
                      </a:endParaRPr>
                    </a:p>
                    <a:p>
                      <a:pPr algn="just">
                        <a:lnSpc>
                          <a:spcPct val="115000"/>
                        </a:lnSpc>
                      </a:pPr>
                      <a:r>
                        <a:rPr lang="uk-UA" sz="1000" dirty="0">
                          <a:effectLst/>
                        </a:rPr>
                        <a:t>- зовнішні (виникнення та інтенсивність прояву зовнішніх факторів не залежить від діяльності підприємств і обумовлюється станом зовнішнього середовища)</a:t>
                      </a:r>
                      <a:endParaRPr lang="ru-RU" sz="1000" dirty="0">
                        <a:effectLst/>
                        <a:latin typeface="Calibri"/>
                        <a:cs typeface="Times New Roman"/>
                      </a:endParaRPr>
                    </a:p>
                  </a:txBody>
                  <a:tcPr marL="42308" marR="42308" marT="0" marB="0"/>
                </a:tc>
              </a:tr>
              <a:tr h="1492609">
                <a:tc>
                  <a:txBody>
                    <a:bodyPr/>
                    <a:lstStyle/>
                    <a:p>
                      <a:pPr>
                        <a:lnSpc>
                          <a:spcPct val="115000"/>
                        </a:lnSpc>
                      </a:pPr>
                      <a:r>
                        <a:rPr lang="uk-UA" sz="1000">
                          <a:effectLst/>
                        </a:rPr>
                        <a:t>З</a:t>
                      </a:r>
                      <a:r>
                        <a:rPr lang="ru-RU" sz="1000">
                          <a:effectLst/>
                        </a:rPr>
                        <a:t>алежно від сфери походження</a:t>
                      </a:r>
                      <a:endParaRPr lang="ru-RU" sz="1000">
                        <a:effectLst/>
                        <a:latin typeface="Calibri"/>
                        <a:cs typeface="Times New Roman"/>
                      </a:endParaRPr>
                    </a:p>
                  </a:txBody>
                  <a:tcPr marL="42308" marR="42308" marT="0" marB="0"/>
                </a:tc>
                <a:tc>
                  <a:txBody>
                    <a:bodyPr/>
                    <a:lstStyle/>
                    <a:p>
                      <a:pPr algn="just">
                        <a:lnSpc>
                          <a:spcPct val="115000"/>
                        </a:lnSpc>
                      </a:pPr>
                      <a:r>
                        <a:rPr lang="uk-UA" sz="1000">
                          <a:effectLst/>
                        </a:rPr>
                        <a:t>-наукові, </a:t>
                      </a:r>
                      <a:endParaRPr lang="ru-RU" sz="1000">
                        <a:effectLst/>
                      </a:endParaRPr>
                    </a:p>
                    <a:p>
                      <a:pPr algn="just">
                        <a:lnSpc>
                          <a:spcPct val="115000"/>
                        </a:lnSpc>
                      </a:pPr>
                      <a:r>
                        <a:rPr lang="uk-UA" sz="1000">
                          <a:effectLst/>
                        </a:rPr>
                        <a:t>-техніко-технологічні, </a:t>
                      </a:r>
                      <a:endParaRPr lang="ru-RU" sz="1000">
                        <a:effectLst/>
                      </a:endParaRPr>
                    </a:p>
                    <a:p>
                      <a:pPr algn="just">
                        <a:lnSpc>
                          <a:spcPct val="115000"/>
                        </a:lnSpc>
                      </a:pPr>
                      <a:r>
                        <a:rPr lang="uk-UA" sz="1000">
                          <a:effectLst/>
                        </a:rPr>
                        <a:t>-управлінські,</a:t>
                      </a:r>
                      <a:endParaRPr lang="ru-RU" sz="1000">
                        <a:effectLst/>
                      </a:endParaRPr>
                    </a:p>
                    <a:p>
                      <a:pPr algn="just">
                        <a:lnSpc>
                          <a:spcPct val="115000"/>
                        </a:lnSpc>
                      </a:pPr>
                      <a:r>
                        <a:rPr lang="uk-UA" sz="1000">
                          <a:effectLst/>
                        </a:rPr>
                        <a:t>- економічні, </a:t>
                      </a:r>
                      <a:endParaRPr lang="ru-RU" sz="1000">
                        <a:effectLst/>
                      </a:endParaRPr>
                    </a:p>
                    <a:p>
                      <a:pPr algn="just">
                        <a:lnSpc>
                          <a:spcPct val="115000"/>
                        </a:lnSpc>
                      </a:pPr>
                      <a:r>
                        <a:rPr lang="uk-UA" sz="1000">
                          <a:effectLst/>
                        </a:rPr>
                        <a:t>- соціально-демографічні, </a:t>
                      </a:r>
                      <a:endParaRPr lang="ru-RU" sz="1000">
                        <a:effectLst/>
                      </a:endParaRPr>
                    </a:p>
                    <a:p>
                      <a:pPr algn="just">
                        <a:lnSpc>
                          <a:spcPct val="115000"/>
                        </a:lnSpc>
                      </a:pPr>
                      <a:r>
                        <a:rPr lang="uk-UA" sz="1000">
                          <a:effectLst/>
                        </a:rPr>
                        <a:t>- географічні, </a:t>
                      </a:r>
                      <a:endParaRPr lang="ru-RU" sz="1000">
                        <a:effectLst/>
                      </a:endParaRPr>
                    </a:p>
                    <a:p>
                      <a:pPr algn="just">
                        <a:lnSpc>
                          <a:spcPct val="115000"/>
                        </a:lnSpc>
                      </a:pPr>
                      <a:r>
                        <a:rPr lang="uk-UA" sz="1000">
                          <a:effectLst/>
                        </a:rPr>
                        <a:t>- екологічні,</a:t>
                      </a:r>
                      <a:endParaRPr lang="ru-RU" sz="1000">
                        <a:effectLst/>
                      </a:endParaRPr>
                    </a:p>
                    <a:p>
                      <a:pPr algn="just">
                        <a:lnSpc>
                          <a:spcPct val="115000"/>
                        </a:lnSpc>
                      </a:pPr>
                      <a:r>
                        <a:rPr lang="uk-UA" sz="1000">
                          <a:effectLst/>
                        </a:rPr>
                        <a:t>- політичні.</a:t>
                      </a:r>
                      <a:endParaRPr lang="ru-RU" sz="1000">
                        <a:effectLst/>
                        <a:latin typeface="Calibri"/>
                        <a:cs typeface="Times New Roman"/>
                      </a:endParaRPr>
                    </a:p>
                  </a:txBody>
                  <a:tcPr marL="42308" marR="42308" marT="0" marB="0"/>
                </a:tc>
              </a:tr>
              <a:tr h="774206">
                <a:tc>
                  <a:txBody>
                    <a:bodyPr/>
                    <a:lstStyle/>
                    <a:p>
                      <a:pPr>
                        <a:lnSpc>
                          <a:spcPct val="115000"/>
                        </a:lnSpc>
                      </a:pPr>
                      <a:r>
                        <a:rPr lang="uk-UA" sz="1000">
                          <a:effectLst/>
                        </a:rPr>
                        <a:t>За характером спеціалізації</a:t>
                      </a:r>
                      <a:endParaRPr lang="ru-RU" sz="1000">
                        <a:effectLst/>
                        <a:latin typeface="Calibri"/>
                        <a:cs typeface="Times New Roman"/>
                      </a:endParaRPr>
                    </a:p>
                  </a:txBody>
                  <a:tcPr marL="42308" marR="42308" marT="0" marB="0"/>
                </a:tc>
                <a:tc>
                  <a:txBody>
                    <a:bodyPr/>
                    <a:lstStyle/>
                    <a:p>
                      <a:pPr algn="just">
                        <a:lnSpc>
                          <a:spcPct val="115000"/>
                        </a:lnSpc>
                      </a:pPr>
                      <a:r>
                        <a:rPr lang="uk-UA" sz="1000" dirty="0">
                          <a:effectLst/>
                        </a:rPr>
                        <a:t>- загальні (здійснюють вплив на усі складові конкурентного середовища без винятку),</a:t>
                      </a:r>
                      <a:endParaRPr lang="ru-RU" sz="1000" dirty="0">
                        <a:effectLst/>
                      </a:endParaRPr>
                    </a:p>
                    <a:p>
                      <a:pPr algn="just">
                        <a:lnSpc>
                          <a:spcPct val="115000"/>
                        </a:lnSpc>
                      </a:pPr>
                      <a:r>
                        <a:rPr lang="uk-UA" sz="1000" dirty="0">
                          <a:effectLst/>
                        </a:rPr>
                        <a:t>- специфічні (здійснюють вплив на складові конкурентного середовища, що діють в межах, наприклад, певної галузі, або певного регіону, або тих, що діють на конкретному ринку),</a:t>
                      </a:r>
                      <a:endParaRPr lang="ru-RU" sz="1000" dirty="0">
                        <a:effectLst/>
                      </a:endParaRPr>
                    </a:p>
                    <a:p>
                      <a:pPr algn="just">
                        <a:lnSpc>
                          <a:spcPct val="115000"/>
                        </a:lnSpc>
                      </a:pPr>
                      <a:r>
                        <a:rPr lang="uk-UA" sz="1000" dirty="0">
                          <a:effectLst/>
                        </a:rPr>
                        <a:t>- індивідуальні (зміни лише окремої складової конкурентного середовища)</a:t>
                      </a:r>
                      <a:endParaRPr lang="ru-RU" sz="1000" dirty="0">
                        <a:effectLst/>
                        <a:latin typeface="Calibri"/>
                        <a:cs typeface="Times New Roman"/>
                      </a:endParaRPr>
                    </a:p>
                  </a:txBody>
                  <a:tcPr marL="42308" marR="42308" marT="0" marB="0"/>
                </a:tc>
              </a:tr>
              <a:tr h="373153">
                <a:tc>
                  <a:txBody>
                    <a:bodyPr/>
                    <a:lstStyle/>
                    <a:p>
                      <a:pPr>
                        <a:lnSpc>
                          <a:spcPct val="115000"/>
                        </a:lnSpc>
                      </a:pPr>
                      <a:r>
                        <a:rPr lang="uk-UA" sz="1000">
                          <a:effectLst/>
                        </a:rPr>
                        <a:t>За </a:t>
                      </a:r>
                      <a:r>
                        <a:rPr lang="ru-RU" sz="1000">
                          <a:effectLst/>
                        </a:rPr>
                        <a:t>тривал</a:t>
                      </a:r>
                      <a:r>
                        <a:rPr lang="uk-UA" sz="1000">
                          <a:effectLst/>
                        </a:rPr>
                        <a:t>істю</a:t>
                      </a:r>
                      <a:r>
                        <a:rPr lang="ru-RU" sz="1000">
                          <a:effectLst/>
                        </a:rPr>
                        <a:t> дії</a:t>
                      </a:r>
                      <a:endParaRPr lang="ru-RU" sz="1000">
                        <a:effectLst/>
                        <a:latin typeface="Calibri"/>
                        <a:cs typeface="Times New Roman"/>
                      </a:endParaRPr>
                    </a:p>
                  </a:txBody>
                  <a:tcPr marL="42308" marR="42308" marT="0" marB="0"/>
                </a:tc>
                <a:tc>
                  <a:txBody>
                    <a:bodyPr/>
                    <a:lstStyle/>
                    <a:p>
                      <a:pPr algn="just">
                        <a:lnSpc>
                          <a:spcPct val="115000"/>
                        </a:lnSpc>
                      </a:pPr>
                      <a:r>
                        <a:rPr lang="uk-UA" sz="1000">
                          <a:effectLst/>
                        </a:rPr>
                        <a:t>- </a:t>
                      </a:r>
                      <a:r>
                        <a:rPr lang="ru-RU" sz="1000">
                          <a:effectLst/>
                        </a:rPr>
                        <a:t>постійні </a:t>
                      </a:r>
                    </a:p>
                    <a:p>
                      <a:pPr algn="just">
                        <a:lnSpc>
                          <a:spcPct val="115000"/>
                        </a:lnSpc>
                      </a:pPr>
                      <a:r>
                        <a:rPr lang="uk-UA" sz="1000">
                          <a:effectLst/>
                        </a:rPr>
                        <a:t>-</a:t>
                      </a:r>
                      <a:r>
                        <a:rPr lang="ru-RU" sz="1000">
                          <a:effectLst/>
                        </a:rPr>
                        <a:t> тимчасові</a:t>
                      </a:r>
                      <a:endParaRPr lang="ru-RU" sz="1000">
                        <a:effectLst/>
                        <a:latin typeface="Calibri"/>
                        <a:cs typeface="Times New Roman"/>
                      </a:endParaRPr>
                    </a:p>
                  </a:txBody>
                  <a:tcPr marL="42308" marR="42308" marT="0" marB="0"/>
                </a:tc>
              </a:tr>
              <a:tr h="808009">
                <a:tc>
                  <a:txBody>
                    <a:bodyPr/>
                    <a:lstStyle/>
                    <a:p>
                      <a:pPr>
                        <a:lnSpc>
                          <a:spcPct val="115000"/>
                        </a:lnSpc>
                      </a:pPr>
                      <a:r>
                        <a:rPr lang="ru-RU" sz="1000">
                          <a:effectLst/>
                        </a:rPr>
                        <a:t>Залежно від ступеню корисності</a:t>
                      </a:r>
                      <a:endParaRPr lang="ru-RU" sz="1000">
                        <a:effectLst/>
                        <a:latin typeface="Calibri"/>
                        <a:cs typeface="Times New Roman"/>
                      </a:endParaRPr>
                    </a:p>
                  </a:txBody>
                  <a:tcPr marL="42308" marR="42308" marT="0" marB="0"/>
                </a:tc>
                <a:tc>
                  <a:txBody>
                    <a:bodyPr/>
                    <a:lstStyle/>
                    <a:p>
                      <a:pPr algn="just">
                        <a:lnSpc>
                          <a:spcPct val="115000"/>
                        </a:lnSpc>
                      </a:pPr>
                      <a:r>
                        <a:rPr lang="uk-UA" sz="1000">
                          <a:effectLst/>
                        </a:rPr>
                        <a:t>- стимулюючі (фактори, що сприяють підсиленню конкурентних позицій і стимулюють зростання конкурентоспроможності підприємства), </a:t>
                      </a:r>
                      <a:endParaRPr lang="ru-RU" sz="1000">
                        <a:effectLst/>
                      </a:endParaRPr>
                    </a:p>
                    <a:p>
                      <a:pPr algn="just">
                        <a:lnSpc>
                          <a:spcPct val="115000"/>
                        </a:lnSpc>
                      </a:pPr>
                      <a:r>
                        <a:rPr lang="uk-UA" sz="1000">
                          <a:effectLst/>
                        </a:rPr>
                        <a:t>- дестимулюючі (фактори, що здійснюють негативний вплив на конкурентні позиції підприємства і стримують процес зростання його конкурентоспроможності)</a:t>
                      </a:r>
                      <a:endParaRPr lang="ru-RU" sz="1000">
                        <a:effectLst/>
                        <a:latin typeface="Calibri"/>
                        <a:cs typeface="Times New Roman"/>
                      </a:endParaRPr>
                    </a:p>
                  </a:txBody>
                  <a:tcPr marL="42308" marR="42308" marT="0" marB="0"/>
                </a:tc>
              </a:tr>
              <a:tr h="448560">
                <a:tc>
                  <a:txBody>
                    <a:bodyPr/>
                    <a:lstStyle/>
                    <a:p>
                      <a:pPr>
                        <a:lnSpc>
                          <a:spcPct val="115000"/>
                        </a:lnSpc>
                      </a:pPr>
                      <a:r>
                        <a:rPr lang="ru-RU" sz="1000">
                          <a:effectLst/>
                        </a:rPr>
                        <a:t>Залежно від рівня взаємної бумовленості</a:t>
                      </a:r>
                      <a:endParaRPr lang="ru-RU" sz="1000">
                        <a:effectLst/>
                        <a:latin typeface="Calibri"/>
                        <a:cs typeface="Times New Roman"/>
                      </a:endParaRPr>
                    </a:p>
                  </a:txBody>
                  <a:tcPr marL="42308" marR="42308" marT="0" marB="0"/>
                </a:tc>
                <a:tc>
                  <a:txBody>
                    <a:bodyPr/>
                    <a:lstStyle/>
                    <a:p>
                      <a:pPr algn="just">
                        <a:lnSpc>
                          <a:spcPct val="115000"/>
                        </a:lnSpc>
                      </a:pPr>
                      <a:r>
                        <a:rPr lang="uk-UA" sz="1000" dirty="0">
                          <a:effectLst/>
                        </a:rPr>
                        <a:t>- </a:t>
                      </a:r>
                      <a:r>
                        <a:rPr lang="ru-RU" sz="1000" dirty="0" err="1">
                          <a:effectLst/>
                        </a:rPr>
                        <a:t>природн</a:t>
                      </a:r>
                      <a:r>
                        <a:rPr lang="uk-UA" sz="1000" dirty="0">
                          <a:effectLst/>
                        </a:rPr>
                        <a:t>і (первинні)</a:t>
                      </a:r>
                      <a:r>
                        <a:rPr lang="ru-RU" sz="1000" dirty="0">
                          <a:effectLst/>
                        </a:rPr>
                        <a:t> фактор</a:t>
                      </a:r>
                      <a:r>
                        <a:rPr lang="uk-UA" sz="1000" dirty="0" smtClean="0">
                          <a:effectLst/>
                        </a:rPr>
                        <a:t>и - </a:t>
                      </a:r>
                      <a:r>
                        <a:rPr lang="uk-UA" sz="1000" dirty="0">
                          <a:effectLst/>
                        </a:rPr>
                        <a:t>це </a:t>
                      </a:r>
                      <a:r>
                        <a:rPr lang="ru-RU" sz="1000" dirty="0" err="1">
                          <a:effectLst/>
                        </a:rPr>
                        <a:t>природні</a:t>
                      </a:r>
                      <a:r>
                        <a:rPr lang="ru-RU" sz="1000" dirty="0">
                          <a:effectLst/>
                        </a:rPr>
                        <a:t> </a:t>
                      </a:r>
                      <a:r>
                        <a:rPr lang="ru-RU" sz="1000" dirty="0" err="1">
                          <a:effectLst/>
                        </a:rPr>
                        <a:t>ресурси</a:t>
                      </a:r>
                      <a:r>
                        <a:rPr lang="ru-RU" sz="1000" dirty="0">
                          <a:effectLst/>
                        </a:rPr>
                        <a:t>, </a:t>
                      </a:r>
                      <a:r>
                        <a:rPr lang="ru-RU" sz="1000" dirty="0" err="1">
                          <a:effectLst/>
                        </a:rPr>
                        <a:t>географічне</a:t>
                      </a:r>
                      <a:r>
                        <a:rPr lang="ru-RU" sz="1000" dirty="0">
                          <a:effectLst/>
                        </a:rPr>
                        <a:t> </a:t>
                      </a:r>
                      <a:r>
                        <a:rPr lang="ru-RU" sz="1000" dirty="0" err="1">
                          <a:effectLst/>
                        </a:rPr>
                        <a:t>положення</a:t>
                      </a:r>
                      <a:r>
                        <a:rPr lang="ru-RU" sz="1000" dirty="0">
                          <a:effectLst/>
                        </a:rPr>
                        <a:t>, </a:t>
                      </a:r>
                    </a:p>
                    <a:p>
                      <a:pPr algn="just">
                        <a:lnSpc>
                          <a:spcPct val="115000"/>
                        </a:lnSpc>
                      </a:pPr>
                      <a:r>
                        <a:rPr lang="uk-UA" sz="1000" dirty="0" err="1" smtClean="0">
                          <a:effectLst/>
                        </a:rPr>
                        <a:t>-похідні</a:t>
                      </a:r>
                      <a:r>
                        <a:rPr lang="uk-UA" sz="1000" dirty="0" smtClean="0">
                          <a:effectLst/>
                        </a:rPr>
                        <a:t>(вторинні) </a:t>
                      </a:r>
                      <a:r>
                        <a:rPr lang="ru-RU" sz="1000" dirty="0" smtClean="0">
                          <a:effectLst/>
                        </a:rPr>
                        <a:t>– </a:t>
                      </a:r>
                      <a:r>
                        <a:rPr lang="uk-UA" sz="1000" dirty="0" smtClean="0">
                          <a:effectLst/>
                        </a:rPr>
                        <a:t>це</a:t>
                      </a:r>
                      <a:r>
                        <a:rPr lang="ru-RU" sz="1000" dirty="0" err="1" smtClean="0">
                          <a:effectLst/>
                        </a:rPr>
                        <a:t>техніка</a:t>
                      </a:r>
                      <a:r>
                        <a:rPr lang="ru-RU" sz="1000" dirty="0" smtClean="0">
                          <a:effectLst/>
                        </a:rPr>
                        <a:t>, </a:t>
                      </a:r>
                      <a:r>
                        <a:rPr lang="ru-RU" sz="1000" dirty="0" err="1" smtClean="0">
                          <a:effectLst/>
                        </a:rPr>
                        <a:t>технологія</a:t>
                      </a:r>
                      <a:r>
                        <a:rPr lang="ru-RU" sz="1000" dirty="0" smtClean="0">
                          <a:effectLst/>
                        </a:rPr>
                        <a:t>, </a:t>
                      </a:r>
                      <a:r>
                        <a:rPr lang="ru-RU" sz="1000" dirty="0" err="1" smtClean="0">
                          <a:effectLst/>
                        </a:rPr>
                        <a:t>економічне</a:t>
                      </a:r>
                      <a:r>
                        <a:rPr lang="ru-RU" sz="1000" dirty="0" smtClean="0">
                          <a:effectLst/>
                        </a:rPr>
                        <a:t> </a:t>
                      </a:r>
                      <a:r>
                        <a:rPr lang="uk-UA" sz="1000" dirty="0" smtClean="0">
                          <a:effectLst/>
                        </a:rPr>
                        <a:t>середовище </a:t>
                      </a:r>
                      <a:r>
                        <a:rPr lang="ru-RU" sz="1000" dirty="0" smtClean="0">
                          <a:effectLst/>
                        </a:rPr>
                        <a:t>та </a:t>
                      </a:r>
                      <a:r>
                        <a:rPr lang="ru-RU" sz="1000" dirty="0" err="1" smtClean="0">
                          <a:effectLst/>
                        </a:rPr>
                        <a:t>ін</a:t>
                      </a:r>
                      <a:r>
                        <a:rPr lang="ru-RU" sz="1000" dirty="0" smtClean="0">
                          <a:effectLst/>
                        </a:rPr>
                        <a:t>.</a:t>
                      </a:r>
                      <a:endParaRPr lang="ru-RU" sz="1000" dirty="0">
                        <a:effectLst/>
                        <a:latin typeface="Calibri"/>
                        <a:cs typeface="Times New Roman"/>
                      </a:endParaRPr>
                    </a:p>
                  </a:txBody>
                  <a:tcPr marL="42308" marR="42308" marT="0" marB="0"/>
                </a:tc>
              </a:tr>
              <a:tr h="646409">
                <a:tc>
                  <a:txBody>
                    <a:bodyPr/>
                    <a:lstStyle/>
                    <a:p>
                      <a:pPr>
                        <a:lnSpc>
                          <a:spcPct val="115000"/>
                        </a:lnSpc>
                      </a:pPr>
                      <a:r>
                        <a:rPr lang="uk-UA" sz="1000">
                          <a:effectLst/>
                        </a:rPr>
                        <a:t>З</a:t>
                      </a:r>
                      <a:r>
                        <a:rPr lang="ru-RU" sz="1000">
                          <a:effectLst/>
                        </a:rPr>
                        <a:t>а ступенем можливого з боку держави і підприємства</a:t>
                      </a:r>
                      <a:endParaRPr lang="ru-RU" sz="1000">
                        <a:effectLst/>
                        <a:latin typeface="Calibri"/>
                        <a:cs typeface="Times New Roman"/>
                      </a:endParaRPr>
                    </a:p>
                  </a:txBody>
                  <a:tcPr marL="42308" marR="42308" marT="0" marB="0"/>
                </a:tc>
                <a:tc>
                  <a:txBody>
                    <a:bodyPr/>
                    <a:lstStyle/>
                    <a:p>
                      <a:pPr algn="just">
                        <a:lnSpc>
                          <a:spcPct val="115000"/>
                        </a:lnSpc>
                      </a:pPr>
                      <a:r>
                        <a:rPr lang="uk-UA" sz="1000" dirty="0">
                          <a:effectLst/>
                        </a:rPr>
                        <a:t>- неконтрольовані</a:t>
                      </a:r>
                      <a:r>
                        <a:rPr lang="ru-RU" sz="1000" dirty="0">
                          <a:effectLst/>
                        </a:rPr>
                        <a:t> </a:t>
                      </a:r>
                      <a:r>
                        <a:rPr lang="uk-UA" sz="1000" dirty="0">
                          <a:effectLst/>
                        </a:rPr>
                        <a:t>державою;</a:t>
                      </a:r>
                      <a:endParaRPr lang="ru-RU" sz="1000" dirty="0">
                        <a:effectLst/>
                      </a:endParaRPr>
                    </a:p>
                    <a:p>
                      <a:pPr algn="just">
                        <a:lnSpc>
                          <a:spcPct val="115000"/>
                        </a:lnSpc>
                      </a:pPr>
                      <a:r>
                        <a:rPr lang="uk-UA" sz="1000" dirty="0" err="1">
                          <a:effectLst/>
                        </a:rPr>
                        <a:t>-контрольовані</a:t>
                      </a:r>
                      <a:r>
                        <a:rPr lang="uk-UA" sz="1000" dirty="0">
                          <a:effectLst/>
                        </a:rPr>
                        <a:t> державою, неконтрольовані підприємством;</a:t>
                      </a:r>
                      <a:endParaRPr lang="ru-RU" sz="1000" dirty="0">
                        <a:effectLst/>
                      </a:endParaRPr>
                    </a:p>
                    <a:p>
                      <a:pPr algn="just">
                        <a:lnSpc>
                          <a:spcPct val="115000"/>
                        </a:lnSpc>
                      </a:pPr>
                      <a:r>
                        <a:rPr lang="uk-UA" sz="1000" dirty="0">
                          <a:effectLst/>
                        </a:rPr>
                        <a:t>- контрольовані</a:t>
                      </a:r>
                      <a:r>
                        <a:rPr lang="ru-RU" sz="1000" dirty="0">
                          <a:effectLst/>
                        </a:rPr>
                        <a:t> </a:t>
                      </a:r>
                      <a:r>
                        <a:rPr lang="uk-UA" sz="1000" dirty="0">
                          <a:effectLst/>
                        </a:rPr>
                        <a:t>підприємством</a:t>
                      </a:r>
                      <a:r>
                        <a:rPr lang="ru-RU" sz="1000" dirty="0">
                          <a:effectLst/>
                        </a:rPr>
                        <a:t> </a:t>
                      </a:r>
                      <a:endParaRPr lang="ru-RU" sz="1000" dirty="0">
                        <a:effectLst/>
                        <a:latin typeface="Calibri"/>
                        <a:cs typeface="Times New Roman"/>
                      </a:endParaRPr>
                    </a:p>
                  </a:txBody>
                  <a:tcPr marL="42308" marR="42308" marT="0" marB="0"/>
                </a:tc>
              </a:tr>
            </a:tbl>
          </a:graphicData>
        </a:graphic>
      </p:graphicFrame>
    </p:spTree>
    <p:extLst>
      <p:ext uri="{BB962C8B-B14F-4D97-AF65-F5344CB8AC3E}">
        <p14:creationId xmlns:p14="http://schemas.microsoft.com/office/powerpoint/2010/main" val="198024626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60474" y="5445224"/>
            <a:ext cx="7890080" cy="864096"/>
          </a:xfrm>
        </p:spPr>
        <p:txBody>
          <a:bodyPr>
            <a:normAutofit fontScale="90000"/>
          </a:bodyPr>
          <a:lstStyle/>
          <a:p>
            <a:pPr algn="ctr"/>
            <a:r>
              <a:rPr lang="uk-UA" sz="2400" dirty="0" smtClean="0">
                <a:effectLst/>
              </a:rPr>
              <a:t>Ієрархія </a:t>
            </a:r>
            <a:r>
              <a:rPr lang="uk-UA" sz="2400" dirty="0">
                <a:effectLst/>
              </a:rPr>
              <a:t>чинників, що визначають конкурентоспроможність підприємства</a:t>
            </a:r>
            <a:r>
              <a:rPr lang="ru-RU" sz="2400" dirty="0">
                <a:effectLst/>
              </a:rPr>
              <a:t/>
            </a:r>
            <a:br>
              <a:rPr lang="ru-RU" sz="2400" dirty="0">
                <a:effectLst/>
              </a:rPr>
            </a:br>
            <a:endParaRPr lang="ru-RU" sz="2400" dirty="0"/>
          </a:p>
        </p:txBody>
      </p:sp>
      <p:pic>
        <p:nvPicPr>
          <p:cNvPr id="3074" name="Picture 2" descr="E:\MyDocuments\Загрузки\Бакалаврська\1.bm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548680"/>
            <a:ext cx="7691764" cy="4608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144651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5949280"/>
            <a:ext cx="7632848" cy="648072"/>
          </a:xfrm>
        </p:spPr>
        <p:txBody>
          <a:bodyPr>
            <a:noAutofit/>
          </a:bodyPr>
          <a:lstStyle/>
          <a:p>
            <a:pPr algn="ctr"/>
            <a:r>
              <a:rPr lang="uk-UA" sz="2200" dirty="0" smtClean="0">
                <a:effectLst/>
                <a:latin typeface="Times New Roman" pitchFamily="18" charset="0"/>
                <a:cs typeface="Times New Roman" pitchFamily="18" charset="0"/>
              </a:rPr>
              <a:t> Головні </a:t>
            </a:r>
            <a:r>
              <a:rPr lang="uk-UA" sz="2200" dirty="0">
                <a:effectLst/>
                <a:latin typeface="Times New Roman" pitchFamily="18" charset="0"/>
                <a:cs typeface="Times New Roman" pitchFamily="18" charset="0"/>
              </a:rPr>
              <a:t>аспекти забезпечення </a:t>
            </a:r>
            <a:r>
              <a:rPr lang="uk-UA" sz="2200" dirty="0" smtClean="0">
                <a:effectLst/>
                <a:latin typeface="Times New Roman" pitchFamily="18" charset="0"/>
                <a:cs typeface="Times New Roman" pitchFamily="18" charset="0"/>
              </a:rPr>
              <a:t> 	конкурентоспроможності </a:t>
            </a:r>
            <a:r>
              <a:rPr lang="uk-UA" sz="2200" dirty="0">
                <a:effectLst/>
                <a:latin typeface="Times New Roman" pitchFamily="18" charset="0"/>
                <a:cs typeface="Times New Roman" pitchFamily="18" charset="0"/>
              </a:rPr>
              <a:t>підприємства</a:t>
            </a:r>
            <a:r>
              <a:rPr lang="ru-RU" sz="2200" dirty="0">
                <a:effectLst/>
              </a:rPr>
              <a:t/>
            </a:r>
            <a:br>
              <a:rPr lang="ru-RU" sz="2200" dirty="0">
                <a:effectLst/>
              </a:rPr>
            </a:br>
            <a:endParaRPr lang="ru-RU" sz="2200" dirty="0"/>
          </a:p>
        </p:txBody>
      </p:sp>
      <p:pic>
        <p:nvPicPr>
          <p:cNvPr id="4098" name="Picture 2" descr="E:\MyDocuments\Загрузки\Бакалаврська\2.bm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57846" y="71399"/>
            <a:ext cx="7290617" cy="5712447"/>
          </a:xfrm>
          <a:prstGeom prst="rect">
            <a:avLst/>
          </a:prstGeom>
          <a:noFill/>
          <a:extLst>
            <a:ext uri="{909E8E84-426E-40DD-AFC4-6F175D3DCCD1}">
              <a14:hiddenFill xmlns:a14="http://schemas.microsoft.com/office/drawing/2010/main">
                <a:solidFill>
                  <a:srgbClr val="FFFFFF"/>
                </a:solidFill>
              </a14:hiddenFill>
            </a:ext>
          </a:extLst>
        </p:spPr>
      </p:pic>
      <p:sp>
        <p:nvSpPr>
          <p:cNvPr id="5" name="Содержимое 4"/>
          <p:cNvSpPr>
            <a:spLocks noGrp="1"/>
          </p:cNvSpPr>
          <p:nvPr>
            <p:ph idx="1"/>
          </p:nvPr>
        </p:nvSpPr>
        <p:spPr/>
        <p:txBody>
          <a:bodyPr/>
          <a:lstStyle/>
          <a:p>
            <a:endParaRPr lang="ru-RU" dirty="0"/>
          </a:p>
        </p:txBody>
      </p:sp>
    </p:spTree>
    <p:extLst>
      <p:ext uri="{BB962C8B-B14F-4D97-AF65-F5344CB8AC3E}">
        <p14:creationId xmlns:p14="http://schemas.microsoft.com/office/powerpoint/2010/main" val="114304021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E:\MyDocuments\Загрузки\Бакалаврська\3.bmp"/>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835696" y="0"/>
            <a:ext cx="6027772" cy="643728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115616" y="6437280"/>
            <a:ext cx="8028384" cy="292388"/>
          </a:xfrm>
          <a:prstGeom prst="rect">
            <a:avLst/>
          </a:prstGeom>
        </p:spPr>
        <p:txBody>
          <a:bodyPr wrap="square">
            <a:spAutoFit/>
          </a:bodyPr>
          <a:lstStyle/>
          <a:p>
            <a:pPr algn="ctr"/>
            <a:r>
              <a:rPr lang="ru-RU" sz="1300" dirty="0" err="1" smtClean="0">
                <a:solidFill>
                  <a:schemeClr val="bg2">
                    <a:lumMod val="25000"/>
                  </a:schemeClr>
                </a:solidFill>
              </a:rPr>
              <a:t>Етапи</a:t>
            </a:r>
            <a:r>
              <a:rPr lang="ru-RU" sz="1300" dirty="0" smtClean="0">
                <a:solidFill>
                  <a:schemeClr val="bg2">
                    <a:lumMod val="25000"/>
                  </a:schemeClr>
                </a:solidFill>
              </a:rPr>
              <a:t> </a:t>
            </a:r>
            <a:r>
              <a:rPr lang="ru-RU" sz="1300" dirty="0">
                <a:solidFill>
                  <a:schemeClr val="bg2">
                    <a:lumMod val="25000"/>
                  </a:schemeClr>
                </a:solidFill>
              </a:rPr>
              <a:t>і </a:t>
            </a:r>
            <a:r>
              <a:rPr lang="ru-RU" sz="1300" dirty="0" err="1">
                <a:solidFill>
                  <a:schemeClr val="bg2">
                    <a:lumMod val="25000"/>
                  </a:schemeClr>
                </a:solidFill>
              </a:rPr>
              <a:t>процедури</a:t>
            </a:r>
            <a:r>
              <a:rPr lang="ru-RU" sz="1300" dirty="0">
                <a:solidFill>
                  <a:schemeClr val="bg2">
                    <a:lumMod val="25000"/>
                  </a:schemeClr>
                </a:solidFill>
              </a:rPr>
              <a:t> </a:t>
            </a:r>
            <a:r>
              <a:rPr lang="ru-RU" sz="1300" dirty="0" err="1">
                <a:solidFill>
                  <a:schemeClr val="bg2">
                    <a:lumMod val="25000"/>
                  </a:schemeClr>
                </a:solidFill>
              </a:rPr>
              <a:t>процесу</a:t>
            </a:r>
            <a:r>
              <a:rPr lang="ru-RU" sz="1300" dirty="0">
                <a:solidFill>
                  <a:schemeClr val="bg2">
                    <a:lumMod val="25000"/>
                  </a:schemeClr>
                </a:solidFill>
              </a:rPr>
              <a:t> </a:t>
            </a:r>
            <a:r>
              <a:rPr lang="ru-RU" sz="1300" dirty="0" err="1">
                <a:solidFill>
                  <a:schemeClr val="bg2">
                    <a:lumMod val="25000"/>
                  </a:schemeClr>
                </a:solidFill>
              </a:rPr>
              <a:t>управління</a:t>
            </a:r>
            <a:r>
              <a:rPr lang="uk-UA" sz="1300" dirty="0">
                <a:solidFill>
                  <a:schemeClr val="bg2">
                    <a:lumMod val="25000"/>
                  </a:schemeClr>
                </a:solidFill>
              </a:rPr>
              <a:t> </a:t>
            </a:r>
            <a:r>
              <a:rPr lang="uk-UA" sz="1300" dirty="0" smtClean="0">
                <a:solidFill>
                  <a:schemeClr val="bg2">
                    <a:lumMod val="25000"/>
                  </a:schemeClr>
                </a:solidFill>
              </a:rPr>
              <a:t>конкурентоспроможністю </a:t>
            </a:r>
            <a:r>
              <a:rPr lang="uk-UA" sz="1300" dirty="0">
                <a:solidFill>
                  <a:schemeClr val="bg2">
                    <a:lumMod val="25000"/>
                  </a:schemeClr>
                </a:solidFill>
              </a:rPr>
              <a:t>підприємства</a:t>
            </a:r>
            <a:endParaRPr lang="ru-RU" sz="1300" b="1" dirty="0">
              <a:solidFill>
                <a:schemeClr val="bg2">
                  <a:lumMod val="25000"/>
                </a:schemeClr>
              </a:solidFill>
            </a:endParaRPr>
          </a:p>
        </p:txBody>
      </p:sp>
    </p:spTree>
    <p:extLst>
      <p:ext uri="{BB962C8B-B14F-4D97-AF65-F5344CB8AC3E}">
        <p14:creationId xmlns:p14="http://schemas.microsoft.com/office/powerpoint/2010/main" val="421414746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836712"/>
            <a:ext cx="7920880" cy="1584176"/>
          </a:xfrm>
        </p:spPr>
        <p:txBody>
          <a:bodyPr>
            <a:noAutofit/>
          </a:bodyPr>
          <a:lstStyle/>
          <a:p>
            <a:pPr algn="just"/>
            <a:r>
              <a:rPr lang="uk-UA" sz="3200" dirty="0" smtClean="0"/>
              <a:t>       Розрахункові </a:t>
            </a:r>
            <a:r>
              <a:rPr lang="uk-UA" sz="3200" dirty="0"/>
              <a:t>методи оцінки конкурентоспроможності підприємства поділяються </a:t>
            </a:r>
            <a:r>
              <a:rPr lang="uk-UA" sz="3200" dirty="0" smtClean="0"/>
              <a:t>на:</a:t>
            </a:r>
            <a:endParaRPr lang="ru-RU" sz="3200" dirty="0"/>
          </a:p>
        </p:txBody>
      </p:sp>
      <p:sp>
        <p:nvSpPr>
          <p:cNvPr id="3" name="Объект 2"/>
          <p:cNvSpPr>
            <a:spLocks noGrp="1"/>
          </p:cNvSpPr>
          <p:nvPr>
            <p:ph idx="1"/>
          </p:nvPr>
        </p:nvSpPr>
        <p:spPr>
          <a:xfrm>
            <a:off x="1043608" y="2636912"/>
            <a:ext cx="7890080" cy="3531840"/>
          </a:xfrm>
        </p:spPr>
        <p:txBody>
          <a:bodyPr>
            <a:normAutofit/>
          </a:bodyPr>
          <a:lstStyle/>
          <a:p>
            <a:pPr marL="658368" lvl="2" indent="0" algn="just">
              <a:buNone/>
            </a:pPr>
            <a:r>
              <a:rPr lang="uk-UA" b="1" i="1" dirty="0" smtClean="0"/>
              <a:t> 	специфічні </a:t>
            </a:r>
            <a:r>
              <a:rPr lang="uk-UA" b="1" i="1" dirty="0"/>
              <a:t>методи </a:t>
            </a:r>
            <a:r>
              <a:rPr lang="uk-UA" dirty="0"/>
              <a:t>– </a:t>
            </a:r>
            <a:r>
              <a:rPr lang="uk-UA" dirty="0" err="1"/>
              <a:t>методи</a:t>
            </a:r>
            <a:r>
              <a:rPr lang="uk-UA" dirty="0"/>
              <a:t>, що дозволяють оцінити конкурентоспроможність підприємства по окремих аспектах його діяльності – виробничому, інноваційному, маркетинговому, фінансовому </a:t>
            </a:r>
            <a:r>
              <a:rPr lang="uk-UA" dirty="0" smtClean="0"/>
              <a:t>тощо;</a:t>
            </a:r>
            <a:endParaRPr lang="ru-RU" sz="1400" dirty="0"/>
          </a:p>
          <a:p>
            <a:pPr marL="658368" lvl="2" indent="0" algn="just">
              <a:buNone/>
            </a:pPr>
            <a:r>
              <a:rPr lang="uk-UA" b="1" i="1" dirty="0" smtClean="0"/>
              <a:t> 	комплексні </a:t>
            </a:r>
            <a:r>
              <a:rPr lang="uk-UA" b="1" i="1" dirty="0"/>
              <a:t>методи </a:t>
            </a:r>
            <a:r>
              <a:rPr lang="uk-UA" dirty="0"/>
              <a:t>– </a:t>
            </a:r>
            <a:r>
              <a:rPr lang="uk-UA" dirty="0" err="1"/>
              <a:t>методи</a:t>
            </a:r>
            <a:r>
              <a:rPr lang="uk-UA" dirty="0"/>
              <a:t>, що базуються на комплексному підході до оцінки конкурентоспроможності підприємства.</a:t>
            </a:r>
            <a:endParaRPr lang="ru-RU" sz="1400" dirty="0"/>
          </a:p>
          <a:p>
            <a:endParaRPr lang="ru-RU" dirty="0"/>
          </a:p>
        </p:txBody>
      </p:sp>
    </p:spTree>
    <p:extLst>
      <p:ext uri="{BB962C8B-B14F-4D97-AF65-F5344CB8AC3E}">
        <p14:creationId xmlns:p14="http://schemas.microsoft.com/office/powerpoint/2010/main" val="15341014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207955408"/>
              </p:ext>
            </p:extLst>
          </p:nvPr>
        </p:nvGraphicFramePr>
        <p:xfrm>
          <a:off x="107504" y="820446"/>
          <a:ext cx="8856984" cy="5920923"/>
        </p:xfrm>
        <a:graphic>
          <a:graphicData uri="http://schemas.openxmlformats.org/drawingml/2006/table">
            <a:tbl>
              <a:tblPr>
                <a:tableStyleId>{5C22544A-7EE6-4342-B048-85BDC9FD1C3A}</a:tableStyleId>
              </a:tblPr>
              <a:tblGrid>
                <a:gridCol w="936104"/>
                <a:gridCol w="4392488"/>
                <a:gridCol w="1656184"/>
                <a:gridCol w="1872208"/>
              </a:tblGrid>
              <a:tr h="174226">
                <a:tc>
                  <a:txBody>
                    <a:bodyPr/>
                    <a:lstStyle/>
                    <a:p>
                      <a:pPr algn="ctr">
                        <a:lnSpc>
                          <a:spcPct val="100000"/>
                        </a:lnSpc>
                        <a:spcBef>
                          <a:spcPts val="300"/>
                        </a:spcBef>
                        <a:spcAft>
                          <a:spcPts val="300"/>
                        </a:spcAft>
                      </a:pPr>
                      <a:r>
                        <a:rPr lang="uk-UA" sz="1100" dirty="0">
                          <a:effectLst/>
                          <a:latin typeface="Times New Roman" pitchFamily="18" charset="0"/>
                          <a:cs typeface="Times New Roman" pitchFamily="18" charset="0"/>
                        </a:rPr>
                        <a:t>Назва </a:t>
                      </a:r>
                      <a:endParaRPr lang="ru-RU" sz="1100" dirty="0">
                        <a:effectLst/>
                        <a:latin typeface="Times New Roman" pitchFamily="18" charset="0"/>
                        <a:cs typeface="Times New Roman" pitchFamily="18" charset="0"/>
                      </a:endParaRPr>
                    </a:p>
                  </a:txBody>
                  <a:tcPr marL="49555" marR="49555" marT="0" marB="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00000"/>
                        </a:lnSpc>
                        <a:spcBef>
                          <a:spcPts val="300"/>
                        </a:spcBef>
                        <a:spcAft>
                          <a:spcPts val="300"/>
                        </a:spcAft>
                      </a:pPr>
                      <a:r>
                        <a:rPr lang="uk-UA" sz="1100">
                          <a:effectLst/>
                          <a:latin typeface="Times New Roman" pitchFamily="18" charset="0"/>
                          <a:cs typeface="Times New Roman" pitchFamily="18" charset="0"/>
                        </a:rPr>
                        <a:t>Зміст методу</a:t>
                      </a:r>
                      <a:endParaRPr lang="ru-RU" sz="1100">
                        <a:effectLst/>
                        <a:latin typeface="Times New Roman" pitchFamily="18" charset="0"/>
                        <a:cs typeface="Times New Roman" pitchFamily="18" charset="0"/>
                      </a:endParaRPr>
                    </a:p>
                  </a:txBody>
                  <a:tcPr marL="49555" marR="49555" marT="0" marB="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00000"/>
                        </a:lnSpc>
                        <a:spcBef>
                          <a:spcPts val="300"/>
                        </a:spcBef>
                        <a:spcAft>
                          <a:spcPts val="300"/>
                        </a:spcAft>
                      </a:pPr>
                      <a:r>
                        <a:rPr lang="uk-UA" sz="1100">
                          <a:effectLst/>
                          <a:latin typeface="Times New Roman" pitchFamily="18" charset="0"/>
                          <a:cs typeface="Times New Roman" pitchFamily="18" charset="0"/>
                        </a:rPr>
                        <a:t>Переваги</a:t>
                      </a:r>
                      <a:endParaRPr lang="ru-RU" sz="1100">
                        <a:effectLst/>
                        <a:latin typeface="Times New Roman" pitchFamily="18" charset="0"/>
                        <a:cs typeface="Times New Roman" pitchFamily="18" charset="0"/>
                      </a:endParaRPr>
                    </a:p>
                  </a:txBody>
                  <a:tcPr marL="49555" marR="49555" marT="0" marB="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00000"/>
                        </a:lnSpc>
                        <a:spcBef>
                          <a:spcPts val="300"/>
                        </a:spcBef>
                        <a:spcAft>
                          <a:spcPts val="300"/>
                        </a:spcAft>
                      </a:pPr>
                      <a:r>
                        <a:rPr lang="uk-UA" sz="1100">
                          <a:effectLst/>
                          <a:latin typeface="Times New Roman" pitchFamily="18" charset="0"/>
                          <a:cs typeface="Times New Roman" pitchFamily="18" charset="0"/>
                        </a:rPr>
                        <a:t>Недоліки</a:t>
                      </a:r>
                      <a:endParaRPr lang="ru-RU" sz="1100">
                        <a:effectLst/>
                        <a:latin typeface="Times New Roman" pitchFamily="18" charset="0"/>
                        <a:cs typeface="Times New Roman" pitchFamily="18" charset="0"/>
                      </a:endParaRPr>
                    </a:p>
                  </a:txBody>
                  <a:tcPr marL="49555" marR="49555" marT="0" marB="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95284">
                <a:tc>
                  <a:txBody>
                    <a:bodyPr/>
                    <a:lstStyle/>
                    <a:p>
                      <a:pPr algn="just">
                        <a:lnSpc>
                          <a:spcPct val="100000"/>
                        </a:lnSpc>
                        <a:spcBef>
                          <a:spcPts val="600"/>
                        </a:spcBef>
                        <a:spcAft>
                          <a:spcPts val="300"/>
                        </a:spcAft>
                      </a:pPr>
                      <a:r>
                        <a:rPr lang="uk-UA" sz="1100" dirty="0">
                          <a:effectLst/>
                          <a:latin typeface="Times New Roman" pitchFamily="18" charset="0"/>
                          <a:cs typeface="Times New Roman" pitchFamily="18" charset="0"/>
                        </a:rPr>
                        <a:t>Метод, що базується на оцінці </a:t>
                      </a:r>
                      <a:r>
                        <a:rPr lang="uk-UA" sz="1100" dirty="0" err="1">
                          <a:effectLst/>
                          <a:latin typeface="Times New Roman" pitchFamily="18" charset="0"/>
                          <a:cs typeface="Times New Roman" pitchFamily="18" charset="0"/>
                        </a:rPr>
                        <a:t>конкуренто-спроможності</a:t>
                      </a:r>
                      <a:r>
                        <a:rPr lang="uk-UA" sz="1100" dirty="0">
                          <a:effectLst/>
                          <a:latin typeface="Times New Roman" pitchFamily="18" charset="0"/>
                          <a:cs typeface="Times New Roman" pitchFamily="18" charset="0"/>
                        </a:rPr>
                        <a:t> продукції підприємства</a:t>
                      </a:r>
                      <a:endParaRPr lang="ru-RU" sz="1100" dirty="0">
                        <a:effectLst/>
                        <a:latin typeface="Times New Roman" pitchFamily="18" charset="0"/>
                        <a:cs typeface="Times New Roman" pitchFamily="18" charset="0"/>
                      </a:endParaRPr>
                    </a:p>
                  </a:txBody>
                  <a:tcPr marL="49555" marR="49555" marT="0" marB="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00000"/>
                        </a:lnSpc>
                        <a:spcBef>
                          <a:spcPts val="600"/>
                        </a:spcBef>
                        <a:spcAft>
                          <a:spcPts val="300"/>
                        </a:spcAft>
                      </a:pPr>
                      <a:r>
                        <a:rPr lang="uk-UA" sz="1100" dirty="0">
                          <a:effectLst/>
                          <a:latin typeface="Times New Roman" pitchFamily="18" charset="0"/>
                          <a:cs typeface="Times New Roman" pitchFamily="18" charset="0"/>
                        </a:rPr>
                        <a:t>Використання методу передбачає оцінювання рівня конкурентоспроможності підприємства  виходячи із споживчої цінності виробленої продукції. </a:t>
                      </a:r>
                      <a:endParaRPr lang="ru-RU" sz="1100" dirty="0">
                        <a:effectLst/>
                        <a:latin typeface="Times New Roman" pitchFamily="18" charset="0"/>
                        <a:cs typeface="Times New Roman" pitchFamily="18" charset="0"/>
                      </a:endParaRPr>
                    </a:p>
                    <a:p>
                      <a:pPr algn="just">
                        <a:lnSpc>
                          <a:spcPct val="100000"/>
                        </a:lnSpc>
                        <a:spcBef>
                          <a:spcPts val="600"/>
                        </a:spcBef>
                        <a:spcAft>
                          <a:spcPts val="300"/>
                        </a:spcAft>
                      </a:pPr>
                      <a:r>
                        <a:rPr lang="uk-UA" sz="1100" dirty="0">
                          <a:effectLst/>
                          <a:latin typeface="Times New Roman" pitchFamily="18" charset="0"/>
                          <a:cs typeface="Times New Roman" pitchFamily="18" charset="0"/>
                        </a:rPr>
                        <a:t>Метод ґрунтується на міркуваннях щодо того, що конкурентоспроможність виробника є тим вищою, чим вищою є конкурентоспроможність його продукції. </a:t>
                      </a:r>
                      <a:endParaRPr lang="ru-RU" sz="1100" dirty="0">
                        <a:effectLst/>
                        <a:latin typeface="Times New Roman" pitchFamily="18" charset="0"/>
                        <a:cs typeface="Times New Roman" pitchFamily="18" charset="0"/>
                      </a:endParaRPr>
                    </a:p>
                    <a:p>
                      <a:pPr algn="just">
                        <a:lnSpc>
                          <a:spcPct val="100000"/>
                        </a:lnSpc>
                        <a:spcBef>
                          <a:spcPts val="600"/>
                        </a:spcBef>
                        <a:spcAft>
                          <a:spcPts val="300"/>
                        </a:spcAft>
                      </a:pPr>
                      <a:r>
                        <a:rPr lang="uk-UA" sz="1100" dirty="0">
                          <a:effectLst/>
                          <a:latin typeface="Times New Roman" pitchFamily="18" charset="0"/>
                          <a:cs typeface="Times New Roman" pitchFamily="18" charset="0"/>
                        </a:rPr>
                        <a:t>В якості показника, що оцінює конкурентоспроможність товару або послуги, використовується співвідношення двох характеристик: якості і ціни. </a:t>
                      </a:r>
                      <a:endParaRPr lang="ru-RU" sz="1100" dirty="0">
                        <a:effectLst/>
                        <a:latin typeface="Times New Roman" pitchFamily="18" charset="0"/>
                        <a:cs typeface="Times New Roman" pitchFamily="18" charset="0"/>
                      </a:endParaRPr>
                    </a:p>
                  </a:txBody>
                  <a:tcPr marL="49555" marR="49555"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00000"/>
                        </a:lnSpc>
                        <a:spcBef>
                          <a:spcPts val="600"/>
                        </a:spcBef>
                        <a:spcAft>
                          <a:spcPts val="300"/>
                        </a:spcAft>
                      </a:pPr>
                      <a:r>
                        <a:rPr lang="uk-UA" sz="1100" dirty="0">
                          <a:effectLst/>
                          <a:latin typeface="Times New Roman" pitchFamily="18" charset="0"/>
                          <a:cs typeface="Times New Roman" pitchFamily="18" charset="0"/>
                        </a:rPr>
                        <a:t>Враховує найбільш важливий критерій, що впливає на конкурентоспроможність підприємства – конкурентоспроможність товару</a:t>
                      </a:r>
                      <a:endParaRPr lang="ru-RU" sz="1100" dirty="0">
                        <a:effectLst/>
                        <a:latin typeface="Times New Roman" pitchFamily="18" charset="0"/>
                        <a:cs typeface="Times New Roman" pitchFamily="18" charset="0"/>
                      </a:endParaRPr>
                    </a:p>
                  </a:txBody>
                  <a:tcPr marL="49555" marR="49555"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00000"/>
                        </a:lnSpc>
                        <a:spcBef>
                          <a:spcPts val="600"/>
                        </a:spcBef>
                        <a:spcAft>
                          <a:spcPts val="300"/>
                        </a:spcAft>
                      </a:pPr>
                      <a:r>
                        <a:rPr lang="uk-UA" sz="1100">
                          <a:effectLst/>
                          <a:latin typeface="Times New Roman" pitchFamily="18" charset="0"/>
                          <a:cs typeface="Times New Roman" pitchFamily="18" charset="0"/>
                        </a:rPr>
                        <a:t>Дозволяє отримати лише обмежене уявлення щодо переваг і недоліків у роботі підприємства, тобто - абстрагуючись від інших аспектів конкуренто-спроможність підприємства ототожнюється виключно з конкурентоспроможністю товару</a:t>
                      </a:r>
                      <a:endParaRPr lang="ru-RU" sz="1100">
                        <a:effectLst/>
                        <a:latin typeface="Times New Roman" pitchFamily="18" charset="0"/>
                        <a:cs typeface="Times New Roman" pitchFamily="18" charset="0"/>
                      </a:endParaRPr>
                    </a:p>
                  </a:txBody>
                  <a:tcPr marL="49555" marR="49555"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31927">
                <a:tc>
                  <a:txBody>
                    <a:bodyPr/>
                    <a:lstStyle/>
                    <a:p>
                      <a:pPr algn="just">
                        <a:lnSpc>
                          <a:spcPct val="100000"/>
                        </a:lnSpc>
                        <a:spcBef>
                          <a:spcPts val="600"/>
                        </a:spcBef>
                        <a:spcAft>
                          <a:spcPts val="600"/>
                        </a:spcAft>
                      </a:pPr>
                      <a:r>
                        <a:rPr lang="uk-UA" sz="1100" dirty="0">
                          <a:effectLst/>
                          <a:latin typeface="Times New Roman" pitchFamily="18" charset="0"/>
                          <a:cs typeface="Times New Roman" pitchFamily="18" charset="0"/>
                        </a:rPr>
                        <a:t>Метод, що базується на аналізі порівняльних переваг підприємств-конкурентів</a:t>
                      </a:r>
                      <a:endParaRPr lang="ru-RU" sz="1100" dirty="0">
                        <a:effectLst/>
                        <a:latin typeface="Times New Roman" pitchFamily="18" charset="0"/>
                        <a:cs typeface="Times New Roman" pitchFamily="18" charset="0"/>
                      </a:endParaRPr>
                    </a:p>
                  </a:txBody>
                  <a:tcPr marL="49555" marR="49555" marT="0" marB="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00000"/>
                        </a:lnSpc>
                        <a:spcBef>
                          <a:spcPts val="600"/>
                        </a:spcBef>
                        <a:spcAft>
                          <a:spcPts val="600"/>
                        </a:spcAft>
                      </a:pPr>
                      <a:r>
                        <a:rPr lang="uk-UA" sz="1100" dirty="0">
                          <a:effectLst/>
                          <a:latin typeface="Times New Roman" pitchFamily="18" charset="0"/>
                          <a:cs typeface="Times New Roman" pitchFamily="18" charset="0"/>
                        </a:rPr>
                        <a:t>Метод базується на положеннях теорії міжнародного розподілу праці, відповідно до яких передумовою для завоювання галуззю чи підприємством стійких конкурентних позицій є наявність порівняльних переваг, що дозволяють забезпечити відносно нижчі витрати виробництва у порівнянні з конкуруючою галуззю чи підприємством. </a:t>
                      </a:r>
                      <a:endParaRPr lang="ru-RU" sz="1100" dirty="0">
                        <a:effectLst/>
                        <a:latin typeface="Times New Roman" pitchFamily="18" charset="0"/>
                        <a:cs typeface="Times New Roman" pitchFamily="18" charset="0"/>
                      </a:endParaRPr>
                    </a:p>
                    <a:p>
                      <a:pPr algn="just">
                        <a:lnSpc>
                          <a:spcPct val="100000"/>
                        </a:lnSpc>
                        <a:spcBef>
                          <a:spcPts val="600"/>
                        </a:spcBef>
                        <a:spcAft>
                          <a:spcPts val="600"/>
                        </a:spcAft>
                      </a:pPr>
                      <a:r>
                        <a:rPr lang="uk-UA" sz="1100" dirty="0">
                          <a:effectLst/>
                          <a:latin typeface="Times New Roman" pitchFamily="18" charset="0"/>
                          <a:cs typeface="Times New Roman" pitchFamily="18" charset="0"/>
                        </a:rPr>
                        <a:t>Оцінка рівня конкурентоспроможності здійснюється шляхом співставлення не лише виробничих витрат, а і обсягів та норми прибутку, та/або обсягів продажів, та/або ринкових часток. </a:t>
                      </a:r>
                      <a:endParaRPr lang="ru-RU" sz="1100" dirty="0">
                        <a:effectLst/>
                        <a:latin typeface="Times New Roman" pitchFamily="18" charset="0"/>
                        <a:cs typeface="Times New Roman" pitchFamily="18" charset="0"/>
                      </a:endParaRPr>
                    </a:p>
                  </a:txBody>
                  <a:tcPr marL="49555" marR="49555"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00000"/>
                        </a:lnSpc>
                        <a:spcBef>
                          <a:spcPts val="600"/>
                        </a:spcBef>
                        <a:spcAft>
                          <a:spcPts val="600"/>
                        </a:spcAft>
                      </a:pPr>
                      <a:r>
                        <a:rPr lang="uk-UA" sz="1100" dirty="0">
                          <a:effectLst/>
                          <a:latin typeface="Times New Roman" pitchFamily="18" charset="0"/>
                          <a:cs typeface="Times New Roman" pitchFamily="18" charset="0"/>
                        </a:rPr>
                        <a:t>Метод достатньо простий у використанні</a:t>
                      </a:r>
                      <a:endParaRPr lang="ru-RU" sz="1100" dirty="0">
                        <a:effectLst/>
                        <a:latin typeface="Times New Roman" pitchFamily="18" charset="0"/>
                        <a:cs typeface="Times New Roman" pitchFamily="18" charset="0"/>
                      </a:endParaRPr>
                    </a:p>
                  </a:txBody>
                  <a:tcPr marL="49555" marR="49555"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00000"/>
                        </a:lnSpc>
                        <a:spcBef>
                          <a:spcPts val="600"/>
                        </a:spcBef>
                        <a:spcAft>
                          <a:spcPts val="600"/>
                        </a:spcAft>
                      </a:pPr>
                      <a:r>
                        <a:rPr lang="uk-UA" sz="1100">
                          <a:effectLst/>
                          <a:latin typeface="Times New Roman" pitchFamily="18" charset="0"/>
                          <a:cs typeface="Times New Roman" pitchFamily="18" charset="0"/>
                        </a:rPr>
                        <a:t>Не дає змоги зробити цілісні висновки про рівень конкурентоспроможності, оскільки використання в якості оціночного критерію виключно виробничих витрат не відображає процеси взаємодії виробника продукції з ринком</a:t>
                      </a:r>
                      <a:endParaRPr lang="ru-RU" sz="1100">
                        <a:effectLst/>
                        <a:latin typeface="Times New Roman" pitchFamily="18" charset="0"/>
                        <a:cs typeface="Times New Roman" pitchFamily="18" charset="0"/>
                      </a:endParaRPr>
                    </a:p>
                  </a:txBody>
                  <a:tcPr marL="49555" marR="49555"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19486">
                <a:tc>
                  <a:txBody>
                    <a:bodyPr/>
                    <a:lstStyle/>
                    <a:p>
                      <a:pPr algn="just">
                        <a:lnSpc>
                          <a:spcPct val="100000"/>
                        </a:lnSpc>
                        <a:spcBef>
                          <a:spcPts val="600"/>
                        </a:spcBef>
                        <a:spcAft>
                          <a:spcPts val="600"/>
                        </a:spcAft>
                      </a:pPr>
                      <a:r>
                        <a:rPr lang="uk-UA" sz="1100">
                          <a:effectLst/>
                          <a:latin typeface="Times New Roman" pitchFamily="18" charset="0"/>
                          <a:cs typeface="Times New Roman" pitchFamily="18" charset="0"/>
                        </a:rPr>
                        <a:t>Метод, заснований на теорії ефективної конкуренції</a:t>
                      </a:r>
                      <a:endParaRPr lang="ru-RU" sz="1100">
                        <a:effectLst/>
                        <a:latin typeface="Times New Roman" pitchFamily="18" charset="0"/>
                        <a:cs typeface="Times New Roman" pitchFamily="18" charset="0"/>
                      </a:endParaRPr>
                    </a:p>
                  </a:txBody>
                  <a:tcPr marL="49555" marR="49555" marT="0" marB="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00000"/>
                        </a:lnSpc>
                        <a:spcBef>
                          <a:spcPts val="600"/>
                        </a:spcBef>
                        <a:spcAft>
                          <a:spcPts val="600"/>
                        </a:spcAft>
                      </a:pPr>
                      <a:r>
                        <a:rPr lang="uk-UA" sz="1100" dirty="0">
                          <a:effectLst/>
                          <a:latin typeface="Times New Roman" pitchFamily="18" charset="0"/>
                          <a:cs typeface="Times New Roman" pitchFamily="18" charset="0"/>
                        </a:rPr>
                        <a:t>У якості основного інструменту аналізу конкурентоспроможності використовується співставлення показників стану підприємства з показниками підприємств-конкурентів та з середньогалузевими показниками.</a:t>
                      </a:r>
                      <a:endParaRPr lang="ru-RU" sz="1100" dirty="0">
                        <a:effectLst/>
                        <a:latin typeface="Times New Roman" pitchFamily="18" charset="0"/>
                        <a:cs typeface="Times New Roman" pitchFamily="18" charset="0"/>
                      </a:endParaRPr>
                    </a:p>
                    <a:p>
                      <a:pPr algn="just">
                        <a:lnSpc>
                          <a:spcPct val="100000"/>
                        </a:lnSpc>
                        <a:spcBef>
                          <a:spcPts val="600"/>
                        </a:spcBef>
                        <a:spcAft>
                          <a:spcPts val="600"/>
                        </a:spcAft>
                      </a:pPr>
                      <a:r>
                        <a:rPr lang="uk-UA" sz="1100" dirty="0">
                          <a:effectLst/>
                          <a:latin typeface="Times New Roman" pitchFamily="18" charset="0"/>
                          <a:cs typeface="Times New Roman" pitchFamily="18" charset="0"/>
                        </a:rPr>
                        <a:t>На ефективність діяльності кожної зі служб впливає велика кількість факторів – ресурсів підприємства; оцінка ефективності роботи  кожного з підрозділів передбачає оцінку ефективності використання ними цих ресурсів. </a:t>
                      </a:r>
                      <a:endParaRPr lang="ru-RU" sz="1100" dirty="0">
                        <a:effectLst/>
                        <a:latin typeface="Times New Roman" pitchFamily="18" charset="0"/>
                        <a:cs typeface="Times New Roman" pitchFamily="18" charset="0"/>
                      </a:endParaRPr>
                    </a:p>
                    <a:p>
                      <a:pPr algn="just">
                        <a:lnSpc>
                          <a:spcPct val="100000"/>
                        </a:lnSpc>
                        <a:spcBef>
                          <a:spcPts val="600"/>
                        </a:spcBef>
                        <a:spcAft>
                          <a:spcPts val="600"/>
                        </a:spcAft>
                      </a:pPr>
                      <a:r>
                        <a:rPr lang="uk-UA" sz="1100" dirty="0">
                          <a:effectLst/>
                          <a:latin typeface="Times New Roman" pitchFamily="18" charset="0"/>
                          <a:cs typeface="Times New Roman" pitchFamily="18" charset="0"/>
                        </a:rPr>
                        <a:t>В основі методу лежить оцінка чотирьох групових показників чи критеріїв конкурентоспроможності із подальшим розрахунком інтегрального показника</a:t>
                      </a:r>
                      <a:endParaRPr lang="ru-RU" sz="1100" dirty="0">
                        <a:effectLst/>
                        <a:latin typeface="Times New Roman" pitchFamily="18" charset="0"/>
                        <a:cs typeface="Times New Roman" pitchFamily="18" charset="0"/>
                      </a:endParaRPr>
                    </a:p>
                  </a:txBody>
                  <a:tcPr marL="49555" marR="49555"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00000"/>
                        </a:lnSpc>
                        <a:spcBef>
                          <a:spcPts val="600"/>
                        </a:spcBef>
                        <a:spcAft>
                          <a:spcPts val="600"/>
                        </a:spcAft>
                      </a:pPr>
                      <a:r>
                        <a:rPr lang="uk-UA" sz="1100" dirty="0">
                          <a:effectLst/>
                          <a:latin typeface="Times New Roman" pitchFamily="18" charset="0"/>
                          <a:cs typeface="Times New Roman" pitchFamily="18" charset="0"/>
                        </a:rPr>
                        <a:t>Допомагає виявити сильні і слабкі сторони одного підприємства стосовно іншого, розробити управлінські дії щодо посилення слабких місць</a:t>
                      </a:r>
                      <a:endParaRPr lang="ru-RU" sz="1100" dirty="0">
                        <a:effectLst/>
                        <a:latin typeface="Times New Roman" pitchFamily="18" charset="0"/>
                        <a:cs typeface="Times New Roman" pitchFamily="18" charset="0"/>
                      </a:endParaRPr>
                    </a:p>
                  </a:txBody>
                  <a:tcPr marL="49555" marR="49555"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00000"/>
                        </a:lnSpc>
                        <a:spcBef>
                          <a:spcPts val="600"/>
                        </a:spcBef>
                        <a:spcAft>
                          <a:spcPts val="600"/>
                        </a:spcAft>
                      </a:pPr>
                      <a:r>
                        <a:rPr lang="uk-UA" sz="1100" dirty="0">
                          <a:effectLst/>
                          <a:latin typeface="Times New Roman" pitchFamily="18" charset="0"/>
                          <a:cs typeface="Times New Roman" pitchFamily="18" charset="0"/>
                        </a:rPr>
                        <a:t>Досить складно зібрати всю необхідну інформацію; для достовірної оцінки необхідно здійснювати дуже </a:t>
                      </a:r>
                      <a:r>
                        <a:rPr lang="uk-UA" sz="1100" dirty="0" err="1">
                          <a:effectLst/>
                          <a:latin typeface="Times New Roman" pitchFamily="18" charset="0"/>
                          <a:cs typeface="Times New Roman" pitchFamily="18" charset="0"/>
                        </a:rPr>
                        <a:t>осяжні</a:t>
                      </a:r>
                      <a:r>
                        <a:rPr lang="uk-UA" sz="1100" dirty="0">
                          <a:effectLst/>
                          <a:latin typeface="Times New Roman" pitchFamily="18" charset="0"/>
                          <a:cs typeface="Times New Roman" pitchFamily="18" charset="0"/>
                        </a:rPr>
                        <a:t> та трудомісткі розрахунки</a:t>
                      </a:r>
                      <a:endParaRPr lang="ru-RU" sz="1100" dirty="0">
                        <a:effectLst/>
                        <a:latin typeface="Times New Roman" pitchFamily="18" charset="0"/>
                        <a:cs typeface="Times New Roman" pitchFamily="18" charset="0"/>
                      </a:endParaRPr>
                    </a:p>
                  </a:txBody>
                  <a:tcPr marL="49555" marR="49555" marT="0" marB="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
        <p:nvSpPr>
          <p:cNvPr id="5" name="Rectangle 1"/>
          <p:cNvSpPr>
            <a:spLocks noChangeArrowheads="1"/>
          </p:cNvSpPr>
          <p:nvPr/>
        </p:nvSpPr>
        <p:spPr bwMode="auto">
          <a:xfrm>
            <a:off x="179512" y="135306"/>
            <a:ext cx="87849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tabLst/>
            </a:pPr>
            <a:r>
              <a:rPr lang="uk-UA" sz="1400" dirty="0">
                <a:latin typeface="Arial" pitchFamily="34" charset="0"/>
                <a:ea typeface="Times New Roman" pitchFamily="18" charset="0"/>
              </a:rPr>
              <a:t> </a:t>
            </a:r>
            <a:r>
              <a:rPr kumimoji="0" lang="uk-UA" sz="2000" b="0" i="0" u="none" strike="noStrike" cap="none" normalizeH="0" baseline="0" dirty="0" smtClean="0">
                <a:ln>
                  <a:noFill/>
                </a:ln>
                <a:solidFill>
                  <a:schemeClr val="bg2">
                    <a:lumMod val="25000"/>
                  </a:schemeClr>
                </a:solidFill>
                <a:effectLst/>
                <a:latin typeface="Times New Roman" pitchFamily="18" charset="0"/>
                <a:ea typeface="Times New Roman" pitchFamily="18" charset="0"/>
                <a:cs typeface="Times New Roman" pitchFamily="18" charset="0"/>
              </a:rPr>
              <a:t>Характеристика комплексних методів оцінки конкурентоспроможності підприємства</a:t>
            </a:r>
            <a:endParaRPr kumimoji="0" lang="uk-UA" sz="2000" b="0" i="0" u="none" strike="noStrike" cap="none" normalizeH="0" baseline="0" dirty="0" smtClean="0">
              <a:ln>
                <a:noFill/>
              </a:ln>
              <a:solidFill>
                <a:schemeClr val="bg2">
                  <a:lumMod val="25000"/>
                </a:schemeClr>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94632033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480</TotalTime>
  <Words>1060</Words>
  <Application>Microsoft Office PowerPoint</Application>
  <PresentationFormat>Экран (4:3)</PresentationFormat>
  <Paragraphs>111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Солнцестояние</vt:lpstr>
      <vt:lpstr>Презентация PowerPoint</vt:lpstr>
      <vt:lpstr>Презентация PowerPoint</vt:lpstr>
      <vt:lpstr> Групи конкурентоспроможності за позицією Тарнавської Н. П. </vt:lpstr>
      <vt:lpstr>Фактори, які здійснюють вплив на управління конкурентоспроможністю підприємства</vt:lpstr>
      <vt:lpstr>Ієрархія чинників, що визначають конкурентоспроможність підприємства </vt:lpstr>
      <vt:lpstr> Головні аспекти забезпечення   конкурентоспроможності підприємства </vt:lpstr>
      <vt:lpstr>Презентация PowerPoint</vt:lpstr>
      <vt:lpstr>       Розрахункові методи оцінки конкурентоспроможності підприємства поділяються на:</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Владелец</cp:lastModifiedBy>
  <cp:revision>41</cp:revision>
  <cp:lastPrinted>2014-06-17T20:51:34Z</cp:lastPrinted>
  <dcterms:created xsi:type="dcterms:W3CDTF">2014-06-11T16:15:02Z</dcterms:created>
  <dcterms:modified xsi:type="dcterms:W3CDTF">2023-11-22T13:57:58Z</dcterms:modified>
</cp:coreProperties>
</file>