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77" r:id="rId4"/>
    <p:sldId id="258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70" r:id="rId13"/>
    <p:sldId id="274" r:id="rId14"/>
    <p:sldId id="272" r:id="rId15"/>
    <p:sldId id="273" r:id="rId16"/>
  </p:sldIdLst>
  <p:sldSz cx="11522075" cy="72009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68" userDrawn="1">
          <p15:clr>
            <a:srgbClr val="A4A3A4"/>
          </p15:clr>
        </p15:guide>
        <p15:guide id="2" pos="39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1" d="100"/>
          <a:sy n="61" d="100"/>
        </p:scale>
        <p:origin x="-1074" y="-84"/>
      </p:cViewPr>
      <p:guideLst>
        <p:guide orient="horz" pos="2268"/>
        <p:guide pos="362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64157" y="2236949"/>
            <a:ext cx="9793764" cy="154352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28314" y="4080510"/>
            <a:ext cx="8065453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353506" y="288375"/>
            <a:ext cx="2592467" cy="61441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76106" y="288375"/>
            <a:ext cx="7585366" cy="61441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0167" y="4627250"/>
            <a:ext cx="9793764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0167" y="3052049"/>
            <a:ext cx="9793764" cy="157519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76105" y="1680215"/>
            <a:ext cx="5088916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857057" y="1680215"/>
            <a:ext cx="5088916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6104" y="1611869"/>
            <a:ext cx="5090917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76104" y="2283619"/>
            <a:ext cx="5090917" cy="41488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853056" y="1611869"/>
            <a:ext cx="5092917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853056" y="2283619"/>
            <a:ext cx="5092917" cy="41488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04" y="286704"/>
            <a:ext cx="3790684" cy="12201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04814" y="286707"/>
            <a:ext cx="6441160" cy="61457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76104" y="1506858"/>
            <a:ext cx="3790684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58409" y="5040632"/>
            <a:ext cx="6913245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58409" y="643414"/>
            <a:ext cx="6913245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258409" y="5635707"/>
            <a:ext cx="6913245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06" y="288370"/>
            <a:ext cx="10369868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6106" y="1680215"/>
            <a:ext cx="10369868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76106" y="6674172"/>
            <a:ext cx="2688484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936710" y="6674172"/>
            <a:ext cx="3648658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57489" y="6674172"/>
            <a:ext cx="2688484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63938" y="457202"/>
            <a:ext cx="9793618" cy="5102225"/>
          </a:xfrm>
        </p:spPr>
        <p:txBody>
          <a:bodyPr>
            <a:normAutofit/>
          </a:bodyPr>
          <a:lstStyle/>
          <a:p>
            <a:r>
              <a:rPr lang="uk-UA" sz="20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ЗАПОРІЗЬКИЙ  НАЦІОНАЛЬНИЙ  УНІВЕРСИТЕТ</a:t>
            </a:r>
            <a:r>
              <a:rPr lang="uk-UA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/>
            </a:r>
            <a:br>
              <a:rPr lang="uk-UA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</a:br>
            <a:r>
              <a:rPr lang="uk-UA" sz="2000" b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КАФЕДРА СОЦІАЛЬНОЇ ПЕДАГОГІКИ ТА СПЕЦІАЛЬНОЇ ОСВІТИ</a:t>
            </a:r>
            <a:r>
              <a:rPr lang="uk-UA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/>
            </a:r>
            <a:br>
              <a:rPr lang="uk-UA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</a:br>
            <a:r>
              <a:rPr lang="uk-UA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sym typeface="+mn-ea"/>
              </a:rPr>
              <a:t>2024</a:t>
            </a:r>
            <a:r>
              <a:rPr lang="uk-UA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/>
            </a:r>
            <a:br>
              <a:rPr lang="uk-UA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</a:br>
            <a:r>
              <a:rPr lang="uk-UA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/>
            </a:r>
            <a:br>
              <a:rPr lang="uk-UA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</a:br>
            <a:r>
              <a:rPr lang="uk-UA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/>
            </a:r>
            <a:br>
              <a:rPr lang="uk-UA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</a:br>
            <a:r>
              <a:rPr lang="uk-UA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/>
            </a:r>
            <a:br>
              <a:rPr lang="uk-UA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</a:br>
            <a:r>
              <a:rPr lang="uk-UA" sz="2400" b="1" dirty="0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НАВЧАЛЬНА ДИСЦИПЛІНА:</a:t>
            </a:r>
            <a:r>
              <a:rPr lang="ru-RU" sz="2400" dirty="0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/>
            </a:r>
            <a:br>
              <a:rPr lang="ru-RU" sz="2400" dirty="0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</a:br>
            <a:r>
              <a:rPr lang="uk-UA" sz="40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ЛОГОКОРЕКЦІЙНА РОБОТА В УМОВАХ ПІСЛЯВОЄННОЇ ВІДБУДОВИ КРАЇНИ</a:t>
            </a:r>
            <a:r>
              <a:rPr lang="ru-RU" sz="4000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/>
            </a:r>
            <a:br>
              <a:rPr lang="ru-RU" sz="4000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</a:br>
            <a:r>
              <a:rPr lang="uk-UA" sz="24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/>
            </a:r>
            <a:br>
              <a:rPr lang="uk-UA" sz="24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</a:br>
            <a:endParaRPr lang="uk-UA" sz="2400" b="1" dirty="0" smtClean="0">
              <a:gradFill>
                <a:gsLst>
                  <a:gs pos="0">
                    <a:srgbClr val="14CD68"/>
                  </a:gs>
                  <a:gs pos="100000">
                    <a:srgbClr val="035C7D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5571" y="5815028"/>
            <a:ext cx="10712209" cy="1071570"/>
          </a:xfrm>
        </p:spPr>
        <p:txBody>
          <a:bodyPr>
            <a:normAutofit fontScale="87500" lnSpcReduction="10000"/>
          </a:bodyPr>
          <a:lstStyle/>
          <a:p>
            <a:endParaRPr lang="uk-UA" sz="1800" b="1" dirty="0" smtClean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r"/>
            <a:r>
              <a:rPr lang="uk-UA" sz="18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НАТАЛЯ КВАША</a:t>
            </a:r>
            <a:r>
              <a:rPr lang="uk-UA" sz="12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, ВИКЛАДАЧ</a:t>
            </a:r>
            <a:endParaRPr lang="uk-UA" sz="1200" b="1" dirty="0" smtClean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r"/>
            <a:r>
              <a:rPr lang="uk-UA" sz="1800" b="1" dirty="0" smtClean="0">
                <a:solidFill>
                  <a:srgbClr val="FF0000"/>
                </a:solidFill>
                <a:latin typeface="Bookman Old Style" panose="02050604050505020204" pitchFamily="18" charset="0"/>
                <a:sym typeface="+mn-ea"/>
              </a:rPr>
              <a:t/>
            </a:r>
            <a:br>
              <a:rPr lang="uk-UA" sz="1800" b="1" dirty="0" smtClean="0">
                <a:solidFill>
                  <a:srgbClr val="FF0000"/>
                </a:solidFill>
                <a:latin typeface="Bookman Old Style" panose="02050604050505020204" pitchFamily="18" charset="0"/>
                <a:sym typeface="+mn-ea"/>
              </a:rPr>
            </a:br>
            <a:endParaRPr lang="uk-UA" sz="1800" b="1" dirty="0" smtClean="0">
              <a:gradFill>
                <a:gsLst>
                  <a:gs pos="0">
                    <a:srgbClr val="14CD68"/>
                  </a:gs>
                  <a:gs pos="100000">
                    <a:srgbClr val="035C7D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ПРОЯВИ та ФОРМА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ru-RU" b="1" dirty="0" err="1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стійкі</a:t>
            </a:r>
            <a:r>
              <a:rPr lang="ru-RU" b="1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b="1" dirty="0" err="1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негативні</a:t>
            </a:r>
            <a:r>
              <a:rPr lang="ru-RU" b="1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переконання</a:t>
            </a:r>
            <a:endParaRPr lang="ru-RU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  <a:p>
            <a:pPr lvl="0">
              <a:buNone/>
            </a:pP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про себе,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інших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та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світ</a:t>
            </a:r>
            <a:endParaRPr lang="ru-RU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  <a:p>
            <a:pPr lvl="0">
              <a:buNone/>
            </a:pPr>
            <a:endParaRPr lang="ru-RU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  <a:p>
            <a:pPr lvl="0">
              <a:buNone/>
            </a:pPr>
            <a:r>
              <a:rPr lang="ru-RU" b="1" dirty="0" err="1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непохитні</a:t>
            </a:r>
            <a:r>
              <a:rPr lang="ru-RU" b="1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b="1" dirty="0" err="1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викривлені</a:t>
            </a:r>
            <a:r>
              <a:rPr lang="ru-RU" b="1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</a:p>
          <a:p>
            <a:pPr lvl="0">
              <a:buNone/>
            </a:pP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переконання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про причини та </a:t>
            </a:r>
          </a:p>
          <a:p>
            <a:pPr lvl="0">
              <a:buNone/>
            </a:pP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наслідки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</a:p>
          <a:p>
            <a:pPr lvl="0">
              <a:buNone/>
            </a:pPr>
            <a:endParaRPr lang="ru-RU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  <a:p>
            <a:pPr lvl="0">
              <a:buNone/>
            </a:pPr>
            <a:r>
              <a:rPr lang="ru-RU" b="1" dirty="0" err="1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труднощі</a:t>
            </a:r>
            <a:r>
              <a:rPr lang="ru-RU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у </a:t>
            </a:r>
            <a:r>
              <a:rPr lang="ru-RU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переживанні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</a:p>
          <a:p>
            <a:pPr lvl="0">
              <a:buNone/>
            </a:pP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позитивних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емоцій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,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почуття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</a:p>
          <a:p>
            <a:pPr lvl="0">
              <a:buNone/>
            </a:pP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провини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, страху, сорому.</a:t>
            </a:r>
          </a:p>
          <a:p>
            <a:pPr lvl="0"/>
            <a:endParaRPr lang="ru-RU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</a:endParaRPr>
          </a:p>
          <a:p>
            <a:endParaRPr lang="ru-RU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uk-UA" b="1" i="1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У ОСОБИ ПІД ЧАС </a:t>
            </a:r>
          </a:p>
          <a:p>
            <a:pPr lvl="0">
              <a:buNone/>
            </a:pPr>
            <a:r>
              <a:rPr lang="uk-UA" b="1" i="1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СПІВПРАЦІ МОЖЛИВО </a:t>
            </a:r>
          </a:p>
          <a:p>
            <a:pPr lvl="0">
              <a:buNone/>
            </a:pPr>
            <a:r>
              <a:rPr lang="uk-UA" b="1" i="1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ПОМІТИТИ:</a:t>
            </a:r>
            <a:endParaRPr lang="ru-RU" b="1" i="1" dirty="0" smtClean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  <a:p>
            <a:pPr lvl="0">
              <a:buNone/>
            </a:pP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надмірна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дратівливість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, </a:t>
            </a:r>
          </a:p>
          <a:p>
            <a:pPr lvl="0">
              <a:buNone/>
            </a:pP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тривожність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,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спалахи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гніву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, </a:t>
            </a:r>
          </a:p>
          <a:p>
            <a:pPr lvl="0">
              <a:buNone/>
            </a:pP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пильність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, 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підвищена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</a:p>
          <a:p>
            <a:pPr lvl="0">
              <a:buNone/>
            </a:pP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лякливість,труднощі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з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увагою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</a:p>
          <a:p>
            <a:pPr lvl="0">
              <a:buNone/>
            </a:pP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та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концентрацією</a:t>
            </a:r>
            <a:endParaRPr lang="ru-RU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  <a:p>
            <a:endParaRPr lang="uk-UA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</a:endParaRPr>
          </a:p>
          <a:p>
            <a:pPr>
              <a:buNone/>
            </a:pPr>
            <a:r>
              <a:rPr lang="ru-RU" sz="2200" b="1" i="1" dirty="0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ПТСР </a:t>
            </a:r>
            <a:r>
              <a:rPr lang="ru-RU" sz="2200" b="1" i="1" dirty="0" err="1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має</a:t>
            </a:r>
            <a:r>
              <a:rPr lang="ru-RU" sz="2200" b="1" i="1" dirty="0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три </a:t>
            </a:r>
            <a:r>
              <a:rPr lang="ru-RU" sz="2200" b="1" i="1" dirty="0" err="1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форми</a:t>
            </a:r>
            <a:r>
              <a:rPr lang="ru-RU" sz="2200" b="1" i="1" dirty="0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: </a:t>
            </a:r>
            <a:r>
              <a:rPr lang="ru-RU" sz="2200" b="1" i="1" dirty="0" err="1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гостра</a:t>
            </a:r>
            <a:r>
              <a:rPr lang="ru-RU" sz="2200" b="1" i="1" dirty="0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, </a:t>
            </a:r>
          </a:p>
          <a:p>
            <a:pPr>
              <a:buNone/>
            </a:pPr>
            <a:r>
              <a:rPr lang="ru-RU" sz="2200" b="1" i="1" dirty="0" err="1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хронічна</a:t>
            </a:r>
            <a:r>
              <a:rPr lang="ru-RU" sz="2200" b="1" i="1" dirty="0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, </a:t>
            </a:r>
            <a:r>
              <a:rPr lang="ru-RU" sz="2200" b="1" i="1" dirty="0" err="1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відстрочена</a:t>
            </a:r>
            <a:endParaRPr lang="ru-RU" sz="2200" b="1" i="1" dirty="0" smtClean="0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  <a:p>
            <a:endParaRPr lang="ru-RU" sz="2200" b="1" i="1" dirty="0" smtClean="0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ДОПОМОГА  У ПОДОЛАННІ СТАНУ, ЗАПОБІГАННЯ НАСЛІДКАМ</a:t>
            </a:r>
          </a:p>
        </p:txBody>
      </p:sp>
      <p:pic>
        <p:nvPicPr>
          <p:cNvPr id="4098" name="Picture 2" descr="C:\Users\asus\Desktop\img_4906-1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1749" y="1528748"/>
            <a:ext cx="3634774" cy="4360022"/>
          </a:xfrm>
          <a:prstGeom prst="rect">
            <a:avLst/>
          </a:prstGeom>
          <a:noFill/>
        </p:spPr>
      </p:pic>
      <p:pic>
        <p:nvPicPr>
          <p:cNvPr id="4099" name="Picture 3" descr="C:\Users\asus\Desktop\Без названия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189797" y="4171954"/>
            <a:ext cx="3919100" cy="2852325"/>
          </a:xfrm>
          <a:prstGeom prst="rect">
            <a:avLst/>
          </a:prstGeom>
          <a:noFill/>
        </p:spPr>
      </p:pic>
      <p:pic>
        <p:nvPicPr>
          <p:cNvPr id="4100" name="Picture 4" descr="C:\Users\asus\Desktop\images (7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3287" y="1743062"/>
            <a:ext cx="3686761" cy="335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06" y="528616"/>
            <a:ext cx="10369868" cy="959904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СИМПТОМИ У ДІТЕЙ ВІКОМ ДО 6 РОКІВ</a:t>
            </a:r>
            <a:r>
              <a:rPr lang="ru-RU" sz="3600" dirty="0" smtClean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/>
            </a:r>
            <a:br>
              <a:rPr lang="ru-RU" sz="3600" dirty="0" smtClean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</a:br>
            <a:endParaRPr lang="ru-RU" sz="3600" dirty="0" smtClean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576105" y="1680215"/>
            <a:ext cx="5088916" cy="4992069"/>
          </a:xfrm>
          <a:solidFill>
            <a:schemeClr val="bg1">
              <a:lumMod val="85000"/>
            </a:schemeClr>
          </a:solidFill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sz="2000" b="1" dirty="0" err="1" smtClean="0">
                <a:solidFill>
                  <a:srgbClr val="C00000"/>
                </a:solidFill>
                <a:latin typeface="Bookman Old Style" panose="02050604050505020204" pitchFamily="18" charset="0"/>
              </a:rPr>
              <a:t>обмежена</a:t>
            </a:r>
            <a:r>
              <a:rPr lang="ru-RU" sz="20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Bookman Old Style" panose="02050604050505020204" pitchFamily="18" charset="0"/>
              </a:rPr>
              <a:t>гра</a:t>
            </a:r>
            <a:r>
              <a:rPr lang="ru-RU" sz="20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й</a:t>
            </a:r>
            <a:r>
              <a:rPr lang="ru-RU" sz="20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“</a:t>
            </a:r>
            <a:r>
              <a:rPr lang="ru-RU" sz="20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закрита</a:t>
            </a:r>
            <a:r>
              <a:rPr lang="ru-RU" sz="20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” </a:t>
            </a:r>
            <a:r>
              <a:rPr lang="ru-RU" sz="20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поведінка</a:t>
            </a:r>
            <a:endParaRPr lang="ru-RU" sz="20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lvl="0">
              <a:buNone/>
            </a:pPr>
            <a:r>
              <a:rPr lang="ru-RU" sz="2000" b="1" dirty="0" err="1" smtClean="0">
                <a:solidFill>
                  <a:srgbClr val="C00000"/>
                </a:solidFill>
                <a:latin typeface="Bookman Old Style" panose="02050604050505020204" pitchFamily="18" charset="0"/>
              </a:rPr>
              <a:t>гра</a:t>
            </a:r>
            <a:r>
              <a:rPr lang="ru-RU" sz="20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,</a:t>
            </a:r>
            <a:r>
              <a:rPr lang="ru-RU" sz="20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що</a:t>
            </a:r>
            <a:r>
              <a:rPr lang="ru-RU" sz="20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пов’язана</a:t>
            </a:r>
            <a:r>
              <a:rPr lang="ru-RU" sz="20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із</a:t>
            </a:r>
            <a:r>
              <a:rPr lang="ru-RU" sz="20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травматичними</a:t>
            </a:r>
            <a:endParaRPr lang="ru-RU" sz="20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lvl="0">
              <a:buNone/>
            </a:pPr>
            <a:r>
              <a:rPr lang="ru-RU" sz="20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подіями</a:t>
            </a:r>
            <a:r>
              <a:rPr lang="ru-RU" sz="20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і</a:t>
            </a:r>
            <a:r>
              <a:rPr lang="ru-RU" sz="20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повторюється</a:t>
            </a:r>
            <a:r>
              <a:rPr lang="ru-RU" sz="20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</a:p>
          <a:p>
            <a:pPr lvl="0">
              <a:buNone/>
            </a:pPr>
            <a:r>
              <a:rPr lang="ru-RU" sz="20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(</a:t>
            </a:r>
            <a:r>
              <a:rPr lang="ru-RU" sz="20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повторне</a:t>
            </a:r>
            <a:r>
              <a:rPr lang="ru-RU" sz="20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переживання</a:t>
            </a:r>
            <a:r>
              <a:rPr lang="ru-RU" sz="20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травми</a:t>
            </a:r>
            <a:r>
              <a:rPr lang="ru-RU" sz="20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)</a:t>
            </a:r>
          </a:p>
          <a:p>
            <a:pPr lvl="0">
              <a:buNone/>
            </a:pPr>
            <a:r>
              <a:rPr lang="ru-RU" sz="2000" b="1" dirty="0" err="1" smtClean="0">
                <a:solidFill>
                  <a:srgbClr val="C00000"/>
                </a:solidFill>
                <a:latin typeface="Bookman Old Style" panose="02050604050505020204" pitchFamily="18" charset="0"/>
              </a:rPr>
              <a:t>втрата</a:t>
            </a:r>
            <a:r>
              <a:rPr lang="ru-RU" sz="20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Bookman Old Style" panose="02050604050505020204" pitchFamily="18" charset="0"/>
              </a:rPr>
              <a:t>інтересу</a:t>
            </a:r>
            <a:r>
              <a:rPr lang="ru-RU" sz="20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до речей та справ</a:t>
            </a:r>
          </a:p>
          <a:p>
            <a:pPr lvl="0">
              <a:buNone/>
            </a:pPr>
            <a:r>
              <a:rPr lang="ru-RU" sz="2000" b="1" dirty="0" err="1" smtClean="0">
                <a:solidFill>
                  <a:srgbClr val="C00000"/>
                </a:solidFill>
                <a:latin typeface="Bookman Old Style" panose="02050604050505020204" pitchFamily="18" charset="0"/>
              </a:rPr>
              <a:t>дратівливість</a:t>
            </a:r>
            <a:r>
              <a:rPr lang="ru-RU" sz="20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, </a:t>
            </a:r>
            <a:r>
              <a:rPr lang="ru-RU" sz="20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спалахи</a:t>
            </a:r>
            <a:r>
              <a:rPr lang="ru-RU" sz="20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гніву,прояви</a:t>
            </a:r>
            <a:endParaRPr lang="ru-RU" sz="20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lvl="0">
              <a:buNone/>
            </a:pPr>
            <a:r>
              <a:rPr lang="ru-RU" sz="20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жорстокості</a:t>
            </a:r>
            <a:r>
              <a:rPr lang="ru-RU" sz="20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,  </a:t>
            </a:r>
            <a:r>
              <a:rPr lang="ru-RU" sz="20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істерики,пригніченість</a:t>
            </a:r>
            <a:r>
              <a:rPr lang="ru-RU" sz="20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</a:p>
          <a:p>
            <a:pPr lvl="0">
              <a:buNone/>
            </a:pPr>
            <a:r>
              <a:rPr lang="ru-RU" sz="2000" b="1" dirty="0" err="1" smtClean="0">
                <a:solidFill>
                  <a:srgbClr val="C00000"/>
                </a:solidFill>
                <a:latin typeface="Bookman Old Style" panose="02050604050505020204" pitchFamily="18" charset="0"/>
              </a:rPr>
              <a:t>перебільшена</a:t>
            </a:r>
            <a:r>
              <a:rPr lang="ru-RU" sz="20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Bookman Old Style" panose="02050604050505020204" pitchFamily="18" charset="0"/>
              </a:rPr>
              <a:t>реакція</a:t>
            </a:r>
            <a:r>
              <a:rPr lang="ru-RU" sz="20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переляку</a:t>
            </a:r>
            <a:r>
              <a:rPr lang="ru-RU" sz="20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</a:p>
          <a:p>
            <a:pPr lvl="0">
              <a:buNone/>
            </a:pPr>
            <a:r>
              <a:rPr lang="ru-RU" sz="2000" b="1" dirty="0" err="1" smtClean="0">
                <a:solidFill>
                  <a:srgbClr val="C00000"/>
                </a:solidFill>
                <a:latin typeface="Bookman Old Style" panose="02050604050505020204" pitchFamily="18" charset="0"/>
              </a:rPr>
              <a:t>труднощі</a:t>
            </a:r>
            <a:r>
              <a:rPr lang="ru-RU" sz="20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з</a:t>
            </a:r>
            <a:r>
              <a:rPr lang="ru-RU" sz="20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концентрацією</a:t>
            </a:r>
            <a:r>
              <a:rPr lang="ru-RU" sz="20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уваги</a:t>
            </a:r>
            <a:endParaRPr lang="ru-RU" sz="20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lvl="0">
              <a:buNone/>
            </a:pPr>
            <a:r>
              <a:rPr lang="ru-RU" sz="2000" b="1" dirty="0" err="1" smtClean="0">
                <a:solidFill>
                  <a:srgbClr val="C00000"/>
                </a:solidFill>
                <a:latin typeface="Bookman Old Style" panose="02050604050505020204" pitchFamily="18" charset="0"/>
              </a:rPr>
              <a:t>регресія</a:t>
            </a:r>
            <a:r>
              <a:rPr lang="ru-RU" sz="20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Bookman Old Style" panose="02050604050505020204" pitchFamily="18" charset="0"/>
              </a:rPr>
              <a:t>розвитку</a:t>
            </a:r>
            <a:r>
              <a:rPr lang="ru-RU" sz="20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(</a:t>
            </a:r>
            <a:r>
              <a:rPr lang="ru-RU" sz="20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втрата</a:t>
            </a:r>
            <a:r>
              <a:rPr lang="ru-RU" sz="20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звичок</a:t>
            </a:r>
            <a:r>
              <a:rPr lang="ru-RU" sz="20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,</a:t>
            </a:r>
          </a:p>
          <a:p>
            <a:pPr lvl="0">
              <a:buNone/>
            </a:pPr>
            <a:r>
              <a:rPr lang="ru-RU" sz="20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навичок</a:t>
            </a:r>
            <a:r>
              <a:rPr lang="ru-RU" sz="20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, </a:t>
            </a:r>
            <a:r>
              <a:rPr lang="ru-RU" sz="20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труднощі</a:t>
            </a:r>
            <a:r>
              <a:rPr lang="ru-RU" sz="20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у  </a:t>
            </a:r>
            <a:r>
              <a:rPr lang="ru-RU" sz="20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використанні</a:t>
            </a:r>
            <a:r>
              <a:rPr lang="ru-RU" sz="20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</a:p>
          <a:p>
            <a:pPr lvl="0">
              <a:buNone/>
            </a:pPr>
            <a:r>
              <a:rPr lang="ru-RU" sz="20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мови</a:t>
            </a:r>
            <a:r>
              <a:rPr lang="ru-RU" sz="20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/</a:t>
            </a:r>
            <a:r>
              <a:rPr lang="ru-RU" sz="20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вербальній</a:t>
            </a:r>
            <a:r>
              <a:rPr lang="ru-RU" sz="20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комунікації</a:t>
            </a:r>
            <a:r>
              <a:rPr lang="ru-RU" sz="20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тощо</a:t>
            </a:r>
            <a:r>
              <a:rPr lang="ru-RU" sz="20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)</a:t>
            </a:r>
          </a:p>
          <a:p>
            <a:pPr lvl="0">
              <a:buNone/>
            </a:pPr>
            <a:endParaRPr lang="ru-RU" sz="20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lvl="0" algn="ctr">
              <a:buNone/>
            </a:pPr>
            <a:r>
              <a:rPr lang="uk-UA" sz="2000" b="1" i="1" dirty="0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діагностується не раніше ніж через місяць після травми</a:t>
            </a:r>
            <a:endParaRPr lang="ru-RU" sz="2000" i="1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endParaRPr lang="ru-RU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</p:txBody>
      </p:sp>
      <p:pic>
        <p:nvPicPr>
          <p:cNvPr id="1027" name="Picture 3" descr="C:\Users\asus\Desktop\image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118227" y="1743062"/>
            <a:ext cx="2730646" cy="1701846"/>
          </a:xfrm>
          <a:prstGeom prst="rect">
            <a:avLst/>
          </a:prstGeom>
          <a:noFill/>
        </p:spPr>
      </p:pic>
      <p:pic>
        <p:nvPicPr>
          <p:cNvPr id="1028" name="Picture 4" descr="C:\Users\asus\Desktop\Без названи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75747" y="3243260"/>
            <a:ext cx="1699685" cy="1428760"/>
          </a:xfrm>
          <a:prstGeom prst="rect">
            <a:avLst/>
          </a:prstGeom>
          <a:noFill/>
        </p:spPr>
      </p:pic>
      <p:pic>
        <p:nvPicPr>
          <p:cNvPr id="1031" name="Picture 7" descr="C:\Users\asus\Desktop\Без названия (2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61301" y="4814896"/>
            <a:ext cx="3357895" cy="18797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РОБОТА З ДОРОСЛИМИ І ДІТЬМИ: спільне та відмінне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endParaRPr lang="uk-UA" b="1" dirty="0" smtClean="0">
              <a:latin typeface="Bookman Old Style" panose="02050604050505020204" pitchFamily="18" charset="0"/>
            </a:endParaRPr>
          </a:p>
          <a:p>
            <a:pPr marL="514350" indent="-514350">
              <a:buAutoNum type="arabicPeriod"/>
            </a:pPr>
            <a:r>
              <a:rPr lang="uk-UA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СПОСТЕРІГАЄМО</a:t>
            </a:r>
          </a:p>
          <a:p>
            <a:pPr marL="514350" indent="-514350">
              <a:buAutoNum type="arabicPeriod"/>
            </a:pPr>
            <a:r>
              <a:rPr lang="uk-UA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ЗАПИТУЄМО/УТОЧНЮЄМО (я вірно зрозуміла що…)</a:t>
            </a:r>
          </a:p>
          <a:p>
            <a:pPr marL="514350" indent="-514350">
              <a:buAutoNum type="arabicPeriod"/>
            </a:pPr>
            <a:r>
              <a:rPr lang="uk-UA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ВРАХУВАННЯ СТАНУ (рівень активності, зміст завдань та вправ)</a:t>
            </a:r>
          </a:p>
          <a:p>
            <a:pPr marL="514350" indent="-514350">
              <a:buAutoNum type="arabicPeriod"/>
            </a:pPr>
            <a:r>
              <a:rPr lang="uk-UA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ПОЄДНУЄМО МЕТОДИ </a:t>
            </a:r>
          </a:p>
          <a:p>
            <a:pPr marL="514350" indent="-514350">
              <a:buAutoNum type="arabicPeriod"/>
            </a:pPr>
            <a:r>
              <a:rPr lang="uk-UA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СПІВПРАЦЯ З ІНШИМИ ФАХІВЦЯМИ </a:t>
            </a:r>
          </a:p>
          <a:p>
            <a:pPr marL="514350" indent="-514350">
              <a:buAutoNum type="arabicPeriod"/>
            </a:pPr>
            <a:r>
              <a:rPr lang="uk-UA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СПІВПРАЦЮЄМО З БАТЬКАМИ (дитина)</a:t>
            </a:r>
          </a:p>
        </p:txBody>
      </p:sp>
      <p:pic>
        <p:nvPicPr>
          <p:cNvPr id="1026" name="Picture 2" descr="C:\Users\asus\Desktop\images (1)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891674" y="3243262"/>
            <a:ext cx="5183725" cy="25708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ЗАВДАННЯ на практичне заняття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uk-UA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Скласти </a:t>
            </a:r>
          </a:p>
          <a:p>
            <a:pPr>
              <a:buNone/>
            </a:pPr>
            <a:r>
              <a:rPr lang="uk-UA" b="1" dirty="0" smtClean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перелік із 10 запинань</a:t>
            </a:r>
            <a:endParaRPr lang="uk-UA" b="1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  <a:p>
            <a:pPr>
              <a:buNone/>
            </a:pPr>
            <a:r>
              <a:rPr lang="uk-UA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на первинну бесіду</a:t>
            </a:r>
          </a:p>
          <a:p>
            <a:pPr>
              <a:buNone/>
            </a:pPr>
            <a:r>
              <a:rPr lang="uk-UA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(перша зустріч) </a:t>
            </a:r>
          </a:p>
          <a:p>
            <a:r>
              <a:rPr lang="uk-UA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доросла людина - ?</a:t>
            </a:r>
          </a:p>
          <a:p>
            <a:r>
              <a:rPr lang="uk-UA" b="1" dirty="0" smtClean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дитина -?</a:t>
            </a:r>
          </a:p>
          <a:p>
            <a:endParaRPr lang="uk-UA" b="1" dirty="0" smtClean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</p:txBody>
      </p:sp>
      <p:pic>
        <p:nvPicPr>
          <p:cNvPr id="3075" name="Picture 3" descr="C:\Users\asus\Desktop\Без названия (4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46789" y="3600450"/>
            <a:ext cx="4547345" cy="28967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188752" y="1679577"/>
            <a:ext cx="9180824" cy="4752975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uk-UA" sz="4000" b="1" dirty="0" smtClean="0">
              <a:latin typeface="Bookman Old Style" panose="02050604050505020204" pitchFamily="18" charset="0"/>
            </a:endParaRPr>
          </a:p>
          <a:p>
            <a:pPr algn="ctr">
              <a:buNone/>
            </a:pPr>
            <a:r>
              <a:rPr lang="uk-UA" sz="4800" b="1" dirty="0" smtClean="0">
                <a:latin typeface="Bookman Old Style" panose="02050604050505020204" pitchFamily="18" charset="0"/>
              </a:rPr>
              <a:t>   </a:t>
            </a:r>
            <a:r>
              <a:rPr lang="uk-UA" sz="54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ДЯКУЮ ЗА УВАГУ </a:t>
            </a:r>
            <a:r>
              <a:rPr lang="uk-UA" sz="54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sym typeface="Wingdings" panose="05000000000000000000" pitchFamily="2" charset="2"/>
              </a:rPr>
              <a:t>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sz="3600" b="1" dirty="0" smtClean="0">
                <a:latin typeface="Bookman Old Style" panose="02050604050505020204" pitchFamily="18" charset="0"/>
              </a:rPr>
              <a:t> </a:t>
            </a:r>
            <a:r>
              <a:rPr lang="uk-UA" sz="444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МЕТА  НАВЧАЛЬНОЇ ДИСЦИПЛІНИ </a:t>
            </a:r>
            <a:r>
              <a:rPr lang="ru-RU" sz="4445" dirty="0" smtClean="0"/>
              <a:t/>
            </a:r>
            <a:br>
              <a:rPr lang="ru-RU" sz="4445" dirty="0" smtClean="0"/>
            </a:br>
            <a:endParaRPr lang="ru-RU" sz="4445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uk-UA" sz="8000" dirty="0" smtClean="0">
                <a:latin typeface="Bookman Old Style" panose="02050604050505020204" pitchFamily="18" charset="0"/>
              </a:rPr>
              <a:t>- </a:t>
            </a:r>
            <a:r>
              <a:rPr lang="uk-UA" sz="80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формування теоретичних знань і</a:t>
            </a:r>
          </a:p>
          <a:p>
            <a:pPr algn="just">
              <a:buNone/>
            </a:pPr>
            <a:r>
              <a:rPr lang="uk-UA" sz="80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практичних вмінь</a:t>
            </a:r>
            <a:r>
              <a:rPr lang="uk-UA" sz="8000" b="1" dirty="0" smtClean="0">
                <a:latin typeface="Bookman Old Style" panose="02050604050505020204" pitchFamily="18" charset="0"/>
              </a:rPr>
              <a:t> </a:t>
            </a:r>
            <a:r>
              <a:rPr lang="uk-UA" sz="8000" dirty="0" smtClean="0">
                <a:latin typeface="Bookman Old Style" panose="02050604050505020204" pitchFamily="18" charset="0"/>
              </a:rPr>
              <a:t>у роботі з особами,</a:t>
            </a:r>
          </a:p>
          <a:p>
            <a:pPr algn="just">
              <a:buNone/>
            </a:pPr>
            <a:r>
              <a:rPr lang="uk-UA" sz="8000" dirty="0" smtClean="0">
                <a:latin typeface="Bookman Old Style" panose="02050604050505020204" pitchFamily="18" charset="0"/>
              </a:rPr>
              <a:t> які тривалий час знаходились  у</a:t>
            </a:r>
          </a:p>
          <a:p>
            <a:pPr algn="just">
              <a:buNone/>
            </a:pPr>
            <a:r>
              <a:rPr lang="uk-UA" sz="8000" dirty="0" smtClean="0">
                <a:latin typeface="Bookman Old Style" panose="02050604050505020204" pitchFamily="18" charset="0"/>
              </a:rPr>
              <a:t> стресовому стані що в свою черг у</a:t>
            </a:r>
          </a:p>
          <a:p>
            <a:pPr algn="just">
              <a:buNone/>
            </a:pPr>
            <a:r>
              <a:rPr lang="uk-UA" sz="8000" dirty="0" smtClean="0">
                <a:latin typeface="Bookman Old Style" panose="02050604050505020204" pitchFamily="18" charset="0"/>
              </a:rPr>
              <a:t> вплинуло на ментальне здоров’я та</a:t>
            </a:r>
          </a:p>
          <a:p>
            <a:pPr algn="just">
              <a:buNone/>
            </a:pPr>
            <a:r>
              <a:rPr lang="uk-UA" sz="8000" dirty="0" smtClean="0">
                <a:latin typeface="Bookman Old Style" panose="02050604050505020204" pitchFamily="18" charset="0"/>
              </a:rPr>
              <a:t> рівень когнітивних функцій</a:t>
            </a:r>
          </a:p>
          <a:p>
            <a:pPr algn="just">
              <a:buNone/>
            </a:pPr>
            <a:endParaRPr lang="uk-UA" sz="8000" dirty="0" smtClean="0">
              <a:latin typeface="Bookman Old Style" panose="02050604050505020204" pitchFamily="18" charset="0"/>
            </a:endParaRPr>
          </a:p>
          <a:p>
            <a:pPr algn="just">
              <a:buNone/>
            </a:pPr>
            <a:r>
              <a:rPr lang="uk-UA" sz="8000" dirty="0" smtClean="0">
                <a:latin typeface="Bookman Old Style" panose="02050604050505020204" pitchFamily="18" charset="0"/>
              </a:rPr>
              <a:t>- формування навичок </a:t>
            </a:r>
            <a:r>
              <a:rPr lang="uk-UA" sz="80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збереження</a:t>
            </a:r>
          </a:p>
          <a:p>
            <a:pPr algn="just">
              <a:buNone/>
            </a:pPr>
            <a:r>
              <a:rPr lang="uk-UA" sz="80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власного емоційного стану</a:t>
            </a:r>
            <a:r>
              <a:rPr lang="uk-UA" sz="8000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,</a:t>
            </a:r>
            <a:endParaRPr lang="uk-UA" sz="8000" dirty="0" smtClean="0">
              <a:latin typeface="Bookman Old Style" panose="02050604050505020204" pitchFamily="18" charset="0"/>
            </a:endParaRPr>
          </a:p>
          <a:p>
            <a:pPr algn="just">
              <a:buNone/>
            </a:pPr>
            <a:r>
              <a:rPr lang="uk-UA" sz="8000" dirty="0" smtClean="0">
                <a:latin typeface="Bookman Old Style" panose="02050604050505020204" pitchFamily="18" charset="0"/>
              </a:rPr>
              <a:t> стабільного неувага до якого може стати</a:t>
            </a:r>
          </a:p>
          <a:p>
            <a:pPr algn="just">
              <a:buNone/>
            </a:pPr>
            <a:r>
              <a:rPr lang="uk-UA" sz="8000" dirty="0" smtClean="0">
                <a:latin typeface="Bookman Old Style" panose="02050604050505020204" pitchFamily="18" charset="0"/>
              </a:rPr>
              <a:t> причиною емоційного вигорання</a:t>
            </a:r>
          </a:p>
          <a:p>
            <a:pPr algn="just">
              <a:buNone/>
            </a:pPr>
            <a:endParaRPr lang="uk-UA" sz="8000" dirty="0" smtClean="0">
              <a:latin typeface="Bookman Old Style" panose="02050604050505020204" pitchFamily="18" charset="0"/>
            </a:endParaRPr>
          </a:p>
          <a:p>
            <a:pPr algn="just">
              <a:buNone/>
            </a:pPr>
            <a:endParaRPr lang="uk-UA" sz="8000" b="1" dirty="0" smtClean="0">
              <a:latin typeface="Bookman Old Style" panose="02050604050505020204" pitchFamily="18" charset="0"/>
            </a:endParaRPr>
          </a:p>
          <a:p>
            <a:pPr algn="ctr">
              <a:buNone/>
            </a:pPr>
            <a:r>
              <a:rPr lang="uk-UA" sz="8000" b="1" i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СУЧАСНІ ТА ЕФЕКТИВНІ  МЕТОДИ,</a:t>
            </a:r>
          </a:p>
          <a:p>
            <a:pPr algn="just">
              <a:buNone/>
            </a:pPr>
            <a:r>
              <a:rPr lang="uk-UA" sz="8000" b="1" i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          ПІДХОДИ ТА СИСТЕМИ</a:t>
            </a:r>
            <a:endParaRPr lang="ru-RU" sz="8000" b="1" i="1" dirty="0" smtClean="0">
              <a:gradFill>
                <a:gsLst>
                  <a:gs pos="0">
                    <a:srgbClr val="14CD68"/>
                  </a:gs>
                  <a:gs pos="100000">
                    <a:srgbClr val="035C7D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  <a:p>
            <a:pPr>
              <a:buNone/>
            </a:pPr>
            <a:endParaRPr lang="ru-RU" sz="8000" b="1" i="1" dirty="0" smtClean="0">
              <a:gradFill>
                <a:gsLst>
                  <a:gs pos="0">
                    <a:srgbClr val="14CD68"/>
                  </a:gs>
                  <a:gs pos="100000">
                    <a:srgbClr val="035C7D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</p:txBody>
      </p:sp>
      <p:pic>
        <p:nvPicPr>
          <p:cNvPr id="4" name="Picture 2" descr="C:\Users\asus\Desktop\images (6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87630" y="3386138"/>
            <a:ext cx="4974462" cy="28488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83243" y="600056"/>
            <a:ext cx="2028672" cy="2400317"/>
          </a:xfrm>
        </p:spPr>
        <p:txBody>
          <a:bodyPr>
            <a:normAutofit/>
          </a:bodyPr>
          <a:lstStyle/>
          <a:p>
            <a:endParaRPr lang="ru-RU" dirty="0">
              <a:solidFill>
                <a:srgbClr val="0070C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54835" y="224792"/>
            <a:ext cx="6216521" cy="6525895"/>
          </a:xfrm>
          <a:solidFill>
            <a:schemeClr val="accent3">
              <a:lumMod val="20000"/>
              <a:lumOff val="80000"/>
            </a:schemeClr>
          </a:solidFill>
          <a:ln w="3175">
            <a:solidFill>
              <a:srgbClr val="FF99FF"/>
            </a:solidFill>
          </a:ln>
        </p:spPr>
        <p:txBody>
          <a:bodyPr>
            <a:normAutofit fontScale="45000" lnSpcReduction="20000"/>
          </a:bodyPr>
          <a:lstStyle/>
          <a:p>
            <a:pPr marL="0" indent="0" algn="just">
              <a:buNone/>
            </a:pPr>
            <a:r>
              <a:rPr lang="en-US" sz="2800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1996 - </a:t>
            </a:r>
            <a:r>
              <a:rPr lang="uk-UA" altLang="en-US" sz="2800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800" dirty="0" err="1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Бердянський</a:t>
            </a:r>
            <a:r>
              <a:rPr lang="en-US" sz="2800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uk-UA" altLang="en-US" sz="2800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800" dirty="0" err="1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державний</a:t>
            </a:r>
            <a:r>
              <a:rPr lang="en-US" sz="2800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800" dirty="0" err="1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педагогічний</a:t>
            </a:r>
            <a:r>
              <a:rPr lang="en-US" sz="2800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800" dirty="0" err="1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інститут</a:t>
            </a:r>
            <a:r>
              <a:rPr lang="en-US" sz="2800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, </a:t>
            </a:r>
            <a:r>
              <a:rPr lang="en-US" sz="2800" dirty="0" err="1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викладач</a:t>
            </a:r>
            <a:r>
              <a:rPr lang="en-US" sz="2800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800" dirty="0" err="1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дошкільної</a:t>
            </a:r>
            <a:r>
              <a:rPr lang="en-US" sz="2800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800" dirty="0" err="1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педагогічки</a:t>
            </a:r>
            <a:r>
              <a:rPr lang="en-US" sz="2800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і </a:t>
            </a:r>
            <a:r>
              <a:rPr lang="en-US" sz="2800" dirty="0" err="1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психології</a:t>
            </a:r>
            <a:endParaRPr lang="en-US" sz="2800" dirty="0" smtClean="0">
              <a:gradFill>
                <a:gsLst>
                  <a:gs pos="0">
                    <a:srgbClr val="14CD68"/>
                  </a:gs>
                  <a:gs pos="100000">
                    <a:srgbClr val="035C7D"/>
                  </a:gs>
                </a:gsLst>
                <a:lin scaled="0"/>
              </a:gra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2020 - </a:t>
            </a:r>
            <a:r>
              <a:rPr lang="uk-UA" altLang="en-US" sz="2800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800" dirty="0" err="1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Мелітопольский</a:t>
            </a:r>
            <a:r>
              <a:rPr lang="en-US" sz="2800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uk-UA" altLang="en-US" sz="2800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800" dirty="0" err="1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державний</a:t>
            </a:r>
            <a:r>
              <a:rPr lang="en-US" sz="2800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800" dirty="0" err="1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педагогічний</a:t>
            </a:r>
            <a:r>
              <a:rPr lang="en-US" sz="2800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800" dirty="0" err="1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університет</a:t>
            </a:r>
            <a:r>
              <a:rPr lang="en-US" sz="2800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 </a:t>
            </a:r>
            <a:r>
              <a:rPr lang="en-US" sz="2800" dirty="0" err="1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ім</a:t>
            </a:r>
            <a:r>
              <a:rPr lang="en-US" sz="2800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. </a:t>
            </a:r>
            <a:r>
              <a:rPr lang="en-US" sz="2800" dirty="0" err="1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Богдана</a:t>
            </a:r>
            <a:r>
              <a:rPr lang="en-US" sz="2800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800" dirty="0" err="1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Хмельницького</a:t>
            </a:r>
            <a:r>
              <a:rPr lang="en-US" sz="2800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,  </a:t>
            </a:r>
            <a:r>
              <a:rPr lang="en-US" sz="2800" dirty="0" err="1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психолог</a:t>
            </a:r>
            <a:r>
              <a:rPr lang="en-US" sz="2800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, </a:t>
            </a:r>
            <a:r>
              <a:rPr lang="en-US" sz="2800" dirty="0" err="1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практичний</a:t>
            </a:r>
            <a:r>
              <a:rPr lang="en-US" sz="2800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800" dirty="0" err="1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психолог</a:t>
            </a:r>
            <a:endParaRPr lang="uk-UA" sz="2800" dirty="0" smtClean="0">
              <a:gradFill>
                <a:gsLst>
                  <a:gs pos="0">
                    <a:srgbClr val="14CD68"/>
                  </a:gs>
                  <a:gs pos="100000">
                    <a:srgbClr val="035C7D"/>
                  </a:gs>
                </a:gsLst>
                <a:lin scaled="0"/>
              </a:gradFill>
              <a:latin typeface="Bookman Old Style" panose="020506040505050202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 algn="just">
              <a:buNone/>
            </a:pPr>
            <a:endParaRPr lang="en-US" sz="2800" dirty="0" smtClean="0">
              <a:gradFill>
                <a:gsLst>
                  <a:gs pos="0">
                    <a:srgbClr val="14CD68"/>
                  </a:gs>
                  <a:gs pos="100000">
                    <a:srgbClr val="035C7D"/>
                  </a:gs>
                </a:gsLst>
                <a:lin scaled="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uk-UA" sz="2205" dirty="0" smtClean="0">
              <a:solidFill>
                <a:srgbClr val="21B719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uk-UA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*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2016 - Occupational Therapists в Kids Abilities</a:t>
            </a:r>
            <a:endParaRPr lang="uk-UA" sz="3735" b="1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 Pediatric</a:t>
            </a:r>
            <a:r>
              <a:rPr lang="uk-UA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Therapy, США (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Міннєсота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, 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Сент-Пол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buNone/>
            </a:pPr>
            <a:endParaRPr lang="en-US" sz="3735" b="1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uk-UA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*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2018 - Picture Exchange Communication System –</a:t>
            </a:r>
            <a:endParaRPr lang="uk-UA" sz="3735" b="1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 PECS</a:t>
            </a:r>
            <a:r>
              <a:rPr lang="uk-UA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(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комунікаціна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система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обміном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зображеннями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buNone/>
            </a:pPr>
            <a:endParaRPr lang="en-US" sz="3735" b="1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uk-UA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*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2019 - 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альтернативна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та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додадкова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комунікація</a:t>
            </a:r>
            <a:endParaRPr lang="uk-UA" sz="3735" b="1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 (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Ст</a:t>
            </a:r>
            <a:r>
              <a:rPr lang="uk-UA" alt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і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вен</a:t>
            </a:r>
            <a:r>
              <a:rPr lang="uk-UA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фон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Течнер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, 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Алдона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Мисаковська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buNone/>
            </a:pPr>
            <a:endParaRPr lang="en-US" sz="3735" b="1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*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2019 - 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нейропсихологічна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діагностика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і 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корекція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в 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Київському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інституті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раціонально-інтуітивної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психотерапії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“Я”, </a:t>
            </a:r>
            <a:r>
              <a:rPr lang="uk-UA" alt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(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тренер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Владислав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Князєв</a:t>
            </a:r>
            <a:r>
              <a:rPr lang="uk-UA" alt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)</a:t>
            </a:r>
          </a:p>
          <a:p>
            <a:pPr marL="0" indent="0" algn="just">
              <a:buNone/>
            </a:pPr>
            <a:endParaRPr lang="en-US" sz="3735" b="1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*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2023 - TBRI (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терапія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основана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на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взаємовідносинах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довіри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)</a:t>
            </a:r>
          </a:p>
          <a:p>
            <a:pPr marL="0" indent="0" algn="just">
              <a:buNone/>
            </a:pPr>
            <a:endParaRPr lang="en-US" sz="3735" b="1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*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2023</a:t>
            </a:r>
            <a:r>
              <a:rPr lang="uk-UA" alt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-</a:t>
            </a:r>
            <a:r>
              <a:rPr lang="uk-UA" alt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BSFT (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короткотермінова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психотерапія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зосереждена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на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прийняття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735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рішення</a:t>
            </a:r>
            <a:r>
              <a:rPr lang="en-US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)</a:t>
            </a:r>
          </a:p>
          <a:p>
            <a:pPr marL="0" indent="0" algn="just">
              <a:buNone/>
            </a:pPr>
            <a:endParaRPr lang="uk-UA" sz="3735" b="1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 algn="just">
              <a:buNone/>
            </a:pPr>
            <a:r>
              <a:rPr lang="uk-UA" sz="42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*</a:t>
            </a:r>
            <a:r>
              <a:rPr lang="uk-UA" sz="3735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  <a:sym typeface="+mn-ea"/>
              </a:rPr>
              <a:t> 2024....:) </a:t>
            </a:r>
            <a:endParaRPr lang="uk-UA" altLang="en-US" sz="3735" b="1" i="1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uk-UA" altLang="en-US" sz="2100" b="1" i="1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uk-UA" altLang="en-US" sz="2100" b="1" i="1" dirty="0" smtClean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ru-RU" sz="2100" dirty="0">
              <a:latin typeface="Bookman Old Style" panose="02050604050505020204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331749" y="3225165"/>
            <a:ext cx="3911303" cy="3826510"/>
          </a:xfrm>
          <a:solidFill>
            <a:schemeClr val="accent3">
              <a:lumMod val="20000"/>
              <a:lumOff val="80000"/>
            </a:schemeClr>
          </a:solidFill>
          <a:ln w="3175">
            <a:solidFill>
              <a:srgbClr val="FF99FF"/>
            </a:solidFill>
          </a:ln>
        </p:spPr>
        <p:txBody>
          <a:bodyPr>
            <a:normAutofit fontScale="25000" lnSpcReduction="20000"/>
          </a:bodyPr>
          <a:lstStyle/>
          <a:p>
            <a:endParaRPr lang="uk-UA" sz="1890" b="1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r>
              <a:rPr lang="uk-UA" sz="1176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Наталя КВАША</a:t>
            </a:r>
            <a:br>
              <a:rPr lang="uk-UA" sz="1176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</a:br>
            <a:r>
              <a:rPr lang="uk-UA" sz="672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методистка</a:t>
            </a:r>
            <a:r>
              <a:rPr lang="uk-UA" sz="6720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ЗМТЦСО (</a:t>
            </a:r>
            <a:r>
              <a:rPr lang="uk-UA" sz="6720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нсп</a:t>
            </a:r>
            <a:r>
              <a:rPr lang="uk-UA" sz="6720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) </a:t>
            </a:r>
            <a:r>
              <a:rPr lang="uk-UA" sz="672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викладачка</a:t>
            </a:r>
            <a:r>
              <a:rPr lang="uk-UA" sz="6720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ЗНУ (кафедра соціальної педагогіки та спеціальної освіти),</a:t>
            </a:r>
          </a:p>
          <a:p>
            <a:r>
              <a:rPr lang="uk-UA" sz="672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психологиня</a:t>
            </a:r>
            <a:r>
              <a:rPr lang="en-US" sz="6720" b="1" i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endParaRPr lang="uk-UA" sz="6720" i="1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r>
              <a:rPr lang="uk-UA" sz="5880" i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*</a:t>
            </a:r>
            <a:r>
              <a:rPr lang="en-US" sz="5880" i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експертка</a:t>
            </a:r>
            <a:r>
              <a:rPr lang="uk-UA" altLang="en-US" sz="5880" i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 з корекції  розвитку дітей</a:t>
            </a:r>
            <a:endParaRPr lang="en-US" sz="5880" i="1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r>
              <a:rPr lang="uk-UA" sz="5880" i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*</a:t>
            </a:r>
            <a:r>
              <a:rPr lang="en-US" sz="5880" i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тренерка</a:t>
            </a:r>
            <a:r>
              <a:rPr lang="uk-UA" sz="5880" i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, </a:t>
            </a:r>
            <a:r>
              <a:rPr lang="uk-UA" altLang="en-US" sz="5880" i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en-US" sz="5880" i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консультантка</a:t>
            </a:r>
            <a:r>
              <a:rPr lang="en-US" sz="5880" i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uk-UA" sz="5880" i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, </a:t>
            </a:r>
            <a:r>
              <a:rPr lang="uk-UA" altLang="en-US" sz="5880" i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спів</a:t>
            </a:r>
            <a:r>
              <a:rPr lang="en-US" sz="5880" i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організаторка</a:t>
            </a:r>
            <a:r>
              <a:rPr lang="uk-UA" altLang="en-US" sz="5880" i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, </a:t>
            </a:r>
            <a:r>
              <a:rPr lang="en-US" sz="5880" i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спікер</a:t>
            </a:r>
            <a:r>
              <a:rPr lang="uk-UA" altLang="en-US" sz="5880" i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ка</a:t>
            </a:r>
            <a:r>
              <a:rPr lang="en-US" sz="5880" i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en-US" sz="5880" i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міжнародних</a:t>
            </a:r>
            <a:r>
              <a:rPr lang="en-US" sz="5880" i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 і </a:t>
            </a:r>
            <a:r>
              <a:rPr lang="en-US" sz="5880" i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всеукраїнських</a:t>
            </a:r>
            <a:r>
              <a:rPr lang="en-US" sz="5880" i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en-US" sz="5880" i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конференцій</a:t>
            </a:r>
            <a:r>
              <a:rPr lang="en-US" sz="5880" i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endParaRPr lang="uk-UA" sz="5880" i="1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r>
              <a:rPr lang="uk-UA" sz="5880" i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*рецензентка бакалаврських, магістерських програм і  навчальних дисциплін</a:t>
            </a:r>
          </a:p>
          <a:p>
            <a:r>
              <a:rPr lang="uk-UA" sz="5880" i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*</a:t>
            </a:r>
            <a:r>
              <a:rPr lang="uk-UA" sz="5880" i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cs typeface="Times New Roman" panose="02020603050405020304" pitchFamily="18" charset="0"/>
              </a:rPr>
              <a:t>стейкхолдерка</a:t>
            </a:r>
            <a:endParaRPr lang="en-US" sz="5880" i="1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endParaRPr lang="uk-UA" sz="378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465" b="1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endParaRPr lang="ru-RU" dirty="0"/>
          </a:p>
        </p:txBody>
      </p:sp>
      <p:pic>
        <p:nvPicPr>
          <p:cNvPr id="2050" name="Picture 2" descr="C:\Users\asus\Desktop\Screenshot_20240524-140758_Telegr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1750" y="300017"/>
            <a:ext cx="2541868" cy="2700355"/>
          </a:xfrm>
          <a:prstGeom prst="rect">
            <a:avLst/>
          </a:prstGeom>
          <a:noFill/>
          <a:ln w="3175">
            <a:solidFill>
              <a:srgbClr val="FF99FF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ТЕМИ  ДЛЯ РОЗГЛЯДУ (ЧАСТИНА ПЕРША ДИСЦИПЛІНИ)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6105" y="1680215"/>
            <a:ext cx="10541036" cy="4752261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uk-UA" sz="2800" b="1" dirty="0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№1</a:t>
            </a:r>
            <a:r>
              <a:rPr lang="uk-UA" sz="2800" b="1" dirty="0" smtClean="0">
                <a:latin typeface="Bookman Old Style" panose="02050604050505020204" pitchFamily="18" charset="0"/>
              </a:rPr>
              <a:t>  </a:t>
            </a:r>
            <a:r>
              <a:rPr lang="uk-UA" sz="28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Робота з особами з посттравматичним стресовим  </a:t>
            </a:r>
          </a:p>
          <a:p>
            <a:pPr>
              <a:buNone/>
            </a:pPr>
            <a:r>
              <a:rPr lang="uk-UA" sz="28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      розладом (ПТСР).</a:t>
            </a:r>
            <a:endParaRPr lang="ru-RU" sz="2800" dirty="0" smtClean="0">
              <a:latin typeface="Bookman Old Style" panose="02050604050505020204" pitchFamily="18" charset="0"/>
            </a:endParaRPr>
          </a:p>
          <a:p>
            <a:pPr>
              <a:buNone/>
            </a:pPr>
            <a:r>
              <a:rPr lang="uk-UA" sz="2800" b="1" dirty="0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№2</a:t>
            </a:r>
            <a:r>
              <a:rPr lang="uk-UA" sz="2800" dirty="0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uk-UA" sz="2800" dirty="0" smtClean="0">
                <a:latin typeface="Bookman Old Style" panose="02050604050505020204" pitchFamily="18" charset="0"/>
              </a:rPr>
              <a:t> </a:t>
            </a:r>
            <a:r>
              <a:rPr lang="uk-UA" sz="28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Емоційне вигорання. Збереження та підтримка власного</a:t>
            </a:r>
          </a:p>
          <a:p>
            <a:pPr>
              <a:buNone/>
            </a:pPr>
            <a:r>
              <a:rPr lang="uk-UA" sz="28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      ресурсного стану.</a:t>
            </a:r>
            <a:endParaRPr lang="ru-RU" sz="2800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  <a:p>
            <a:pPr>
              <a:buNone/>
            </a:pPr>
            <a:r>
              <a:rPr lang="uk-UA" sz="28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№3</a:t>
            </a:r>
            <a:r>
              <a:rPr lang="uk-UA" sz="2800" dirty="0" smtClean="0">
                <a:latin typeface="Bookman Old Style" panose="02050604050505020204" pitchFamily="18" charset="0"/>
              </a:rPr>
              <a:t>  </a:t>
            </a:r>
            <a:r>
              <a:rPr lang="en-US" sz="28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TBRI </a:t>
            </a:r>
            <a:r>
              <a:rPr lang="uk-UA" sz="28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- терапія основана на взаємовідносинах довіри у </a:t>
            </a:r>
          </a:p>
          <a:p>
            <a:pPr>
              <a:buNone/>
            </a:pPr>
            <a:r>
              <a:rPr lang="uk-UA" sz="28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      індивідуальній і груповій роботі.</a:t>
            </a:r>
            <a:endParaRPr lang="ru-RU" sz="2800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  <a:p>
            <a:pPr>
              <a:buNone/>
            </a:pPr>
            <a:r>
              <a:rPr lang="uk-UA" sz="28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№4</a:t>
            </a:r>
            <a:r>
              <a:rPr lang="ru-RU" sz="2800" b="1" dirty="0" smtClean="0">
                <a:latin typeface="Bookman Old Style" panose="02050604050505020204" pitchFamily="18" charset="0"/>
              </a:rPr>
              <a:t>  </a:t>
            </a:r>
            <a:r>
              <a:rPr lang="ru-RU" sz="28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Альтернативна та </a:t>
            </a:r>
            <a:r>
              <a:rPr lang="ru-RU" sz="2800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додаткова</a:t>
            </a:r>
            <a:r>
              <a:rPr lang="ru-RU" sz="28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sz="2800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комунікація</a:t>
            </a:r>
            <a:r>
              <a:rPr lang="uk-UA" sz="28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–  бути </a:t>
            </a:r>
          </a:p>
          <a:p>
            <a:pPr>
              <a:buNone/>
            </a:pPr>
            <a:r>
              <a:rPr lang="uk-UA" sz="28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      почутим.</a:t>
            </a:r>
            <a:endParaRPr lang="ru-RU" sz="2800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  <a:p>
            <a:pPr>
              <a:buNone/>
            </a:pPr>
            <a:r>
              <a:rPr lang="uk-UA" sz="28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№5</a:t>
            </a:r>
            <a:r>
              <a:rPr lang="ru-RU" sz="2800" b="1" dirty="0" smtClean="0">
                <a:latin typeface="Bookman Old Style" panose="02050604050505020204" pitchFamily="18" charset="0"/>
              </a:rPr>
              <a:t>  </a:t>
            </a:r>
            <a:r>
              <a:rPr lang="ru-RU" sz="28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Жести як </a:t>
            </a:r>
            <a:r>
              <a:rPr lang="ru-RU" sz="2800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засіб</a:t>
            </a:r>
            <a:r>
              <a:rPr lang="ru-RU" sz="28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 </a:t>
            </a:r>
            <a:r>
              <a:rPr lang="ru-RU" sz="2800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комунікації</a:t>
            </a:r>
            <a:r>
              <a:rPr lang="ru-RU" sz="28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при проблемах вербального </a:t>
            </a:r>
          </a:p>
          <a:p>
            <a:pPr>
              <a:buNone/>
            </a:pPr>
            <a:r>
              <a:rPr lang="ru-RU" sz="28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      </a:t>
            </a:r>
            <a:r>
              <a:rPr lang="ru-RU" sz="2800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спілкування</a:t>
            </a:r>
            <a:r>
              <a:rPr lang="ru-RU" sz="28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.</a:t>
            </a:r>
          </a:p>
          <a:p>
            <a:pPr>
              <a:buNone/>
            </a:pPr>
            <a:r>
              <a:rPr lang="uk-UA" sz="28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№6</a:t>
            </a:r>
            <a:r>
              <a:rPr lang="uk-UA" sz="2800" b="1" dirty="0" smtClean="0">
                <a:latin typeface="Bookman Old Style" panose="02050604050505020204" pitchFamily="18" charset="0"/>
              </a:rPr>
              <a:t>  </a:t>
            </a:r>
            <a:r>
              <a:rPr lang="uk-UA" sz="28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Консультування: виявлення та узгодження запиту.</a:t>
            </a:r>
            <a:endParaRPr lang="ru-RU" sz="2800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100" b="1" dirty="0" smtClean="0">
                <a:latin typeface="Bookman Old Style" panose="02050604050505020204" pitchFamily="18" charset="0"/>
              </a:rPr>
              <a:t/>
            </a:r>
            <a:br>
              <a:rPr lang="uk-UA" sz="3100" b="1" dirty="0" smtClean="0">
                <a:latin typeface="Bookman Old Style" panose="02050604050505020204" pitchFamily="18" charset="0"/>
              </a:rPr>
            </a:br>
            <a:r>
              <a:rPr lang="uk-UA" sz="3100" b="1" dirty="0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ТЕМА №1: РОБОТА З ОСОБАМИ З ПОСТТРАВМАТИЧНИМ    СТРЕСОВИМ РОЗЛАДОМ (ПТСР)</a:t>
            </a:r>
            <a:r>
              <a:rPr lang="ru-RU" dirty="0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/>
            </a:r>
            <a:br>
              <a:rPr lang="ru-RU" dirty="0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</a:br>
            <a:endParaRPr lang="ru-RU" dirty="0" smtClean="0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0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СЬОГОДНІ ПРО:</a:t>
            </a:r>
          </a:p>
          <a:p>
            <a:pPr>
              <a:buNone/>
            </a:pPr>
            <a:r>
              <a:rPr lang="uk-UA" sz="20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1. ПТСР. </a:t>
            </a:r>
            <a:r>
              <a:rPr lang="uk-UA" sz="2000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Психотравмуюча</a:t>
            </a:r>
            <a:r>
              <a:rPr lang="uk-UA" sz="20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подія.</a:t>
            </a:r>
          </a:p>
          <a:p>
            <a:pPr>
              <a:buNone/>
            </a:pPr>
            <a:r>
              <a:rPr lang="uk-UA" sz="20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2. Початок: час, термін, стан.</a:t>
            </a:r>
          </a:p>
          <a:p>
            <a:pPr>
              <a:buNone/>
            </a:pPr>
            <a:r>
              <a:rPr lang="uk-UA" sz="20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3. Прояви та форма.</a:t>
            </a:r>
          </a:p>
          <a:p>
            <a:pPr>
              <a:buNone/>
            </a:pPr>
            <a:r>
              <a:rPr lang="uk-UA" sz="20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4. Допомога у подоланні стану, запобігання наслідкам.</a:t>
            </a:r>
          </a:p>
          <a:p>
            <a:pPr>
              <a:buNone/>
            </a:pPr>
            <a:r>
              <a:rPr lang="uk-UA" sz="20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5. Прояви ПТСР у дітей.</a:t>
            </a:r>
          </a:p>
          <a:p>
            <a:pPr>
              <a:buNone/>
            </a:pPr>
            <a:r>
              <a:rPr lang="uk-UA" sz="20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6. Симптоми у дітей віком до 6 років.</a:t>
            </a:r>
          </a:p>
          <a:p>
            <a:pPr>
              <a:buNone/>
            </a:pPr>
            <a:r>
              <a:rPr lang="uk-UA" sz="20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7. Робота з дорослими та дітьми: спільне та відмінне.</a:t>
            </a:r>
          </a:p>
        </p:txBody>
      </p:sp>
      <p:pic>
        <p:nvPicPr>
          <p:cNvPr id="2050" name="Picture 2" descr="C:\Users\asus\Desktop\images (1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002086" y="2457442"/>
            <a:ext cx="4080296" cy="2996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ПОСТТРАВИАТИЧНИЙ СТРЕСОВИЙ РОЗЛАД (ПТСР) </a:t>
            </a:r>
            <a:r>
              <a:rPr lang="uk-UA" sz="28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-</a:t>
            </a:r>
            <a:r>
              <a:rPr lang="uk-UA" sz="2800" b="1" dirty="0" smtClean="0">
                <a:latin typeface="Bookman Old Style" panose="02050604050505020204" pitchFamily="18" charset="0"/>
              </a:rPr>
              <a:t> </a:t>
            </a:r>
            <a:r>
              <a:rPr lang="uk-UA" sz="28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розлад, який може розвиватися у людини, яка зустрілася з </a:t>
            </a:r>
            <a:r>
              <a:rPr lang="uk-UA" sz="2800" b="1" dirty="0" err="1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психотравмуючою</a:t>
            </a:r>
            <a:r>
              <a:rPr lang="uk-UA" sz="28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подією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ru-RU" b="1" dirty="0" smtClean="0">
              <a:latin typeface="Bookman Old Style" panose="02050604050505020204" pitchFamily="18" charset="0"/>
            </a:endParaRPr>
          </a:p>
          <a:p>
            <a:pPr>
              <a:buNone/>
            </a:pPr>
            <a:r>
              <a:rPr lang="ru-RU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є</a:t>
            </a:r>
            <a:r>
              <a:rPr lang="ru-RU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результатом того, </a:t>
            </a:r>
            <a:r>
              <a:rPr lang="ru-RU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що</a:t>
            </a:r>
            <a:r>
              <a:rPr lang="ru-RU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</a:p>
          <a:p>
            <a:pPr>
              <a:buNone/>
            </a:pPr>
            <a:r>
              <a:rPr lang="ru-RU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людина</a:t>
            </a:r>
            <a:r>
              <a:rPr lang="ru-RU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пережила, стала </a:t>
            </a:r>
          </a:p>
          <a:p>
            <a:pPr>
              <a:buNone/>
            </a:pPr>
            <a:r>
              <a:rPr lang="ru-RU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свідком</a:t>
            </a:r>
            <a:r>
              <a:rPr lang="ru-RU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або</a:t>
            </a:r>
            <a:r>
              <a:rPr lang="ru-RU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дізналася</a:t>
            </a:r>
            <a:r>
              <a:rPr lang="ru-RU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про</a:t>
            </a:r>
          </a:p>
          <a:p>
            <a:pPr>
              <a:buNone/>
            </a:pPr>
            <a:r>
              <a:rPr lang="ru-RU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події</a:t>
            </a:r>
            <a:r>
              <a:rPr lang="ru-RU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, </a:t>
            </a:r>
            <a:r>
              <a:rPr lang="ru-RU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що</a:t>
            </a:r>
            <a:r>
              <a:rPr lang="ru-RU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травмували</a:t>
            </a:r>
            <a:r>
              <a:rPr lang="ru-RU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, </a:t>
            </a:r>
            <a:r>
              <a:rPr lang="ru-RU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які</a:t>
            </a:r>
            <a:endParaRPr lang="ru-RU" b="1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  <a:p>
            <a:pPr>
              <a:buNone/>
            </a:pPr>
            <a:r>
              <a:rPr lang="ru-RU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могли </a:t>
            </a:r>
            <a:r>
              <a:rPr lang="ru-RU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призвести</a:t>
            </a:r>
            <a:r>
              <a:rPr lang="ru-RU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</a:p>
          <a:p>
            <a:pPr>
              <a:buNone/>
            </a:pPr>
            <a:r>
              <a:rPr lang="ru-RU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до </a:t>
            </a:r>
            <a:r>
              <a:rPr lang="ru-RU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смерті</a:t>
            </a:r>
            <a:r>
              <a:rPr lang="ru-RU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або</a:t>
            </a:r>
            <a:r>
              <a:rPr lang="ru-RU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серйозних</a:t>
            </a:r>
            <a:r>
              <a:rPr lang="ru-RU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</a:p>
          <a:p>
            <a:pPr>
              <a:buNone/>
            </a:pPr>
            <a:r>
              <a:rPr lang="ru-RU" b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пошкоджень</a:t>
            </a:r>
            <a:endParaRPr lang="ru-RU" b="1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  <a:p>
            <a:pPr>
              <a:buNone/>
            </a:pPr>
            <a:r>
              <a:rPr lang="uk-UA" dirty="0" smtClean="0"/>
              <a:t>	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2" name="Content Placeholder 1" descr="Без названия (1)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68912" y="2586992"/>
            <a:ext cx="4570510" cy="28708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ПСИХОТРАВМУЮЧА  ПОДІЯ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576105" y="1680215"/>
            <a:ext cx="5756436" cy="475226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небезпечна ситуація для </a:t>
            </a:r>
          </a:p>
          <a:p>
            <a:pPr>
              <a:buNone/>
            </a:pPr>
            <a:r>
              <a:rPr lang="uk-UA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життя та здоров’я людини,</a:t>
            </a:r>
          </a:p>
          <a:p>
            <a:pPr>
              <a:buNone/>
            </a:pPr>
            <a:r>
              <a:rPr lang="uk-UA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супроводжуватися </a:t>
            </a:r>
          </a:p>
          <a:p>
            <a:pPr>
              <a:buNone/>
            </a:pPr>
            <a:r>
              <a:rPr lang="uk-UA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відчуттям</a:t>
            </a:r>
          </a:p>
          <a:p>
            <a:pPr>
              <a:buNone/>
            </a:pPr>
            <a:r>
              <a:rPr lang="uk-UA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безсилля, </a:t>
            </a:r>
          </a:p>
          <a:p>
            <a:pPr>
              <a:buNone/>
            </a:pPr>
            <a:r>
              <a:rPr lang="uk-UA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страху, </a:t>
            </a:r>
          </a:p>
          <a:p>
            <a:pPr>
              <a:buNone/>
            </a:pPr>
            <a:r>
              <a:rPr lang="uk-UA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жахливими картинами </a:t>
            </a:r>
          </a:p>
          <a:p>
            <a:pPr>
              <a:buNone/>
            </a:pPr>
            <a:r>
              <a:rPr lang="uk-UA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(військові або  бойові дії, </a:t>
            </a:r>
          </a:p>
          <a:p>
            <a:pPr>
              <a:buNone/>
            </a:pPr>
            <a:r>
              <a:rPr lang="uk-UA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терористичні  акти, вбивства, </a:t>
            </a:r>
          </a:p>
          <a:p>
            <a:pPr>
              <a:buNone/>
            </a:pPr>
            <a:r>
              <a:rPr lang="uk-UA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сексуальне або фізичне </a:t>
            </a:r>
          </a:p>
          <a:p>
            <a:pPr>
              <a:buNone/>
            </a:pPr>
            <a:r>
              <a:rPr lang="uk-UA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насильство,  ДТП тощо</a:t>
            </a:r>
          </a:p>
        </p:txBody>
      </p:sp>
      <p:pic>
        <p:nvPicPr>
          <p:cNvPr id="1026" name="Picture 2" descr="C:\Users\asus\Desktop\image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757523" y="2243128"/>
            <a:ext cx="4465952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ВПЛИВАЄ НА РІВЕНЬ ТРАВМАТИЧНОСТІ ПОДІЇ</a:t>
            </a:r>
            <a:r>
              <a:rPr lang="ru-RU" sz="40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</a:rPr>
              <a:t>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ru-RU" b="1" dirty="0" err="1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Раптовість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та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непередбачуваність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;</a:t>
            </a:r>
          </a:p>
          <a:p>
            <a:pPr lvl="0">
              <a:buNone/>
            </a:pPr>
            <a:r>
              <a:rPr lang="ru-RU" b="1" dirty="0" err="1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Тривалість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та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повторюваність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;</a:t>
            </a:r>
          </a:p>
          <a:p>
            <a:pPr lvl="0">
              <a:buNone/>
            </a:pPr>
            <a:r>
              <a:rPr lang="ru-RU" b="1" dirty="0" err="1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Відсутність</a:t>
            </a:r>
            <a:r>
              <a:rPr lang="ru-RU" b="1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контролю</a:t>
            </a:r>
            <a:r>
              <a:rPr lang="ru-RU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,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почуття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</a:p>
          <a:p>
            <a:pPr lvl="0">
              <a:buNone/>
            </a:pP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безпорадності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;</a:t>
            </a:r>
          </a:p>
          <a:p>
            <a:pPr lvl="0">
              <a:buNone/>
            </a:pPr>
            <a:r>
              <a:rPr lang="ru-RU" b="1" dirty="0" err="1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Наявність</a:t>
            </a:r>
            <a:r>
              <a:rPr lang="ru-RU" b="1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b="1" dirty="0" err="1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ризику</a:t>
            </a:r>
            <a:r>
              <a:rPr lang="ru-RU" b="1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b="1" dirty="0" err="1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смерті</a:t>
            </a:r>
            <a:r>
              <a:rPr lang="ru-RU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та</a:t>
            </a:r>
          </a:p>
          <a:p>
            <a:pPr lvl="0">
              <a:buNone/>
            </a:pP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фізичних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ушкоджень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, для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самої</a:t>
            </a:r>
            <a:endParaRPr lang="ru-RU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  <a:p>
            <a:pPr lvl="0">
              <a:buNone/>
            </a:pP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людини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,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її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близьких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чи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соціально</a:t>
            </a:r>
            <a:endParaRPr lang="ru-RU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  <a:p>
            <a:pPr lvl="0">
              <a:buNone/>
            </a:pP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незахищених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груп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(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наприклад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, </a:t>
            </a:r>
          </a:p>
          <a:p>
            <a:pPr lvl="0">
              <a:buNone/>
            </a:pP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дітей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та людей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похилого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віку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);</a:t>
            </a:r>
          </a:p>
          <a:p>
            <a:pPr lvl="0">
              <a:buNone/>
            </a:pPr>
            <a:r>
              <a:rPr lang="ru-RU" b="1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Примус до </a:t>
            </a:r>
            <a:r>
              <a:rPr lang="ru-RU" b="1" dirty="0" err="1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порушення</a:t>
            </a:r>
            <a:r>
              <a:rPr lang="ru-RU" b="1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норм</a:t>
            </a:r>
            <a:r>
              <a:rPr lang="ru-RU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</a:p>
          <a:p>
            <a:pPr lvl="0">
              <a:buNone/>
            </a:pPr>
            <a:r>
              <a:rPr lang="ru-RU" b="1" dirty="0" err="1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Моралі</a:t>
            </a:r>
            <a:r>
              <a:rPr lang="ru-RU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важливих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особистих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</a:p>
          <a:p>
            <a:pPr lvl="0">
              <a:buNone/>
            </a:pP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переконань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</a:p>
          <a:p>
            <a:pPr lvl="0">
              <a:buNone/>
            </a:pP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та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цінностей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;</a:t>
            </a:r>
          </a:p>
          <a:p>
            <a:pPr lvl="0">
              <a:buNone/>
            </a:pP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Приниження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особистості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.</a:t>
            </a:r>
          </a:p>
          <a:p>
            <a:endParaRPr lang="ru-RU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</p:txBody>
      </p:sp>
      <p:pic>
        <p:nvPicPr>
          <p:cNvPr id="2052" name="Picture 4" descr="C:\Users\asus\Desktop\Без названия (1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348903" y="2386006"/>
            <a:ext cx="4739362" cy="34493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06" y="288370"/>
            <a:ext cx="10369868" cy="88318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Bookman Old Style" panose="02050604050505020204" pitchFamily="18" charset="0"/>
              </a:rPr>
              <a:t/>
            </a:r>
            <a:br>
              <a:rPr lang="ru-RU" b="1" dirty="0" smtClean="0">
                <a:latin typeface="Bookman Old Style" panose="02050604050505020204" pitchFamily="18" charset="0"/>
              </a:rPr>
            </a:br>
            <a:r>
              <a:rPr lang="ru-RU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ПОЧОЧАТОК: час, </a:t>
            </a:r>
            <a:r>
              <a:rPr lang="ru-RU" b="1" dirty="0" err="1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термін</a:t>
            </a:r>
            <a:r>
              <a:rPr lang="ru-RU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, стан</a:t>
            </a:r>
            <a:r>
              <a:rPr lang="ru-RU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/>
            </a:r>
            <a:br>
              <a:rPr lang="ru-RU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</a:br>
            <a:endParaRPr lang="ru-RU" dirty="0" smtClean="0">
              <a:gradFill>
                <a:gsLst>
                  <a:gs pos="0">
                    <a:srgbClr val="14CD68"/>
                  </a:gs>
                  <a:gs pos="100000">
                    <a:srgbClr val="035C7D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ПОЧАТОК ПРОЯВЛЕННЯ</a:t>
            </a:r>
            <a:r>
              <a:rPr lang="ru-RU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протягом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перших 3-х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місяців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після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травматичної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події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,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але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не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пізніше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року</a:t>
            </a:r>
          </a:p>
          <a:p>
            <a:r>
              <a:rPr lang="ru-RU" b="1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ОДУЖУЄ БІЛЬШІСТЬ ТИХ, ХТО СТРАЖДАЄ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протягом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першого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року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після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події</a:t>
            </a:r>
            <a:endParaRPr lang="ru-RU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  <a:p>
            <a:r>
              <a:rPr lang="ru-RU" b="1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ВАРТО ЗВЕРНУТИСЯ ЗА ПРОФЕСІЙНОЮ ДОПОМОГОЮ</a:t>
            </a:r>
            <a:r>
              <a:rPr lang="ru-RU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якщо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ПТСР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триває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понад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6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місяців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після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травмуючої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події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й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стан не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покращується</a:t>
            </a:r>
            <a:endParaRPr lang="ru-RU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  <a:p>
            <a:pPr lvl="0"/>
            <a:r>
              <a:rPr lang="ru-RU" b="1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ПОВТОРНЕ ПЕРЕЖИВАННЯ  </a:t>
            </a:r>
            <a:r>
              <a:rPr lang="ru-RU" b="1" dirty="0" err="1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травматичного</a:t>
            </a:r>
            <a:r>
              <a:rPr lang="ru-RU" b="1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b="1" dirty="0" err="1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досвіду</a:t>
            </a:r>
            <a:r>
              <a:rPr lang="ru-RU" b="1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виявляється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у</a:t>
            </a:r>
            <a:r>
              <a:rPr lang="ru-RU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сильних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реакціях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: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серцебиття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,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пітливість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,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порушення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сну,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нічні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кошмари</a:t>
            </a:r>
            <a:r>
              <a:rPr lang="ru-RU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тощо</a:t>
            </a:r>
            <a:endParaRPr lang="ru-RU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  <a:p>
            <a:endParaRPr lang="ru-RU" dirty="0" smtClean="0">
              <a:latin typeface="Bookman Old Style" panose="02050604050505020204" pitchFamily="18" charset="0"/>
            </a:endParaRPr>
          </a:p>
          <a:p>
            <a:endParaRPr lang="ru-RU" dirty="0"/>
          </a:p>
        </p:txBody>
      </p:sp>
      <p:pic>
        <p:nvPicPr>
          <p:cNvPr id="3075" name="Picture 3" descr="C:\Users\asus\Desktop\images (6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544857" y="2314568"/>
            <a:ext cx="4336146" cy="28454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672</Words>
  <Application>WPS Presentation</Application>
  <PresentationFormat>Произвольный</PresentationFormat>
  <Paragraphs>167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ЗАПОРІЗЬКИЙ  НАЦІОНАЛЬНИЙ  УНІВЕРСИТЕТ КАФЕДРА СОЦІАЛЬНОЇ ПЕДАГОГІКИ ТА СПЕЦІАЛЬНОЇ ОСВІТИ 2024    НАВЧАЛЬНА ДИСЦИПЛІНА: ЛОГОКОРЕКЦІЙНА РОБОТА В УМОВАХ ПІСЛЯВОЄННОЇ ВІДБУДОВИ КРАЇНИ  </vt:lpstr>
      <vt:lpstr>  МЕТА  НАВЧАЛЬНОЇ ДИСЦИПЛІНИ  </vt:lpstr>
      <vt:lpstr>Слайд 3</vt:lpstr>
      <vt:lpstr>ТЕМИ  ДЛЯ РОЗГЛЯДУ (ЧАСТИНА ПЕРША ДИСЦИПЛІНИ)</vt:lpstr>
      <vt:lpstr> ТЕМА №1: РОБОТА З ОСОБАМИ З ПОСТТРАВМАТИЧНИМ    СТРЕСОВИМ РОЗЛАДОМ (ПТСР) </vt:lpstr>
      <vt:lpstr>ПОСТТРАВИАТИЧНИЙ СТРЕСОВИЙ РОЗЛАД (ПТСР) - розлад, який може розвиватися у людини, яка зустрілася з психотравмуючою подією</vt:lpstr>
      <vt:lpstr>ПСИХОТРАВМУЮЧА  ПОДІЯ</vt:lpstr>
      <vt:lpstr>ВПЛИВАЄ НА РІВЕНЬ ТРАВМАТИЧНОСТІ ПОДІЇ:</vt:lpstr>
      <vt:lpstr> ПОЧОЧАТОК: час, термін, стан </vt:lpstr>
      <vt:lpstr>ПРОЯВИ та ФОРМА</vt:lpstr>
      <vt:lpstr>ДОПОМОГА  У ПОДОЛАННІ СТАНУ, ЗАПОБІГАННЯ НАСЛІДКАМ</vt:lpstr>
      <vt:lpstr>СИМПТОМИ У ДІТЕЙ ВІКОМ ДО 6 РОКІВ </vt:lpstr>
      <vt:lpstr>РОБОТА З ДОРОСЛИМИ І ДІТЬМИ: спільне та відмінне</vt:lpstr>
      <vt:lpstr>ЗАВДАННЯ на практичне заняття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</dc:title>
  <dc:creator>asus</dc:creator>
  <cp:lastModifiedBy>asus</cp:lastModifiedBy>
  <cp:revision>124</cp:revision>
  <dcterms:created xsi:type="dcterms:W3CDTF">2024-08-26T05:26:00Z</dcterms:created>
  <dcterms:modified xsi:type="dcterms:W3CDTF">2024-09-11T07:09:36Z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762C51984C4B48EBBCDAFA6C340D0C02_12</vt:lpwstr>
  </property>
  <property fmtid="{D5CDD505-2E9C-101B-9397-08002B2CF9AE}" pid="3" name="KSOProductBuildVer">
    <vt:lpwstr>1033-12.2.0.13472</vt:lpwstr>
  </property>
</Properties>
</file>