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1020"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63740E-96EA-43A4-81BE-BAB12F4C72D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uk-UA"/>
        </a:p>
      </dgm:t>
    </dgm:pt>
    <dgm:pt modelId="{63CBE954-5D93-4126-BBF3-B05AB0408987}">
      <dgm:prSet phldrT="[Текст]" custT="1"/>
      <dgm:spPr/>
      <dgm:t>
        <a:bodyPr/>
        <a:lstStyle/>
        <a:p>
          <a:r>
            <a:rPr lang="uk-UA" sz="3600" b="1" dirty="0" smtClean="0"/>
            <a:t>Види маркетингових досліджень</a:t>
          </a:r>
          <a:endParaRPr lang="uk-UA" sz="3600" b="1" dirty="0"/>
        </a:p>
      </dgm:t>
    </dgm:pt>
    <dgm:pt modelId="{19664BC8-EF3B-4FC3-AA67-A75C6FC96B63}" type="parTrans" cxnId="{EE5FD1C8-CFE3-446C-9E02-0EF4A44547A0}">
      <dgm:prSet/>
      <dgm:spPr/>
      <dgm:t>
        <a:bodyPr/>
        <a:lstStyle/>
        <a:p>
          <a:endParaRPr lang="uk-UA"/>
        </a:p>
      </dgm:t>
    </dgm:pt>
    <dgm:pt modelId="{D2B3E5E4-CFEA-4EB7-B69D-C990C642F317}" type="sibTrans" cxnId="{EE5FD1C8-CFE3-446C-9E02-0EF4A44547A0}">
      <dgm:prSet/>
      <dgm:spPr/>
      <dgm:t>
        <a:bodyPr/>
        <a:lstStyle/>
        <a:p>
          <a:endParaRPr lang="uk-UA"/>
        </a:p>
      </dgm:t>
    </dgm:pt>
    <dgm:pt modelId="{5DFCC478-DFEB-43EF-998B-F5D1EE369FF4}" type="asst">
      <dgm:prSet phldrT="[Текст]"/>
      <dgm:spPr/>
      <dgm:t>
        <a:bodyPr/>
        <a:lstStyle/>
        <a:p>
          <a:r>
            <a:rPr lang="uk-UA" dirty="0" smtClean="0"/>
            <a:t>Кабінетні дослідження</a:t>
          </a:r>
          <a:endParaRPr lang="uk-UA" dirty="0"/>
        </a:p>
      </dgm:t>
    </dgm:pt>
    <dgm:pt modelId="{97CA6225-3F65-4D48-ACED-E0E7E34C77A7}" type="parTrans" cxnId="{094C96DA-A2C4-4025-95DF-8DABAEABB3B3}">
      <dgm:prSet/>
      <dgm:spPr/>
      <dgm:t>
        <a:bodyPr/>
        <a:lstStyle/>
        <a:p>
          <a:endParaRPr lang="uk-UA"/>
        </a:p>
      </dgm:t>
    </dgm:pt>
    <dgm:pt modelId="{028768C2-79A5-4770-B4E8-1CD8AB7F9211}" type="sibTrans" cxnId="{094C96DA-A2C4-4025-95DF-8DABAEABB3B3}">
      <dgm:prSet/>
      <dgm:spPr/>
      <dgm:t>
        <a:bodyPr/>
        <a:lstStyle/>
        <a:p>
          <a:endParaRPr lang="uk-UA"/>
        </a:p>
      </dgm:t>
    </dgm:pt>
    <dgm:pt modelId="{1D53236D-6945-45BE-BE0C-45834141B2FD}">
      <dgm:prSet phldrT="[Текст]"/>
      <dgm:spPr/>
      <dgm:t>
        <a:bodyPr/>
        <a:lstStyle/>
        <a:p>
          <a:r>
            <a:rPr lang="uk-UA" dirty="0" smtClean="0"/>
            <a:t>Метод пробного продажу</a:t>
          </a:r>
          <a:endParaRPr lang="uk-UA" dirty="0"/>
        </a:p>
      </dgm:t>
    </dgm:pt>
    <dgm:pt modelId="{90C90923-EE0B-4C89-BB3D-F2570F1C1722}" type="parTrans" cxnId="{94091966-ECC3-4CAB-885B-B3F06F412D67}">
      <dgm:prSet/>
      <dgm:spPr/>
      <dgm:t>
        <a:bodyPr/>
        <a:lstStyle/>
        <a:p>
          <a:endParaRPr lang="uk-UA"/>
        </a:p>
      </dgm:t>
    </dgm:pt>
    <dgm:pt modelId="{8254834C-9FB5-40E4-B76E-9B10EA0D3767}" type="sibTrans" cxnId="{94091966-ECC3-4CAB-885B-B3F06F412D67}">
      <dgm:prSet/>
      <dgm:spPr/>
      <dgm:t>
        <a:bodyPr/>
        <a:lstStyle/>
        <a:p>
          <a:endParaRPr lang="uk-UA"/>
        </a:p>
      </dgm:t>
    </dgm:pt>
    <dgm:pt modelId="{6BAA2DED-AF3C-4BAF-8F44-F36F1E56DD00}">
      <dgm:prSet phldrT="[Текст]"/>
      <dgm:spPr/>
      <dgm:t>
        <a:bodyPr/>
        <a:lstStyle/>
        <a:p>
          <a:r>
            <a:rPr lang="uk-UA" dirty="0" smtClean="0"/>
            <a:t>Панельні дослідження</a:t>
          </a:r>
          <a:endParaRPr lang="uk-UA" dirty="0"/>
        </a:p>
      </dgm:t>
    </dgm:pt>
    <dgm:pt modelId="{87837324-0055-46D3-B0D4-6248C13D488A}" type="parTrans" cxnId="{43303819-DA9F-4653-A205-BE61DA06735C}">
      <dgm:prSet/>
      <dgm:spPr/>
      <dgm:t>
        <a:bodyPr/>
        <a:lstStyle/>
        <a:p>
          <a:endParaRPr lang="uk-UA"/>
        </a:p>
      </dgm:t>
    </dgm:pt>
    <dgm:pt modelId="{6F9B4EE6-C420-48E3-8D3D-194BA7C81BEB}" type="sibTrans" cxnId="{43303819-DA9F-4653-A205-BE61DA06735C}">
      <dgm:prSet/>
      <dgm:spPr/>
      <dgm:t>
        <a:bodyPr/>
        <a:lstStyle/>
        <a:p>
          <a:endParaRPr lang="uk-UA"/>
        </a:p>
      </dgm:t>
    </dgm:pt>
    <dgm:pt modelId="{5949C6C8-F785-4E0F-AD60-E46C75EA16E9}">
      <dgm:prSet phldrT="[Текст]"/>
      <dgm:spPr/>
      <dgm:t>
        <a:bodyPr/>
        <a:lstStyle/>
        <a:p>
          <a:r>
            <a:rPr lang="uk-UA" dirty="0" smtClean="0"/>
            <a:t>Метод фокус- груп</a:t>
          </a:r>
          <a:endParaRPr lang="uk-UA" dirty="0"/>
        </a:p>
      </dgm:t>
    </dgm:pt>
    <dgm:pt modelId="{82BFD7CD-2620-4E68-BE64-FFADF77F9B72}" type="parTrans" cxnId="{96F087B4-AD5D-4464-8C08-60D902E4ACCC}">
      <dgm:prSet/>
      <dgm:spPr/>
      <dgm:t>
        <a:bodyPr/>
        <a:lstStyle/>
        <a:p>
          <a:endParaRPr lang="uk-UA"/>
        </a:p>
      </dgm:t>
    </dgm:pt>
    <dgm:pt modelId="{24F51370-A89D-46DB-B364-CA2275CAF1D0}" type="sibTrans" cxnId="{96F087B4-AD5D-4464-8C08-60D902E4ACCC}">
      <dgm:prSet/>
      <dgm:spPr/>
      <dgm:t>
        <a:bodyPr/>
        <a:lstStyle/>
        <a:p>
          <a:endParaRPr lang="uk-UA"/>
        </a:p>
      </dgm:t>
    </dgm:pt>
    <dgm:pt modelId="{1A915BCE-65D2-47D3-896E-A5D0721DE7AC}" type="asst">
      <dgm:prSet/>
      <dgm:spPr/>
      <dgm:t>
        <a:bodyPr/>
        <a:lstStyle/>
        <a:p>
          <a:r>
            <a:rPr lang="uk-UA" dirty="0" smtClean="0"/>
            <a:t>Польові дослідження</a:t>
          </a:r>
          <a:endParaRPr lang="uk-UA" dirty="0"/>
        </a:p>
      </dgm:t>
    </dgm:pt>
    <dgm:pt modelId="{87EBC609-85F3-4195-B1E3-40690BAB7E50}" type="parTrans" cxnId="{87FBDB6B-5A0B-4EAC-9BCD-613DE4836594}">
      <dgm:prSet/>
      <dgm:spPr/>
      <dgm:t>
        <a:bodyPr/>
        <a:lstStyle/>
        <a:p>
          <a:endParaRPr lang="uk-UA"/>
        </a:p>
      </dgm:t>
    </dgm:pt>
    <dgm:pt modelId="{73665BB7-564D-41DA-B515-D97AB35045A9}" type="sibTrans" cxnId="{87FBDB6B-5A0B-4EAC-9BCD-613DE4836594}">
      <dgm:prSet/>
      <dgm:spPr/>
      <dgm:t>
        <a:bodyPr/>
        <a:lstStyle/>
        <a:p>
          <a:endParaRPr lang="uk-UA"/>
        </a:p>
      </dgm:t>
    </dgm:pt>
    <dgm:pt modelId="{CB451248-2D53-426E-BDBC-657B6C082F5F}">
      <dgm:prSet/>
      <dgm:spPr/>
      <dgm:t>
        <a:bodyPr/>
        <a:lstStyle/>
        <a:p>
          <a:r>
            <a:rPr lang="uk-UA" dirty="0" smtClean="0"/>
            <a:t>Ділові контакти</a:t>
          </a:r>
          <a:endParaRPr lang="uk-UA" dirty="0"/>
        </a:p>
      </dgm:t>
    </dgm:pt>
    <dgm:pt modelId="{55114378-4D3A-4F16-85C2-58A39B085697}" type="parTrans" cxnId="{73906742-A50C-4AC9-ADD7-5DFCA9EDB124}">
      <dgm:prSet/>
      <dgm:spPr/>
      <dgm:t>
        <a:bodyPr/>
        <a:lstStyle/>
        <a:p>
          <a:endParaRPr lang="uk-UA"/>
        </a:p>
      </dgm:t>
    </dgm:pt>
    <dgm:pt modelId="{5D3F99D7-DDA9-456D-9D11-02ED50224701}" type="sibTrans" cxnId="{73906742-A50C-4AC9-ADD7-5DFCA9EDB124}">
      <dgm:prSet/>
      <dgm:spPr/>
      <dgm:t>
        <a:bodyPr/>
        <a:lstStyle/>
        <a:p>
          <a:endParaRPr lang="uk-UA"/>
        </a:p>
      </dgm:t>
    </dgm:pt>
    <dgm:pt modelId="{B0EB9D3A-EE22-4478-AC9B-5784AFE3AD96}" type="pres">
      <dgm:prSet presAssocID="{EC63740E-96EA-43A4-81BE-BAB12F4C72D4}" presName="hierChild1" presStyleCnt="0">
        <dgm:presLayoutVars>
          <dgm:orgChart val="1"/>
          <dgm:chPref val="1"/>
          <dgm:dir/>
          <dgm:animOne val="branch"/>
          <dgm:animLvl val="lvl"/>
          <dgm:resizeHandles/>
        </dgm:presLayoutVars>
      </dgm:prSet>
      <dgm:spPr/>
      <dgm:t>
        <a:bodyPr/>
        <a:lstStyle/>
        <a:p>
          <a:endParaRPr lang="uk-UA"/>
        </a:p>
      </dgm:t>
    </dgm:pt>
    <dgm:pt modelId="{6420AD61-78BA-4018-9421-EB6FB2091EFD}" type="pres">
      <dgm:prSet presAssocID="{63CBE954-5D93-4126-BBF3-B05AB0408987}" presName="hierRoot1" presStyleCnt="0">
        <dgm:presLayoutVars>
          <dgm:hierBranch val="init"/>
        </dgm:presLayoutVars>
      </dgm:prSet>
      <dgm:spPr/>
    </dgm:pt>
    <dgm:pt modelId="{DB05AEE2-52C7-4C0B-8EAB-6B4C0B6657EA}" type="pres">
      <dgm:prSet presAssocID="{63CBE954-5D93-4126-BBF3-B05AB0408987}" presName="rootComposite1" presStyleCnt="0"/>
      <dgm:spPr/>
    </dgm:pt>
    <dgm:pt modelId="{2392776F-56F2-474F-928E-DE7AAF5833D6}" type="pres">
      <dgm:prSet presAssocID="{63CBE954-5D93-4126-BBF3-B05AB0408987}" presName="rootText1" presStyleLbl="node0" presStyleIdx="0" presStyleCnt="1" custScaleX="319980" custScaleY="210617">
        <dgm:presLayoutVars>
          <dgm:chPref val="3"/>
        </dgm:presLayoutVars>
      </dgm:prSet>
      <dgm:spPr/>
      <dgm:t>
        <a:bodyPr/>
        <a:lstStyle/>
        <a:p>
          <a:endParaRPr lang="uk-UA"/>
        </a:p>
      </dgm:t>
    </dgm:pt>
    <dgm:pt modelId="{36D425C6-8633-4C10-8566-128E3080B093}" type="pres">
      <dgm:prSet presAssocID="{63CBE954-5D93-4126-BBF3-B05AB0408987}" presName="rootConnector1" presStyleLbl="node1" presStyleIdx="0" presStyleCnt="0"/>
      <dgm:spPr/>
      <dgm:t>
        <a:bodyPr/>
        <a:lstStyle/>
        <a:p>
          <a:endParaRPr lang="uk-UA"/>
        </a:p>
      </dgm:t>
    </dgm:pt>
    <dgm:pt modelId="{DABBA3A2-D138-4219-9A4F-B10440971794}" type="pres">
      <dgm:prSet presAssocID="{63CBE954-5D93-4126-BBF3-B05AB0408987}" presName="hierChild2" presStyleCnt="0"/>
      <dgm:spPr/>
    </dgm:pt>
    <dgm:pt modelId="{04BD6A35-C713-4454-AF71-F71EFFA25111}" type="pres">
      <dgm:prSet presAssocID="{90C90923-EE0B-4C89-BB3D-F2570F1C1722}" presName="Name37" presStyleLbl="parChTrans1D2" presStyleIdx="0" presStyleCnt="6"/>
      <dgm:spPr/>
      <dgm:t>
        <a:bodyPr/>
        <a:lstStyle/>
        <a:p>
          <a:endParaRPr lang="uk-UA"/>
        </a:p>
      </dgm:t>
    </dgm:pt>
    <dgm:pt modelId="{6BF0BD78-EAEF-4097-9451-716DD53D2F6C}" type="pres">
      <dgm:prSet presAssocID="{1D53236D-6945-45BE-BE0C-45834141B2FD}" presName="hierRoot2" presStyleCnt="0">
        <dgm:presLayoutVars>
          <dgm:hierBranch val="init"/>
        </dgm:presLayoutVars>
      </dgm:prSet>
      <dgm:spPr/>
    </dgm:pt>
    <dgm:pt modelId="{F6FE0C79-C12C-4BA6-A2E9-1B3343E36BDC}" type="pres">
      <dgm:prSet presAssocID="{1D53236D-6945-45BE-BE0C-45834141B2FD}" presName="rootComposite" presStyleCnt="0"/>
      <dgm:spPr/>
    </dgm:pt>
    <dgm:pt modelId="{79517E94-B141-4552-9C2A-18A498B3B4A3}" type="pres">
      <dgm:prSet presAssocID="{1D53236D-6945-45BE-BE0C-45834141B2FD}" presName="rootText" presStyleLbl="node2" presStyleIdx="0" presStyleCnt="4">
        <dgm:presLayoutVars>
          <dgm:chPref val="3"/>
        </dgm:presLayoutVars>
      </dgm:prSet>
      <dgm:spPr/>
      <dgm:t>
        <a:bodyPr/>
        <a:lstStyle/>
        <a:p>
          <a:endParaRPr lang="uk-UA"/>
        </a:p>
      </dgm:t>
    </dgm:pt>
    <dgm:pt modelId="{5311FF83-100D-4109-9E66-FB64E5A2849B}" type="pres">
      <dgm:prSet presAssocID="{1D53236D-6945-45BE-BE0C-45834141B2FD}" presName="rootConnector" presStyleLbl="node2" presStyleIdx="0" presStyleCnt="4"/>
      <dgm:spPr/>
      <dgm:t>
        <a:bodyPr/>
        <a:lstStyle/>
        <a:p>
          <a:endParaRPr lang="uk-UA"/>
        </a:p>
      </dgm:t>
    </dgm:pt>
    <dgm:pt modelId="{D6550361-8C59-4609-BF95-B741ACAE4E23}" type="pres">
      <dgm:prSet presAssocID="{1D53236D-6945-45BE-BE0C-45834141B2FD}" presName="hierChild4" presStyleCnt="0"/>
      <dgm:spPr/>
    </dgm:pt>
    <dgm:pt modelId="{F9CE0453-FF0B-4552-BF8F-0E493CEC1988}" type="pres">
      <dgm:prSet presAssocID="{1D53236D-6945-45BE-BE0C-45834141B2FD}" presName="hierChild5" presStyleCnt="0"/>
      <dgm:spPr/>
    </dgm:pt>
    <dgm:pt modelId="{A4A50548-70F7-4B1F-AC68-0AD53B1BE942}" type="pres">
      <dgm:prSet presAssocID="{87837324-0055-46D3-B0D4-6248C13D488A}" presName="Name37" presStyleLbl="parChTrans1D2" presStyleIdx="1" presStyleCnt="6"/>
      <dgm:spPr/>
      <dgm:t>
        <a:bodyPr/>
        <a:lstStyle/>
        <a:p>
          <a:endParaRPr lang="uk-UA"/>
        </a:p>
      </dgm:t>
    </dgm:pt>
    <dgm:pt modelId="{FC199E56-45F4-484D-996A-C659A9A422F4}" type="pres">
      <dgm:prSet presAssocID="{6BAA2DED-AF3C-4BAF-8F44-F36F1E56DD00}" presName="hierRoot2" presStyleCnt="0">
        <dgm:presLayoutVars>
          <dgm:hierBranch val="init"/>
        </dgm:presLayoutVars>
      </dgm:prSet>
      <dgm:spPr/>
    </dgm:pt>
    <dgm:pt modelId="{F4D56A61-60B1-473C-93E0-983266624C39}" type="pres">
      <dgm:prSet presAssocID="{6BAA2DED-AF3C-4BAF-8F44-F36F1E56DD00}" presName="rootComposite" presStyleCnt="0"/>
      <dgm:spPr/>
    </dgm:pt>
    <dgm:pt modelId="{9E1A1551-9456-4782-A783-A0BD754B05C1}" type="pres">
      <dgm:prSet presAssocID="{6BAA2DED-AF3C-4BAF-8F44-F36F1E56DD00}" presName="rootText" presStyleLbl="node2" presStyleIdx="1" presStyleCnt="4">
        <dgm:presLayoutVars>
          <dgm:chPref val="3"/>
        </dgm:presLayoutVars>
      </dgm:prSet>
      <dgm:spPr/>
      <dgm:t>
        <a:bodyPr/>
        <a:lstStyle/>
        <a:p>
          <a:endParaRPr lang="uk-UA"/>
        </a:p>
      </dgm:t>
    </dgm:pt>
    <dgm:pt modelId="{F6C00804-E601-4BEB-B8A3-866636669ECD}" type="pres">
      <dgm:prSet presAssocID="{6BAA2DED-AF3C-4BAF-8F44-F36F1E56DD00}" presName="rootConnector" presStyleLbl="node2" presStyleIdx="1" presStyleCnt="4"/>
      <dgm:spPr/>
      <dgm:t>
        <a:bodyPr/>
        <a:lstStyle/>
        <a:p>
          <a:endParaRPr lang="uk-UA"/>
        </a:p>
      </dgm:t>
    </dgm:pt>
    <dgm:pt modelId="{789B1209-89F3-4130-AD9E-547C412FE6A9}" type="pres">
      <dgm:prSet presAssocID="{6BAA2DED-AF3C-4BAF-8F44-F36F1E56DD00}" presName="hierChild4" presStyleCnt="0"/>
      <dgm:spPr/>
    </dgm:pt>
    <dgm:pt modelId="{35F73B73-46BC-499B-84CB-527F88D5F008}" type="pres">
      <dgm:prSet presAssocID="{6BAA2DED-AF3C-4BAF-8F44-F36F1E56DD00}" presName="hierChild5" presStyleCnt="0"/>
      <dgm:spPr/>
    </dgm:pt>
    <dgm:pt modelId="{E92BC80E-CA1A-463C-97A0-5D612C5A51D7}" type="pres">
      <dgm:prSet presAssocID="{82BFD7CD-2620-4E68-BE64-FFADF77F9B72}" presName="Name37" presStyleLbl="parChTrans1D2" presStyleIdx="2" presStyleCnt="6"/>
      <dgm:spPr/>
      <dgm:t>
        <a:bodyPr/>
        <a:lstStyle/>
        <a:p>
          <a:endParaRPr lang="uk-UA"/>
        </a:p>
      </dgm:t>
    </dgm:pt>
    <dgm:pt modelId="{50CE2513-DFAE-49A6-9EE3-D1A2C66A2710}" type="pres">
      <dgm:prSet presAssocID="{5949C6C8-F785-4E0F-AD60-E46C75EA16E9}" presName="hierRoot2" presStyleCnt="0">
        <dgm:presLayoutVars>
          <dgm:hierBranch val="init"/>
        </dgm:presLayoutVars>
      </dgm:prSet>
      <dgm:spPr/>
    </dgm:pt>
    <dgm:pt modelId="{956BEC5E-BFA9-4A13-BDCC-DD14A90D625A}" type="pres">
      <dgm:prSet presAssocID="{5949C6C8-F785-4E0F-AD60-E46C75EA16E9}" presName="rootComposite" presStyleCnt="0"/>
      <dgm:spPr/>
    </dgm:pt>
    <dgm:pt modelId="{7234EA93-1AB3-49B5-831C-D4FD00CCDADA}" type="pres">
      <dgm:prSet presAssocID="{5949C6C8-F785-4E0F-AD60-E46C75EA16E9}" presName="rootText" presStyleLbl="node2" presStyleIdx="2" presStyleCnt="4">
        <dgm:presLayoutVars>
          <dgm:chPref val="3"/>
        </dgm:presLayoutVars>
      </dgm:prSet>
      <dgm:spPr/>
      <dgm:t>
        <a:bodyPr/>
        <a:lstStyle/>
        <a:p>
          <a:endParaRPr lang="uk-UA"/>
        </a:p>
      </dgm:t>
    </dgm:pt>
    <dgm:pt modelId="{15EFC424-83DD-4409-9983-13B7A041D066}" type="pres">
      <dgm:prSet presAssocID="{5949C6C8-F785-4E0F-AD60-E46C75EA16E9}" presName="rootConnector" presStyleLbl="node2" presStyleIdx="2" presStyleCnt="4"/>
      <dgm:spPr/>
      <dgm:t>
        <a:bodyPr/>
        <a:lstStyle/>
        <a:p>
          <a:endParaRPr lang="uk-UA"/>
        </a:p>
      </dgm:t>
    </dgm:pt>
    <dgm:pt modelId="{40A80BB9-0F75-43BC-BE5E-98907566E2C7}" type="pres">
      <dgm:prSet presAssocID="{5949C6C8-F785-4E0F-AD60-E46C75EA16E9}" presName="hierChild4" presStyleCnt="0"/>
      <dgm:spPr/>
    </dgm:pt>
    <dgm:pt modelId="{0E1A87BD-7E98-4550-A934-130B6D11F4B4}" type="pres">
      <dgm:prSet presAssocID="{5949C6C8-F785-4E0F-AD60-E46C75EA16E9}" presName="hierChild5" presStyleCnt="0"/>
      <dgm:spPr/>
    </dgm:pt>
    <dgm:pt modelId="{B9A803D2-F0F2-4F34-9CB3-2C4B229F8E72}" type="pres">
      <dgm:prSet presAssocID="{55114378-4D3A-4F16-85C2-58A39B085697}" presName="Name37" presStyleLbl="parChTrans1D2" presStyleIdx="3" presStyleCnt="6"/>
      <dgm:spPr/>
      <dgm:t>
        <a:bodyPr/>
        <a:lstStyle/>
        <a:p>
          <a:endParaRPr lang="uk-UA"/>
        </a:p>
      </dgm:t>
    </dgm:pt>
    <dgm:pt modelId="{72BA97C6-E7CD-404E-B902-F51E045941C4}" type="pres">
      <dgm:prSet presAssocID="{CB451248-2D53-426E-BDBC-657B6C082F5F}" presName="hierRoot2" presStyleCnt="0">
        <dgm:presLayoutVars>
          <dgm:hierBranch val="init"/>
        </dgm:presLayoutVars>
      </dgm:prSet>
      <dgm:spPr/>
    </dgm:pt>
    <dgm:pt modelId="{42181F06-97E2-4751-B63C-2F57F7573D87}" type="pres">
      <dgm:prSet presAssocID="{CB451248-2D53-426E-BDBC-657B6C082F5F}" presName="rootComposite" presStyleCnt="0"/>
      <dgm:spPr/>
    </dgm:pt>
    <dgm:pt modelId="{F291C364-4527-440E-A0B2-06D16D2FD764}" type="pres">
      <dgm:prSet presAssocID="{CB451248-2D53-426E-BDBC-657B6C082F5F}" presName="rootText" presStyleLbl="node2" presStyleIdx="3" presStyleCnt="4">
        <dgm:presLayoutVars>
          <dgm:chPref val="3"/>
        </dgm:presLayoutVars>
      </dgm:prSet>
      <dgm:spPr/>
      <dgm:t>
        <a:bodyPr/>
        <a:lstStyle/>
        <a:p>
          <a:endParaRPr lang="uk-UA"/>
        </a:p>
      </dgm:t>
    </dgm:pt>
    <dgm:pt modelId="{A639D0EC-72E1-4744-BD6C-564B957F55BB}" type="pres">
      <dgm:prSet presAssocID="{CB451248-2D53-426E-BDBC-657B6C082F5F}" presName="rootConnector" presStyleLbl="node2" presStyleIdx="3" presStyleCnt="4"/>
      <dgm:spPr/>
      <dgm:t>
        <a:bodyPr/>
        <a:lstStyle/>
        <a:p>
          <a:endParaRPr lang="uk-UA"/>
        </a:p>
      </dgm:t>
    </dgm:pt>
    <dgm:pt modelId="{769FF8D0-7841-44F7-A516-915A1AED6670}" type="pres">
      <dgm:prSet presAssocID="{CB451248-2D53-426E-BDBC-657B6C082F5F}" presName="hierChild4" presStyleCnt="0"/>
      <dgm:spPr/>
    </dgm:pt>
    <dgm:pt modelId="{18E4CE71-2FB4-4050-ACD6-AF1D8A992496}" type="pres">
      <dgm:prSet presAssocID="{CB451248-2D53-426E-BDBC-657B6C082F5F}" presName="hierChild5" presStyleCnt="0"/>
      <dgm:spPr/>
    </dgm:pt>
    <dgm:pt modelId="{CE7978F0-0FC0-4E56-B245-3ADBEE8FCA38}" type="pres">
      <dgm:prSet presAssocID="{63CBE954-5D93-4126-BBF3-B05AB0408987}" presName="hierChild3" presStyleCnt="0"/>
      <dgm:spPr/>
    </dgm:pt>
    <dgm:pt modelId="{B3A63735-DB32-452B-B4AC-5645950C9C37}" type="pres">
      <dgm:prSet presAssocID="{97CA6225-3F65-4D48-ACED-E0E7E34C77A7}" presName="Name111" presStyleLbl="parChTrans1D2" presStyleIdx="4" presStyleCnt="6"/>
      <dgm:spPr/>
      <dgm:t>
        <a:bodyPr/>
        <a:lstStyle/>
        <a:p>
          <a:endParaRPr lang="uk-UA"/>
        </a:p>
      </dgm:t>
    </dgm:pt>
    <dgm:pt modelId="{797DEEA7-7922-4AE9-8BAC-0BA67F9ED803}" type="pres">
      <dgm:prSet presAssocID="{5DFCC478-DFEB-43EF-998B-F5D1EE369FF4}" presName="hierRoot3" presStyleCnt="0">
        <dgm:presLayoutVars>
          <dgm:hierBranch val="init"/>
        </dgm:presLayoutVars>
      </dgm:prSet>
      <dgm:spPr/>
    </dgm:pt>
    <dgm:pt modelId="{758AE388-67AE-4060-96AA-5A3874096CF9}" type="pres">
      <dgm:prSet presAssocID="{5DFCC478-DFEB-43EF-998B-F5D1EE369FF4}" presName="rootComposite3" presStyleCnt="0"/>
      <dgm:spPr/>
    </dgm:pt>
    <dgm:pt modelId="{1EB2A4ED-1397-4006-8CEB-FEB69835043E}" type="pres">
      <dgm:prSet presAssocID="{5DFCC478-DFEB-43EF-998B-F5D1EE369FF4}" presName="rootText3" presStyleLbl="asst1" presStyleIdx="0" presStyleCnt="2">
        <dgm:presLayoutVars>
          <dgm:chPref val="3"/>
        </dgm:presLayoutVars>
      </dgm:prSet>
      <dgm:spPr/>
      <dgm:t>
        <a:bodyPr/>
        <a:lstStyle/>
        <a:p>
          <a:endParaRPr lang="uk-UA"/>
        </a:p>
      </dgm:t>
    </dgm:pt>
    <dgm:pt modelId="{A4481F94-B590-4323-9163-D1EDD536AFB5}" type="pres">
      <dgm:prSet presAssocID="{5DFCC478-DFEB-43EF-998B-F5D1EE369FF4}" presName="rootConnector3" presStyleLbl="asst1" presStyleIdx="0" presStyleCnt="2"/>
      <dgm:spPr/>
      <dgm:t>
        <a:bodyPr/>
        <a:lstStyle/>
        <a:p>
          <a:endParaRPr lang="uk-UA"/>
        </a:p>
      </dgm:t>
    </dgm:pt>
    <dgm:pt modelId="{DE31D356-C9AA-4522-BB0D-7245A469E035}" type="pres">
      <dgm:prSet presAssocID="{5DFCC478-DFEB-43EF-998B-F5D1EE369FF4}" presName="hierChild6" presStyleCnt="0"/>
      <dgm:spPr/>
    </dgm:pt>
    <dgm:pt modelId="{A1EC05DA-4DE4-4B14-B925-6E5DC1DA0C72}" type="pres">
      <dgm:prSet presAssocID="{5DFCC478-DFEB-43EF-998B-F5D1EE369FF4}" presName="hierChild7" presStyleCnt="0"/>
      <dgm:spPr/>
    </dgm:pt>
    <dgm:pt modelId="{C80D3FCF-F557-4B5D-909B-D40D3AC2F02D}" type="pres">
      <dgm:prSet presAssocID="{87EBC609-85F3-4195-B1E3-40690BAB7E50}" presName="Name111" presStyleLbl="parChTrans1D2" presStyleIdx="5" presStyleCnt="6"/>
      <dgm:spPr/>
      <dgm:t>
        <a:bodyPr/>
        <a:lstStyle/>
        <a:p>
          <a:endParaRPr lang="uk-UA"/>
        </a:p>
      </dgm:t>
    </dgm:pt>
    <dgm:pt modelId="{BB3CB4D0-8716-4308-AC72-4C913C0D11CE}" type="pres">
      <dgm:prSet presAssocID="{1A915BCE-65D2-47D3-896E-A5D0721DE7AC}" presName="hierRoot3" presStyleCnt="0">
        <dgm:presLayoutVars>
          <dgm:hierBranch val="init"/>
        </dgm:presLayoutVars>
      </dgm:prSet>
      <dgm:spPr/>
    </dgm:pt>
    <dgm:pt modelId="{19AEFB66-3720-4987-BDAE-BE72327CE4AE}" type="pres">
      <dgm:prSet presAssocID="{1A915BCE-65D2-47D3-896E-A5D0721DE7AC}" presName="rootComposite3" presStyleCnt="0"/>
      <dgm:spPr/>
    </dgm:pt>
    <dgm:pt modelId="{4431F835-2F3D-4EEA-AE08-764B098F7A96}" type="pres">
      <dgm:prSet presAssocID="{1A915BCE-65D2-47D3-896E-A5D0721DE7AC}" presName="rootText3" presStyleLbl="asst1" presStyleIdx="1" presStyleCnt="2">
        <dgm:presLayoutVars>
          <dgm:chPref val="3"/>
        </dgm:presLayoutVars>
      </dgm:prSet>
      <dgm:spPr/>
      <dgm:t>
        <a:bodyPr/>
        <a:lstStyle/>
        <a:p>
          <a:endParaRPr lang="uk-UA"/>
        </a:p>
      </dgm:t>
    </dgm:pt>
    <dgm:pt modelId="{36DDC5F2-8CD9-49F0-A007-F02DF13104C8}" type="pres">
      <dgm:prSet presAssocID="{1A915BCE-65D2-47D3-896E-A5D0721DE7AC}" presName="rootConnector3" presStyleLbl="asst1" presStyleIdx="1" presStyleCnt="2"/>
      <dgm:spPr/>
      <dgm:t>
        <a:bodyPr/>
        <a:lstStyle/>
        <a:p>
          <a:endParaRPr lang="uk-UA"/>
        </a:p>
      </dgm:t>
    </dgm:pt>
    <dgm:pt modelId="{2E4F24D7-73EF-4E5F-B03E-A308B1CB0836}" type="pres">
      <dgm:prSet presAssocID="{1A915BCE-65D2-47D3-896E-A5D0721DE7AC}" presName="hierChild6" presStyleCnt="0"/>
      <dgm:spPr/>
    </dgm:pt>
    <dgm:pt modelId="{669630E7-67C2-4B73-ADEF-DE8A6248B715}" type="pres">
      <dgm:prSet presAssocID="{1A915BCE-65D2-47D3-896E-A5D0721DE7AC}" presName="hierChild7" presStyleCnt="0"/>
      <dgm:spPr/>
    </dgm:pt>
  </dgm:ptLst>
  <dgm:cxnLst>
    <dgm:cxn modelId="{D423B598-2F08-4C0A-89A8-7516927C6CCD}" type="presOf" srcId="{87837324-0055-46D3-B0D4-6248C13D488A}" destId="{A4A50548-70F7-4B1F-AC68-0AD53B1BE942}" srcOrd="0" destOrd="0" presId="urn:microsoft.com/office/officeart/2005/8/layout/orgChart1"/>
    <dgm:cxn modelId="{977506DC-4C99-43C5-BADA-BD09484B885E}" type="presOf" srcId="{1D53236D-6945-45BE-BE0C-45834141B2FD}" destId="{79517E94-B141-4552-9C2A-18A498B3B4A3}" srcOrd="0" destOrd="0" presId="urn:microsoft.com/office/officeart/2005/8/layout/orgChart1"/>
    <dgm:cxn modelId="{94091966-ECC3-4CAB-885B-B3F06F412D67}" srcId="{63CBE954-5D93-4126-BBF3-B05AB0408987}" destId="{1D53236D-6945-45BE-BE0C-45834141B2FD}" srcOrd="2" destOrd="0" parTransId="{90C90923-EE0B-4C89-BB3D-F2570F1C1722}" sibTransId="{8254834C-9FB5-40E4-B76E-9B10EA0D3767}"/>
    <dgm:cxn modelId="{7E349BB5-C5CE-4291-B209-0733430CECBD}" type="presOf" srcId="{90C90923-EE0B-4C89-BB3D-F2570F1C1722}" destId="{04BD6A35-C713-4454-AF71-F71EFFA25111}" srcOrd="0" destOrd="0" presId="urn:microsoft.com/office/officeart/2005/8/layout/orgChart1"/>
    <dgm:cxn modelId="{299C750D-F535-4F46-A11A-1BBA3386AD4D}" type="presOf" srcId="{55114378-4D3A-4F16-85C2-58A39B085697}" destId="{B9A803D2-F0F2-4F34-9CB3-2C4B229F8E72}" srcOrd="0" destOrd="0" presId="urn:microsoft.com/office/officeart/2005/8/layout/orgChart1"/>
    <dgm:cxn modelId="{EE5FD1C8-CFE3-446C-9E02-0EF4A44547A0}" srcId="{EC63740E-96EA-43A4-81BE-BAB12F4C72D4}" destId="{63CBE954-5D93-4126-BBF3-B05AB0408987}" srcOrd="0" destOrd="0" parTransId="{19664BC8-EF3B-4FC3-AA67-A75C6FC96B63}" sibTransId="{D2B3E5E4-CFEA-4EB7-B69D-C990C642F317}"/>
    <dgm:cxn modelId="{DE39EDE9-02C6-46CB-8F4A-333E25A9E3A6}" type="presOf" srcId="{5949C6C8-F785-4E0F-AD60-E46C75EA16E9}" destId="{15EFC424-83DD-4409-9983-13B7A041D066}" srcOrd="1" destOrd="0" presId="urn:microsoft.com/office/officeart/2005/8/layout/orgChart1"/>
    <dgm:cxn modelId="{43303819-DA9F-4653-A205-BE61DA06735C}" srcId="{63CBE954-5D93-4126-BBF3-B05AB0408987}" destId="{6BAA2DED-AF3C-4BAF-8F44-F36F1E56DD00}" srcOrd="3" destOrd="0" parTransId="{87837324-0055-46D3-B0D4-6248C13D488A}" sibTransId="{6F9B4EE6-C420-48E3-8D3D-194BA7C81BEB}"/>
    <dgm:cxn modelId="{55475768-E26E-4A90-A2EB-7CB216B1F0C6}" type="presOf" srcId="{6BAA2DED-AF3C-4BAF-8F44-F36F1E56DD00}" destId="{F6C00804-E601-4BEB-B8A3-866636669ECD}" srcOrd="1" destOrd="0" presId="urn:microsoft.com/office/officeart/2005/8/layout/orgChart1"/>
    <dgm:cxn modelId="{11C9E4D9-F8C9-458A-A53C-9B930CA88CC7}" type="presOf" srcId="{1A915BCE-65D2-47D3-896E-A5D0721DE7AC}" destId="{36DDC5F2-8CD9-49F0-A007-F02DF13104C8}" srcOrd="1" destOrd="0" presId="urn:microsoft.com/office/officeart/2005/8/layout/orgChart1"/>
    <dgm:cxn modelId="{FA99A60D-616A-42E7-9E25-6E8E7BD77D6C}" type="presOf" srcId="{87EBC609-85F3-4195-B1E3-40690BAB7E50}" destId="{C80D3FCF-F557-4B5D-909B-D40D3AC2F02D}" srcOrd="0" destOrd="0" presId="urn:microsoft.com/office/officeart/2005/8/layout/orgChart1"/>
    <dgm:cxn modelId="{30DF75F7-4FA1-4788-92E0-E5C8DC858E45}" type="presOf" srcId="{EC63740E-96EA-43A4-81BE-BAB12F4C72D4}" destId="{B0EB9D3A-EE22-4478-AC9B-5784AFE3AD96}" srcOrd="0" destOrd="0" presId="urn:microsoft.com/office/officeart/2005/8/layout/orgChart1"/>
    <dgm:cxn modelId="{A2ACE325-94B4-46D6-AAB9-AC084AE9215A}" type="presOf" srcId="{1D53236D-6945-45BE-BE0C-45834141B2FD}" destId="{5311FF83-100D-4109-9E66-FB64E5A2849B}" srcOrd="1" destOrd="0" presId="urn:microsoft.com/office/officeart/2005/8/layout/orgChart1"/>
    <dgm:cxn modelId="{094C96DA-A2C4-4025-95DF-8DABAEABB3B3}" srcId="{63CBE954-5D93-4126-BBF3-B05AB0408987}" destId="{5DFCC478-DFEB-43EF-998B-F5D1EE369FF4}" srcOrd="0" destOrd="0" parTransId="{97CA6225-3F65-4D48-ACED-E0E7E34C77A7}" sibTransId="{028768C2-79A5-4770-B4E8-1CD8AB7F9211}"/>
    <dgm:cxn modelId="{95B6789C-91EE-40E4-8678-620CD5BD3B30}" type="presOf" srcId="{CB451248-2D53-426E-BDBC-657B6C082F5F}" destId="{F291C364-4527-440E-A0B2-06D16D2FD764}" srcOrd="0" destOrd="0" presId="urn:microsoft.com/office/officeart/2005/8/layout/orgChart1"/>
    <dgm:cxn modelId="{96F087B4-AD5D-4464-8C08-60D902E4ACCC}" srcId="{63CBE954-5D93-4126-BBF3-B05AB0408987}" destId="{5949C6C8-F785-4E0F-AD60-E46C75EA16E9}" srcOrd="4" destOrd="0" parTransId="{82BFD7CD-2620-4E68-BE64-FFADF77F9B72}" sibTransId="{24F51370-A89D-46DB-B364-CA2275CAF1D0}"/>
    <dgm:cxn modelId="{0C05FEF2-B595-448F-B5A8-25DB5A132AB6}" type="presOf" srcId="{CB451248-2D53-426E-BDBC-657B6C082F5F}" destId="{A639D0EC-72E1-4744-BD6C-564B957F55BB}" srcOrd="1" destOrd="0" presId="urn:microsoft.com/office/officeart/2005/8/layout/orgChart1"/>
    <dgm:cxn modelId="{73906742-A50C-4AC9-ADD7-5DFCA9EDB124}" srcId="{63CBE954-5D93-4126-BBF3-B05AB0408987}" destId="{CB451248-2D53-426E-BDBC-657B6C082F5F}" srcOrd="5" destOrd="0" parTransId="{55114378-4D3A-4F16-85C2-58A39B085697}" sibTransId="{5D3F99D7-DDA9-456D-9D11-02ED50224701}"/>
    <dgm:cxn modelId="{1393D693-8936-4CB4-982D-72C774DC33AF}" type="presOf" srcId="{63CBE954-5D93-4126-BBF3-B05AB0408987}" destId="{36D425C6-8633-4C10-8566-128E3080B093}" srcOrd="1" destOrd="0" presId="urn:microsoft.com/office/officeart/2005/8/layout/orgChart1"/>
    <dgm:cxn modelId="{A656F25C-E3EC-4213-8E27-51D7FFF37B4A}" type="presOf" srcId="{1A915BCE-65D2-47D3-896E-A5D0721DE7AC}" destId="{4431F835-2F3D-4EEA-AE08-764B098F7A96}" srcOrd="0" destOrd="0" presId="urn:microsoft.com/office/officeart/2005/8/layout/orgChart1"/>
    <dgm:cxn modelId="{5777BB4F-1CB7-4B9B-B2D4-9F39BBBAB045}" type="presOf" srcId="{63CBE954-5D93-4126-BBF3-B05AB0408987}" destId="{2392776F-56F2-474F-928E-DE7AAF5833D6}" srcOrd="0" destOrd="0" presId="urn:microsoft.com/office/officeart/2005/8/layout/orgChart1"/>
    <dgm:cxn modelId="{3BCF5B48-79FC-46A3-9D60-6C5884E188C2}" type="presOf" srcId="{6BAA2DED-AF3C-4BAF-8F44-F36F1E56DD00}" destId="{9E1A1551-9456-4782-A783-A0BD754B05C1}" srcOrd="0" destOrd="0" presId="urn:microsoft.com/office/officeart/2005/8/layout/orgChart1"/>
    <dgm:cxn modelId="{87FBDB6B-5A0B-4EAC-9BCD-613DE4836594}" srcId="{63CBE954-5D93-4126-BBF3-B05AB0408987}" destId="{1A915BCE-65D2-47D3-896E-A5D0721DE7AC}" srcOrd="1" destOrd="0" parTransId="{87EBC609-85F3-4195-B1E3-40690BAB7E50}" sibTransId="{73665BB7-564D-41DA-B515-D97AB35045A9}"/>
    <dgm:cxn modelId="{2D0BD302-7276-4540-B88F-D261E5863D10}" type="presOf" srcId="{5DFCC478-DFEB-43EF-998B-F5D1EE369FF4}" destId="{1EB2A4ED-1397-4006-8CEB-FEB69835043E}" srcOrd="0" destOrd="0" presId="urn:microsoft.com/office/officeart/2005/8/layout/orgChart1"/>
    <dgm:cxn modelId="{A32D94FF-5525-46E6-897B-8041FEAE455E}" type="presOf" srcId="{97CA6225-3F65-4D48-ACED-E0E7E34C77A7}" destId="{B3A63735-DB32-452B-B4AC-5645950C9C37}" srcOrd="0" destOrd="0" presId="urn:microsoft.com/office/officeart/2005/8/layout/orgChart1"/>
    <dgm:cxn modelId="{FAA622F9-559E-4FB7-87ED-2D7A84D64BDB}" type="presOf" srcId="{82BFD7CD-2620-4E68-BE64-FFADF77F9B72}" destId="{E92BC80E-CA1A-463C-97A0-5D612C5A51D7}" srcOrd="0" destOrd="0" presId="urn:microsoft.com/office/officeart/2005/8/layout/orgChart1"/>
    <dgm:cxn modelId="{12FE6C25-5982-43BA-906A-29F5F70B2560}" type="presOf" srcId="{5DFCC478-DFEB-43EF-998B-F5D1EE369FF4}" destId="{A4481F94-B590-4323-9163-D1EDD536AFB5}" srcOrd="1" destOrd="0" presId="urn:microsoft.com/office/officeart/2005/8/layout/orgChart1"/>
    <dgm:cxn modelId="{8807B858-0466-4764-B07E-E67A181B1BA1}" type="presOf" srcId="{5949C6C8-F785-4E0F-AD60-E46C75EA16E9}" destId="{7234EA93-1AB3-49B5-831C-D4FD00CCDADA}" srcOrd="0" destOrd="0" presId="urn:microsoft.com/office/officeart/2005/8/layout/orgChart1"/>
    <dgm:cxn modelId="{7D7D7BE1-9722-45D7-948F-88FA4D497585}" type="presParOf" srcId="{B0EB9D3A-EE22-4478-AC9B-5784AFE3AD96}" destId="{6420AD61-78BA-4018-9421-EB6FB2091EFD}" srcOrd="0" destOrd="0" presId="urn:microsoft.com/office/officeart/2005/8/layout/orgChart1"/>
    <dgm:cxn modelId="{76FC4624-E81C-4854-80CF-475BF50284FC}" type="presParOf" srcId="{6420AD61-78BA-4018-9421-EB6FB2091EFD}" destId="{DB05AEE2-52C7-4C0B-8EAB-6B4C0B6657EA}" srcOrd="0" destOrd="0" presId="urn:microsoft.com/office/officeart/2005/8/layout/orgChart1"/>
    <dgm:cxn modelId="{F753F878-E5B8-45DC-B734-0C03957D338E}" type="presParOf" srcId="{DB05AEE2-52C7-4C0B-8EAB-6B4C0B6657EA}" destId="{2392776F-56F2-474F-928E-DE7AAF5833D6}" srcOrd="0" destOrd="0" presId="urn:microsoft.com/office/officeart/2005/8/layout/orgChart1"/>
    <dgm:cxn modelId="{739EA5CA-572C-4B0D-A637-EFF605DEE48B}" type="presParOf" srcId="{DB05AEE2-52C7-4C0B-8EAB-6B4C0B6657EA}" destId="{36D425C6-8633-4C10-8566-128E3080B093}" srcOrd="1" destOrd="0" presId="urn:microsoft.com/office/officeart/2005/8/layout/orgChart1"/>
    <dgm:cxn modelId="{7CB2AF1C-0C5B-4507-A542-099CB6E12687}" type="presParOf" srcId="{6420AD61-78BA-4018-9421-EB6FB2091EFD}" destId="{DABBA3A2-D138-4219-9A4F-B10440971794}" srcOrd="1" destOrd="0" presId="urn:microsoft.com/office/officeart/2005/8/layout/orgChart1"/>
    <dgm:cxn modelId="{D9C0BE39-F5E0-4FC1-9FF6-7EE8E45E6ABE}" type="presParOf" srcId="{DABBA3A2-D138-4219-9A4F-B10440971794}" destId="{04BD6A35-C713-4454-AF71-F71EFFA25111}" srcOrd="0" destOrd="0" presId="urn:microsoft.com/office/officeart/2005/8/layout/orgChart1"/>
    <dgm:cxn modelId="{BB25708E-053E-4F53-9F96-D49289D6AFE4}" type="presParOf" srcId="{DABBA3A2-D138-4219-9A4F-B10440971794}" destId="{6BF0BD78-EAEF-4097-9451-716DD53D2F6C}" srcOrd="1" destOrd="0" presId="urn:microsoft.com/office/officeart/2005/8/layout/orgChart1"/>
    <dgm:cxn modelId="{E766C44C-D808-406A-AF96-7B80BFB2BAA2}" type="presParOf" srcId="{6BF0BD78-EAEF-4097-9451-716DD53D2F6C}" destId="{F6FE0C79-C12C-4BA6-A2E9-1B3343E36BDC}" srcOrd="0" destOrd="0" presId="urn:microsoft.com/office/officeart/2005/8/layout/orgChart1"/>
    <dgm:cxn modelId="{F714A21F-9AB2-4011-B398-5F48C33CF607}" type="presParOf" srcId="{F6FE0C79-C12C-4BA6-A2E9-1B3343E36BDC}" destId="{79517E94-B141-4552-9C2A-18A498B3B4A3}" srcOrd="0" destOrd="0" presId="urn:microsoft.com/office/officeart/2005/8/layout/orgChart1"/>
    <dgm:cxn modelId="{FE0E1D66-55CC-4E05-92ED-A76E6CFE9360}" type="presParOf" srcId="{F6FE0C79-C12C-4BA6-A2E9-1B3343E36BDC}" destId="{5311FF83-100D-4109-9E66-FB64E5A2849B}" srcOrd="1" destOrd="0" presId="urn:microsoft.com/office/officeart/2005/8/layout/orgChart1"/>
    <dgm:cxn modelId="{5EE9A808-5E93-4B1E-96DC-388589D7CABB}" type="presParOf" srcId="{6BF0BD78-EAEF-4097-9451-716DD53D2F6C}" destId="{D6550361-8C59-4609-BF95-B741ACAE4E23}" srcOrd="1" destOrd="0" presId="urn:microsoft.com/office/officeart/2005/8/layout/orgChart1"/>
    <dgm:cxn modelId="{2DC7B336-78E6-48FF-8343-069031DCBCA3}" type="presParOf" srcId="{6BF0BD78-EAEF-4097-9451-716DD53D2F6C}" destId="{F9CE0453-FF0B-4552-BF8F-0E493CEC1988}" srcOrd="2" destOrd="0" presId="urn:microsoft.com/office/officeart/2005/8/layout/orgChart1"/>
    <dgm:cxn modelId="{35887E13-11F5-4807-A457-01652C7892C5}" type="presParOf" srcId="{DABBA3A2-D138-4219-9A4F-B10440971794}" destId="{A4A50548-70F7-4B1F-AC68-0AD53B1BE942}" srcOrd="2" destOrd="0" presId="urn:microsoft.com/office/officeart/2005/8/layout/orgChart1"/>
    <dgm:cxn modelId="{6A01CFD0-D51A-4665-96E5-415C604A79F7}" type="presParOf" srcId="{DABBA3A2-D138-4219-9A4F-B10440971794}" destId="{FC199E56-45F4-484D-996A-C659A9A422F4}" srcOrd="3" destOrd="0" presId="urn:microsoft.com/office/officeart/2005/8/layout/orgChart1"/>
    <dgm:cxn modelId="{A78B8CCA-23D5-46AD-BF2B-033F6F4B0E98}" type="presParOf" srcId="{FC199E56-45F4-484D-996A-C659A9A422F4}" destId="{F4D56A61-60B1-473C-93E0-983266624C39}" srcOrd="0" destOrd="0" presId="urn:microsoft.com/office/officeart/2005/8/layout/orgChart1"/>
    <dgm:cxn modelId="{BE3EC48C-BBF0-410D-8841-5D04793D93A1}" type="presParOf" srcId="{F4D56A61-60B1-473C-93E0-983266624C39}" destId="{9E1A1551-9456-4782-A783-A0BD754B05C1}" srcOrd="0" destOrd="0" presId="urn:microsoft.com/office/officeart/2005/8/layout/orgChart1"/>
    <dgm:cxn modelId="{E74ADEBB-A511-48C4-9AAD-93FA71840E60}" type="presParOf" srcId="{F4D56A61-60B1-473C-93E0-983266624C39}" destId="{F6C00804-E601-4BEB-B8A3-866636669ECD}" srcOrd="1" destOrd="0" presId="urn:microsoft.com/office/officeart/2005/8/layout/orgChart1"/>
    <dgm:cxn modelId="{523FCD01-3AF1-4E10-9F15-1AB851CDFCD9}" type="presParOf" srcId="{FC199E56-45F4-484D-996A-C659A9A422F4}" destId="{789B1209-89F3-4130-AD9E-547C412FE6A9}" srcOrd="1" destOrd="0" presId="urn:microsoft.com/office/officeart/2005/8/layout/orgChart1"/>
    <dgm:cxn modelId="{ADBDD217-6CA1-4933-9165-90FEBDD6AD65}" type="presParOf" srcId="{FC199E56-45F4-484D-996A-C659A9A422F4}" destId="{35F73B73-46BC-499B-84CB-527F88D5F008}" srcOrd="2" destOrd="0" presId="urn:microsoft.com/office/officeart/2005/8/layout/orgChart1"/>
    <dgm:cxn modelId="{50222D19-7608-4E77-BF03-D234032B29E3}" type="presParOf" srcId="{DABBA3A2-D138-4219-9A4F-B10440971794}" destId="{E92BC80E-CA1A-463C-97A0-5D612C5A51D7}" srcOrd="4" destOrd="0" presId="urn:microsoft.com/office/officeart/2005/8/layout/orgChart1"/>
    <dgm:cxn modelId="{CAC89BFD-6F83-409E-88EC-02D12ED49CC3}" type="presParOf" srcId="{DABBA3A2-D138-4219-9A4F-B10440971794}" destId="{50CE2513-DFAE-49A6-9EE3-D1A2C66A2710}" srcOrd="5" destOrd="0" presId="urn:microsoft.com/office/officeart/2005/8/layout/orgChart1"/>
    <dgm:cxn modelId="{61882A2E-A14D-4AB9-A843-5FDD2F9F0312}" type="presParOf" srcId="{50CE2513-DFAE-49A6-9EE3-D1A2C66A2710}" destId="{956BEC5E-BFA9-4A13-BDCC-DD14A90D625A}" srcOrd="0" destOrd="0" presId="urn:microsoft.com/office/officeart/2005/8/layout/orgChart1"/>
    <dgm:cxn modelId="{ACF83456-71B6-4691-BFFE-494B3FFB39AF}" type="presParOf" srcId="{956BEC5E-BFA9-4A13-BDCC-DD14A90D625A}" destId="{7234EA93-1AB3-49B5-831C-D4FD00CCDADA}" srcOrd="0" destOrd="0" presId="urn:microsoft.com/office/officeart/2005/8/layout/orgChart1"/>
    <dgm:cxn modelId="{EAAB6E1C-83E1-4EE8-A56E-CB4793454EB1}" type="presParOf" srcId="{956BEC5E-BFA9-4A13-BDCC-DD14A90D625A}" destId="{15EFC424-83DD-4409-9983-13B7A041D066}" srcOrd="1" destOrd="0" presId="urn:microsoft.com/office/officeart/2005/8/layout/orgChart1"/>
    <dgm:cxn modelId="{DDDC08C4-4262-4489-A0AB-B6450D548AEE}" type="presParOf" srcId="{50CE2513-DFAE-49A6-9EE3-D1A2C66A2710}" destId="{40A80BB9-0F75-43BC-BE5E-98907566E2C7}" srcOrd="1" destOrd="0" presId="urn:microsoft.com/office/officeart/2005/8/layout/orgChart1"/>
    <dgm:cxn modelId="{6EA38F32-9562-4B46-816D-4C545D648919}" type="presParOf" srcId="{50CE2513-DFAE-49A6-9EE3-D1A2C66A2710}" destId="{0E1A87BD-7E98-4550-A934-130B6D11F4B4}" srcOrd="2" destOrd="0" presId="urn:microsoft.com/office/officeart/2005/8/layout/orgChart1"/>
    <dgm:cxn modelId="{8B0F87E2-3C62-4D0B-815A-CECCE99BC273}" type="presParOf" srcId="{DABBA3A2-D138-4219-9A4F-B10440971794}" destId="{B9A803D2-F0F2-4F34-9CB3-2C4B229F8E72}" srcOrd="6" destOrd="0" presId="urn:microsoft.com/office/officeart/2005/8/layout/orgChart1"/>
    <dgm:cxn modelId="{A8BA962E-998B-44F3-BD39-A3AE2DCD3A1E}" type="presParOf" srcId="{DABBA3A2-D138-4219-9A4F-B10440971794}" destId="{72BA97C6-E7CD-404E-B902-F51E045941C4}" srcOrd="7" destOrd="0" presId="urn:microsoft.com/office/officeart/2005/8/layout/orgChart1"/>
    <dgm:cxn modelId="{26296D9B-81F2-40BE-89C5-7949D751CDCD}" type="presParOf" srcId="{72BA97C6-E7CD-404E-B902-F51E045941C4}" destId="{42181F06-97E2-4751-B63C-2F57F7573D87}" srcOrd="0" destOrd="0" presId="urn:microsoft.com/office/officeart/2005/8/layout/orgChart1"/>
    <dgm:cxn modelId="{95A16DC2-E569-45D9-A0DE-F76616A6F44B}" type="presParOf" srcId="{42181F06-97E2-4751-B63C-2F57F7573D87}" destId="{F291C364-4527-440E-A0B2-06D16D2FD764}" srcOrd="0" destOrd="0" presId="urn:microsoft.com/office/officeart/2005/8/layout/orgChart1"/>
    <dgm:cxn modelId="{FB6AF565-D4C7-43CC-864A-2A31E136138A}" type="presParOf" srcId="{42181F06-97E2-4751-B63C-2F57F7573D87}" destId="{A639D0EC-72E1-4744-BD6C-564B957F55BB}" srcOrd="1" destOrd="0" presId="urn:microsoft.com/office/officeart/2005/8/layout/orgChart1"/>
    <dgm:cxn modelId="{0706A8A8-C86A-4A0F-97AD-A2CAAFD2C461}" type="presParOf" srcId="{72BA97C6-E7CD-404E-B902-F51E045941C4}" destId="{769FF8D0-7841-44F7-A516-915A1AED6670}" srcOrd="1" destOrd="0" presId="urn:microsoft.com/office/officeart/2005/8/layout/orgChart1"/>
    <dgm:cxn modelId="{69368CFB-19E3-4387-A682-A95364F9DF6B}" type="presParOf" srcId="{72BA97C6-E7CD-404E-B902-F51E045941C4}" destId="{18E4CE71-2FB4-4050-ACD6-AF1D8A992496}" srcOrd="2" destOrd="0" presId="urn:microsoft.com/office/officeart/2005/8/layout/orgChart1"/>
    <dgm:cxn modelId="{0459B6AF-3A1B-4965-9FAF-1EB13836E013}" type="presParOf" srcId="{6420AD61-78BA-4018-9421-EB6FB2091EFD}" destId="{CE7978F0-0FC0-4E56-B245-3ADBEE8FCA38}" srcOrd="2" destOrd="0" presId="urn:microsoft.com/office/officeart/2005/8/layout/orgChart1"/>
    <dgm:cxn modelId="{0CD4025D-3C42-4B6D-A1F1-7D1DEE9E4AD5}" type="presParOf" srcId="{CE7978F0-0FC0-4E56-B245-3ADBEE8FCA38}" destId="{B3A63735-DB32-452B-B4AC-5645950C9C37}" srcOrd="0" destOrd="0" presId="urn:microsoft.com/office/officeart/2005/8/layout/orgChart1"/>
    <dgm:cxn modelId="{3A210167-07CC-4136-AE9F-9B8B78F86A66}" type="presParOf" srcId="{CE7978F0-0FC0-4E56-B245-3ADBEE8FCA38}" destId="{797DEEA7-7922-4AE9-8BAC-0BA67F9ED803}" srcOrd="1" destOrd="0" presId="urn:microsoft.com/office/officeart/2005/8/layout/orgChart1"/>
    <dgm:cxn modelId="{F6D9F84E-1BB3-4A34-A3E3-A828B510F8A6}" type="presParOf" srcId="{797DEEA7-7922-4AE9-8BAC-0BA67F9ED803}" destId="{758AE388-67AE-4060-96AA-5A3874096CF9}" srcOrd="0" destOrd="0" presId="urn:microsoft.com/office/officeart/2005/8/layout/orgChart1"/>
    <dgm:cxn modelId="{9E3A0BBF-3D1A-430A-BD55-9BC0EBFFC7F8}" type="presParOf" srcId="{758AE388-67AE-4060-96AA-5A3874096CF9}" destId="{1EB2A4ED-1397-4006-8CEB-FEB69835043E}" srcOrd="0" destOrd="0" presId="urn:microsoft.com/office/officeart/2005/8/layout/orgChart1"/>
    <dgm:cxn modelId="{8D6A6EBA-2FF6-48A4-8078-3C1125F7CE85}" type="presParOf" srcId="{758AE388-67AE-4060-96AA-5A3874096CF9}" destId="{A4481F94-B590-4323-9163-D1EDD536AFB5}" srcOrd="1" destOrd="0" presId="urn:microsoft.com/office/officeart/2005/8/layout/orgChart1"/>
    <dgm:cxn modelId="{8CD46651-BEC0-44EE-836D-176B899D1588}" type="presParOf" srcId="{797DEEA7-7922-4AE9-8BAC-0BA67F9ED803}" destId="{DE31D356-C9AA-4522-BB0D-7245A469E035}" srcOrd="1" destOrd="0" presId="urn:microsoft.com/office/officeart/2005/8/layout/orgChart1"/>
    <dgm:cxn modelId="{BD089A1B-3CDF-4D83-A35E-BEADFA00BEC1}" type="presParOf" srcId="{797DEEA7-7922-4AE9-8BAC-0BA67F9ED803}" destId="{A1EC05DA-4DE4-4B14-B925-6E5DC1DA0C72}" srcOrd="2" destOrd="0" presId="urn:microsoft.com/office/officeart/2005/8/layout/orgChart1"/>
    <dgm:cxn modelId="{EA724FFA-7597-4E3A-BBED-DA13DB4976C6}" type="presParOf" srcId="{CE7978F0-0FC0-4E56-B245-3ADBEE8FCA38}" destId="{C80D3FCF-F557-4B5D-909B-D40D3AC2F02D}" srcOrd="2" destOrd="0" presId="urn:microsoft.com/office/officeart/2005/8/layout/orgChart1"/>
    <dgm:cxn modelId="{BA1547D3-0594-4BB7-A003-D97988D9FBA2}" type="presParOf" srcId="{CE7978F0-0FC0-4E56-B245-3ADBEE8FCA38}" destId="{BB3CB4D0-8716-4308-AC72-4C913C0D11CE}" srcOrd="3" destOrd="0" presId="urn:microsoft.com/office/officeart/2005/8/layout/orgChart1"/>
    <dgm:cxn modelId="{347355DE-CDF6-418B-A031-90EFBCF12CD0}" type="presParOf" srcId="{BB3CB4D0-8716-4308-AC72-4C913C0D11CE}" destId="{19AEFB66-3720-4987-BDAE-BE72327CE4AE}" srcOrd="0" destOrd="0" presId="urn:microsoft.com/office/officeart/2005/8/layout/orgChart1"/>
    <dgm:cxn modelId="{7C69EE0C-6511-49A1-BC87-EAD00A898B1C}" type="presParOf" srcId="{19AEFB66-3720-4987-BDAE-BE72327CE4AE}" destId="{4431F835-2F3D-4EEA-AE08-764B098F7A96}" srcOrd="0" destOrd="0" presId="urn:microsoft.com/office/officeart/2005/8/layout/orgChart1"/>
    <dgm:cxn modelId="{46BAA6CF-CEEA-4E88-A47A-106944B44E2F}" type="presParOf" srcId="{19AEFB66-3720-4987-BDAE-BE72327CE4AE}" destId="{36DDC5F2-8CD9-49F0-A007-F02DF13104C8}" srcOrd="1" destOrd="0" presId="urn:microsoft.com/office/officeart/2005/8/layout/orgChart1"/>
    <dgm:cxn modelId="{398DCEC7-03F4-45D4-912E-4A25897C5BDD}" type="presParOf" srcId="{BB3CB4D0-8716-4308-AC72-4C913C0D11CE}" destId="{2E4F24D7-73EF-4E5F-B03E-A308B1CB0836}" srcOrd="1" destOrd="0" presId="urn:microsoft.com/office/officeart/2005/8/layout/orgChart1"/>
    <dgm:cxn modelId="{BEECD9D2-D628-4EB5-8831-01E31C89E965}" type="presParOf" srcId="{BB3CB4D0-8716-4308-AC72-4C913C0D11CE}" destId="{669630E7-67C2-4B73-ADEF-DE8A6248B71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D3FCF-F557-4B5D-909B-D40D3AC2F02D}">
      <dsp:nvSpPr>
        <dsp:cNvPr id="0" name=""/>
        <dsp:cNvSpPr/>
      </dsp:nvSpPr>
      <dsp:spPr>
        <a:xfrm>
          <a:off x="5009356" y="2636192"/>
          <a:ext cx="226971" cy="994349"/>
        </a:xfrm>
        <a:custGeom>
          <a:avLst/>
          <a:gdLst/>
          <a:ahLst/>
          <a:cxnLst/>
          <a:rect l="0" t="0" r="0" b="0"/>
          <a:pathLst>
            <a:path>
              <a:moveTo>
                <a:pt x="0" y="0"/>
              </a:moveTo>
              <a:lnTo>
                <a:pt x="0" y="994349"/>
              </a:lnTo>
              <a:lnTo>
                <a:pt x="226971" y="994349"/>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3A63735-DB32-452B-B4AC-5645950C9C37}">
      <dsp:nvSpPr>
        <dsp:cNvPr id="0" name=""/>
        <dsp:cNvSpPr/>
      </dsp:nvSpPr>
      <dsp:spPr>
        <a:xfrm>
          <a:off x="4782384" y="2636192"/>
          <a:ext cx="226971" cy="994349"/>
        </a:xfrm>
        <a:custGeom>
          <a:avLst/>
          <a:gdLst/>
          <a:ahLst/>
          <a:cxnLst/>
          <a:rect l="0" t="0" r="0" b="0"/>
          <a:pathLst>
            <a:path>
              <a:moveTo>
                <a:pt x="226971" y="0"/>
              </a:moveTo>
              <a:lnTo>
                <a:pt x="226971" y="994349"/>
              </a:lnTo>
              <a:lnTo>
                <a:pt x="0" y="994349"/>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9A803D2-F0F2-4F34-9CB3-2C4B229F8E72}">
      <dsp:nvSpPr>
        <dsp:cNvPr id="0" name=""/>
        <dsp:cNvSpPr/>
      </dsp:nvSpPr>
      <dsp:spPr>
        <a:xfrm>
          <a:off x="5009356" y="2636192"/>
          <a:ext cx="3923358" cy="1988699"/>
        </a:xfrm>
        <a:custGeom>
          <a:avLst/>
          <a:gdLst/>
          <a:ahLst/>
          <a:cxnLst/>
          <a:rect l="0" t="0" r="0" b="0"/>
          <a:pathLst>
            <a:path>
              <a:moveTo>
                <a:pt x="0" y="0"/>
              </a:moveTo>
              <a:lnTo>
                <a:pt x="0" y="1761728"/>
              </a:lnTo>
              <a:lnTo>
                <a:pt x="3923358" y="1761728"/>
              </a:lnTo>
              <a:lnTo>
                <a:pt x="3923358" y="1988699"/>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92BC80E-CA1A-463C-97A0-5D612C5A51D7}">
      <dsp:nvSpPr>
        <dsp:cNvPr id="0" name=""/>
        <dsp:cNvSpPr/>
      </dsp:nvSpPr>
      <dsp:spPr>
        <a:xfrm>
          <a:off x="5009356" y="2636192"/>
          <a:ext cx="1307786" cy="1988699"/>
        </a:xfrm>
        <a:custGeom>
          <a:avLst/>
          <a:gdLst/>
          <a:ahLst/>
          <a:cxnLst/>
          <a:rect l="0" t="0" r="0" b="0"/>
          <a:pathLst>
            <a:path>
              <a:moveTo>
                <a:pt x="0" y="0"/>
              </a:moveTo>
              <a:lnTo>
                <a:pt x="0" y="1761728"/>
              </a:lnTo>
              <a:lnTo>
                <a:pt x="1307786" y="1761728"/>
              </a:lnTo>
              <a:lnTo>
                <a:pt x="1307786" y="1988699"/>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4A50548-70F7-4B1F-AC68-0AD53B1BE942}">
      <dsp:nvSpPr>
        <dsp:cNvPr id="0" name=""/>
        <dsp:cNvSpPr/>
      </dsp:nvSpPr>
      <dsp:spPr>
        <a:xfrm>
          <a:off x="3701569" y="2636192"/>
          <a:ext cx="1307786" cy="1988699"/>
        </a:xfrm>
        <a:custGeom>
          <a:avLst/>
          <a:gdLst/>
          <a:ahLst/>
          <a:cxnLst/>
          <a:rect l="0" t="0" r="0" b="0"/>
          <a:pathLst>
            <a:path>
              <a:moveTo>
                <a:pt x="1307786" y="0"/>
              </a:moveTo>
              <a:lnTo>
                <a:pt x="1307786" y="1761728"/>
              </a:lnTo>
              <a:lnTo>
                <a:pt x="0" y="1761728"/>
              </a:lnTo>
              <a:lnTo>
                <a:pt x="0" y="1988699"/>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4BD6A35-C713-4454-AF71-F71EFFA25111}">
      <dsp:nvSpPr>
        <dsp:cNvPr id="0" name=""/>
        <dsp:cNvSpPr/>
      </dsp:nvSpPr>
      <dsp:spPr>
        <a:xfrm>
          <a:off x="1085997" y="2636192"/>
          <a:ext cx="3923358" cy="1988699"/>
        </a:xfrm>
        <a:custGeom>
          <a:avLst/>
          <a:gdLst/>
          <a:ahLst/>
          <a:cxnLst/>
          <a:rect l="0" t="0" r="0" b="0"/>
          <a:pathLst>
            <a:path>
              <a:moveTo>
                <a:pt x="3923358" y="0"/>
              </a:moveTo>
              <a:lnTo>
                <a:pt x="3923358" y="1761728"/>
              </a:lnTo>
              <a:lnTo>
                <a:pt x="0" y="1761728"/>
              </a:lnTo>
              <a:lnTo>
                <a:pt x="0" y="1988699"/>
              </a:lnTo>
            </a:path>
          </a:pathLst>
        </a:custGeom>
        <a:noFill/>
        <a:ln w="15875" cap="rnd"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392776F-56F2-474F-928E-DE7AAF5833D6}">
      <dsp:nvSpPr>
        <dsp:cNvPr id="0" name=""/>
        <dsp:cNvSpPr/>
      </dsp:nvSpPr>
      <dsp:spPr>
        <a:xfrm>
          <a:off x="1550964" y="359812"/>
          <a:ext cx="6916783" cy="2276380"/>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uk-UA" sz="3600" b="1" kern="1200" dirty="0" smtClean="0"/>
            <a:t>Види маркетингових досліджень</a:t>
          </a:r>
          <a:endParaRPr lang="uk-UA" sz="3600" b="1" kern="1200" dirty="0"/>
        </a:p>
      </dsp:txBody>
      <dsp:txXfrm>
        <a:off x="1550964" y="359812"/>
        <a:ext cx="6916783" cy="2276380"/>
      </dsp:txXfrm>
    </dsp:sp>
    <dsp:sp modelId="{79517E94-B141-4552-9C2A-18A498B3B4A3}">
      <dsp:nvSpPr>
        <dsp:cNvPr id="0" name=""/>
        <dsp:cNvSpPr/>
      </dsp:nvSpPr>
      <dsp:spPr>
        <a:xfrm>
          <a:off x="5182" y="4624892"/>
          <a:ext cx="2161630" cy="1080815"/>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Метод пробного продажу</a:t>
          </a:r>
          <a:endParaRPr lang="uk-UA" sz="2500" kern="1200" dirty="0"/>
        </a:p>
      </dsp:txBody>
      <dsp:txXfrm>
        <a:off x="5182" y="4624892"/>
        <a:ext cx="2161630" cy="1080815"/>
      </dsp:txXfrm>
    </dsp:sp>
    <dsp:sp modelId="{9E1A1551-9456-4782-A783-A0BD754B05C1}">
      <dsp:nvSpPr>
        <dsp:cNvPr id="0" name=""/>
        <dsp:cNvSpPr/>
      </dsp:nvSpPr>
      <dsp:spPr>
        <a:xfrm>
          <a:off x="2620754" y="4624892"/>
          <a:ext cx="2161630" cy="1080815"/>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Панельні дослідження</a:t>
          </a:r>
          <a:endParaRPr lang="uk-UA" sz="2500" kern="1200" dirty="0"/>
        </a:p>
      </dsp:txBody>
      <dsp:txXfrm>
        <a:off x="2620754" y="4624892"/>
        <a:ext cx="2161630" cy="1080815"/>
      </dsp:txXfrm>
    </dsp:sp>
    <dsp:sp modelId="{7234EA93-1AB3-49B5-831C-D4FD00CCDADA}">
      <dsp:nvSpPr>
        <dsp:cNvPr id="0" name=""/>
        <dsp:cNvSpPr/>
      </dsp:nvSpPr>
      <dsp:spPr>
        <a:xfrm>
          <a:off x="5236327" y="4624892"/>
          <a:ext cx="2161630" cy="1080815"/>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Метод фокус- груп</a:t>
          </a:r>
          <a:endParaRPr lang="uk-UA" sz="2500" kern="1200" dirty="0"/>
        </a:p>
      </dsp:txBody>
      <dsp:txXfrm>
        <a:off x="5236327" y="4624892"/>
        <a:ext cx="2161630" cy="1080815"/>
      </dsp:txXfrm>
    </dsp:sp>
    <dsp:sp modelId="{F291C364-4527-440E-A0B2-06D16D2FD764}">
      <dsp:nvSpPr>
        <dsp:cNvPr id="0" name=""/>
        <dsp:cNvSpPr/>
      </dsp:nvSpPr>
      <dsp:spPr>
        <a:xfrm>
          <a:off x="7851899" y="4624892"/>
          <a:ext cx="2161630" cy="1080815"/>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Ділові контакти</a:t>
          </a:r>
          <a:endParaRPr lang="uk-UA" sz="2500" kern="1200" dirty="0"/>
        </a:p>
      </dsp:txBody>
      <dsp:txXfrm>
        <a:off x="7851899" y="4624892"/>
        <a:ext cx="2161630" cy="1080815"/>
      </dsp:txXfrm>
    </dsp:sp>
    <dsp:sp modelId="{1EB2A4ED-1397-4006-8CEB-FEB69835043E}">
      <dsp:nvSpPr>
        <dsp:cNvPr id="0" name=""/>
        <dsp:cNvSpPr/>
      </dsp:nvSpPr>
      <dsp:spPr>
        <a:xfrm>
          <a:off x="2620754" y="3090135"/>
          <a:ext cx="2161630" cy="1080815"/>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Кабінетні дослідження</a:t>
          </a:r>
          <a:endParaRPr lang="uk-UA" sz="2500" kern="1200" dirty="0"/>
        </a:p>
      </dsp:txBody>
      <dsp:txXfrm>
        <a:off x="2620754" y="3090135"/>
        <a:ext cx="2161630" cy="1080815"/>
      </dsp:txXfrm>
    </dsp:sp>
    <dsp:sp modelId="{4431F835-2F3D-4EEA-AE08-764B098F7A96}">
      <dsp:nvSpPr>
        <dsp:cNvPr id="0" name=""/>
        <dsp:cNvSpPr/>
      </dsp:nvSpPr>
      <dsp:spPr>
        <a:xfrm>
          <a:off x="5236327" y="3090135"/>
          <a:ext cx="2161630" cy="1080815"/>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uk-UA" sz="2500" kern="1200" dirty="0" smtClean="0"/>
            <a:t>Польові дослідження</a:t>
          </a:r>
          <a:endParaRPr lang="uk-UA" sz="2500" kern="1200" dirty="0"/>
        </a:p>
      </dsp:txBody>
      <dsp:txXfrm>
        <a:off x="5236327" y="3090135"/>
        <a:ext cx="2161630" cy="108081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a:xfrm>
            <a:off x="5332412" y="5883275"/>
            <a:ext cx="4324044" cy="365125"/>
          </a:xfrm>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71496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5D516-A434-4AD3-89AE-CDFB2BFB1B52}" type="datetimeFigureOut">
              <a:rPr lang="uk-UA" smtClean="0"/>
              <a:t>21.02.2022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412305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816021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934353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062641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0948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915937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566660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188203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10951856" y="5867131"/>
            <a:ext cx="551167" cy="365125"/>
          </a:xfrm>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83744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E5D516-A434-4AD3-89AE-CDFB2BFB1B52}" type="datetimeFigureOut">
              <a:rPr lang="uk-UA" smtClean="0"/>
              <a:t>21.02.2022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41786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E5D516-A434-4AD3-89AE-CDFB2BFB1B52}" type="datetimeFigureOut">
              <a:rPr lang="uk-UA" smtClean="0"/>
              <a:t>21.02.2022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10335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E5D516-A434-4AD3-89AE-CDFB2BFB1B52}" type="datetimeFigureOut">
              <a:rPr lang="uk-UA" smtClean="0"/>
              <a:t>21.02.2022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384949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E5D516-A434-4AD3-89AE-CDFB2BFB1B52}" type="datetimeFigureOut">
              <a:rPr lang="uk-UA" smtClean="0"/>
              <a:t>21.02.2022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171208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5D516-A434-4AD3-89AE-CDFB2BFB1B52}" type="datetimeFigureOut">
              <a:rPr lang="uk-UA" smtClean="0"/>
              <a:t>21.02.2022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1964021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5D516-A434-4AD3-89AE-CDFB2BFB1B52}" type="datetimeFigureOut">
              <a:rPr lang="uk-UA" smtClean="0"/>
              <a:t>21.02.2022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417148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E5D516-A434-4AD3-89AE-CDFB2BFB1B52}" type="datetimeFigureOut">
              <a:rPr lang="uk-UA" smtClean="0"/>
              <a:t>21.02.2022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3B0E2D7-6988-41C4-9478-0C496498597D}" type="slidenum">
              <a:rPr lang="uk-UA" smtClean="0"/>
              <a:t>‹#›</a:t>
            </a:fld>
            <a:endParaRPr lang="uk-UA"/>
          </a:p>
        </p:txBody>
      </p:sp>
    </p:spTree>
    <p:extLst>
      <p:ext uri="{BB962C8B-B14F-4D97-AF65-F5344CB8AC3E}">
        <p14:creationId xmlns:p14="http://schemas.microsoft.com/office/powerpoint/2010/main" val="255068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E5D516-A434-4AD3-89AE-CDFB2BFB1B52}" type="datetimeFigureOut">
              <a:rPr lang="uk-UA" smtClean="0"/>
              <a:t>21.02.2022</a:t>
            </a:fld>
            <a:endParaRPr lang="uk-U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uk-U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B0E2D7-6988-41C4-9478-0C496498597D}" type="slidenum">
              <a:rPr lang="uk-UA" smtClean="0"/>
              <a:t>‹#›</a:t>
            </a:fld>
            <a:endParaRPr lang="uk-UA"/>
          </a:p>
        </p:txBody>
      </p:sp>
    </p:spTree>
    <p:extLst>
      <p:ext uri="{BB962C8B-B14F-4D97-AF65-F5344CB8AC3E}">
        <p14:creationId xmlns:p14="http://schemas.microsoft.com/office/powerpoint/2010/main" val="2734425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2.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86854" y="1277007"/>
            <a:ext cx="11393840" cy="2648607"/>
          </a:xfrm>
        </p:spPr>
        <p:txBody>
          <a:bodyPr>
            <a:normAutofit/>
          </a:bodyPr>
          <a:lstStyle/>
          <a:p>
            <a:pPr algn="ctr"/>
            <a:r>
              <a:rPr lang="uk-UA" sz="3200" b="1" dirty="0" smtClean="0">
                <a:effectLst>
                  <a:outerShdw blurRad="38100" dist="38100" dir="2700000" algn="tl">
                    <a:srgbClr val="000000">
                      <a:alpha val="43137"/>
                    </a:srgbClr>
                  </a:outerShdw>
                </a:effectLst>
                <a:latin typeface="Arial Black" panose="020B0A04020102020204" pitchFamily="34" charset="0"/>
              </a:rPr>
              <a:t>Маркетингові дослідження</a:t>
            </a:r>
            <a:br>
              <a:rPr lang="uk-UA" sz="3200" b="1" dirty="0" smtClean="0">
                <a:effectLst>
                  <a:outerShdw blurRad="38100" dist="38100" dir="2700000" algn="tl">
                    <a:srgbClr val="000000">
                      <a:alpha val="43137"/>
                    </a:srgbClr>
                  </a:outerShdw>
                </a:effectLst>
                <a:latin typeface="Arial Black" panose="020B0A04020102020204" pitchFamily="34" charset="0"/>
              </a:rPr>
            </a:br>
            <a:r>
              <a:rPr lang="uk-UA" sz="3200" b="1" dirty="0" smtClean="0">
                <a:effectLst>
                  <a:outerShdw blurRad="38100" dist="38100" dir="2700000" algn="tl">
                    <a:srgbClr val="000000">
                      <a:alpha val="43137"/>
                    </a:srgbClr>
                  </a:outerShdw>
                </a:effectLst>
                <a:latin typeface="Arial Black" panose="020B0A04020102020204" pitchFamily="34" charset="0"/>
              </a:rPr>
              <a:t>та маркетингові інформаційні системи</a:t>
            </a:r>
            <a:endParaRPr lang="uk-UA" sz="3200" b="1" dirty="0">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1424492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12192000" cy="892098"/>
          </a:xfrm>
          <a:solidFill>
            <a:schemeClr val="bg1"/>
          </a:solidFill>
        </p:spPr>
        <p:txBody>
          <a:bodyPr anchor="t">
            <a:normAutofit/>
          </a:bodyPr>
          <a:lstStyle/>
          <a:p>
            <a:pPr algn="ctr"/>
            <a:r>
              <a:rPr lang="ru-RU" sz="3200" b="1" dirty="0">
                <a:latin typeface="Times New Roman" panose="02020603050405020304" pitchFamily="18" charset="0"/>
                <a:cs typeface="Times New Roman" panose="02020603050405020304" pitchFamily="18" charset="0"/>
              </a:rPr>
              <a:t>Алгоритм </a:t>
            </a:r>
            <a:r>
              <a:rPr lang="ru-RU" sz="3200" b="1" dirty="0" err="1">
                <a:latin typeface="Times New Roman" panose="02020603050405020304" pitchFamily="18" charset="0"/>
                <a:cs typeface="Times New Roman" panose="02020603050405020304" pitchFamily="18" charset="0"/>
              </a:rPr>
              <a:t>процесу</a:t>
            </a:r>
            <a:r>
              <a:rPr lang="ru-RU" sz="3200" b="1" dirty="0">
                <a:latin typeface="Times New Roman" panose="02020603050405020304" pitchFamily="18" charset="0"/>
                <a:cs typeface="Times New Roman" panose="02020603050405020304" pitchFamily="18" charset="0"/>
              </a:rPr>
              <a:t> маркетингового </a:t>
            </a:r>
            <a:r>
              <a:rPr lang="ru-RU" sz="3200" b="1" dirty="0" err="1">
                <a:latin typeface="Times New Roman" panose="02020603050405020304" pitchFamily="18" charset="0"/>
                <a:cs typeface="Times New Roman" panose="02020603050405020304" pitchFamily="18" charset="0"/>
              </a:rPr>
              <a:t>дослідження</a:t>
            </a:r>
            <a:endParaRPr lang="uk-UA" sz="3200" b="1"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147593" y="3095624"/>
            <a:ext cx="227753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1203182260"/>
              </p:ext>
            </p:extLst>
          </p:nvPr>
        </p:nvGraphicFramePr>
        <p:xfrm>
          <a:off x="3207657" y="892098"/>
          <a:ext cx="5355772" cy="5965902"/>
        </p:xfrm>
        <a:graphic>
          <a:graphicData uri="http://schemas.openxmlformats.org/presentationml/2006/ole">
            <mc:AlternateContent xmlns:mc="http://schemas.openxmlformats.org/markup-compatibility/2006">
              <mc:Choice xmlns:v="urn:schemas-microsoft-com:vml" Requires="v">
                <p:oleObj spid="_x0000_s5139" name="Picture" r:id="rId3" imgW="2866644" imgH="3762756" progId="Word.Picture.8">
                  <p:embed/>
                </p:oleObj>
              </mc:Choice>
              <mc:Fallback>
                <p:oleObj name="Picture" r:id="rId3" imgW="2866644" imgH="3762756"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7657" y="892098"/>
                        <a:ext cx="5355772" cy="5965902"/>
                      </a:xfrm>
                      <a:prstGeom prst="rect">
                        <a:avLst/>
                      </a:prstGeom>
                      <a:noFill/>
                    </p:spPr>
                  </p:pic>
                </p:oleObj>
              </mc:Fallback>
            </mc:AlternateContent>
          </a:graphicData>
        </a:graphic>
      </p:graphicFrame>
      <p:sp>
        <p:nvSpPr>
          <p:cNvPr id="6" name="Rectangle 3"/>
          <p:cNvSpPr>
            <a:spLocks noChangeArrowheads="1"/>
          </p:cNvSpPr>
          <p:nvPr/>
        </p:nvSpPr>
        <p:spPr bwMode="auto">
          <a:xfrm>
            <a:off x="-147593" y="6857999"/>
            <a:ext cx="227753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498625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975360"/>
          </a:xfrm>
          <a:solidFill>
            <a:schemeClr val="bg1"/>
          </a:solidFill>
        </p:spPr>
        <p:txBody>
          <a:bodyPr>
            <a:normAutofit/>
          </a:bodyPr>
          <a:lstStyle/>
          <a:p>
            <a:r>
              <a:rPr lang="uk-UA" sz="3200" b="1" dirty="0" smtClean="0">
                <a:latin typeface="Times New Roman" panose="02020603050405020304" pitchFamily="18" charset="0"/>
                <a:cs typeface="Times New Roman" panose="02020603050405020304" pitchFamily="18" charset="0"/>
              </a:rPr>
              <a:t>2.Маркетингова інформація</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23350" y="1572126"/>
            <a:ext cx="10018713" cy="4572000"/>
          </a:xfrm>
          <a:solidFill>
            <a:schemeClr val="lt1">
              <a:alpha val="49000"/>
            </a:schemeClr>
          </a:solidFill>
        </p:spPr>
        <p:txBody>
          <a:bodyPr>
            <a:normAutofit/>
          </a:bodyPr>
          <a:lstStyle/>
          <a:p>
            <a:pPr marL="0" indent="0" algn="just">
              <a:buNone/>
            </a:pPr>
            <a:r>
              <a:rPr lang="uk-UA" b="1" dirty="0" smtClean="0">
                <a:latin typeface="Times New Roman" panose="02020603050405020304" pitchFamily="18" charset="0"/>
                <a:cs typeface="Times New Roman" panose="02020603050405020304" pitchFamily="18" charset="0"/>
              </a:rPr>
              <a:t>МАРКЕТИНГОВА ІНФОРМАЦІЯ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вихідний елемент маркетингових досліджень і найцінніший ринковий продукт. Цінність маркетингової інформації полягає в тому, що вона створює передумови для здобуття конкурентних переваг, допомагає знизити рівень комерційного ризику, визначити й урахувати зміни в навколишньому бізнес-середовищі</a:t>
            </a:r>
            <a:r>
              <a:rPr lang="uk-UA" dirty="0"/>
              <a:t>. </a:t>
            </a:r>
          </a:p>
        </p:txBody>
      </p:sp>
    </p:spTree>
    <p:extLst>
      <p:ext uri="{BB962C8B-B14F-4D97-AF65-F5344CB8AC3E}">
        <p14:creationId xmlns:p14="http://schemas.microsoft.com/office/powerpoint/2010/main" val="4168659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2192000" cy="1005840"/>
          </a:xfrm>
          <a:solidFill>
            <a:schemeClr val="bg1"/>
          </a:solidFill>
        </p:spPr>
        <p:txBody>
          <a:bodyPr>
            <a:normAutofit fontScale="90000"/>
          </a:bodyPr>
          <a:lstStyle/>
          <a:p>
            <a:r>
              <a:rPr lang="uk-UA" b="1" dirty="0" smtClean="0"/>
              <a:t>																					</a:t>
            </a:r>
            <a:r>
              <a:rPr lang="uk-UA" sz="2200" b="1" dirty="0" smtClean="0">
                <a:latin typeface="Times New Roman" panose="02020603050405020304" pitchFamily="18" charset="0"/>
                <a:cs typeface="Times New Roman" panose="02020603050405020304" pitchFamily="18" charset="0"/>
              </a:rPr>
              <a:t>Таблиця 2</a:t>
            </a:r>
            <a:br>
              <a:rPr lang="uk-UA" sz="2200" b="1" dirty="0" smtClean="0">
                <a:latin typeface="Times New Roman" panose="02020603050405020304" pitchFamily="18" charset="0"/>
                <a:cs typeface="Times New Roman" panose="02020603050405020304" pitchFamily="18" charset="0"/>
              </a:rPr>
            </a:br>
            <a:r>
              <a:rPr lang="uk-UA" sz="3600" b="1" dirty="0" smtClean="0">
                <a:latin typeface="Times New Roman" panose="02020603050405020304" pitchFamily="18" charset="0"/>
                <a:cs typeface="Times New Roman" panose="02020603050405020304" pitchFamily="18" charset="0"/>
              </a:rPr>
              <a:t>Класифікація маркетингової інформації</a:t>
            </a:r>
            <a:endParaRPr lang="uk-UA" sz="3600" b="1" dirty="0">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791193190"/>
              </p:ext>
            </p:extLst>
          </p:nvPr>
        </p:nvGraphicFramePr>
        <p:xfrm>
          <a:off x="1" y="1072054"/>
          <a:ext cx="12192000" cy="6851730"/>
        </p:xfrm>
        <a:graphic>
          <a:graphicData uri="http://schemas.openxmlformats.org/drawingml/2006/table">
            <a:tbl>
              <a:tblPr>
                <a:tableStyleId>{5C22544A-7EE6-4342-B048-85BDC9FD1C3A}</a:tableStyleId>
              </a:tblPr>
              <a:tblGrid>
                <a:gridCol w="2786570"/>
                <a:gridCol w="3519636"/>
                <a:gridCol w="5885794"/>
              </a:tblGrid>
              <a:tr h="603725">
                <a:tc>
                  <a:txBody>
                    <a:bodyPr/>
                    <a:lstStyle/>
                    <a:p>
                      <a:pPr marL="228600" indent="228600" algn="ctr">
                        <a:lnSpc>
                          <a:spcPct val="100000"/>
                        </a:lnSpc>
                        <a:spcBef>
                          <a:spcPts val="400"/>
                        </a:spcBef>
                        <a:spcAft>
                          <a:spcPts val="400"/>
                        </a:spcAft>
                        <a:tabLst>
                          <a:tab pos="228600" algn="l"/>
                        </a:tabLst>
                      </a:pPr>
                      <a:r>
                        <a:rPr lang="uk-UA" sz="2000" b="1" dirty="0">
                          <a:effectLst/>
                          <a:latin typeface="Times New Roman" panose="02020603050405020304" pitchFamily="18" charset="0"/>
                          <a:cs typeface="Times New Roman" panose="02020603050405020304" pitchFamily="18" charset="0"/>
                        </a:rPr>
                        <a:t>Ознаки класифікації</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60000"/>
                        <a:lumOff val="40000"/>
                      </a:schemeClr>
                    </a:solidFill>
                  </a:tcPr>
                </a:tc>
                <a:tc>
                  <a:txBody>
                    <a:bodyPr/>
                    <a:lstStyle/>
                    <a:p>
                      <a:pPr marL="228600" indent="228600" algn="ctr">
                        <a:lnSpc>
                          <a:spcPct val="100000"/>
                        </a:lnSpc>
                        <a:spcBef>
                          <a:spcPts val="400"/>
                        </a:spcBef>
                        <a:spcAft>
                          <a:spcPts val="400"/>
                        </a:spcAft>
                        <a:tabLst>
                          <a:tab pos="228600" algn="l"/>
                        </a:tabLst>
                      </a:pPr>
                      <a:r>
                        <a:rPr lang="uk-UA" sz="2000" b="1" dirty="0">
                          <a:effectLst/>
                          <a:latin typeface="Times New Roman" panose="02020603050405020304" pitchFamily="18" charset="0"/>
                          <a:cs typeface="Times New Roman" panose="02020603050405020304" pitchFamily="18" charset="0"/>
                        </a:rPr>
                        <a:t>Види інформації</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60000"/>
                        <a:lumOff val="40000"/>
                      </a:schemeClr>
                    </a:solidFill>
                  </a:tcPr>
                </a:tc>
                <a:tc>
                  <a:txBody>
                    <a:bodyPr/>
                    <a:lstStyle/>
                    <a:p>
                      <a:pPr marL="228600" indent="228600" algn="ctr">
                        <a:lnSpc>
                          <a:spcPct val="100000"/>
                        </a:lnSpc>
                        <a:spcBef>
                          <a:spcPts val="400"/>
                        </a:spcBef>
                        <a:spcAft>
                          <a:spcPts val="400"/>
                        </a:spcAft>
                        <a:tabLst>
                          <a:tab pos="228600" algn="l"/>
                        </a:tabLst>
                      </a:pPr>
                      <a:r>
                        <a:rPr lang="uk-UA" sz="2000" b="1" dirty="0">
                          <a:effectLst/>
                          <a:latin typeface="Times New Roman" panose="02020603050405020304" pitchFamily="18" charset="0"/>
                          <a:cs typeface="Times New Roman" panose="02020603050405020304" pitchFamily="18" charset="0"/>
                        </a:rPr>
                        <a:t>Характеристика і напрямки</a:t>
                      </a:r>
                      <a:br>
                        <a:rPr lang="uk-UA" sz="2000" b="1" dirty="0">
                          <a:effectLst/>
                          <a:latin typeface="Times New Roman" panose="02020603050405020304" pitchFamily="18" charset="0"/>
                          <a:cs typeface="Times New Roman" panose="02020603050405020304" pitchFamily="18" charset="0"/>
                        </a:rPr>
                      </a:br>
                      <a:r>
                        <a:rPr lang="uk-UA" sz="2000" b="1" dirty="0">
                          <a:effectLst/>
                          <a:latin typeface="Times New Roman" panose="02020603050405020304" pitchFamily="18" charset="0"/>
                          <a:cs typeface="Times New Roman" panose="02020603050405020304" pitchFamily="18" charset="0"/>
                        </a:rPr>
                        <a:t>використання інформації</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60000"/>
                        <a:lumOff val="40000"/>
                      </a:schemeClr>
                    </a:solidFill>
                  </a:tcPr>
                </a:tc>
              </a:tr>
              <a:tr h="316455">
                <a:tc rowSpan="2">
                  <a:txBody>
                    <a:bodyPr/>
                    <a:lstStyle/>
                    <a:p>
                      <a:pPr marL="228600" indent="228600" algn="just">
                        <a:lnSpc>
                          <a:spcPct val="100000"/>
                        </a:lnSpc>
                        <a:spcBef>
                          <a:spcPts val="320"/>
                        </a:spcBef>
                        <a:spcAft>
                          <a:spcPts val="320"/>
                        </a:spcAft>
                        <a:tabLst>
                          <a:tab pos="57150" algn="l"/>
                        </a:tabLst>
                      </a:pPr>
                      <a:r>
                        <a:rPr lang="uk-UA" sz="2000" dirty="0">
                          <a:effectLst/>
                          <a:latin typeface="Times New Roman" panose="02020603050405020304" pitchFamily="18" charset="0"/>
                          <a:cs typeface="Times New Roman" panose="02020603050405020304" pitchFamily="18" charset="0"/>
                        </a:rPr>
                        <a:t>1. Призначення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60020" algn="l"/>
                        </a:tabLst>
                      </a:pPr>
                      <a:r>
                        <a:rPr lang="uk-UA" sz="2000" dirty="0">
                          <a:effectLst/>
                          <a:latin typeface="Times New Roman" panose="02020603050405020304" pitchFamily="18" charset="0"/>
                          <a:cs typeface="Times New Roman" panose="02020603050405020304" pitchFamily="18" charset="0"/>
                        </a:rPr>
                        <a:t>Вихідна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60020" algn="l"/>
                        </a:tabLst>
                      </a:pPr>
                      <a:r>
                        <a:rPr lang="uk-UA" sz="2000" dirty="0">
                          <a:effectLst/>
                          <a:latin typeface="Times New Roman" panose="02020603050405020304" pitchFamily="18" charset="0"/>
                          <a:cs typeface="Times New Roman" panose="02020603050405020304" pitchFamily="18" charset="0"/>
                        </a:rPr>
                        <a:t>Для визначення проблеми та її розв’язання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16455">
                <a:tc vMerge="1">
                  <a:txBody>
                    <a:bodyPr/>
                    <a:lstStyle/>
                    <a:p>
                      <a:endParaRPr lang="uk-UA"/>
                    </a:p>
                  </a:txBody>
                  <a:tcPr/>
                </a:tc>
                <a:tc>
                  <a:txBody>
                    <a:bodyPr/>
                    <a:lstStyle/>
                    <a:p>
                      <a:pPr marL="228600" indent="228600" algn="just">
                        <a:lnSpc>
                          <a:spcPct val="100000"/>
                        </a:lnSpc>
                        <a:spcBef>
                          <a:spcPts val="320"/>
                        </a:spcBef>
                        <a:spcAft>
                          <a:spcPts val="320"/>
                        </a:spcAft>
                        <a:tabLst>
                          <a:tab pos="160020" algn="l"/>
                        </a:tabLst>
                      </a:pPr>
                      <a:r>
                        <a:rPr lang="uk-UA" sz="2000" dirty="0">
                          <a:effectLst/>
                          <a:latin typeface="Times New Roman" panose="02020603050405020304" pitchFamily="18" charset="0"/>
                          <a:cs typeface="Times New Roman" panose="02020603050405020304" pitchFamily="18" charset="0"/>
                        </a:rPr>
                        <a:t>Контрольна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60020" algn="l"/>
                        </a:tabLst>
                      </a:pPr>
                      <a:r>
                        <a:rPr lang="uk-UA" sz="2000" dirty="0">
                          <a:effectLst/>
                          <a:latin typeface="Times New Roman" panose="02020603050405020304" pitchFamily="18" charset="0"/>
                          <a:cs typeface="Times New Roman" panose="02020603050405020304" pitchFamily="18" charset="0"/>
                        </a:rPr>
                        <a:t>Для оцінки ефективності розв’я­зання проблеми</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905588">
                <a:tc rowSpan="2">
                  <a:txBody>
                    <a:bodyPr/>
                    <a:lstStyle/>
                    <a:p>
                      <a:pPr marL="228600" indent="228600" algn="just">
                        <a:lnSpc>
                          <a:spcPct val="100000"/>
                        </a:lnSpc>
                        <a:spcBef>
                          <a:spcPts val="320"/>
                        </a:spcBef>
                        <a:spcAft>
                          <a:spcPts val="320"/>
                        </a:spcAft>
                        <a:tabLst>
                          <a:tab pos="57150" algn="l"/>
                        </a:tabLst>
                      </a:pPr>
                      <a:r>
                        <a:rPr lang="uk-UA" sz="2000" dirty="0">
                          <a:effectLst/>
                          <a:latin typeface="Times New Roman" panose="02020603050405020304" pitchFamily="18" charset="0"/>
                          <a:cs typeface="Times New Roman" panose="02020603050405020304" pitchFamily="18" charset="0"/>
                        </a:rPr>
                        <a:t>2. Рівень</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60020" algn="l"/>
                        </a:tabLst>
                      </a:pPr>
                      <a:r>
                        <a:rPr lang="uk-UA" sz="2000" dirty="0" err="1">
                          <a:effectLst/>
                          <a:latin typeface="Times New Roman" panose="02020603050405020304" pitchFamily="18" charset="0"/>
                          <a:cs typeface="Times New Roman" panose="02020603050405020304" pitchFamily="18" charset="0"/>
                        </a:rPr>
                        <a:t>Макропланова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60020" algn="l"/>
                        </a:tabLst>
                      </a:pPr>
                      <a:r>
                        <a:rPr lang="uk-UA" sz="2000" dirty="0">
                          <a:effectLst/>
                          <a:latin typeface="Times New Roman" panose="02020603050405020304" pitchFamily="18" charset="0"/>
                          <a:cs typeface="Times New Roman" panose="02020603050405020304" pitchFamily="18" charset="0"/>
                        </a:rPr>
                        <a:t>Інформація про державну фінансову систему, політику економічного регулювання цін, доходів, податків, позик тощо</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905588">
                <a:tc vMerge="1">
                  <a:txBody>
                    <a:bodyPr/>
                    <a:lstStyle/>
                    <a:p>
                      <a:endParaRPr lang="uk-UA"/>
                    </a:p>
                  </a:txBody>
                  <a:tcPr/>
                </a:tc>
                <a:tc>
                  <a:txBody>
                    <a:bodyPr/>
                    <a:lstStyle/>
                    <a:p>
                      <a:pPr marL="228600" indent="228600" algn="just">
                        <a:lnSpc>
                          <a:spcPct val="100000"/>
                        </a:lnSpc>
                        <a:spcBef>
                          <a:spcPts val="320"/>
                        </a:spcBef>
                        <a:spcAft>
                          <a:spcPts val="320"/>
                        </a:spcAft>
                        <a:tabLst>
                          <a:tab pos="102870" algn="l"/>
                        </a:tabLst>
                      </a:pPr>
                      <a:r>
                        <a:rPr lang="uk-UA" sz="2000" dirty="0" err="1">
                          <a:effectLst/>
                          <a:latin typeface="Times New Roman" panose="02020603050405020304" pitchFamily="18" charset="0"/>
                          <a:cs typeface="Times New Roman" panose="02020603050405020304" pitchFamily="18" charset="0"/>
                        </a:rPr>
                        <a:t>Мікропланова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a:effectLst/>
                          <a:latin typeface="Times New Roman" panose="02020603050405020304" pitchFamily="18" charset="0"/>
                          <a:cs typeface="Times New Roman" panose="02020603050405020304" pitchFamily="18" charset="0"/>
                        </a:rPr>
                        <a:t>Інформація про величину попиту і пропонування, про показники діяльності підприємства, його конкурентів, споживачів</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603725">
                <a:tc rowSpan="2">
                  <a:txBody>
                    <a:bodyPr/>
                    <a:lstStyle/>
                    <a:p>
                      <a:pPr marL="228600" indent="228600" algn="just">
                        <a:lnSpc>
                          <a:spcPct val="100000"/>
                        </a:lnSpc>
                        <a:spcBef>
                          <a:spcPts val="320"/>
                        </a:spcBef>
                        <a:spcAft>
                          <a:spcPts val="320"/>
                        </a:spcAft>
                        <a:tabLst>
                          <a:tab pos="57150" algn="l"/>
                          <a:tab pos="171450" algn="l"/>
                        </a:tabLst>
                      </a:pPr>
                      <a:r>
                        <a:rPr lang="uk-UA" sz="2000">
                          <a:effectLst/>
                          <a:latin typeface="Times New Roman" panose="02020603050405020304" pitchFamily="18" charset="0"/>
                          <a:cs typeface="Times New Roman" panose="02020603050405020304" pitchFamily="18" charset="0"/>
                        </a:rPr>
                        <a:t>3. Власність</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02870" algn="l"/>
                        </a:tabLst>
                      </a:pPr>
                      <a:r>
                        <a:rPr lang="uk-UA" sz="2000" dirty="0">
                          <a:effectLst/>
                          <a:latin typeface="Times New Roman" panose="02020603050405020304" pitchFamily="18" charset="0"/>
                          <a:cs typeface="Times New Roman" panose="02020603050405020304" pitchFamily="18" charset="0"/>
                        </a:rPr>
                        <a:t>Власна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a:effectLst/>
                          <a:latin typeface="Times New Roman" panose="02020603050405020304" pitchFamily="18" charset="0"/>
                          <a:cs typeface="Times New Roman" panose="02020603050405020304" pitchFamily="18" charset="0"/>
                        </a:rPr>
                        <a:t>Інформація, яка зібрана підприємством і належить йому</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16455">
                <a:tc vMerge="1">
                  <a:txBody>
                    <a:bodyPr/>
                    <a:lstStyle/>
                    <a:p>
                      <a:endParaRPr lang="uk-UA"/>
                    </a:p>
                  </a:txBody>
                  <a:tcPr/>
                </a:tc>
                <a:tc>
                  <a:txBody>
                    <a:bodyPr/>
                    <a:lstStyle/>
                    <a:p>
                      <a:pPr marL="228600" indent="228600" algn="just">
                        <a:lnSpc>
                          <a:spcPct val="100000"/>
                        </a:lnSpc>
                        <a:spcBef>
                          <a:spcPts val="320"/>
                        </a:spcBef>
                        <a:spcAft>
                          <a:spcPts val="320"/>
                        </a:spcAft>
                        <a:tabLst>
                          <a:tab pos="102870" algn="l"/>
                        </a:tabLst>
                      </a:pPr>
                      <a:r>
                        <a:rPr lang="uk-UA" sz="2000" dirty="0">
                          <a:effectLst/>
                          <a:latin typeface="Times New Roman" panose="02020603050405020304" pitchFamily="18" charset="0"/>
                          <a:cs typeface="Times New Roman" panose="02020603050405020304" pitchFamily="18" charset="0"/>
                        </a:rPr>
                        <a:t>Чужа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Власність інших підприємств чи держави</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01863">
                <a:tc rowSpan="3">
                  <a:txBody>
                    <a:bodyPr/>
                    <a:lstStyle/>
                    <a:p>
                      <a:pPr marL="228600" indent="228600" algn="just">
                        <a:lnSpc>
                          <a:spcPct val="100000"/>
                        </a:lnSpc>
                        <a:spcBef>
                          <a:spcPts val="320"/>
                        </a:spcBef>
                        <a:spcAft>
                          <a:spcPts val="320"/>
                        </a:spcAft>
                        <a:tabLst>
                          <a:tab pos="57150" algn="l"/>
                          <a:tab pos="171450" algn="l"/>
                        </a:tabLst>
                      </a:pPr>
                      <a:r>
                        <a:rPr lang="uk-UA" sz="2000">
                          <a:effectLst/>
                          <a:latin typeface="Times New Roman" panose="02020603050405020304" pitchFamily="18" charset="0"/>
                          <a:cs typeface="Times New Roman" panose="02020603050405020304" pitchFamily="18" charset="0"/>
                        </a:rPr>
                        <a:t>4. Доступність</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02870" algn="l"/>
                        </a:tabLst>
                      </a:pPr>
                      <a:r>
                        <a:rPr lang="uk-UA" sz="2000" dirty="0">
                          <a:effectLst/>
                          <a:latin typeface="Times New Roman" panose="02020603050405020304" pitchFamily="18" charset="0"/>
                          <a:cs typeface="Times New Roman" panose="02020603050405020304" pitchFamily="18" charset="0"/>
                        </a:rPr>
                        <a:t>Відкрита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Доступна всім</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16455">
                <a:tc vMerge="1">
                  <a:txBody>
                    <a:bodyPr/>
                    <a:lstStyle/>
                    <a:p>
                      <a:endParaRPr lang="uk-UA"/>
                    </a:p>
                  </a:txBody>
                  <a:tcPr/>
                </a:tc>
                <a:tc>
                  <a:txBody>
                    <a:bodyPr/>
                    <a:lstStyle/>
                    <a:p>
                      <a:pPr marL="228600" indent="228600" algn="just">
                        <a:lnSpc>
                          <a:spcPct val="100000"/>
                        </a:lnSpc>
                        <a:spcBef>
                          <a:spcPts val="320"/>
                        </a:spcBef>
                        <a:spcAft>
                          <a:spcPts val="320"/>
                        </a:spcAft>
                        <a:tabLst>
                          <a:tab pos="102870" algn="l"/>
                        </a:tabLst>
                      </a:pPr>
                      <a:r>
                        <a:rPr lang="uk-UA" sz="2000" dirty="0">
                          <a:effectLst/>
                          <a:latin typeface="Times New Roman" panose="02020603050405020304" pitchFamily="18" charset="0"/>
                          <a:cs typeface="Times New Roman" panose="02020603050405020304" pitchFamily="18" charset="0"/>
                        </a:rPr>
                        <a:t>Приватна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Доступна лише для службового користування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16455">
                <a:tc vMerge="1">
                  <a:txBody>
                    <a:bodyPr/>
                    <a:lstStyle/>
                    <a:p>
                      <a:endParaRPr lang="uk-UA"/>
                    </a:p>
                  </a:txBody>
                  <a:tcPr/>
                </a:tc>
                <a:tc>
                  <a:txBody>
                    <a:bodyPr/>
                    <a:lstStyle/>
                    <a:p>
                      <a:pPr marL="228600" indent="228600" algn="just">
                        <a:lnSpc>
                          <a:spcPct val="100000"/>
                        </a:lnSpc>
                        <a:spcBef>
                          <a:spcPts val="320"/>
                        </a:spcBef>
                        <a:spcAft>
                          <a:spcPts val="320"/>
                        </a:spcAft>
                        <a:tabLst>
                          <a:tab pos="102870" algn="l"/>
                        </a:tabLst>
                      </a:pPr>
                      <a:r>
                        <a:rPr lang="uk-UA" sz="2000">
                          <a:effectLst/>
                          <a:latin typeface="Times New Roman" panose="02020603050405020304" pitchFamily="18" charset="0"/>
                          <a:cs typeface="Times New Roman" panose="02020603050405020304" pitchFamily="18" charset="0"/>
                        </a:rPr>
                        <a:t>Таємна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Доступна для обмеженого кола осіб</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316455">
                <a:tc rowSpan="2">
                  <a:txBody>
                    <a:bodyPr/>
                    <a:lstStyle/>
                    <a:p>
                      <a:pPr marL="228600" indent="228600" algn="just">
                        <a:lnSpc>
                          <a:spcPct val="100000"/>
                        </a:lnSpc>
                        <a:spcBef>
                          <a:spcPts val="320"/>
                        </a:spcBef>
                        <a:spcAft>
                          <a:spcPts val="320"/>
                        </a:spcAft>
                        <a:tabLst>
                          <a:tab pos="57150" algn="l"/>
                          <a:tab pos="171450" algn="l"/>
                        </a:tabLst>
                      </a:pPr>
                      <a:r>
                        <a:rPr lang="uk-UA" sz="2000" spc="-20">
                          <a:effectLst/>
                          <a:latin typeface="Times New Roman" panose="02020603050405020304" pitchFamily="18" charset="0"/>
                          <a:cs typeface="Times New Roman" panose="02020603050405020304" pitchFamily="18" charset="0"/>
                        </a:rPr>
                        <a:t>5. Термін отримання</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02870" algn="l"/>
                        </a:tabLst>
                      </a:pPr>
                      <a:r>
                        <a:rPr lang="uk-UA" sz="2000">
                          <a:effectLst/>
                          <a:latin typeface="Times New Roman" panose="02020603050405020304" pitchFamily="18" charset="0"/>
                          <a:cs typeface="Times New Roman" panose="02020603050405020304" pitchFamily="18" charset="0"/>
                        </a:rPr>
                        <a:t>Вторинна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Зібрана раніше для розв’язання інших проблем</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981053">
                <a:tc vMerge="1">
                  <a:txBody>
                    <a:bodyPr/>
                    <a:lstStyle/>
                    <a:p>
                      <a:endParaRPr lang="uk-UA"/>
                    </a:p>
                  </a:txBody>
                  <a:tcPr/>
                </a:tc>
                <a:tc>
                  <a:txBody>
                    <a:bodyPr/>
                    <a:lstStyle/>
                    <a:p>
                      <a:pPr marL="228600" indent="228600" algn="just">
                        <a:lnSpc>
                          <a:spcPct val="100000"/>
                        </a:lnSpc>
                        <a:spcBef>
                          <a:spcPts val="320"/>
                        </a:spcBef>
                        <a:spcAft>
                          <a:spcPts val="320"/>
                        </a:spcAft>
                        <a:tabLst>
                          <a:tab pos="102870" algn="l"/>
                        </a:tabLst>
                      </a:pPr>
                      <a:r>
                        <a:rPr lang="uk-UA" sz="2000">
                          <a:effectLst/>
                          <a:latin typeface="Times New Roman" panose="02020603050405020304" pitchFamily="18" charset="0"/>
                          <a:cs typeface="Times New Roman" panose="02020603050405020304" pitchFamily="18" charset="0"/>
                        </a:rPr>
                        <a:t>Первинна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Зібрана спеціально для розв’язан­ня конкретної проблеми</a:t>
                      </a:r>
                    </a:p>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 </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r h="603725">
                <a:tc>
                  <a:txBody>
                    <a:bodyPr/>
                    <a:lstStyle/>
                    <a:p>
                      <a:pPr marL="228600" indent="228600" algn="just">
                        <a:lnSpc>
                          <a:spcPct val="100000"/>
                        </a:lnSpc>
                        <a:spcBef>
                          <a:spcPts val="320"/>
                        </a:spcBef>
                        <a:spcAft>
                          <a:spcPts val="320"/>
                        </a:spcAft>
                        <a:tabLst>
                          <a:tab pos="57150" algn="l"/>
                          <a:tab pos="171450" algn="l"/>
                        </a:tabLst>
                      </a:pPr>
                      <a:r>
                        <a:rPr lang="uk-UA" sz="2000">
                          <a:effectLst/>
                          <a:latin typeface="Times New Roman" panose="02020603050405020304" pitchFamily="18" charset="0"/>
                          <a:cs typeface="Times New Roman" panose="02020603050405020304" pitchFamily="18" charset="0"/>
                        </a:rPr>
                        <a:t>6. Роль у діяльності фірми</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102870" algn="l"/>
                        </a:tabLst>
                      </a:pPr>
                      <a:r>
                        <a:rPr lang="uk-UA" sz="2000">
                          <a:effectLst/>
                          <a:latin typeface="Times New Roman" panose="02020603050405020304" pitchFamily="18" charset="0"/>
                          <a:cs typeface="Times New Roman" panose="02020603050405020304" pitchFamily="18" charset="0"/>
                        </a:rPr>
                        <a:t>Стратегічна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c>
                  <a:txBody>
                    <a:bodyPr/>
                    <a:lstStyle/>
                    <a:p>
                      <a:pPr marL="228600" indent="228600" algn="just">
                        <a:lnSpc>
                          <a:spcPct val="100000"/>
                        </a:lnSpc>
                        <a:spcBef>
                          <a:spcPts val="320"/>
                        </a:spcBef>
                        <a:spcAft>
                          <a:spcPts val="320"/>
                        </a:spcAft>
                        <a:tabLst>
                          <a:tab pos="228600" algn="l"/>
                        </a:tabLst>
                      </a:pPr>
                      <a:r>
                        <a:rPr lang="uk-UA" sz="2000" dirty="0">
                          <a:effectLst/>
                          <a:latin typeface="Times New Roman" panose="02020603050405020304" pitchFamily="18" charset="0"/>
                          <a:cs typeface="Times New Roman" panose="02020603050405020304" pitchFamily="18" charset="0"/>
                        </a:rPr>
                        <a:t>Для розв’язання стратегічних завдань</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57" marR="47657"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277916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10" name="Объект 9"/>
          <p:cNvGraphicFramePr>
            <a:graphicFrameLocks noGrp="1"/>
          </p:cNvGraphicFramePr>
          <p:nvPr>
            <p:ph idx="1"/>
            <p:extLst>
              <p:ext uri="{D42A27DB-BD31-4B8C-83A1-F6EECF244321}">
                <p14:modId xmlns:p14="http://schemas.microsoft.com/office/powerpoint/2010/main" val="3998468585"/>
              </p:ext>
            </p:extLst>
          </p:nvPr>
        </p:nvGraphicFramePr>
        <p:xfrm>
          <a:off x="0" y="0"/>
          <a:ext cx="13625156" cy="8121563"/>
        </p:xfrm>
        <a:graphic>
          <a:graphicData uri="http://schemas.openxmlformats.org/drawingml/2006/table">
            <a:tbl>
              <a:tblPr>
                <a:tableStyleId>{5C22544A-7EE6-4342-B048-85BDC9FD1C3A}</a:tableStyleId>
              </a:tblPr>
              <a:tblGrid>
                <a:gridCol w="2614966"/>
                <a:gridCol w="3880427"/>
                <a:gridCol w="7129763"/>
              </a:tblGrid>
              <a:tr h="222233">
                <a:tc rowSpan="3">
                  <a:txBody>
                    <a:bodyPr/>
                    <a:lstStyle/>
                    <a:p>
                      <a:pPr marL="228600" indent="228600" algn="just">
                        <a:lnSpc>
                          <a:spcPct val="100000"/>
                        </a:lnSpc>
                        <a:spcBef>
                          <a:spcPts val="280"/>
                        </a:spcBef>
                        <a:spcAft>
                          <a:spcPts val="280"/>
                        </a:spcAft>
                        <a:tabLst>
                          <a:tab pos="57150" algn="l"/>
                          <a:tab pos="171450" algn="l"/>
                        </a:tabLst>
                      </a:pPr>
                      <a:r>
                        <a:rPr lang="uk-UA" sz="2000" dirty="0">
                          <a:effectLst/>
                          <a:latin typeface="Times New Roman" panose="02020603050405020304" pitchFamily="18" charset="0"/>
                          <a:cs typeface="Times New Roman" panose="02020603050405020304" pitchFamily="18" charset="0"/>
                        </a:rPr>
                        <a:t>7. Зміст</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102870" algn="l"/>
                        </a:tabLst>
                      </a:pPr>
                      <a:r>
                        <a:rPr lang="uk-UA" sz="1400">
                          <a:effectLst/>
                        </a:rPr>
                        <a:t>Аналітична</a:t>
                      </a:r>
                      <a:endParaRPr lang="uk-UA" sz="1400">
                        <a:effectLst/>
                        <a:latin typeface="Times New Roman" panose="02020603050405020304" pitchFamily="18" charset="0"/>
                        <a:ea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1400">
                          <a:effectLst/>
                        </a:rPr>
                        <a:t>Ідеї, гіпотези, поняття</a:t>
                      </a:r>
                      <a:endParaRPr lang="uk-UA" sz="1400">
                        <a:effectLst/>
                        <a:latin typeface="Times New Roman" panose="02020603050405020304" pitchFamily="18" charset="0"/>
                        <a:ea typeface="Times New Roman" panose="02020603050405020304" pitchFamily="18" charset="0"/>
                      </a:endParaRPr>
                    </a:p>
                  </a:txBody>
                  <a:tcPr marL="33741" marR="33741" marT="0" marB="0" anchor="ctr">
                    <a:solidFill>
                      <a:schemeClr val="accent1">
                        <a:lumMod val="20000"/>
                        <a:lumOff val="80000"/>
                      </a:schemeClr>
                    </a:solidFill>
                  </a:tcPr>
                </a:tc>
              </a:tr>
              <a:tr h="222233">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a:effectLst/>
                          <a:latin typeface="Times New Roman" panose="02020603050405020304" pitchFamily="18" charset="0"/>
                          <a:cs typeface="Times New Roman" panose="02020603050405020304" pitchFamily="18" charset="0"/>
                        </a:rPr>
                        <a:t>Методологічна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Методи, підходи, методики </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222233">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a:effectLst/>
                          <a:latin typeface="Times New Roman" panose="02020603050405020304" pitchFamily="18" charset="0"/>
                          <a:cs typeface="Times New Roman" panose="02020603050405020304" pitchFamily="18" charset="0"/>
                        </a:rPr>
                        <a:t>Фактична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Статистичні дані</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44465">
                <a:tc rowSpan="2">
                  <a:txBody>
                    <a:bodyPr/>
                    <a:lstStyle/>
                    <a:p>
                      <a:pPr marL="228600" indent="228600">
                        <a:lnSpc>
                          <a:spcPct val="100000"/>
                        </a:lnSpc>
                        <a:spcBef>
                          <a:spcPts val="280"/>
                        </a:spcBef>
                        <a:spcAft>
                          <a:spcPts val="280"/>
                        </a:spcAft>
                        <a:tabLst>
                          <a:tab pos="57150" algn="l"/>
                          <a:tab pos="171450" algn="l"/>
                        </a:tabLst>
                      </a:pPr>
                      <a:r>
                        <a:rPr lang="uk-UA" sz="2000" dirty="0">
                          <a:effectLst/>
                          <a:latin typeface="Times New Roman" panose="02020603050405020304" pitchFamily="18" charset="0"/>
                          <a:cs typeface="Times New Roman" panose="02020603050405020304" pitchFamily="18" charset="0"/>
                        </a:rPr>
                        <a:t>8. Джерела отримання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102870" algn="l"/>
                        </a:tabLst>
                      </a:pPr>
                      <a:r>
                        <a:rPr lang="uk-UA" sz="2000" dirty="0">
                          <a:effectLst/>
                          <a:latin typeface="Times New Roman" panose="02020603050405020304" pitchFamily="18" charset="0"/>
                          <a:cs typeface="Times New Roman" panose="02020603050405020304" pitchFamily="18" charset="0"/>
                        </a:rPr>
                        <a:t>Внутрішня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Звіти фірми, списки покупців, постачальників, посередників</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92028">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a:effectLst/>
                          <a:latin typeface="Times New Roman" panose="02020603050405020304" pitchFamily="18" charset="0"/>
                          <a:cs typeface="Times New Roman" panose="02020603050405020304" pitchFamily="18" charset="0"/>
                        </a:rPr>
                        <a:t>Зовнішня </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Звіти підприємств і торговельних організацій, періодичні видання, дані опитувань</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44465">
                <a:tc rowSpan="3">
                  <a:txBody>
                    <a:bodyPr/>
                    <a:lstStyle/>
                    <a:p>
                      <a:pPr marL="228600" indent="228600">
                        <a:lnSpc>
                          <a:spcPct val="100000"/>
                        </a:lnSpc>
                        <a:spcBef>
                          <a:spcPts val="280"/>
                        </a:spcBef>
                        <a:spcAft>
                          <a:spcPts val="280"/>
                        </a:spcAft>
                        <a:tabLst>
                          <a:tab pos="57150" algn="l"/>
                          <a:tab pos="171450" algn="l"/>
                        </a:tabLst>
                      </a:pPr>
                      <a:r>
                        <a:rPr lang="uk-UA" sz="2000" dirty="0">
                          <a:effectLst/>
                          <a:latin typeface="Times New Roman" panose="02020603050405020304" pitchFamily="18" charset="0"/>
                          <a:cs typeface="Times New Roman" panose="02020603050405020304" pitchFamily="18" charset="0"/>
                        </a:rPr>
                        <a:t>9. Інформаційні </a:t>
                      </a:r>
                      <a:br>
                        <a:rPr lang="uk-UA" sz="2000" dirty="0">
                          <a:effectLst/>
                          <a:latin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cs typeface="Times New Roman" panose="02020603050405020304" pitchFamily="18" charset="0"/>
                        </a:rPr>
                        <a:t>потреби підприємства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102870" algn="l"/>
                        </a:tabLst>
                      </a:pPr>
                      <a:r>
                        <a:rPr lang="uk-UA" sz="2000">
                          <a:effectLst/>
                          <a:latin typeface="Times New Roman" panose="02020603050405020304" pitchFamily="18" charset="0"/>
                          <a:cs typeface="Times New Roman" panose="02020603050405020304" pitchFamily="18" charset="0"/>
                        </a:rPr>
                        <a:t>Навколишня</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Дані про суб’єкти, сили, умови навколишнього бізнес-середовища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92028">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dirty="0">
                          <a:effectLst/>
                          <a:latin typeface="Times New Roman" panose="02020603050405020304" pitchFamily="18" charset="0"/>
                          <a:cs typeface="Times New Roman" panose="02020603050405020304" pitchFamily="18" charset="0"/>
                        </a:rPr>
                        <a:t>Проміжна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Дані про наявні можливості підприємства щодо впливу на суб’єк­тів ринку</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666698">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dirty="0">
                          <a:effectLst/>
                          <a:latin typeface="Times New Roman" panose="02020603050405020304" pitchFamily="18" charset="0"/>
                          <a:cs typeface="Times New Roman" panose="02020603050405020304" pitchFamily="18" charset="0"/>
                        </a:rPr>
                        <a:t>Орієнтувальна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Дані щодо обмежень впливу маркетингового інструментарію за різних умов навколишнього бізнес-середо­вища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92028">
                <a:tc rowSpan="8">
                  <a:txBody>
                    <a:bodyPr/>
                    <a:lstStyle/>
                    <a:p>
                      <a:pPr marL="228600" indent="228600" algn="just">
                        <a:lnSpc>
                          <a:spcPct val="100000"/>
                        </a:lnSpc>
                        <a:spcBef>
                          <a:spcPts val="280"/>
                        </a:spcBef>
                        <a:spcAft>
                          <a:spcPts val="280"/>
                        </a:spcAft>
                        <a:tabLst>
                          <a:tab pos="57150" algn="l"/>
                          <a:tab pos="171450" algn="l"/>
                        </a:tabLst>
                      </a:pPr>
                      <a:r>
                        <a:rPr lang="uk-UA" sz="2000">
                          <a:effectLst/>
                          <a:latin typeface="Times New Roman" panose="02020603050405020304" pitchFamily="18" charset="0"/>
                          <a:cs typeface="Times New Roman" panose="02020603050405020304" pitchFamily="18" charset="0"/>
                        </a:rPr>
                        <a:t>10. Маркетингові аспекти</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102870" algn="l"/>
                        </a:tabLst>
                      </a:pPr>
                      <a:r>
                        <a:rPr lang="uk-UA" sz="2000" dirty="0">
                          <a:effectLst/>
                          <a:latin typeface="Times New Roman" panose="02020603050405020304" pitchFamily="18" charset="0"/>
                          <a:cs typeface="Times New Roman" panose="02020603050405020304" pitchFamily="18" charset="0"/>
                        </a:rPr>
                        <a:t>Попит</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Що користується попитом, коли і де він є, хто його носії, яка їхня поведінка, еластичність попиту</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592877">
                <a:tc vMerge="1">
                  <a:txBody>
                    <a:bodyPr/>
                    <a:lstStyle/>
                    <a:p>
                      <a:endParaRPr lang="uk-UA"/>
                    </a:p>
                  </a:txBody>
                  <a:tcPr/>
                </a:tc>
                <a:tc>
                  <a:txBody>
                    <a:bodyPr/>
                    <a:lstStyle/>
                    <a:p>
                      <a:pPr marL="228600" indent="228600" algn="just">
                        <a:lnSpc>
                          <a:spcPct val="100000"/>
                        </a:lnSpc>
                        <a:spcBef>
                          <a:spcPts val="280"/>
                        </a:spcBef>
                        <a:spcAft>
                          <a:spcPts val="280"/>
                        </a:spcAft>
                        <a:tabLst>
                          <a:tab pos="102870" algn="l"/>
                        </a:tabLst>
                      </a:pPr>
                      <a:r>
                        <a:rPr lang="uk-UA" sz="2000">
                          <a:effectLst/>
                          <a:latin typeface="Times New Roman" panose="02020603050405020304" pitchFamily="18" charset="0"/>
                          <a:cs typeface="Times New Roman" panose="02020603050405020304" pitchFamily="18" charset="0"/>
                        </a:rPr>
                        <a:t>Пропонування</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spc="-10" dirty="0">
                          <a:effectLst/>
                          <a:latin typeface="Times New Roman" panose="02020603050405020304" pitchFamily="18" charset="0"/>
                          <a:cs typeface="Times New Roman" panose="02020603050405020304" pitchFamily="18" charset="0"/>
                        </a:rPr>
                        <a:t>Які продукти пропонуються на рин­</a:t>
                      </a:r>
                      <a:r>
                        <a:rPr lang="uk-UA" sz="2000" spc="-20" dirty="0">
                          <a:effectLst/>
                          <a:latin typeface="Times New Roman" panose="02020603050405020304" pitchFamily="18" charset="0"/>
                          <a:cs typeface="Times New Roman" panose="02020603050405020304" pitchFamily="18" charset="0"/>
                        </a:rPr>
                        <a:t>ку, коли, де, хто, в яких обсягах про­</a:t>
                      </a:r>
                      <a:r>
                        <a:rPr lang="uk-UA" sz="2000" dirty="0">
                          <a:effectLst/>
                          <a:latin typeface="Times New Roman" panose="02020603050405020304" pitchFamily="18" charset="0"/>
                          <a:cs typeface="Times New Roman" panose="02020603050405020304" pitchFamily="18" charset="0"/>
                        </a:rPr>
                        <a:t>понує, еластичність пропонування </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92028">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dirty="0">
                          <a:effectLst/>
                          <a:latin typeface="Times New Roman" panose="02020603050405020304" pitchFamily="18" charset="0"/>
                          <a:cs typeface="Times New Roman" panose="02020603050405020304" pitchFamily="18" charset="0"/>
                        </a:rPr>
                        <a:t>Співвідношення попиту і пропонування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a:effectLst/>
                          <a:latin typeface="Times New Roman" panose="02020603050405020304" pitchFamily="18" charset="0"/>
                          <a:cs typeface="Times New Roman" panose="02020603050405020304" pitchFamily="18" charset="0"/>
                        </a:rPr>
                        <a:t>В якій мірі і за яких умовах відбувається врівноважування попиту і пропонування</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444465">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dirty="0">
                          <a:effectLst/>
                          <a:latin typeface="Times New Roman" panose="02020603050405020304" pitchFamily="18" charset="0"/>
                          <a:cs typeface="Times New Roman" panose="02020603050405020304" pitchFamily="18" charset="0"/>
                        </a:rPr>
                        <a:t>Стан ринку</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dirty="0">
                          <a:effectLst/>
                          <a:latin typeface="Times New Roman" panose="02020603050405020304" pitchFamily="18" charset="0"/>
                          <a:cs typeface="Times New Roman" panose="02020603050405020304" pitchFamily="18" charset="0"/>
                        </a:rPr>
                        <a:t>Ринковий потенціал, реальний обсяг ринку, частки ринку</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222233">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a:effectLst/>
                          <a:latin typeface="Times New Roman" panose="02020603050405020304" pitchFamily="18" charset="0"/>
                          <a:cs typeface="Times New Roman" panose="02020603050405020304" pitchFamily="18" charset="0"/>
                        </a:rPr>
                        <a:t>Споживачі </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spc="-20">
                          <a:effectLst/>
                          <a:latin typeface="Times New Roman" panose="02020603050405020304" pitchFamily="18" charset="0"/>
                          <a:cs typeface="Times New Roman" panose="02020603050405020304" pitchFamily="18" charset="0"/>
                        </a:rPr>
                        <a:t>Характерні ознаки, ринкові сегменти</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222233">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a:effectLst/>
                          <a:latin typeface="Times New Roman" panose="02020603050405020304" pitchFamily="18" charset="0"/>
                          <a:cs typeface="Times New Roman" panose="02020603050405020304" pitchFamily="18" charset="0"/>
                        </a:rPr>
                        <a:t>Ціни </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dirty="0">
                          <a:effectLst/>
                          <a:latin typeface="Times New Roman" panose="02020603050405020304" pitchFamily="18" charset="0"/>
                          <a:cs typeface="Times New Roman" panose="02020603050405020304" pitchFamily="18" charset="0"/>
                        </a:rPr>
                        <a:t>Рівень, динаміка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290337">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a:effectLst/>
                          <a:latin typeface="Times New Roman" panose="02020603050405020304" pitchFamily="18" charset="0"/>
                          <a:cs typeface="Times New Roman" panose="02020603050405020304" pitchFamily="18" charset="0"/>
                        </a:rPr>
                        <a:t>Конкуренція </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dirty="0">
                          <a:effectLst/>
                          <a:latin typeface="Times New Roman" panose="02020603050405020304" pitchFamily="18" charset="0"/>
                          <a:cs typeface="Times New Roman" panose="02020603050405020304" pitchFamily="18" charset="0"/>
                        </a:rPr>
                        <a:t>Стан, форми, характерні ознаки конкурентів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r h="895416">
                <a:tc vMerge="1">
                  <a:txBody>
                    <a:bodyPr/>
                    <a:lstStyle/>
                    <a:p>
                      <a:endParaRPr lang="uk-UA"/>
                    </a:p>
                  </a:txBody>
                  <a:tcPr/>
                </a:tc>
                <a:tc>
                  <a:txBody>
                    <a:bodyPr/>
                    <a:lstStyle/>
                    <a:p>
                      <a:pPr marL="228600" indent="228600" algn="just">
                        <a:lnSpc>
                          <a:spcPct val="100000"/>
                        </a:lnSpc>
                        <a:spcBef>
                          <a:spcPts val="280"/>
                        </a:spcBef>
                        <a:spcAft>
                          <a:spcPts val="280"/>
                        </a:spcAft>
                        <a:tabLst>
                          <a:tab pos="45720" algn="l"/>
                        </a:tabLst>
                      </a:pPr>
                      <a:r>
                        <a:rPr lang="uk-UA" sz="2000">
                          <a:effectLst/>
                          <a:latin typeface="Times New Roman" panose="02020603050405020304" pitchFamily="18" charset="0"/>
                          <a:cs typeface="Times New Roman" panose="02020603050405020304" pitchFamily="18" charset="0"/>
                        </a:rPr>
                        <a:t>Макросистема</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c>
                  <a:txBody>
                    <a:bodyPr/>
                    <a:lstStyle/>
                    <a:p>
                      <a:pPr marL="228600" indent="228600" algn="just">
                        <a:lnSpc>
                          <a:spcPct val="100000"/>
                        </a:lnSpc>
                        <a:spcBef>
                          <a:spcPts val="280"/>
                        </a:spcBef>
                        <a:spcAft>
                          <a:spcPts val="280"/>
                        </a:spcAft>
                        <a:tabLst>
                          <a:tab pos="228600" algn="l"/>
                        </a:tabLst>
                      </a:pPr>
                      <a:r>
                        <a:rPr lang="uk-UA" sz="2000" dirty="0">
                          <a:effectLst/>
                          <a:latin typeface="Times New Roman" panose="02020603050405020304" pitchFamily="18" charset="0"/>
                          <a:cs typeface="Times New Roman" panose="02020603050405020304" pitchFamily="18" charset="0"/>
                        </a:rPr>
                        <a:t>Економічна, податкова, фінансова </a:t>
                      </a:r>
                      <a:r>
                        <a:rPr lang="uk-UA" sz="2000" spc="10" dirty="0">
                          <a:effectLst/>
                          <a:latin typeface="Times New Roman" panose="02020603050405020304" pitchFamily="18" charset="0"/>
                          <a:cs typeface="Times New Roman" panose="02020603050405020304" pitchFamily="18" charset="0"/>
                        </a:rPr>
                        <a:t>політика держави, система розподі</a:t>
                      </a:r>
                      <a:r>
                        <a:rPr lang="uk-UA" sz="2000" dirty="0">
                          <a:effectLst/>
                          <a:latin typeface="Times New Roman" panose="02020603050405020304" pitchFamily="18" charset="0"/>
                          <a:cs typeface="Times New Roman" panose="02020603050405020304" pitchFamily="18" charset="0"/>
                        </a:rPr>
                        <a:t>лу доходів, зовнішньоекономічні відносини, закони, норми і правила господарювання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741" marR="33741"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4032205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781050"/>
            <a:ext cx="12191999" cy="2133600"/>
          </a:xfrm>
          <a:solidFill>
            <a:schemeClr val="bg1"/>
          </a:solidFill>
        </p:spPr>
        <p:txBody>
          <a:bodyPr anchor="ctr">
            <a:normAutofit fontScale="90000"/>
          </a:bodyPr>
          <a:lstStyle/>
          <a:p>
            <a:r>
              <a:rPr lang="ru-RU" sz="3100" b="1" dirty="0" smtClean="0"/>
              <a:t/>
            </a:r>
            <a:br>
              <a:rPr lang="ru-RU" sz="3100" b="1" dirty="0" smtClean="0"/>
            </a:br>
            <a:r>
              <a:rPr lang="ru-RU" sz="3100" b="1" dirty="0" smtClean="0"/>
              <a:t> </a:t>
            </a:r>
            <a:r>
              <a:rPr lang="ru-RU" sz="3100" dirty="0" smtClean="0"/>
              <a:t>																</a:t>
            </a:r>
            <a:r>
              <a:rPr lang="ru-RU" sz="2200" b="1" dirty="0" err="1" smtClean="0">
                <a:latin typeface="Times New Roman" panose="02020603050405020304" pitchFamily="18" charset="0"/>
                <a:cs typeface="Times New Roman" panose="02020603050405020304" pitchFamily="18" charset="0"/>
              </a:rPr>
              <a:t>Таблиця</a:t>
            </a:r>
            <a:r>
              <a:rPr lang="ru-RU" sz="2200" b="1" dirty="0" smtClean="0">
                <a:latin typeface="Times New Roman" panose="02020603050405020304" pitchFamily="18" charset="0"/>
                <a:cs typeface="Times New Roman" panose="02020603050405020304" pitchFamily="18" charset="0"/>
              </a:rPr>
              <a:t> 3</a:t>
            </a:r>
            <a:br>
              <a:rPr lang="ru-RU" sz="2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Переваги і недоліки первинної</a:t>
            </a:r>
            <a:br>
              <a:rPr lang="uk-UA" sz="3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та вторинної маркетингової інформації</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029621545"/>
              </p:ext>
            </p:extLst>
          </p:nvPr>
        </p:nvGraphicFramePr>
        <p:xfrm>
          <a:off x="2" y="2933700"/>
          <a:ext cx="12191999" cy="4250448"/>
        </p:xfrm>
        <a:graphic>
          <a:graphicData uri="http://schemas.openxmlformats.org/drawingml/2006/table">
            <a:tbl>
              <a:tblPr>
                <a:tableStyleId>{5C22544A-7EE6-4342-B048-85BDC9FD1C3A}</a:tableStyleId>
              </a:tblPr>
              <a:tblGrid>
                <a:gridCol w="2148204"/>
                <a:gridCol w="4490500"/>
                <a:gridCol w="5553295"/>
              </a:tblGrid>
              <a:tr h="958608">
                <a:tc>
                  <a:txBody>
                    <a:bodyPr/>
                    <a:lstStyle/>
                    <a:p>
                      <a:pPr marL="228600" indent="228600" algn="ctr">
                        <a:lnSpc>
                          <a:spcPct val="100000"/>
                        </a:lnSpc>
                        <a:spcBef>
                          <a:spcPts val="300"/>
                        </a:spcBef>
                        <a:spcAft>
                          <a:spcPts val="300"/>
                        </a:spcAft>
                        <a:tabLst>
                          <a:tab pos="228600" algn="l"/>
                        </a:tabLst>
                      </a:pPr>
                      <a:r>
                        <a:rPr lang="uk-UA" sz="2400" spc="-20" dirty="0">
                          <a:effectLst/>
                          <a:latin typeface="Times New Roman" panose="02020603050405020304" pitchFamily="18" charset="0"/>
                          <a:cs typeface="Times New Roman" panose="02020603050405020304" pitchFamily="18" charset="0"/>
                        </a:rPr>
                        <a:t>Види </a:t>
                      </a:r>
                      <a:br>
                        <a:rPr lang="uk-UA" sz="2400" spc="-20" dirty="0">
                          <a:effectLst/>
                          <a:latin typeface="Times New Roman" panose="02020603050405020304" pitchFamily="18" charset="0"/>
                          <a:cs typeface="Times New Roman" panose="02020603050405020304" pitchFamily="18" charset="0"/>
                        </a:rPr>
                      </a:br>
                      <a:r>
                        <a:rPr lang="uk-UA" sz="2400" spc="-20" dirty="0">
                          <a:effectLst/>
                          <a:latin typeface="Times New Roman" panose="02020603050405020304" pitchFamily="18" charset="0"/>
                          <a:cs typeface="Times New Roman" panose="02020603050405020304" pitchFamily="18" charset="0"/>
                        </a:rPr>
                        <a:t>інформації</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228600" indent="228600" algn="ctr">
                        <a:lnSpc>
                          <a:spcPct val="100000"/>
                        </a:lnSpc>
                        <a:spcBef>
                          <a:spcPts val="300"/>
                        </a:spcBef>
                        <a:spcAft>
                          <a:spcPts val="300"/>
                        </a:spcAft>
                        <a:tabLst>
                          <a:tab pos="68580" algn="l"/>
                          <a:tab pos="182880" algn="l"/>
                        </a:tabLst>
                      </a:pPr>
                      <a:r>
                        <a:rPr lang="uk-UA" sz="2400" dirty="0">
                          <a:effectLst/>
                          <a:latin typeface="Times New Roman" panose="02020603050405020304" pitchFamily="18" charset="0"/>
                          <a:cs typeface="Times New Roman" panose="02020603050405020304" pitchFamily="18" charset="0"/>
                        </a:rPr>
                        <a:t>Переваги</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228600" indent="228600" algn="ctr">
                        <a:lnSpc>
                          <a:spcPct val="100000"/>
                        </a:lnSpc>
                        <a:spcBef>
                          <a:spcPts val="300"/>
                        </a:spcBef>
                        <a:spcAft>
                          <a:spcPts val="300"/>
                        </a:spcAft>
                      </a:pPr>
                      <a:r>
                        <a:rPr lang="uk-UA" sz="2400" dirty="0">
                          <a:effectLst/>
                          <a:latin typeface="Times New Roman" panose="02020603050405020304" pitchFamily="18" charset="0"/>
                          <a:cs typeface="Times New Roman" panose="02020603050405020304" pitchFamily="18" charset="0"/>
                        </a:rPr>
                        <a:t>Недоліки</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r>
              <a:tr h="1617651">
                <a:tc>
                  <a:txBody>
                    <a:bodyPr/>
                    <a:lstStyle/>
                    <a:p>
                      <a:pPr marL="228600" indent="228600" algn="ctr">
                        <a:lnSpc>
                          <a:spcPct val="100000"/>
                        </a:lnSpc>
                        <a:spcBef>
                          <a:spcPts val="300"/>
                        </a:spcBef>
                        <a:spcAft>
                          <a:spcPts val="300"/>
                        </a:spcAft>
                        <a:tabLst>
                          <a:tab pos="57150" algn="l"/>
                          <a:tab pos="114300" algn="l"/>
                        </a:tabLst>
                      </a:pPr>
                      <a:r>
                        <a:rPr lang="uk-UA" sz="2400" dirty="0" smtClean="0">
                          <a:effectLst/>
                          <a:latin typeface="Times New Roman" panose="02020603050405020304" pitchFamily="18" charset="0"/>
                          <a:cs typeface="Times New Roman" panose="02020603050405020304" pitchFamily="18" charset="0"/>
                        </a:rPr>
                        <a:t>Первинна</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400" dirty="0">
                          <a:effectLst/>
                          <a:latin typeface="Times New Roman" panose="02020603050405020304" pitchFamily="18" charset="0"/>
                          <a:cs typeface="Times New Roman" panose="02020603050405020304" pitchFamily="18" charset="0"/>
                        </a:rPr>
                        <a:t>Цілеспрямованість, конкрет</a:t>
                      </a:r>
                      <a:r>
                        <a:rPr lang="uk-UA" sz="2400" spc="-10" dirty="0">
                          <a:effectLst/>
                          <a:latin typeface="Times New Roman" panose="02020603050405020304" pitchFamily="18" charset="0"/>
                          <a:cs typeface="Times New Roman" panose="02020603050405020304" pitchFamily="18" charset="0"/>
                        </a:rPr>
                        <a:t>ність, відповідність ухваленій </a:t>
                      </a:r>
                      <a:r>
                        <a:rPr lang="uk-UA" sz="2400" dirty="0">
                          <a:effectLst/>
                          <a:latin typeface="Times New Roman" panose="02020603050405020304" pitchFamily="18" charset="0"/>
                          <a:cs typeface="Times New Roman" panose="02020603050405020304" pitchFamily="18" charset="0"/>
                        </a:rPr>
                        <a:t>методології збирання інформації, надійність</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2400" spc="-20" dirty="0">
                          <a:effectLst/>
                          <a:latin typeface="Times New Roman" panose="02020603050405020304" pitchFamily="18" charset="0"/>
                          <a:cs typeface="Times New Roman" panose="02020603050405020304" pitchFamily="18" charset="0"/>
                        </a:rPr>
                        <a:t>Велика вартість, велика тривалість зби­</a:t>
                      </a:r>
                      <a:r>
                        <a:rPr lang="uk-UA" sz="2400" dirty="0">
                          <a:effectLst/>
                          <a:latin typeface="Times New Roman" panose="02020603050405020304" pitchFamily="18" charset="0"/>
                          <a:cs typeface="Times New Roman" panose="02020603050405020304" pitchFamily="18" charset="0"/>
                        </a:rPr>
                        <a:t>рання інформації, потреба у висококваліфікованих інтерв’юерах, складність спеціальної підготовки таких</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1348042">
                <a:tc>
                  <a:txBody>
                    <a:bodyPr/>
                    <a:lstStyle/>
                    <a:p>
                      <a:pPr marL="228600" indent="228600" algn="ctr">
                        <a:lnSpc>
                          <a:spcPct val="100000"/>
                        </a:lnSpc>
                        <a:spcBef>
                          <a:spcPts val="300"/>
                        </a:spcBef>
                        <a:spcAft>
                          <a:spcPts val="300"/>
                        </a:spcAft>
                        <a:tabLst>
                          <a:tab pos="57150" algn="l"/>
                          <a:tab pos="285750" algn="l"/>
                        </a:tabLst>
                      </a:pPr>
                      <a:r>
                        <a:rPr lang="uk-UA" sz="2400">
                          <a:effectLst/>
                          <a:latin typeface="Times New Roman" panose="02020603050405020304" pitchFamily="18" charset="0"/>
                          <a:cs typeface="Times New Roman" panose="02020603050405020304" pitchFamily="18" charset="0"/>
                        </a:rPr>
                        <a:t>Вторинна</a:t>
                      </a:r>
                      <a:endParaRPr lang="uk-UA"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400" dirty="0">
                          <a:effectLst/>
                          <a:latin typeface="Times New Roman" panose="02020603050405020304" pitchFamily="18" charset="0"/>
                          <a:cs typeface="Times New Roman" panose="02020603050405020304" pitchFamily="18" charset="0"/>
                        </a:rPr>
                        <a:t>Низька вартість, швидкість отримання, достатня кількість, комплексність</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2400" spc="-10" dirty="0">
                          <a:effectLst/>
                          <a:latin typeface="Times New Roman" panose="02020603050405020304" pitchFamily="18" charset="0"/>
                          <a:cs typeface="Times New Roman" panose="02020603050405020304" pitchFamily="18" charset="0"/>
                        </a:rPr>
                        <a:t>Надто загальний характер, інфор</a:t>
                      </a:r>
                      <a:r>
                        <a:rPr lang="uk-UA" sz="2400" dirty="0">
                          <a:effectLst/>
                          <a:latin typeface="Times New Roman" panose="02020603050405020304" pitchFamily="18" charset="0"/>
                          <a:cs typeface="Times New Roman" panose="02020603050405020304" pitchFamily="18" charset="0"/>
                        </a:rPr>
                        <a:t>мація може бути застарілою, невідома методика її збирання та надійність джерела інформації</a:t>
                      </a:r>
                      <a:endParaRPr lang="uk-UA"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466901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13945" y="772510"/>
            <a:ext cx="10799586" cy="5653355"/>
          </a:xfrm>
          <a:solidFill>
            <a:schemeClr val="lt1">
              <a:alpha val="58000"/>
            </a:schemeClr>
          </a:solidFill>
        </p:spPr>
        <p:txBody>
          <a:bodyPr>
            <a:normAutofit/>
          </a:bodyPr>
          <a:lstStyle/>
          <a:p>
            <a:pPr marL="0" indent="0">
              <a:buNone/>
            </a:pPr>
            <a:r>
              <a:rPr lang="uk-UA" dirty="0"/>
              <a:t> </a:t>
            </a:r>
            <a:r>
              <a:rPr lang="uk-UA" dirty="0" smtClean="0">
                <a:latin typeface="Times New Roman" panose="02020603050405020304" pitchFamily="18" charset="0"/>
                <a:cs typeface="Times New Roman" panose="02020603050405020304" pitchFamily="18" charset="0"/>
              </a:rPr>
              <a:t>Основними методами збирання первинної інформації є:</a:t>
            </a:r>
          </a:p>
          <a:p>
            <a:pPr algn="just"/>
            <a:r>
              <a:rPr lang="uk-UA" b="1" dirty="0" smtClean="0">
                <a:latin typeface="Times New Roman" panose="02020603050405020304" pitchFamily="18" charset="0"/>
                <a:cs typeface="Times New Roman" panose="02020603050405020304" pitchFamily="18" charset="0"/>
              </a:rPr>
              <a:t>опитування </a:t>
            </a:r>
            <a:endParaRPr lang="en-US" b="1" dirty="0" smtClean="0">
              <a:latin typeface="Times New Roman" panose="02020603050405020304" pitchFamily="18" charset="0"/>
              <a:cs typeface="Times New Roman" panose="02020603050405020304" pitchFamily="18" charset="0"/>
            </a:endParaRPr>
          </a:p>
          <a:p>
            <a:pPr algn="just"/>
            <a:r>
              <a:rPr lang="uk-UA" dirty="0" smtClean="0">
                <a:latin typeface="Times New Roman" panose="02020603050405020304" pitchFamily="18" charset="0"/>
                <a:cs typeface="Times New Roman" panose="02020603050405020304" pitchFamily="18" charset="0"/>
              </a:rPr>
              <a:t> </a:t>
            </a:r>
            <a:r>
              <a:rPr lang="uk-UA" b="1" dirty="0" smtClean="0">
                <a:latin typeface="Times New Roman" panose="02020603050405020304" pitchFamily="18" charset="0"/>
                <a:cs typeface="Times New Roman" panose="02020603050405020304" pitchFamily="18" charset="0"/>
              </a:rPr>
              <a:t>спостереження</a:t>
            </a:r>
          </a:p>
          <a:p>
            <a:pPr algn="just"/>
            <a:r>
              <a:rPr lang="uk-UA" b="1" dirty="0" smtClean="0">
                <a:latin typeface="Times New Roman" panose="02020603050405020304" pitchFamily="18" charset="0"/>
                <a:cs typeface="Times New Roman" panose="02020603050405020304" pitchFamily="18" charset="0"/>
              </a:rPr>
              <a:t> експеримент </a:t>
            </a:r>
          </a:p>
          <a:p>
            <a:pPr algn="just"/>
            <a:r>
              <a:rPr lang="uk-UA" b="1" dirty="0" smtClean="0">
                <a:latin typeface="Times New Roman" panose="02020603050405020304" pitchFamily="18" charset="0"/>
                <a:cs typeface="Times New Roman" panose="02020603050405020304" pitchFamily="18" charset="0"/>
              </a:rPr>
              <a:t> імітація</a:t>
            </a:r>
          </a:p>
          <a:p>
            <a:pPr marL="0" indent="0" algn="just">
              <a:buNone/>
            </a:pPr>
            <a:endParaRPr lang="en-US" b="1" dirty="0" smtClean="0">
              <a:latin typeface="Times New Roman" panose="02020603050405020304" pitchFamily="18" charset="0"/>
              <a:cs typeface="Times New Roman" panose="02020603050405020304" pitchFamily="18" charset="0"/>
            </a:endParaRPr>
          </a:p>
          <a:p>
            <a:pPr marL="0" indent="0" algn="just">
              <a:buNone/>
            </a:pPr>
            <a:r>
              <a:rPr lang="uk-UA" b="1" dirty="0" smtClean="0">
                <a:latin typeface="Times New Roman" panose="02020603050405020304" pitchFamily="18" charset="0"/>
                <a:cs typeface="Times New Roman" panose="02020603050405020304" pitchFamily="18" charset="0"/>
              </a:rPr>
              <a:t>ОПИТУВАННЯ</a:t>
            </a:r>
            <a:r>
              <a:rPr lang="uk-UA" dirty="0" smtClean="0">
                <a:latin typeface="Times New Roman" panose="02020603050405020304" pitchFamily="18" charset="0"/>
                <a:cs typeface="Times New Roman" panose="02020603050405020304" pitchFamily="18" charset="0"/>
              </a:rPr>
              <a:t> — ще й досі основний і найпоширеніший метод збирання первинної інформації, хоч останнім часом він поступово здає свої позиції. Опитування — це інтерв’ю, узяте в респондента під час особистої зустрічі, телефоном чи поштою за допомогою опитувального листка (анкети).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0535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752599"/>
          </a:xfrm>
          <a:solidFill>
            <a:schemeClr val="bg1"/>
          </a:solidFill>
        </p:spPr>
        <p:txBody>
          <a:bodyPr/>
          <a:lstStyle/>
          <a:p>
            <a:r>
              <a:rPr lang="uk-UA" dirty="0" smtClean="0"/>
              <a:t>															</a:t>
            </a:r>
            <a:r>
              <a:rPr lang="uk-UA" sz="2000" b="1" dirty="0" smtClean="0">
                <a:latin typeface="Times New Roman" panose="02020603050405020304" pitchFamily="18" charset="0"/>
                <a:cs typeface="Times New Roman" panose="02020603050405020304" pitchFamily="18" charset="0"/>
              </a:rPr>
              <a:t>Таблиця 4</a:t>
            </a:r>
            <a:br>
              <a:rPr lang="uk-UA" sz="20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Переваги та недоліки способів опитування</a:t>
            </a:r>
            <a:endParaRPr lang="uk-UA" sz="32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200833245"/>
              </p:ext>
            </p:extLst>
          </p:nvPr>
        </p:nvGraphicFramePr>
        <p:xfrm>
          <a:off x="0" y="1619248"/>
          <a:ext cx="12192001" cy="5238752"/>
        </p:xfrm>
        <a:graphic>
          <a:graphicData uri="http://schemas.openxmlformats.org/drawingml/2006/table">
            <a:tbl>
              <a:tblPr>
                <a:tableStyleId>{5C22544A-7EE6-4342-B048-85BDC9FD1C3A}</a:tableStyleId>
              </a:tblPr>
              <a:tblGrid>
                <a:gridCol w="1844566"/>
                <a:gridCol w="4351282"/>
                <a:gridCol w="5996153"/>
              </a:tblGrid>
              <a:tr h="638414">
                <a:tc>
                  <a:txBody>
                    <a:bodyPr/>
                    <a:lstStyle/>
                    <a:p>
                      <a:pPr marL="228600" indent="228600" algn="ctr">
                        <a:lnSpc>
                          <a:spcPct val="100000"/>
                        </a:lnSpc>
                        <a:spcBef>
                          <a:spcPts val="300"/>
                        </a:spcBef>
                        <a:spcAft>
                          <a:spcPts val="300"/>
                        </a:spcAft>
                        <a:tabLst>
                          <a:tab pos="228600" algn="l"/>
                        </a:tabLst>
                      </a:pPr>
                      <a:r>
                        <a:rPr lang="uk-UA" sz="2000" b="1" spc="-20" dirty="0">
                          <a:effectLst/>
                          <a:latin typeface="Times New Roman" panose="02020603050405020304" pitchFamily="18" charset="0"/>
                          <a:cs typeface="Times New Roman" panose="02020603050405020304" pitchFamily="18" charset="0"/>
                        </a:rPr>
                        <a:t>Способи </a:t>
                      </a:r>
                      <a:br>
                        <a:rPr lang="uk-UA" sz="2000" b="1" spc="-20" dirty="0">
                          <a:effectLst/>
                          <a:latin typeface="Times New Roman" panose="02020603050405020304" pitchFamily="18" charset="0"/>
                          <a:cs typeface="Times New Roman" panose="02020603050405020304" pitchFamily="18" charset="0"/>
                        </a:rPr>
                      </a:br>
                      <a:r>
                        <a:rPr lang="uk-UA" sz="2000" b="1" spc="-20" dirty="0">
                          <a:effectLst/>
                          <a:latin typeface="Times New Roman" panose="02020603050405020304" pitchFamily="18" charset="0"/>
                          <a:cs typeface="Times New Roman" panose="02020603050405020304" pitchFamily="18" charset="0"/>
                        </a:rPr>
                        <a:t>опитування</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228600" indent="228600" algn="ctr">
                        <a:lnSpc>
                          <a:spcPct val="100000"/>
                        </a:lnSpc>
                        <a:spcBef>
                          <a:spcPts val="300"/>
                        </a:spcBef>
                        <a:spcAft>
                          <a:spcPts val="300"/>
                        </a:spcAft>
                        <a:tabLst>
                          <a:tab pos="228600" algn="l"/>
                        </a:tabLst>
                      </a:pPr>
                      <a:r>
                        <a:rPr lang="uk-UA" sz="2000" b="1" spc="-20" dirty="0">
                          <a:effectLst/>
                          <a:latin typeface="Times New Roman" panose="02020603050405020304" pitchFamily="18" charset="0"/>
                          <a:cs typeface="Times New Roman" panose="02020603050405020304" pitchFamily="18" charset="0"/>
                        </a:rPr>
                        <a:t>Переваги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marL="228600" indent="228600" algn="ctr">
                        <a:lnSpc>
                          <a:spcPct val="100000"/>
                        </a:lnSpc>
                        <a:spcBef>
                          <a:spcPts val="300"/>
                        </a:spcBef>
                        <a:spcAft>
                          <a:spcPts val="300"/>
                        </a:spcAft>
                        <a:tabLst>
                          <a:tab pos="228600" algn="l"/>
                        </a:tabLst>
                      </a:pPr>
                      <a:r>
                        <a:rPr lang="uk-UA" sz="2000" b="1" spc="-20" dirty="0">
                          <a:effectLst/>
                          <a:latin typeface="Times New Roman" panose="02020603050405020304" pitchFamily="18" charset="0"/>
                          <a:cs typeface="Times New Roman" panose="02020603050405020304" pitchFamily="18" charset="0"/>
                        </a:rPr>
                        <a:t>Недоліки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60000"/>
                        <a:lumOff val="40000"/>
                      </a:schemeClr>
                    </a:solidFill>
                  </a:tcPr>
                </a:tc>
              </a:tr>
              <a:tr h="1971573">
                <a:tc>
                  <a:txBody>
                    <a:bodyPr/>
                    <a:lstStyle/>
                    <a:p>
                      <a:pPr marL="228600" indent="228600" algn="just">
                        <a:lnSpc>
                          <a:spcPct val="100000"/>
                        </a:lnSpc>
                        <a:spcBef>
                          <a:spcPts val="300"/>
                        </a:spcBef>
                        <a:spcAft>
                          <a:spcPts val="300"/>
                        </a:spcAft>
                        <a:tabLst>
                          <a:tab pos="57150" algn="l"/>
                          <a:tab pos="171450" algn="l"/>
                        </a:tabLst>
                      </a:pPr>
                      <a:r>
                        <a:rPr lang="uk-UA" sz="2000" dirty="0" smtClean="0">
                          <a:effectLst/>
                          <a:latin typeface="Times New Roman" panose="02020603050405020304" pitchFamily="18" charset="0"/>
                          <a:cs typeface="Times New Roman" panose="02020603050405020304" pitchFamily="18" charset="0"/>
                        </a:rPr>
                        <a:t>Особисто</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000" spc="-20" dirty="0">
                          <a:effectLst/>
                          <a:latin typeface="Times New Roman" panose="02020603050405020304" pitchFamily="18" charset="0"/>
                          <a:cs typeface="Times New Roman" panose="02020603050405020304" pitchFamily="18" charset="0"/>
                        </a:rPr>
                        <a:t>Безпосередній контакт, гнуч­</a:t>
                      </a:r>
                      <a:r>
                        <a:rPr lang="uk-UA" sz="2000" dirty="0">
                          <a:effectLst/>
                          <a:latin typeface="Times New Roman" panose="02020603050405020304" pitchFamily="18" charset="0"/>
                          <a:cs typeface="Times New Roman" panose="02020603050405020304" pitchFamily="18" charset="0"/>
                        </a:rPr>
                        <a:t>кість, можливість впливу на респондента, глибина та комплексність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80010" algn="l"/>
                          <a:tab pos="182880" algn="l"/>
                        </a:tabLst>
                      </a:pPr>
                      <a:r>
                        <a:rPr lang="uk-UA" sz="2000" dirty="0">
                          <a:effectLst/>
                          <a:latin typeface="Times New Roman" panose="02020603050405020304" pitchFamily="18" charset="0"/>
                          <a:cs typeface="Times New Roman" panose="02020603050405020304" pitchFamily="18" charset="0"/>
                        </a:rPr>
                        <a:t>Висока вартість, у багатьох випадках складність і тривалість організації; необхідність залучення висококваліфікованих інтерв’юерів, складність їх спеціальної підготовки та контролювання впливу інтерв’юерів на респондентів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876255">
                <a:tc>
                  <a:txBody>
                    <a:bodyPr/>
                    <a:lstStyle/>
                    <a:p>
                      <a:pPr marL="228600" indent="228600" algn="just">
                        <a:lnSpc>
                          <a:spcPct val="100000"/>
                        </a:lnSpc>
                        <a:spcBef>
                          <a:spcPts val="300"/>
                        </a:spcBef>
                        <a:spcAft>
                          <a:spcPts val="300"/>
                        </a:spcAft>
                        <a:tabLst>
                          <a:tab pos="68580" algn="l"/>
                          <a:tab pos="171450" algn="l"/>
                        </a:tabLst>
                      </a:pPr>
                      <a:r>
                        <a:rPr lang="uk-UA" sz="2000" dirty="0">
                          <a:effectLst/>
                          <a:latin typeface="Times New Roman" panose="02020603050405020304" pitchFamily="18" charset="0"/>
                          <a:cs typeface="Times New Roman" panose="02020603050405020304" pitchFamily="18" charset="0"/>
                        </a:rPr>
                        <a:t>Телефоном</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000" dirty="0">
                          <a:effectLst/>
                          <a:latin typeface="Times New Roman" panose="02020603050405020304" pitchFamily="18" charset="0"/>
                          <a:cs typeface="Times New Roman" panose="02020603050405020304" pitchFamily="18" charset="0"/>
                        </a:rPr>
                        <a:t>Швидкість, анонімність респондента, низька вартість</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000" dirty="0">
                          <a:effectLst/>
                          <a:latin typeface="Times New Roman" panose="02020603050405020304" pitchFamily="18" charset="0"/>
                          <a:cs typeface="Times New Roman" panose="02020603050405020304" pitchFamily="18" charset="0"/>
                        </a:rPr>
                        <a:t>Розмову легко припинити; обмеженість інформації, можливість відмови від співпраці</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r h="1752510">
                <a:tc>
                  <a:txBody>
                    <a:bodyPr/>
                    <a:lstStyle/>
                    <a:p>
                      <a:pPr marL="228600" indent="228600" algn="just">
                        <a:lnSpc>
                          <a:spcPct val="100000"/>
                        </a:lnSpc>
                        <a:spcBef>
                          <a:spcPts val="300"/>
                        </a:spcBef>
                        <a:spcAft>
                          <a:spcPts val="300"/>
                        </a:spcAft>
                        <a:tabLst>
                          <a:tab pos="68580" algn="l"/>
                          <a:tab pos="182880" algn="l"/>
                        </a:tabLst>
                      </a:pPr>
                      <a:r>
                        <a:rPr lang="uk-UA" sz="2000">
                          <a:effectLst/>
                          <a:latin typeface="Times New Roman" panose="02020603050405020304" pitchFamily="18" charset="0"/>
                          <a:cs typeface="Times New Roman" panose="02020603050405020304" pitchFamily="18" charset="0"/>
                        </a:rPr>
                        <a:t>Поштою</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000" spc="-20" dirty="0">
                          <a:effectLst/>
                          <a:latin typeface="Times New Roman" panose="02020603050405020304" pitchFamily="18" charset="0"/>
                          <a:cs typeface="Times New Roman" panose="02020603050405020304" pitchFamily="18" charset="0"/>
                        </a:rPr>
                        <a:t>Низька вартість, можливість</a:t>
                      </a:r>
                      <a:r>
                        <a:rPr lang="uk-UA" sz="2000" dirty="0">
                          <a:effectLst/>
                          <a:latin typeface="Times New Roman" panose="02020603050405020304" pitchFamily="18" charset="0"/>
                          <a:cs typeface="Times New Roman" panose="02020603050405020304" pitchFamily="18" charset="0"/>
                        </a:rPr>
                        <a:t> широкого охоплення респондентів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68580" algn="l"/>
                          <a:tab pos="182880" algn="l"/>
                        </a:tabLst>
                      </a:pPr>
                      <a:r>
                        <a:rPr lang="uk-UA" sz="2000" dirty="0">
                          <a:effectLst/>
                          <a:latin typeface="Times New Roman" panose="02020603050405020304" pitchFamily="18" charset="0"/>
                          <a:cs typeface="Times New Roman" panose="02020603050405020304" pitchFamily="18" charset="0"/>
                        </a:rPr>
                        <a:t>Низька ефективність (імовірність відповідей — до 5 %) неможливість установити, хто саме відповідав на лист чи анкету; анкета потребує ретельного попереднього тестування; бракує можливості впливу на респондента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92920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49972" y="1024760"/>
            <a:ext cx="9753051" cy="5247704"/>
          </a:xfrm>
          <a:solidFill>
            <a:schemeClr val="lt1">
              <a:alpha val="49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CПОСТЕРЕЖЕННЯ</a:t>
            </a:r>
            <a:r>
              <a:rPr lang="uk-UA" dirty="0" smtClean="0">
                <a:latin typeface="Times New Roman" panose="02020603050405020304" pitchFamily="18" charset="0"/>
                <a:cs typeface="Times New Roman" panose="02020603050405020304" pitchFamily="18" charset="0"/>
              </a:rPr>
              <a:t> — це реальна оцінка ситуації за допомогою систематичного обліку поведінки суб’єктів без словесної чи іншої комунікації і без впливу на об’єкт спостереження. </a:t>
            </a:r>
          </a:p>
          <a:p>
            <a:pPr algn="just"/>
            <a:r>
              <a:rPr lang="uk-UA" b="1" dirty="0" smtClean="0">
                <a:latin typeface="Times New Roman" panose="02020603050405020304" pitchFamily="18" charset="0"/>
                <a:cs typeface="Times New Roman" panose="02020603050405020304" pitchFamily="18" charset="0"/>
              </a:rPr>
              <a:t>ЕКСПЕРИМЕНТ</a:t>
            </a:r>
            <a:r>
              <a:rPr lang="uk-UA" dirty="0" smtClean="0">
                <a:latin typeface="Times New Roman" panose="02020603050405020304" pitchFamily="18" charset="0"/>
                <a:cs typeface="Times New Roman" panose="02020603050405020304" pitchFamily="18" charset="0"/>
              </a:rPr>
              <a:t> — це отримання інформації про взаємозв’язок між залежними і незалежними змінними, наприклад, між графіком рекламування і кількістю клієнтів, рівнем цін і обсягами продажу тощо. </a:t>
            </a:r>
          </a:p>
          <a:p>
            <a:pPr algn="just"/>
            <a:r>
              <a:rPr lang="uk-UA" b="1" dirty="0" smtClean="0">
                <a:latin typeface="Times New Roman" panose="02020603050405020304" pitchFamily="18" charset="0"/>
                <a:cs typeface="Times New Roman" panose="02020603050405020304" pitchFamily="18" charset="0"/>
              </a:rPr>
              <a:t>ІМІТАЦІЯ</a:t>
            </a:r>
            <a:r>
              <a:rPr lang="uk-UA" dirty="0" smtClean="0">
                <a:latin typeface="Times New Roman" panose="02020603050405020304" pitchFamily="18" charset="0"/>
                <a:cs typeface="Times New Roman" panose="02020603050405020304" pitchFamily="18" charset="0"/>
              </a:rPr>
              <a:t> — це відтворення дії різних маркетингових чинників за допомогою економіко-математичних моделей </a:t>
            </a:r>
          </a:p>
          <a:p>
            <a:endParaRPr lang="uk-UA" dirty="0"/>
          </a:p>
        </p:txBody>
      </p:sp>
    </p:spTree>
    <p:extLst>
      <p:ext uri="{BB962C8B-B14F-4D97-AF65-F5344CB8AC3E}">
        <p14:creationId xmlns:p14="http://schemas.microsoft.com/office/powerpoint/2010/main" val="2493346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3034" y="662152"/>
            <a:ext cx="10169416" cy="6195848"/>
          </a:xfrm>
          <a:solidFill>
            <a:schemeClr val="lt1">
              <a:alpha val="55000"/>
            </a:schemeClr>
          </a:solidFill>
        </p:spPr>
        <p:txBody>
          <a:bodyPr>
            <a:normAutofit fontScale="92500" lnSpcReduction="20000"/>
          </a:bodyPr>
          <a:lstStyle/>
          <a:p>
            <a:pPr marL="0" indent="0">
              <a:buNone/>
            </a:pPr>
            <a:r>
              <a:rPr lang="uk-UA" sz="2600" dirty="0">
                <a:latin typeface="Times New Roman" panose="02020603050405020304" pitchFamily="18" charset="0"/>
                <a:cs typeface="Times New Roman" panose="02020603050405020304" pitchFamily="18" charset="0"/>
              </a:rPr>
              <a:t>У ході маркетингових досліджень можуть використовуватись такі </a:t>
            </a:r>
            <a:r>
              <a:rPr lang="uk-UA" sz="2600" b="1" dirty="0">
                <a:latin typeface="Times New Roman" panose="02020603050405020304" pitchFamily="18" charset="0"/>
                <a:cs typeface="Times New Roman" panose="02020603050405020304" pitchFamily="18" charset="0"/>
              </a:rPr>
              <a:t>джерела маркетингової інформації</a:t>
            </a:r>
            <a:r>
              <a:rPr lang="uk-UA" sz="2600" dirty="0">
                <a:latin typeface="Times New Roman" panose="02020603050405020304" pitchFamily="18" charset="0"/>
                <a:cs typeface="Times New Roman" panose="02020603050405020304" pitchFamily="18" charset="0"/>
              </a:rPr>
              <a:t>: </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друковані </a:t>
            </a:r>
            <a:r>
              <a:rPr lang="uk-UA" sz="2600" dirty="0">
                <a:latin typeface="Times New Roman" panose="02020603050405020304" pitchFamily="18" charset="0"/>
                <a:cs typeface="Times New Roman" panose="02020603050405020304" pitchFamily="18" charset="0"/>
              </a:rPr>
              <a:t>видання (періодика, монографії, брошури, огляди ринків, довідники, статистичні збірники</a:t>
            </a:r>
            <a:r>
              <a:rPr lang="uk-UA" sz="2600" dirty="0" smtClean="0">
                <a:latin typeface="Times New Roman" panose="02020603050405020304" pitchFamily="18" charset="0"/>
                <a:cs typeface="Times New Roman" panose="02020603050405020304" pitchFamily="18" charset="0"/>
              </a:rPr>
              <a:t>);</a:t>
            </a:r>
          </a:p>
          <a:p>
            <a:r>
              <a:rPr lang="uk-UA" sz="2600" dirty="0" smtClean="0">
                <a:latin typeface="Times New Roman" panose="02020603050405020304" pitchFamily="18" charset="0"/>
                <a:cs typeface="Times New Roman" panose="02020603050405020304" pitchFamily="18" charset="0"/>
              </a:rPr>
              <a:t>спеціальні </a:t>
            </a:r>
            <a:r>
              <a:rPr lang="uk-UA" sz="2600" dirty="0">
                <a:latin typeface="Times New Roman" panose="02020603050405020304" pitchFamily="18" charset="0"/>
                <a:cs typeface="Times New Roman" panose="02020603050405020304" pitchFamily="18" charset="0"/>
              </a:rPr>
              <a:t>дослідження (опитування, спостереження, експерименти, імітації</a:t>
            </a:r>
            <a:r>
              <a:rPr lang="uk-UA" sz="2600" dirty="0" smtClean="0">
                <a:latin typeface="Times New Roman" panose="02020603050405020304" pitchFamily="18" charset="0"/>
                <a:cs typeface="Times New Roman" panose="02020603050405020304" pitchFamily="18" charset="0"/>
              </a:rPr>
              <a:t>);</a:t>
            </a:r>
          </a:p>
          <a:p>
            <a:r>
              <a:rPr lang="uk-UA" sz="2600" dirty="0" smtClean="0">
                <a:latin typeface="Times New Roman" panose="02020603050405020304" pitchFamily="18" charset="0"/>
                <a:cs typeface="Times New Roman" panose="02020603050405020304" pitchFamily="18" charset="0"/>
              </a:rPr>
              <a:t>довідки </a:t>
            </a:r>
            <a:r>
              <a:rPr lang="uk-UA" sz="2600" dirty="0">
                <a:latin typeface="Times New Roman" panose="02020603050405020304" pitchFamily="18" charset="0"/>
                <a:cs typeface="Times New Roman" panose="02020603050405020304" pitchFamily="18" charset="0"/>
              </a:rPr>
              <a:t>офіційних організацій, експортерів, представників </a:t>
            </a:r>
            <a:r>
              <a:rPr lang="uk-UA" sz="2600" dirty="0" smtClean="0">
                <a:latin typeface="Times New Roman" panose="02020603050405020304" pitchFamily="18" charset="0"/>
                <a:cs typeface="Times New Roman" panose="02020603050405020304" pitchFamily="18" charset="0"/>
              </a:rPr>
              <a:t>фірм</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балансові звіти</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 каталоги</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проспекти інших </a:t>
            </a:r>
            <a:r>
              <a:rPr lang="uk-UA" sz="2600" dirty="0" smtClean="0">
                <a:latin typeface="Times New Roman" panose="02020603050405020304" pitchFamily="18" charset="0"/>
                <a:cs typeface="Times New Roman" panose="02020603050405020304" pitchFamily="18" charset="0"/>
              </a:rPr>
              <a:t>підприємств</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виставки</a:t>
            </a:r>
            <a:r>
              <a:rPr lang="uk-UA" sz="2600" dirty="0">
                <a:latin typeface="Times New Roman" panose="02020603050405020304" pitchFamily="18" charset="0"/>
                <a:cs typeface="Times New Roman" panose="02020603050405020304" pitchFamily="18" charset="0"/>
              </a:rPr>
              <a:t>, ярмарки, конференції, </a:t>
            </a:r>
            <a:r>
              <a:rPr lang="uk-UA" sz="2600" dirty="0" smtClean="0">
                <a:latin typeface="Times New Roman" panose="02020603050405020304" pitchFamily="18" charset="0"/>
                <a:cs typeface="Times New Roman" panose="02020603050405020304" pitchFamily="18" charset="0"/>
              </a:rPr>
              <a:t>презентації</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узагальнені думки покупців, споживачів, клієнтів, </a:t>
            </a:r>
            <a:r>
              <a:rPr lang="uk-UA" sz="2600" dirty="0" smtClean="0">
                <a:latin typeface="Times New Roman" panose="02020603050405020304" pitchFamily="18" charset="0"/>
                <a:cs typeface="Times New Roman" panose="02020603050405020304" pitchFamily="18" charset="0"/>
              </a:rPr>
              <a:t>постачальників;</a:t>
            </a:r>
          </a:p>
          <a:p>
            <a:r>
              <a:rPr lang="uk-UA" sz="2600" dirty="0" smtClean="0">
                <a:latin typeface="Times New Roman" panose="02020603050405020304" pitchFamily="18" charset="0"/>
                <a:cs typeface="Times New Roman" panose="02020603050405020304" pitchFamily="18" charset="0"/>
              </a:rPr>
              <a:t>посередників</a:t>
            </a:r>
            <a:r>
              <a:rPr lang="uk-UA" sz="2600" dirty="0">
                <a:latin typeface="Times New Roman" panose="02020603050405020304" pitchFamily="18" charset="0"/>
                <a:cs typeface="Times New Roman" panose="02020603050405020304" pitchFamily="18" charset="0"/>
              </a:rPr>
              <a:t>, фінансових </a:t>
            </a:r>
            <a:r>
              <a:rPr lang="uk-UA" sz="2600" dirty="0" smtClean="0">
                <a:latin typeface="Times New Roman" panose="02020603050405020304" pitchFamily="18" charset="0"/>
                <a:cs typeface="Times New Roman" panose="02020603050405020304" pitchFamily="18" charset="0"/>
              </a:rPr>
              <a:t>організацій</a:t>
            </a:r>
            <a:r>
              <a:rPr lang="uk-UA" sz="2600" dirty="0">
                <a:latin typeface="Times New Roman" panose="02020603050405020304" pitchFamily="18" charset="0"/>
                <a:cs typeface="Times New Roman" panose="02020603050405020304" pitchFamily="18" charset="0"/>
              </a:rPr>
              <a:t>;</a:t>
            </a:r>
            <a:endParaRPr lang="uk-UA" sz="2600" dirty="0" smtClean="0">
              <a:latin typeface="Times New Roman" panose="02020603050405020304" pitchFamily="18" charset="0"/>
              <a:cs typeface="Times New Roman" panose="02020603050405020304" pitchFamily="18" charset="0"/>
            </a:endParaRPr>
          </a:p>
          <a:p>
            <a:r>
              <a:rPr lang="uk-UA" sz="2600" dirty="0" smtClean="0">
                <a:latin typeface="Times New Roman" panose="02020603050405020304" pitchFamily="18" charset="0"/>
                <a:cs typeface="Times New Roman" panose="02020603050405020304" pitchFamily="18" charset="0"/>
              </a:rPr>
              <a:t>неформальні </a:t>
            </a:r>
            <a:r>
              <a:rPr lang="uk-UA" sz="2600" dirty="0">
                <a:latin typeface="Times New Roman" panose="02020603050405020304" pitchFamily="18" charset="0"/>
                <a:cs typeface="Times New Roman" panose="02020603050405020304" pitchFamily="18" charset="0"/>
              </a:rPr>
              <a:t>джерела (чутки, просочування інформації).</a:t>
            </a:r>
          </a:p>
          <a:p>
            <a:endParaRPr lang="uk-UA" dirty="0"/>
          </a:p>
        </p:txBody>
      </p:sp>
    </p:spTree>
    <p:extLst>
      <p:ext uri="{BB962C8B-B14F-4D97-AF65-F5344CB8AC3E}">
        <p14:creationId xmlns:p14="http://schemas.microsoft.com/office/powerpoint/2010/main" val="2045841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1562100"/>
          </a:xfrm>
          <a:solidFill>
            <a:schemeClr val="bg1"/>
          </a:solidFill>
        </p:spPr>
        <p:txBody>
          <a:bodyPr>
            <a:normAutofit/>
          </a:bodyPr>
          <a:lstStyle/>
          <a:p>
            <a:r>
              <a:rPr lang="uk-UA" sz="3200" b="1" dirty="0" smtClean="0">
                <a:latin typeface="Times New Roman" panose="02020603050405020304" pitchFamily="18" charset="0"/>
                <a:cs typeface="Times New Roman" panose="02020603050405020304" pitchFamily="18" charset="0"/>
              </a:rPr>
              <a:t>Алгоритм процесу збирання та інтерпретації маркетингової інформації </a:t>
            </a:r>
            <a:endParaRPr lang="uk-UA" sz="3200" b="1" dirty="0">
              <a:latin typeface="Times New Roman" panose="02020603050405020304" pitchFamily="18" charset="0"/>
              <a:cs typeface="Times New Roman" panose="02020603050405020304" pitchFamily="18" charset="0"/>
            </a:endParaRPr>
          </a:p>
        </p:txBody>
      </p:sp>
      <p:sp>
        <p:nvSpPr>
          <p:cNvPr id="7" name="Rectangle 5"/>
          <p:cNvSpPr>
            <a:spLocks noChangeArrowheads="1"/>
          </p:cNvSpPr>
          <p:nvPr/>
        </p:nvSpPr>
        <p:spPr bwMode="auto">
          <a:xfrm>
            <a:off x="4533900" y="1562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8" name="Объект 7"/>
          <p:cNvGraphicFramePr>
            <a:graphicFrameLocks noChangeAspect="1"/>
          </p:cNvGraphicFramePr>
          <p:nvPr>
            <p:extLst>
              <p:ext uri="{D42A27DB-BD31-4B8C-83A1-F6EECF244321}">
                <p14:modId xmlns:p14="http://schemas.microsoft.com/office/powerpoint/2010/main" val="4098799823"/>
              </p:ext>
            </p:extLst>
          </p:nvPr>
        </p:nvGraphicFramePr>
        <p:xfrm>
          <a:off x="2914650" y="1562100"/>
          <a:ext cx="5848350" cy="5295899"/>
        </p:xfrm>
        <a:graphic>
          <a:graphicData uri="http://schemas.openxmlformats.org/presentationml/2006/ole">
            <mc:AlternateContent xmlns:mc="http://schemas.openxmlformats.org/markup-compatibility/2006">
              <mc:Choice xmlns:v="urn:schemas-microsoft-com:vml" Requires="v">
                <p:oleObj spid="_x0000_s8210" name="Picture" r:id="rId3" imgW="2638044" imgH="2877312" progId="Word.Picture.8">
                  <p:embed/>
                </p:oleObj>
              </mc:Choice>
              <mc:Fallback>
                <p:oleObj name="Picture" r:id="rId3" imgW="2638044" imgH="2877312"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4650" y="1562100"/>
                        <a:ext cx="5848350" cy="5295899"/>
                      </a:xfrm>
                      <a:prstGeom prst="rect">
                        <a:avLst/>
                      </a:prstGeom>
                      <a:noFill/>
                    </p:spPr>
                  </p:pic>
                </p:oleObj>
              </mc:Fallback>
            </mc:AlternateContent>
          </a:graphicData>
        </a:graphic>
      </p:graphicFrame>
      <p:sp>
        <p:nvSpPr>
          <p:cNvPr id="9" name="Rectangle 6"/>
          <p:cNvSpPr>
            <a:spLocks noChangeArrowheads="1"/>
          </p:cNvSpPr>
          <p:nvPr/>
        </p:nvSpPr>
        <p:spPr bwMode="auto">
          <a:xfrm>
            <a:off x="4533900" y="443865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379963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09" y="0"/>
            <a:ext cx="10018713" cy="873457"/>
          </a:xfrm>
        </p:spPr>
        <p:txBody>
          <a:bodyPr/>
          <a:lstStyle/>
          <a:p>
            <a:r>
              <a:rPr lang="uk-UA" b="1" smtClean="0"/>
              <a:t>План</a:t>
            </a:r>
            <a:endParaRPr lang="uk-UA" b="1" dirty="0"/>
          </a:p>
        </p:txBody>
      </p:sp>
      <p:sp>
        <p:nvSpPr>
          <p:cNvPr id="3" name="Объект 2"/>
          <p:cNvSpPr>
            <a:spLocks noGrp="1"/>
          </p:cNvSpPr>
          <p:nvPr>
            <p:ph idx="1"/>
          </p:nvPr>
        </p:nvSpPr>
        <p:spPr>
          <a:xfrm>
            <a:off x="1560785" y="882869"/>
            <a:ext cx="10252839" cy="5580993"/>
          </a:xfrm>
        </p:spPr>
        <p:txBody>
          <a:bodyPr>
            <a:normAutofit/>
          </a:bodyPr>
          <a:lstStyle/>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1.Сутність та система маркетингових досліджень</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2.Маркетингова інформація</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3.Навколишнє бізнес-середовище </a:t>
            </a:r>
            <a:br>
              <a:rPr lang="uk-UA" b="1"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та мікросередовище підприємства </a:t>
            </a:r>
            <a:br>
              <a:rPr lang="uk-UA" b="1"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як об</a:t>
            </a:r>
            <a:r>
              <a:rPr lang="en-US" b="1" dirty="0" smtClean="0">
                <a:latin typeface="Times New Roman" panose="02020603050405020304" pitchFamily="18" charset="0"/>
                <a:cs typeface="Times New Roman" panose="02020603050405020304" pitchFamily="18" charset="0"/>
              </a:rPr>
              <a:t>’</a:t>
            </a:r>
            <a:r>
              <a:rPr lang="uk-UA" b="1" dirty="0" err="1" smtClean="0">
                <a:latin typeface="Times New Roman" panose="02020603050405020304" pitchFamily="18" charset="0"/>
                <a:cs typeface="Times New Roman" panose="02020603050405020304" pitchFamily="18" charset="0"/>
              </a:rPr>
              <a:t>єкти</a:t>
            </a:r>
            <a:r>
              <a:rPr lang="uk-UA" b="1" dirty="0" smtClean="0">
                <a:latin typeface="Times New Roman" panose="02020603050405020304" pitchFamily="18" charset="0"/>
                <a:cs typeface="Times New Roman" panose="02020603050405020304" pitchFamily="18" charset="0"/>
              </a:rPr>
              <a:t> маркетингових досліджень</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4.Маркетингові дослідження ринку</a:t>
            </a:r>
          </a:p>
          <a:p>
            <a:pPr>
              <a:lnSpc>
                <a:spcPct val="160000"/>
              </a:lnSpc>
              <a:buFont typeface="Wingdings" panose="05000000000000000000" pitchFamily="2" charset="2"/>
              <a:buChar char="Ø"/>
            </a:pPr>
            <a:r>
              <a:rPr lang="uk-UA" b="1" dirty="0" smtClean="0">
                <a:latin typeface="Times New Roman" panose="02020603050405020304" pitchFamily="18" charset="0"/>
                <a:cs typeface="Times New Roman" panose="02020603050405020304" pitchFamily="18" charset="0"/>
              </a:rPr>
              <a:t>5.Маркетингові дослідження підприємства</a:t>
            </a: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221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39159" y="1056290"/>
            <a:ext cx="10119490" cy="5344510"/>
          </a:xfrm>
          <a:solidFill>
            <a:schemeClr val="lt1">
              <a:alpha val="61000"/>
            </a:schemeClr>
          </a:solidFill>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У своїй діяльності з інформаційного забезпечення маркетингових рішень підприємств завжди натрапляють на цілу низку </a:t>
            </a:r>
            <a:r>
              <a:rPr lang="uk-UA" b="1" dirty="0" smtClean="0">
                <a:latin typeface="Times New Roman" panose="02020603050405020304" pitchFamily="18" charset="0"/>
                <a:cs typeface="Times New Roman" panose="02020603050405020304" pitchFamily="18" charset="0"/>
              </a:rPr>
              <a:t>проблем(</a:t>
            </a:r>
            <a:r>
              <a:rPr lang="uk-UA" dirty="0" smtClean="0">
                <a:latin typeface="Times New Roman" panose="02020603050405020304" pitchFamily="18" charset="0"/>
                <a:cs typeface="Times New Roman" panose="02020603050405020304" pitchFamily="18" charset="0"/>
              </a:rPr>
              <a:t>дефіцит необхідної або надлишок непотрібної інформації, розпорошення інформації в різних підрозділах підприємства, приховування службовцями інформації, запізнення надходження важливої інформації, неможливість визначення її повноти, точності тощо). Розв’язанню цих проблем може сприяти створення </a:t>
            </a:r>
            <a:r>
              <a:rPr lang="uk-UA" b="1" dirty="0" smtClean="0">
                <a:latin typeface="Times New Roman" panose="02020603050405020304" pitchFamily="18" charset="0"/>
                <a:cs typeface="Times New Roman" panose="02020603050405020304" pitchFamily="18" charset="0"/>
              </a:rPr>
              <a:t>маркетингових інформаційних систем (МІС).</a:t>
            </a:r>
          </a:p>
          <a:p>
            <a:pPr marL="0" indent="0" algn="just">
              <a:buNone/>
            </a:pPr>
            <a:r>
              <a:rPr lang="uk-UA" b="1" dirty="0" smtClean="0">
                <a:latin typeface="Times New Roman" panose="02020603050405020304" pitchFamily="18" charset="0"/>
                <a:cs typeface="Times New Roman" panose="02020603050405020304" pitchFamily="18" charset="0"/>
              </a:rPr>
              <a:t>	МІС</a:t>
            </a:r>
            <a:r>
              <a:rPr lang="uk-UA" dirty="0" smtClean="0">
                <a:latin typeface="Times New Roman" panose="02020603050405020304" pitchFamily="18" charset="0"/>
                <a:cs typeface="Times New Roman" panose="02020603050405020304" pitchFamily="18" charset="0"/>
              </a:rPr>
              <a:t> — це спеціалізована постійна структура, яка складається з відповідного персоналу та обладнання і здійснює конкретні процедури, метою яких є збирання, аналіз, оцінка і подання інформації, необхідної для поліпшення планування процесу маркетингу, його здійснення і контролю </a:t>
            </a:r>
            <a:endParaRPr lang="uk-UA"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1482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1999" cy="804042"/>
          </a:xfrm>
          <a:solidFill>
            <a:schemeClr val="bg1"/>
          </a:solidFill>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Концепція </a:t>
            </a:r>
            <a:r>
              <a:rPr lang="uk-UA" sz="3200" b="1" dirty="0">
                <a:latin typeface="Times New Roman" panose="02020603050405020304" pitchFamily="18" charset="0"/>
                <a:cs typeface="Times New Roman" panose="02020603050405020304" pitchFamily="18" charset="0"/>
              </a:rPr>
              <a:t>маркетингової інформаційної системи</a:t>
            </a:r>
            <a:br>
              <a:rPr lang="uk-UA" sz="3200" b="1"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8238221" y="2095500"/>
            <a:ext cx="36576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1941427628"/>
              </p:ext>
            </p:extLst>
          </p:nvPr>
        </p:nvGraphicFramePr>
        <p:xfrm>
          <a:off x="1166648" y="1009651"/>
          <a:ext cx="9680028" cy="5534020"/>
        </p:xfrm>
        <a:graphic>
          <a:graphicData uri="http://schemas.openxmlformats.org/presentationml/2006/ole">
            <mc:AlternateContent xmlns:mc="http://schemas.openxmlformats.org/markup-compatibility/2006">
              <mc:Choice xmlns:v="urn:schemas-microsoft-com:vml" Requires="v">
                <p:oleObj spid="_x0000_s9231" name="Picture" r:id="rId3" imgW="3448812" imgH="2353056" progId="Word.Picture.8">
                  <p:embed/>
                </p:oleObj>
              </mc:Choice>
              <mc:Fallback>
                <p:oleObj name="Picture" r:id="rId3" imgW="3448812" imgH="2353056"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6648" y="1009651"/>
                        <a:ext cx="9680028" cy="5534020"/>
                      </a:xfrm>
                      <a:prstGeom prst="rect">
                        <a:avLst/>
                      </a:prstGeom>
                      <a:noFill/>
                    </p:spPr>
                  </p:pic>
                </p:oleObj>
              </mc:Fallback>
            </mc:AlternateContent>
          </a:graphicData>
        </a:graphic>
      </p:graphicFrame>
      <p:sp>
        <p:nvSpPr>
          <p:cNvPr id="6" name="Rectangle 3"/>
          <p:cNvSpPr>
            <a:spLocks noChangeArrowheads="1"/>
          </p:cNvSpPr>
          <p:nvPr/>
        </p:nvSpPr>
        <p:spPr bwMode="auto">
          <a:xfrm>
            <a:off x="-8238221" y="4419600"/>
            <a:ext cx="36576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844457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17532" y="851339"/>
            <a:ext cx="9459309" cy="5360276"/>
          </a:xfrm>
          <a:solidFill>
            <a:schemeClr val="lt1">
              <a:alpha val="64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ПІДСИСТЕМА ЗБИРАННЯ ІНФОРМАЦІЇ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набір процедур та перелік джерел для отримання даних про поточні події, які відбуваються в навколишньому бізнес-середовищі</a:t>
            </a:r>
            <a:r>
              <a:rPr lang="uk-UA" dirty="0" smtClean="0">
                <a:latin typeface="Times New Roman" panose="02020603050405020304" pitchFamily="18" charset="0"/>
                <a:cs typeface="Times New Roman" panose="02020603050405020304" pitchFamily="18" charset="0"/>
              </a:rPr>
              <a:t>.</a:t>
            </a:r>
          </a:p>
          <a:p>
            <a:pPr algn="just"/>
            <a:r>
              <a:rPr lang="uk-UA" b="1" dirty="0" smtClean="0">
                <a:latin typeface="Times New Roman" panose="02020603050405020304" pitchFamily="18" charset="0"/>
                <a:cs typeface="Times New Roman" panose="02020603050405020304" pitchFamily="18" charset="0"/>
              </a:rPr>
              <a:t>ПІДСИСТЕМА МАРКЕТИНГОВИХ ДОСЛІДЖЕНЬ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спеціальні підрозділи підприємства, які організують систематичний збір, аналіз інформації, а також її обробку з метою знаходження конкретних рішень щодо вирішення конкретних маркетингових проблем.</a:t>
            </a:r>
          </a:p>
          <a:p>
            <a:pPr algn="just"/>
            <a:r>
              <a:rPr lang="uk-UA" b="1" dirty="0" smtClean="0">
                <a:latin typeface="Times New Roman" panose="02020603050405020304" pitchFamily="18" charset="0"/>
                <a:cs typeface="Times New Roman" panose="02020603050405020304" pitchFamily="18" charset="0"/>
              </a:rPr>
              <a:t>МАРКЕТИНГОВА АНАЛІТИЧНА ПІДСИСТЕМА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взаємопов’язаний набір систем даних, інструментів та </a:t>
            </a:r>
            <a:r>
              <a:rPr lang="uk-UA" dirty="0" err="1">
                <a:latin typeface="Times New Roman" panose="02020603050405020304" pitchFamily="18" charset="0"/>
                <a:cs typeface="Times New Roman" panose="02020603050405020304" pitchFamily="18" charset="0"/>
              </a:rPr>
              <a:t>методик</a:t>
            </a:r>
            <a:r>
              <a:rPr lang="uk-UA" dirty="0">
                <a:latin typeface="Times New Roman" panose="02020603050405020304" pitchFamily="18" charset="0"/>
                <a:cs typeface="Times New Roman" panose="02020603050405020304" pitchFamily="18" charset="0"/>
              </a:rPr>
              <a:t>, підтриманих відповідним програмним забезпеченням, за допомогою якого підприємство збирає та інтерпретує внутрішню та зовнішню ділову інформацію для обґрунтування маркетингових дій.</a:t>
            </a:r>
          </a:p>
          <a:p>
            <a:pPr marL="0" indent="0" algn="just">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190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1999" cy="1797268"/>
          </a:xfrm>
          <a:solidFill>
            <a:schemeClr val="bg1"/>
          </a:solidFill>
        </p:spPr>
        <p:txBody>
          <a:bodyPr>
            <a:normAutofit fontScale="90000"/>
          </a:bodyPr>
          <a:lstStyle/>
          <a:p>
            <a:r>
              <a:rPr lang="uk-UA" sz="3200" b="1" cap="all" dirty="0" smtClean="0">
                <a:latin typeface="Times New Roman" panose="02020603050405020304" pitchFamily="18" charset="0"/>
                <a:cs typeface="Times New Roman" panose="02020603050405020304" pitchFamily="18" charset="0"/>
              </a:rPr>
              <a:t>3. </a:t>
            </a:r>
            <a:r>
              <a:rPr lang="uk-UA" sz="3200" b="1" cap="all" dirty="0">
                <a:latin typeface="Times New Roman" panose="02020603050405020304" pitchFamily="18" charset="0"/>
                <a:cs typeface="Times New Roman" panose="02020603050405020304" pitchFamily="18" charset="0"/>
              </a:rPr>
              <a:t>Навколишнє бізнес-середовище </a:t>
            </a:r>
            <a:br>
              <a:rPr lang="uk-UA" sz="3200" b="1" cap="all" dirty="0">
                <a:latin typeface="Times New Roman" panose="02020603050405020304" pitchFamily="18" charset="0"/>
                <a:cs typeface="Times New Roman" panose="02020603050405020304" pitchFamily="18" charset="0"/>
              </a:rPr>
            </a:br>
            <a:r>
              <a:rPr lang="uk-UA" sz="3200" b="1" cap="all" dirty="0">
                <a:latin typeface="Times New Roman" panose="02020603050405020304" pitchFamily="18" charset="0"/>
                <a:cs typeface="Times New Roman" panose="02020603050405020304" pitchFamily="18" charset="0"/>
              </a:rPr>
              <a:t>та мікросередовище підприємства </a:t>
            </a:r>
            <a:br>
              <a:rPr lang="uk-UA" sz="3200" b="1" cap="all" dirty="0">
                <a:latin typeface="Times New Roman" panose="02020603050405020304" pitchFamily="18" charset="0"/>
                <a:cs typeface="Times New Roman" panose="02020603050405020304" pitchFamily="18" charset="0"/>
              </a:rPr>
            </a:br>
            <a:r>
              <a:rPr lang="uk-UA" sz="3200" b="1" cap="all" dirty="0">
                <a:latin typeface="Times New Roman" panose="02020603050405020304" pitchFamily="18" charset="0"/>
                <a:cs typeface="Times New Roman" panose="02020603050405020304" pitchFamily="18" charset="0"/>
              </a:rPr>
              <a:t>як об’єкти маркетингових досліджень</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90813" y="2559718"/>
            <a:ext cx="11179173" cy="3760872"/>
          </a:xfrm>
          <a:solidFill>
            <a:schemeClr val="lt1">
              <a:alpha val="55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НАВКОЛИШНЄ БІЗНЕС-СЕРЕДОВИЩЕ</a:t>
            </a:r>
            <a:r>
              <a:rPr lang="uk-UA" dirty="0" smtClean="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це сукупність чинників, </a:t>
            </a:r>
            <a:r>
              <a:rPr lang="uk-UA" dirty="0" err="1" smtClean="0">
                <a:latin typeface="Times New Roman" panose="02020603050405020304" pitchFamily="18" charset="0"/>
                <a:cs typeface="Times New Roman" panose="02020603050405020304" pitchFamily="18" charset="0"/>
              </a:rPr>
              <a:t>cуб’єктів</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сил та умов, які впливають на визначення предмета та об’єкта маркетингу, створення системи його </a:t>
            </a:r>
            <a:r>
              <a:rPr lang="uk-UA" dirty="0" smtClean="0">
                <a:latin typeface="Times New Roman" panose="02020603050405020304" pitchFamily="18" charset="0"/>
                <a:cs typeface="Times New Roman" panose="02020603050405020304" pitchFamily="18" charset="0"/>
              </a:rPr>
              <a:t>засобів</a:t>
            </a:r>
            <a:r>
              <a:rPr lang="uk-UA" dirty="0">
                <a:latin typeface="Times New Roman" panose="02020603050405020304" pitchFamily="18" charset="0"/>
                <a:cs typeface="Times New Roman" panose="02020603050405020304" pitchFamily="18" charset="0"/>
              </a:rPr>
              <a:t>, формування їхньої структури, тобто це сфера, що в ній відбувається маркетингова діяльність суб’єкта господарювання </a:t>
            </a:r>
            <a:endParaRPr lang="uk-UA" dirty="0" smtClean="0">
              <a:latin typeface="Times New Roman" panose="02020603050405020304" pitchFamily="18" charset="0"/>
              <a:cs typeface="Times New Roman" panose="02020603050405020304" pitchFamily="18" charset="0"/>
            </a:endParaRPr>
          </a:p>
          <a:p>
            <a:pPr marL="0" indent="0" algn="just">
              <a:buNone/>
            </a:pPr>
            <a:endParaRPr lang="uk-UA"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22012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14399"/>
            <a:ext cx="12192000" cy="1371599"/>
          </a:xfrm>
          <a:solidFill>
            <a:schemeClr val="bg1"/>
          </a:solidFill>
        </p:spPr>
        <p:txBody>
          <a:bodyPr anchor="b">
            <a:normAutofit/>
          </a:bodyPr>
          <a:lstStyle/>
          <a:p>
            <a:r>
              <a:rPr lang="ru-RU" sz="3200" b="1" dirty="0" err="1">
                <a:latin typeface="Times New Roman" panose="02020603050405020304" pitchFamily="18" charset="0"/>
                <a:cs typeface="Times New Roman" panose="02020603050405020304" pitchFamily="18" charset="0"/>
              </a:rPr>
              <a:t>Навколишнє</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бізнес-середовище</a:t>
            </a: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та </a:t>
            </a:r>
            <a:r>
              <a:rPr lang="ru-RU" sz="3200" b="1" dirty="0" err="1">
                <a:latin typeface="Times New Roman" panose="02020603050405020304" pitchFamily="18" charset="0"/>
                <a:cs typeface="Times New Roman" panose="02020603050405020304" pitchFamily="18" charset="0"/>
              </a:rPr>
              <a:t>мікросередовище</a:t>
            </a:r>
            <a:r>
              <a:rPr lang="ru-RU" sz="3200" b="1" dirty="0">
                <a:latin typeface="Times New Roman" panose="02020603050405020304" pitchFamily="18" charset="0"/>
                <a:cs typeface="Times New Roman" panose="02020603050405020304" pitchFamily="18" charset="0"/>
              </a:rPr>
              <a:t> </a:t>
            </a:r>
            <a:r>
              <a:rPr lang="ru-RU" sz="3200" b="1" dirty="0" err="1">
                <a:latin typeface="Times New Roman" panose="02020603050405020304" pitchFamily="18" charset="0"/>
                <a:cs typeface="Times New Roman" panose="02020603050405020304" pitchFamily="18" charset="0"/>
              </a:rPr>
              <a:t>підприємства</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endParaRPr lang="uk-UA"/>
          </a:p>
        </p:txBody>
      </p:sp>
      <p:sp>
        <p:nvSpPr>
          <p:cNvPr id="4" name="Rectangle 2"/>
          <p:cNvSpPr>
            <a:spLocks noChangeArrowheads="1"/>
          </p:cNvSpPr>
          <p:nvPr/>
        </p:nvSpPr>
        <p:spPr bwMode="auto">
          <a:xfrm>
            <a:off x="-3494789" y="2228850"/>
            <a:ext cx="257371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4051312817"/>
              </p:ext>
            </p:extLst>
          </p:nvPr>
        </p:nvGraphicFramePr>
        <p:xfrm>
          <a:off x="141890" y="693683"/>
          <a:ext cx="12050110" cy="6092577"/>
        </p:xfrm>
        <a:graphic>
          <a:graphicData uri="http://schemas.openxmlformats.org/presentationml/2006/ole">
            <mc:AlternateContent xmlns:mc="http://schemas.openxmlformats.org/markup-compatibility/2006">
              <mc:Choice xmlns:v="urn:schemas-microsoft-com:vml" Requires="v">
                <p:oleObj spid="_x0000_s10257" name="Picture" r:id="rId3" imgW="4133880" imgH="4629240" progId="Word.Picture.8">
                  <p:embed/>
                </p:oleObj>
              </mc:Choice>
              <mc:Fallback>
                <p:oleObj name="Picture" r:id="rId3" imgW="4133880" imgH="4629240" progId="Word.Picture.8">
                  <p:embed/>
                  <p:pic>
                    <p:nvPicPr>
                      <p:cNvPr id="0" name="Object 1"/>
                      <p:cNvPicPr>
                        <a:picLocks noChangeAspect="1" noChangeArrowheads="1"/>
                      </p:cNvPicPr>
                      <p:nvPr/>
                    </p:nvPicPr>
                    <p:blipFill>
                      <a:blip r:embed="rId4"/>
                      <a:srcRect/>
                      <a:stretch>
                        <a:fillRect/>
                      </a:stretch>
                    </p:blipFill>
                    <p:spPr bwMode="auto">
                      <a:xfrm>
                        <a:off x="141890" y="693683"/>
                        <a:ext cx="12050110" cy="6092577"/>
                      </a:xfrm>
                      <a:prstGeom prst="rect">
                        <a:avLst/>
                      </a:prstGeom>
                      <a:noFill/>
                    </p:spPr>
                  </p:pic>
                </p:oleObj>
              </mc:Fallback>
            </mc:AlternateContent>
          </a:graphicData>
        </a:graphic>
      </p:graphicFrame>
    </p:spTree>
    <p:extLst>
      <p:ext uri="{BB962C8B-B14F-4D97-AF65-F5344CB8AC3E}">
        <p14:creationId xmlns:p14="http://schemas.microsoft.com/office/powerpoint/2010/main" val="1427586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86910" y="788276"/>
            <a:ext cx="10074165" cy="5707117"/>
          </a:xfrm>
          <a:solidFill>
            <a:schemeClr val="bg1">
              <a:alpha val="55000"/>
            </a:schemeClr>
          </a:solidFill>
        </p:spPr>
        <p:txBody>
          <a:bodyPr>
            <a:normAutofit fontScale="40000" lnSpcReduction="20000"/>
          </a:bodyPr>
          <a:lstStyle/>
          <a:p>
            <a:endParaRPr lang="uk-UA" dirty="0" smtClean="0"/>
          </a:p>
          <a:p>
            <a:pPr marL="0" indent="0" algn="just">
              <a:buNone/>
            </a:pPr>
            <a:r>
              <a:rPr lang="en-US" sz="4200" dirty="0" smtClean="0">
                <a:latin typeface="Times New Roman" panose="02020603050405020304" pitchFamily="18" charset="0"/>
                <a:cs typeface="Times New Roman" panose="02020603050405020304" pitchFamily="18" charset="0"/>
              </a:rPr>
              <a:t>	</a:t>
            </a:r>
            <a:r>
              <a:rPr lang="uk-UA" sz="4500" dirty="0" smtClean="0">
                <a:latin typeface="Times New Roman" panose="02020603050405020304" pitchFamily="18" charset="0"/>
                <a:cs typeface="Times New Roman" panose="02020603050405020304" pitchFamily="18" charset="0"/>
              </a:rPr>
              <a:t>Навколишнє </a:t>
            </a:r>
            <a:r>
              <a:rPr lang="uk-UA" sz="4500" dirty="0">
                <a:latin typeface="Times New Roman" panose="02020603050405020304" pitchFamily="18" charset="0"/>
                <a:cs typeface="Times New Roman" panose="02020603050405020304" pitchFamily="18" charset="0"/>
              </a:rPr>
              <a:t>бізнес-середовище підприємства складається з кількох частин. По-перше, </a:t>
            </a:r>
            <a:r>
              <a:rPr lang="uk-UA" sz="4500" b="1" dirty="0">
                <a:latin typeface="Times New Roman" panose="02020603050405020304" pitchFamily="18" charset="0"/>
                <a:cs typeface="Times New Roman" panose="02020603050405020304" pitchFamily="18" charset="0"/>
              </a:rPr>
              <a:t>це зовнішні умови та сили</a:t>
            </a:r>
            <a:r>
              <a:rPr lang="uk-UA" sz="4500" dirty="0">
                <a:latin typeface="Times New Roman" panose="02020603050405020304" pitchFamily="18" charset="0"/>
                <a:cs typeface="Times New Roman" panose="02020603050405020304" pitchFamily="18" charset="0"/>
              </a:rPr>
              <a:t>. Ця частина не може бути керованою підприємством, а тому мета дослідження полягає у вивченні та врахуванні підприємством її дії з метою можливого запобігання негативним впливам чи посилення позитивних впливів на ділову активність та результативність його діяльності</a:t>
            </a:r>
            <a:r>
              <a:rPr lang="uk-UA" sz="4500" dirty="0" smtClean="0">
                <a:latin typeface="Times New Roman" panose="02020603050405020304" pitchFamily="18" charset="0"/>
                <a:cs typeface="Times New Roman" panose="02020603050405020304" pitchFamily="18" charset="0"/>
              </a:rPr>
              <a:t>.</a:t>
            </a:r>
          </a:p>
          <a:p>
            <a:pPr marL="0" indent="0" algn="just">
              <a:buNone/>
            </a:pPr>
            <a:r>
              <a:rPr lang="uk-UA" sz="4500" dirty="0">
                <a:latin typeface="Times New Roman" panose="02020603050405020304" pitchFamily="18" charset="0"/>
                <a:cs typeface="Times New Roman" panose="02020603050405020304" pitchFamily="18" charset="0"/>
              </a:rPr>
              <a:t>До таких зовнішніх умов і сил, які визначають маркетингову діяльність підприємства, належать:</a:t>
            </a:r>
          </a:p>
          <a:p>
            <a:pPr lvl="0" algn="just" fontAlgn="base"/>
            <a:r>
              <a:rPr lang="uk-UA" sz="4500" b="1" dirty="0">
                <a:latin typeface="Times New Roman" panose="02020603050405020304" pitchFamily="18" charset="0"/>
                <a:cs typeface="Times New Roman" panose="02020603050405020304" pitchFamily="18" charset="0"/>
              </a:rPr>
              <a:t>міжнародні</a:t>
            </a:r>
            <a:r>
              <a:rPr lang="uk-UA" sz="4500" dirty="0">
                <a:latin typeface="Times New Roman" panose="02020603050405020304" pitchFamily="18" charset="0"/>
                <a:cs typeface="Times New Roman" panose="02020603050405020304" pitchFamily="18" charset="0"/>
              </a:rPr>
              <a:t>: система міжнародних договорів, угод; правила і норми зовнішньої торгівлі; закони інших країн щодо здійснення торговельних операцій;</a:t>
            </a:r>
          </a:p>
          <a:p>
            <a:pPr lvl="0" algn="just" fontAlgn="base"/>
            <a:r>
              <a:rPr lang="uk-UA" sz="4500" b="1" dirty="0">
                <a:latin typeface="Times New Roman" panose="02020603050405020304" pitchFamily="18" charset="0"/>
                <a:cs typeface="Times New Roman" panose="02020603050405020304" pitchFamily="18" charset="0"/>
              </a:rPr>
              <a:t>регулювальні: </a:t>
            </a:r>
            <a:r>
              <a:rPr lang="uk-UA" sz="4500" dirty="0">
                <a:latin typeface="Times New Roman" panose="02020603050405020304" pitchFamily="18" charset="0"/>
                <a:cs typeface="Times New Roman" panose="02020603050405020304" pitchFamily="18" charset="0"/>
              </a:rPr>
              <a:t>політика уряду; система державного регулювання підприємницької діяльності, ціноутворення, рекламування, конкуренції, чинне законодавство;</a:t>
            </a:r>
          </a:p>
          <a:p>
            <a:pPr lvl="0" algn="just" fontAlgn="base"/>
            <a:r>
              <a:rPr lang="uk-UA" sz="4500" b="1" dirty="0">
                <a:latin typeface="Times New Roman" panose="02020603050405020304" pitchFamily="18" charset="0"/>
                <a:cs typeface="Times New Roman" panose="02020603050405020304" pitchFamily="18" charset="0"/>
              </a:rPr>
              <a:t>економічні:</a:t>
            </a:r>
            <a:r>
              <a:rPr lang="uk-UA" sz="4500" dirty="0">
                <a:latin typeface="Times New Roman" panose="02020603050405020304" pitchFamily="18" charset="0"/>
                <a:cs typeface="Times New Roman" panose="02020603050405020304" pitchFamily="18" charset="0"/>
              </a:rPr>
              <a:t> стан країни (рівень, динаміка та обсяги виробництва і попиту на товари чи послуги); рівень доходів населення, темпи інфляції, податки);</a:t>
            </a:r>
          </a:p>
          <a:p>
            <a:pPr lvl="0" algn="just" fontAlgn="base"/>
            <a:r>
              <a:rPr lang="uk-UA" sz="4500" b="1" dirty="0">
                <a:latin typeface="Times New Roman" panose="02020603050405020304" pitchFamily="18" charset="0"/>
                <a:cs typeface="Times New Roman" panose="02020603050405020304" pitchFamily="18" charset="0"/>
              </a:rPr>
              <a:t>технологічні</a:t>
            </a:r>
            <a:r>
              <a:rPr lang="uk-UA" sz="4500" dirty="0">
                <a:latin typeface="Times New Roman" panose="02020603050405020304" pitchFamily="18" charset="0"/>
                <a:cs typeface="Times New Roman" panose="02020603050405020304" pitchFamily="18" charset="0"/>
              </a:rPr>
              <a:t>: рівень використання сучасних технологій; запровадження досягнень науково-технічного прогресу;</a:t>
            </a:r>
          </a:p>
          <a:p>
            <a:pPr lvl="0" algn="just" fontAlgn="base"/>
            <a:r>
              <a:rPr lang="uk-UA" sz="4500" b="1" dirty="0">
                <a:latin typeface="Times New Roman" panose="02020603050405020304" pitchFamily="18" charset="0"/>
                <a:cs typeface="Times New Roman" panose="02020603050405020304" pitchFamily="18" charset="0"/>
              </a:rPr>
              <a:t>політичні</a:t>
            </a:r>
            <a:r>
              <a:rPr lang="uk-UA" sz="4500" dirty="0">
                <a:latin typeface="Times New Roman" panose="02020603050405020304" pitchFamily="18" charset="0"/>
                <a:cs typeface="Times New Roman" panose="02020603050405020304" pitchFamily="18" charset="0"/>
              </a:rPr>
              <a:t>: політична структура; політична організація </a:t>
            </a:r>
            <a:r>
              <a:rPr lang="uk-UA" sz="4500" dirty="0" smtClean="0">
                <a:latin typeface="Times New Roman" panose="02020603050405020304" pitchFamily="18" charset="0"/>
                <a:cs typeface="Times New Roman" panose="02020603050405020304" pitchFamily="18" charset="0"/>
              </a:rPr>
              <a:t>суспільства</a:t>
            </a:r>
            <a:r>
              <a:rPr lang="uk-UA" sz="4500" dirty="0">
                <a:latin typeface="Times New Roman" panose="02020603050405020304" pitchFamily="18" charset="0"/>
                <a:cs typeface="Times New Roman" panose="02020603050405020304" pitchFamily="18" charset="0"/>
              </a:rPr>
              <a:t>;</a:t>
            </a:r>
          </a:p>
          <a:p>
            <a:pPr lvl="0" algn="just" fontAlgn="base"/>
            <a:r>
              <a:rPr lang="uk-UA" sz="4500" b="1" dirty="0">
                <a:latin typeface="Times New Roman" panose="02020603050405020304" pitchFamily="18" charset="0"/>
                <a:cs typeface="Times New Roman" panose="02020603050405020304" pitchFamily="18" charset="0"/>
              </a:rPr>
              <a:t>екологічні: </a:t>
            </a:r>
            <a:r>
              <a:rPr lang="uk-UA" sz="4500" dirty="0">
                <a:latin typeface="Times New Roman" panose="02020603050405020304" pitchFamily="18" charset="0"/>
                <a:cs typeface="Times New Roman" panose="02020603050405020304" pitchFamily="18" charset="0"/>
              </a:rPr>
              <a:t>вимоги до охорони довкілля;</a:t>
            </a:r>
          </a:p>
          <a:p>
            <a:pPr lvl="0" algn="just" fontAlgn="base"/>
            <a:r>
              <a:rPr lang="uk-UA" sz="4500" b="1" dirty="0">
                <a:latin typeface="Times New Roman" panose="02020603050405020304" pitchFamily="18" charset="0"/>
                <a:cs typeface="Times New Roman" panose="02020603050405020304" pitchFamily="18" charset="0"/>
              </a:rPr>
              <a:t>конкурентні: </a:t>
            </a:r>
            <a:r>
              <a:rPr lang="uk-UA" sz="4500" dirty="0">
                <a:latin typeface="Times New Roman" panose="02020603050405020304" pitchFamily="18" charset="0"/>
                <a:cs typeface="Times New Roman" panose="02020603050405020304" pitchFamily="18" charset="0"/>
              </a:rPr>
              <a:t>інтенсивність, форми і види конкуренції, її динаміка;</a:t>
            </a:r>
          </a:p>
          <a:p>
            <a:pPr lvl="0" algn="just" fontAlgn="base"/>
            <a:r>
              <a:rPr lang="uk-UA" sz="4500" b="1" dirty="0">
                <a:latin typeface="Times New Roman" panose="02020603050405020304" pitchFamily="18" charset="0"/>
                <a:cs typeface="Times New Roman" panose="02020603050405020304" pitchFamily="18" charset="0"/>
              </a:rPr>
              <a:t>соціальні: </a:t>
            </a:r>
            <a:r>
              <a:rPr lang="uk-UA" sz="4500" dirty="0">
                <a:latin typeface="Times New Roman" panose="02020603050405020304" pitchFamily="18" charset="0"/>
                <a:cs typeface="Times New Roman" panose="02020603050405020304" pitchFamily="18" charset="0"/>
              </a:rPr>
              <a:t>культурні, демографічні.</a:t>
            </a:r>
          </a:p>
          <a:p>
            <a:endParaRPr lang="uk-UA" dirty="0" smtClean="0"/>
          </a:p>
          <a:p>
            <a:endParaRPr lang="uk-UA" dirty="0"/>
          </a:p>
          <a:p>
            <a:pPr marL="0" indent="0">
              <a:buNone/>
            </a:pPr>
            <a:endParaRPr lang="uk-UA" dirty="0"/>
          </a:p>
        </p:txBody>
      </p:sp>
    </p:spTree>
    <p:extLst>
      <p:ext uri="{BB962C8B-B14F-4D97-AF65-F5344CB8AC3E}">
        <p14:creationId xmlns:p14="http://schemas.microsoft.com/office/powerpoint/2010/main" val="15109638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2414" y="1072055"/>
            <a:ext cx="10767294" cy="5323904"/>
          </a:xfrm>
          <a:solidFill>
            <a:schemeClr val="lt1">
              <a:alpha val="61000"/>
            </a:schemeClr>
          </a:solidFill>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Друга </a:t>
            </a:r>
            <a:r>
              <a:rPr lang="uk-UA" dirty="0">
                <a:latin typeface="Times New Roman" panose="02020603050405020304" pitchFamily="18" charset="0"/>
                <a:cs typeface="Times New Roman" panose="02020603050405020304" pitchFamily="18" charset="0"/>
              </a:rPr>
              <a:t>частина навколишнього бізнес-середовища — це </a:t>
            </a:r>
            <a:r>
              <a:rPr lang="uk-UA" b="1" dirty="0">
                <a:latin typeface="Times New Roman" panose="02020603050405020304" pitchFamily="18" charset="0"/>
                <a:cs typeface="Times New Roman" panose="02020603050405020304" pitchFamily="18" charset="0"/>
              </a:rPr>
              <a:t>су­б’єкти,</a:t>
            </a:r>
            <a:r>
              <a:rPr lang="uk-UA" dirty="0">
                <a:latin typeface="Times New Roman" panose="02020603050405020304" pitchFamily="18" charset="0"/>
                <a:cs typeface="Times New Roman" panose="02020603050405020304" pitchFamily="18" charset="0"/>
              </a:rPr>
              <a:t> з якими контактує підприємство і на котрих певною мірою може впливати.</a:t>
            </a:r>
          </a:p>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З-поміж </a:t>
            </a:r>
            <a:r>
              <a:rPr lang="uk-UA" dirty="0">
                <a:latin typeface="Times New Roman" panose="02020603050405020304" pitchFamily="18" charset="0"/>
                <a:cs typeface="Times New Roman" panose="02020603050405020304" pitchFamily="18" charset="0"/>
              </a:rPr>
              <a:t>суб’єктів, які належать до зовнішнього бізнес-сере­довища, головним об’єктом дослідження є безумовно </a:t>
            </a:r>
            <a:r>
              <a:rPr lang="uk-UA" b="1" dirty="0">
                <a:latin typeface="Times New Roman" panose="02020603050405020304" pitchFamily="18" charset="0"/>
                <a:cs typeface="Times New Roman" panose="02020603050405020304" pitchFamily="18" charset="0"/>
              </a:rPr>
              <a:t>споживачі</a:t>
            </a:r>
            <a:r>
              <a:rPr lang="uk-UA" dirty="0">
                <a:latin typeface="Times New Roman" panose="02020603050405020304" pitchFamily="18" charset="0"/>
                <a:cs typeface="Times New Roman" panose="02020603050405020304" pitchFamily="18" charset="0"/>
              </a:rPr>
              <a:t>. Їхня поведінка — мотиви купівлі, звички, спосіб і стиль життя, купівельна спроможність, потреби, цінності, побажання, попит, процеси прийняття рішень про купівлю — найважливіші чинники, які визначають зміст, напрямки й особливості маркетингової діяльності підприємства.</a:t>
            </a:r>
          </a:p>
          <a:p>
            <a:endParaRPr lang="uk-UA" dirty="0"/>
          </a:p>
        </p:txBody>
      </p:sp>
    </p:spTree>
    <p:extLst>
      <p:ext uri="{BB962C8B-B14F-4D97-AF65-F5344CB8AC3E}">
        <p14:creationId xmlns:p14="http://schemas.microsoft.com/office/powerpoint/2010/main" val="37439071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9255" y="1008993"/>
            <a:ext cx="9774622" cy="5171090"/>
          </a:xfrm>
          <a:solidFill>
            <a:schemeClr val="lt1">
              <a:alpha val="56000"/>
            </a:schemeClr>
          </a:solidFill>
        </p:spPr>
        <p:txBody>
          <a:bodyPr>
            <a:normAutofit fontScale="92500" lnSpcReduction="10000"/>
          </a:bodyPr>
          <a:lstStyle/>
          <a:p>
            <a:pPr marL="0" indent="0" algn="just">
              <a:buNone/>
            </a:pPr>
            <a:r>
              <a:rPr lang="uk-UA" sz="2800" dirty="0">
                <a:latin typeface="Times New Roman" panose="02020603050405020304" pitchFamily="18" charset="0"/>
                <a:cs typeface="Times New Roman" panose="02020603050405020304" pitchFamily="18" charset="0"/>
              </a:rPr>
              <a:t>Іншим, не менш важливим об’єктом маркетингових досліджень, є </a:t>
            </a:r>
            <a:r>
              <a:rPr lang="uk-UA" sz="2800" b="1" dirty="0">
                <a:latin typeface="Times New Roman" panose="02020603050405020304" pitchFamily="18" charset="0"/>
                <a:cs typeface="Times New Roman" panose="02020603050405020304" pitchFamily="18" charset="0"/>
              </a:rPr>
              <a:t>мікросередовище підприємства</a:t>
            </a:r>
            <a:r>
              <a:rPr lang="uk-UA" sz="2800" dirty="0">
                <a:latin typeface="Times New Roman" panose="02020603050405020304" pitchFamily="18" charset="0"/>
                <a:cs typeface="Times New Roman" panose="02020603050405020304" pitchFamily="18" charset="0"/>
              </a:rPr>
              <a:t>. Тут </a:t>
            </a:r>
            <a:r>
              <a:rPr lang="uk-UA" sz="2800" dirty="0" smtClean="0">
                <a:latin typeface="Times New Roman" panose="02020603050405020304" pitchFamily="18" charset="0"/>
                <a:cs typeface="Times New Roman" panose="02020603050405020304" pitchFamily="18" charset="0"/>
              </a:rPr>
              <a:t>найважливішими </a:t>
            </a:r>
            <a:r>
              <a:rPr lang="uk-UA" sz="2800" dirty="0">
                <a:latin typeface="Times New Roman" panose="02020603050405020304" pitchFamily="18" charset="0"/>
                <a:cs typeface="Times New Roman" panose="02020603050405020304" pitchFamily="18" charset="0"/>
              </a:rPr>
              <a:t>аспектами досліджень </a:t>
            </a:r>
            <a:r>
              <a:rPr lang="uk-UA" sz="2800" dirty="0" smtClean="0">
                <a:latin typeface="Times New Roman" panose="02020603050405020304" pitchFamily="18" charset="0"/>
                <a:cs typeface="Times New Roman" panose="02020603050405020304" pitchFamily="18" charset="0"/>
              </a:rPr>
              <a:t>є:</a:t>
            </a:r>
          </a:p>
          <a:p>
            <a:pPr algn="just"/>
            <a:r>
              <a:rPr lang="uk-UA" sz="28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місія, мета і завдання </a:t>
            </a:r>
            <a:r>
              <a:rPr lang="uk-UA" sz="2800" dirty="0" smtClean="0">
                <a:latin typeface="Times New Roman" panose="02020603050405020304" pitchFamily="18" charset="0"/>
                <a:cs typeface="Times New Roman" panose="02020603050405020304" pitchFamily="18" charset="0"/>
              </a:rPr>
              <a:t>підприємства</a:t>
            </a:r>
            <a:r>
              <a:rPr lang="uk-UA" sz="2800" dirty="0">
                <a:latin typeface="Times New Roman" panose="02020603050405020304" pitchFamily="18" charset="0"/>
                <a:cs typeface="Times New Roman" panose="02020603050405020304" pitchFamily="18" charset="0"/>
              </a:rPr>
              <a:t>, що визначають його бізнес та місце на ринку; </a:t>
            </a:r>
            <a:endParaRPr lang="uk-UA" sz="2800" dirty="0" smtClean="0">
              <a:latin typeface="Times New Roman" panose="02020603050405020304" pitchFamily="18" charset="0"/>
              <a:cs typeface="Times New Roman" panose="02020603050405020304" pitchFamily="18" charset="0"/>
            </a:endParaRPr>
          </a:p>
          <a:p>
            <a:pPr algn="just"/>
            <a:r>
              <a:rPr lang="uk-UA" sz="2800" dirty="0" smtClean="0">
                <a:latin typeface="Times New Roman" panose="02020603050405020304" pitchFamily="18" charset="0"/>
                <a:cs typeface="Times New Roman" panose="02020603050405020304" pitchFamily="18" charset="0"/>
              </a:rPr>
              <a:t>склад</a:t>
            </a:r>
            <a:r>
              <a:rPr lang="uk-UA" sz="2800" dirty="0">
                <a:latin typeface="Times New Roman" panose="02020603050405020304" pitchFamily="18" charset="0"/>
                <a:cs typeface="Times New Roman" panose="02020603050405020304" pitchFamily="18" charset="0"/>
              </a:rPr>
              <a:t>, кваліфікація, досвід і методи роботи керівництва, яке </a:t>
            </a:r>
            <a:r>
              <a:rPr lang="uk-UA" sz="2800" dirty="0" smtClean="0">
                <a:latin typeface="Times New Roman" panose="02020603050405020304" pitchFamily="18" charset="0"/>
                <a:cs typeface="Times New Roman" panose="02020603050405020304" pitchFamily="18" charset="0"/>
              </a:rPr>
              <a:t>відповідає </a:t>
            </a:r>
            <a:r>
              <a:rPr lang="uk-UA" sz="2800" dirty="0">
                <a:latin typeface="Times New Roman" panose="02020603050405020304" pitchFamily="18" charset="0"/>
                <a:cs typeface="Times New Roman" panose="02020603050405020304" pitchFamily="18" charset="0"/>
              </a:rPr>
              <a:t>за правильний вибір сфери діяльності, загальні показники, що характеризують його величину, динаміку обсягів </a:t>
            </a:r>
            <a:r>
              <a:rPr lang="uk-UA" sz="2800" dirty="0" smtClean="0">
                <a:latin typeface="Times New Roman" panose="02020603050405020304" pitchFamily="18" charset="0"/>
                <a:cs typeface="Times New Roman" panose="02020603050405020304" pitchFamily="18" charset="0"/>
              </a:rPr>
              <a:t>продажу</a:t>
            </a:r>
            <a:r>
              <a:rPr lang="uk-UA" sz="2800" dirty="0">
                <a:latin typeface="Times New Roman" panose="02020603050405020304" pitchFamily="18" charset="0"/>
                <a:cs typeface="Times New Roman" panose="02020603050405020304" pitchFamily="18" charset="0"/>
              </a:rPr>
              <a:t>, доходів, прибутку, іміджу</a:t>
            </a:r>
            <a:r>
              <a:rPr lang="uk-UA" sz="2800" dirty="0" smtClean="0">
                <a:latin typeface="Times New Roman" panose="02020603050405020304" pitchFamily="18" charset="0"/>
                <a:cs typeface="Times New Roman" panose="02020603050405020304" pitchFamily="18" charset="0"/>
              </a:rPr>
              <a:t>;</a:t>
            </a:r>
          </a:p>
          <a:p>
            <a:pPr algn="just"/>
            <a:r>
              <a:rPr lang="uk-UA" sz="28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роль і місце маркетингу та інших підприємницьких функцій; </a:t>
            </a:r>
          </a:p>
          <a:p>
            <a:pPr algn="just"/>
            <a:r>
              <a:rPr lang="uk-UA" sz="2800" dirty="0" smtClean="0">
                <a:latin typeface="Times New Roman" panose="02020603050405020304" pitchFamily="18" charset="0"/>
                <a:cs typeface="Times New Roman" panose="02020603050405020304" pitchFamily="18" charset="0"/>
              </a:rPr>
              <a:t>розвиток </a:t>
            </a:r>
            <a:r>
              <a:rPr lang="uk-UA" sz="2800" dirty="0">
                <a:latin typeface="Times New Roman" panose="02020603050405020304" pitchFamily="18" charset="0"/>
                <a:cs typeface="Times New Roman" panose="02020603050405020304" pitchFamily="18" charset="0"/>
              </a:rPr>
              <a:t>корпоративної культури (системи цінностей, норм і правил поведінки на ринку) тощо.</a:t>
            </a:r>
          </a:p>
          <a:p>
            <a:endParaRPr lang="uk-UA" dirty="0"/>
          </a:p>
        </p:txBody>
      </p:sp>
    </p:spTree>
    <p:extLst>
      <p:ext uri="{BB962C8B-B14F-4D97-AF65-F5344CB8AC3E}">
        <p14:creationId xmlns:p14="http://schemas.microsoft.com/office/powerpoint/2010/main" val="40115675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9614" y="1119353"/>
            <a:ext cx="10216055" cy="5281448"/>
          </a:xfrm>
          <a:solidFill>
            <a:schemeClr val="lt1">
              <a:alpha val="58000"/>
            </a:schemeClr>
          </a:solidFill>
        </p:spPr>
        <p:txBody>
          <a:bodyPr>
            <a:normAutofit fontScale="92500" lnSpcReduction="10000"/>
          </a:bodyPr>
          <a:lstStyle/>
          <a:p>
            <a:endParaRPr lang="uk-UA" sz="2800" dirty="0" smtClean="0"/>
          </a:p>
          <a:p>
            <a:pPr algn="just"/>
            <a:r>
              <a:rPr lang="uk-UA" sz="2600" b="1" dirty="0" smtClean="0">
                <a:latin typeface="Times New Roman" panose="02020603050405020304" pitchFamily="18" charset="0"/>
                <a:cs typeface="Times New Roman" panose="02020603050405020304" pitchFamily="18" charset="0"/>
              </a:rPr>
              <a:t>Основне </a:t>
            </a:r>
            <a:r>
              <a:rPr lang="uk-UA" sz="2600" b="1" dirty="0">
                <a:latin typeface="Times New Roman" panose="02020603050405020304" pitchFamily="18" charset="0"/>
                <a:cs typeface="Times New Roman" panose="02020603050405020304" pitchFamily="18" charset="0"/>
              </a:rPr>
              <a:t>завдання</a:t>
            </a:r>
            <a:r>
              <a:rPr lang="uk-UA" sz="2600" dirty="0">
                <a:latin typeface="Times New Roman" panose="02020603050405020304" pitchFamily="18" charset="0"/>
                <a:cs typeface="Times New Roman" panose="02020603050405020304" pitchFamily="18" charset="0"/>
              </a:rPr>
              <a:t> досліджень навколишнього бізнес-середо­вища та мікросередовища підприємства — знайдення способів досягнення тривалого балансу інтересів окремих суб’єктів, що діють на тлі наявних сил та умов, ліквідація суперечностей між ними за рахунок творчого використання власного потенціалу. </a:t>
            </a:r>
            <a:br>
              <a:rPr lang="uk-UA" sz="2600" dirty="0">
                <a:latin typeface="Times New Roman" panose="02020603050405020304" pitchFamily="18" charset="0"/>
                <a:cs typeface="Times New Roman" panose="02020603050405020304" pitchFamily="18" charset="0"/>
              </a:rPr>
            </a:br>
            <a:r>
              <a:rPr lang="uk-UA" sz="2600" dirty="0">
                <a:latin typeface="Times New Roman" panose="02020603050405020304" pitchFamily="18" charset="0"/>
                <a:cs typeface="Times New Roman" panose="02020603050405020304" pitchFamily="18" charset="0"/>
              </a:rPr>
              <a:t>У зв’язку із цим важливим є таке:</a:t>
            </a:r>
          </a:p>
          <a:p>
            <a:pPr lvl="0" algn="just" fontAlgn="base"/>
            <a:r>
              <a:rPr lang="uk-UA" sz="2600" dirty="0">
                <a:latin typeface="Times New Roman" panose="02020603050405020304" pitchFamily="18" charset="0"/>
                <a:cs typeface="Times New Roman" panose="02020603050405020304" pitchFamily="18" charset="0"/>
              </a:rPr>
              <a:t>урахування рівня досягнення і невдач, можливих ризиків підприємства на шляху до поставлених цілей;</a:t>
            </a:r>
          </a:p>
          <a:p>
            <a:pPr lvl="0" algn="just" fontAlgn="base"/>
            <a:r>
              <a:rPr lang="uk-UA" sz="2600" dirty="0">
                <a:latin typeface="Times New Roman" panose="02020603050405020304" pitchFamily="18" charset="0"/>
                <a:cs typeface="Times New Roman" panose="02020603050405020304" pitchFamily="18" charset="0"/>
              </a:rPr>
              <a:t>здійснення процесу адаптації, тобто пристосування маркетингової стратегії підприємства до змін навколишнього середовища;</a:t>
            </a:r>
          </a:p>
          <a:p>
            <a:pPr lvl="0" algn="just" fontAlgn="base"/>
            <a:r>
              <a:rPr lang="uk-UA" sz="2600" dirty="0">
                <a:latin typeface="Times New Roman" panose="02020603050405020304" pitchFamily="18" charset="0"/>
                <a:cs typeface="Times New Roman" panose="02020603050405020304" pitchFamily="18" charset="0"/>
              </a:rPr>
              <a:t>організація зворотного зв’язку, тобто наявність інформації від ринку стосовно наслідків реалізації маркетингових заходів підприємства.</a:t>
            </a:r>
          </a:p>
          <a:p>
            <a:endParaRPr lang="uk-UA" dirty="0"/>
          </a:p>
        </p:txBody>
      </p:sp>
    </p:spTree>
    <p:extLst>
      <p:ext uri="{BB962C8B-B14F-4D97-AF65-F5344CB8AC3E}">
        <p14:creationId xmlns:p14="http://schemas.microsoft.com/office/powerpoint/2010/main" val="1804311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162050"/>
          </a:xfrm>
          <a:solidFill>
            <a:schemeClr val="bg1"/>
          </a:solidFill>
        </p:spPr>
        <p:txBody>
          <a:bodyPr>
            <a:normAutofit fontScale="90000"/>
          </a:bodyPr>
          <a:lstStyle/>
          <a:p>
            <a:r>
              <a:rPr lang="uk-UA" b="1" cap="all" dirty="0" smtClean="0"/>
              <a:t/>
            </a:r>
            <a:br>
              <a:rPr lang="uk-UA" b="1" cap="all" dirty="0" smtClean="0"/>
            </a:br>
            <a:r>
              <a:rPr lang="uk-UA" sz="3600" b="1" cap="all" dirty="0" smtClean="0">
                <a:latin typeface="Times New Roman" panose="02020603050405020304" pitchFamily="18" charset="0"/>
                <a:cs typeface="Times New Roman" panose="02020603050405020304" pitchFamily="18" charset="0"/>
              </a:rPr>
              <a:t>4. </a:t>
            </a:r>
            <a:r>
              <a:rPr lang="uk-UA" sz="3600" b="1" cap="all" dirty="0">
                <a:latin typeface="Times New Roman" panose="02020603050405020304" pitchFamily="18" charset="0"/>
                <a:cs typeface="Times New Roman" panose="02020603050405020304" pitchFamily="18" charset="0"/>
              </a:rPr>
              <a:t>Маркетингові дослідження ринку</a:t>
            </a:r>
            <a:r>
              <a:rPr lang="uk-UA" sz="3600" dirty="0">
                <a:latin typeface="Times New Roman" panose="02020603050405020304" pitchFamily="18" charset="0"/>
                <a:cs typeface="Times New Roman" panose="02020603050405020304" pitchFamily="18" charset="0"/>
              </a:rPr>
              <a:t/>
            </a:r>
            <a:br>
              <a:rPr lang="uk-UA" sz="3600" dirty="0">
                <a:latin typeface="Times New Roman" panose="02020603050405020304" pitchFamily="18" charset="0"/>
                <a:cs typeface="Times New Roman" panose="02020603050405020304" pitchFamily="18" charset="0"/>
              </a:rPr>
            </a:br>
            <a:endParaRPr lang="uk-UA"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576551" y="1371600"/>
            <a:ext cx="9711559" cy="4997670"/>
          </a:xfrm>
        </p:spPr>
        <p:txBody>
          <a:bodyPr>
            <a:normAutofit/>
          </a:bodyPr>
          <a:lstStyle/>
          <a:p>
            <a:pPr marL="0" indent="0">
              <a:buNone/>
            </a:pPr>
            <a:r>
              <a:rPr lang="uk-UA" b="1" dirty="0">
                <a:latin typeface="Times New Roman" panose="02020603050405020304" pitchFamily="18" charset="0"/>
                <a:cs typeface="Times New Roman" panose="02020603050405020304" pitchFamily="18" charset="0"/>
              </a:rPr>
              <a:t>Маркетингові дослідження ринку </a:t>
            </a:r>
            <a:r>
              <a:rPr lang="uk-UA" b="1" dirty="0" smtClean="0">
                <a:latin typeface="Times New Roman" panose="02020603050405020304" pitchFamily="18" charset="0"/>
                <a:cs typeface="Times New Roman" panose="02020603050405020304" pitchFamily="18" charset="0"/>
              </a:rPr>
              <a:t>включають:</a:t>
            </a:r>
          </a:p>
          <a:p>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вивчення та прогнозування </a:t>
            </a:r>
            <a:r>
              <a:rPr lang="uk-UA" dirty="0" smtClean="0">
                <a:latin typeface="Times New Roman" panose="02020603050405020304" pitchFamily="18" charset="0"/>
                <a:cs typeface="Times New Roman" panose="02020603050405020304" pitchFamily="18" charset="0"/>
              </a:rPr>
              <a:t> кон’юнктури ринку;</a:t>
            </a:r>
          </a:p>
          <a:p>
            <a:r>
              <a:rPr lang="uk-UA" dirty="0" smtClean="0">
                <a:latin typeface="Times New Roman" panose="02020603050405020304" pitchFamily="18" charset="0"/>
                <a:cs typeface="Times New Roman" panose="02020603050405020304" pitchFamily="18" charset="0"/>
              </a:rPr>
              <a:t> розрахунок місткості ринку;</a:t>
            </a:r>
          </a:p>
          <a:p>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визначення прогнозних показників збуту </a:t>
            </a:r>
            <a:r>
              <a:rPr lang="uk-UA" dirty="0" smtClean="0">
                <a:latin typeface="Times New Roman" panose="02020603050405020304" pitchFamily="18" charset="0"/>
                <a:cs typeface="Times New Roman" panose="02020603050405020304" pitchFamily="18" charset="0"/>
              </a:rPr>
              <a:t>продукції;</a:t>
            </a:r>
          </a:p>
          <a:p>
            <a:r>
              <a:rPr lang="uk-UA" dirty="0" smtClean="0">
                <a:latin typeface="Times New Roman" panose="02020603050405020304" pitchFamily="18" charset="0"/>
                <a:cs typeface="Times New Roman" panose="02020603050405020304" pitchFamily="18" charset="0"/>
              </a:rPr>
              <a:t>аналіз </a:t>
            </a:r>
            <a:r>
              <a:rPr lang="uk-UA" dirty="0">
                <a:latin typeface="Times New Roman" panose="02020603050405020304" pitchFamily="18" charset="0"/>
                <a:cs typeface="Times New Roman" panose="02020603050405020304" pitchFamily="18" charset="0"/>
              </a:rPr>
              <a:t>поведінки споживачів і </a:t>
            </a:r>
            <a:r>
              <a:rPr lang="uk-UA" dirty="0" smtClean="0">
                <a:latin typeface="Times New Roman" panose="02020603050405020304" pitchFamily="18" charset="0"/>
                <a:cs typeface="Times New Roman" panose="02020603050405020304" pitchFamily="18" charset="0"/>
              </a:rPr>
              <a:t>конкурентів;</a:t>
            </a:r>
          </a:p>
          <a:p>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дослідження конкурентного </a:t>
            </a:r>
            <a:r>
              <a:rPr lang="uk-UA" dirty="0">
                <a:latin typeface="Times New Roman" panose="02020603050405020304" pitchFamily="18" charset="0"/>
                <a:cs typeface="Times New Roman" panose="02020603050405020304" pitchFamily="18" charset="0"/>
              </a:rPr>
              <a:t>середовища в цілому.</a:t>
            </a:r>
          </a:p>
        </p:txBody>
      </p:sp>
    </p:spTree>
    <p:extLst>
      <p:ext uri="{BB962C8B-B14F-4D97-AF65-F5344CB8AC3E}">
        <p14:creationId xmlns:p14="http://schemas.microsoft.com/office/powerpoint/2010/main" val="271800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700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996286"/>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uk-UA" sz="4400" b="1" dirty="0" smtClean="0"/>
              <a:t/>
            </a:r>
            <a:br>
              <a:rPr lang="uk-UA" sz="4400" b="1" dirty="0" smtClean="0"/>
            </a:br>
            <a:r>
              <a:rPr lang="uk-UA" sz="3100" b="1" dirty="0" smtClean="0">
                <a:latin typeface="Times New Roman" panose="02020603050405020304" pitchFamily="18" charset="0"/>
                <a:cs typeface="Times New Roman" panose="02020603050405020304" pitchFamily="18" charset="0"/>
              </a:rPr>
              <a:t>1.Сутність </a:t>
            </a:r>
            <a:r>
              <a:rPr lang="uk-UA" sz="3100" b="1" dirty="0">
                <a:latin typeface="Times New Roman" panose="02020603050405020304" pitchFamily="18" charset="0"/>
                <a:cs typeface="Times New Roman" panose="02020603050405020304" pitchFamily="18" charset="0"/>
              </a:rPr>
              <a:t>та система маркетингових досліджень</a:t>
            </a:r>
            <a:r>
              <a:rPr lang="uk-UA" b="1" dirty="0"/>
              <a:t/>
            </a:r>
            <a:br>
              <a:rPr lang="uk-UA" b="1" dirty="0"/>
            </a:br>
            <a:endParaRPr lang="uk-UA" dirty="0"/>
          </a:p>
        </p:txBody>
      </p:sp>
      <p:sp>
        <p:nvSpPr>
          <p:cNvPr id="3" name="Объект 2"/>
          <p:cNvSpPr>
            <a:spLocks noGrp="1"/>
          </p:cNvSpPr>
          <p:nvPr>
            <p:ph idx="1"/>
          </p:nvPr>
        </p:nvSpPr>
        <p:spPr>
          <a:xfrm>
            <a:off x="1086643" y="1787091"/>
            <a:ext cx="10018713" cy="4130040"/>
          </a:xfrm>
          <a:solidFill>
            <a:schemeClr val="lt1">
              <a:alpha val="55000"/>
            </a:schemeClr>
          </a:solidFill>
          <a:ln w="3175"/>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uk-UA" b="1" dirty="0">
                <a:latin typeface="Times New Roman" panose="02020603050405020304" pitchFamily="18" charset="0"/>
                <a:cs typeface="Times New Roman" panose="02020603050405020304" pitchFamily="18" charset="0"/>
              </a:rPr>
              <a:t>Згідно з Міжнародним кодексом ЄСОМАР </a:t>
            </a:r>
            <a:r>
              <a:rPr lang="uk-UA" b="1" dirty="0" smtClean="0">
                <a:latin typeface="Times New Roman" panose="02020603050405020304" pitchFamily="18" charset="0"/>
                <a:cs typeface="Times New Roman" panose="02020603050405020304" pitchFamily="18" charset="0"/>
              </a:rPr>
              <a:t>МАРКЕТИНГОВІ ДОСЛІДЖЕННЯ — </a:t>
            </a:r>
            <a:r>
              <a:rPr lang="uk-UA" b="1" dirty="0">
                <a:latin typeface="Times New Roman" panose="02020603050405020304" pitchFamily="18" charset="0"/>
                <a:cs typeface="Times New Roman" panose="02020603050405020304" pitchFamily="18" charset="0"/>
              </a:rPr>
              <a:t>це системне збирання і об’єктивний запис, класифікація, аналіз і узагальнення даних щодо поведінки, потреб, відносин, вражень, мотивацій і </a:t>
            </a:r>
            <a:r>
              <a:rPr lang="uk-UA" b="1" dirty="0" err="1">
                <a:latin typeface="Times New Roman" panose="02020603050405020304" pitchFamily="18" charset="0"/>
                <a:cs typeface="Times New Roman" panose="02020603050405020304" pitchFamily="18" charset="0"/>
              </a:rPr>
              <a:t>т.д</a:t>
            </a:r>
            <a:r>
              <a:rPr lang="uk-UA" b="1" dirty="0">
                <a:latin typeface="Times New Roman" panose="02020603050405020304" pitchFamily="18" charset="0"/>
                <a:cs typeface="Times New Roman" panose="02020603050405020304" pitchFamily="18" charset="0"/>
              </a:rPr>
              <a:t>. окремих осіб і організацій в контексті їхньої економічної, політичної, суспільної і побутової діяльності. </a:t>
            </a:r>
          </a:p>
          <a:p>
            <a:pPr marL="0" indent="0" algn="just">
              <a:buNone/>
            </a:pPr>
            <a:r>
              <a:rPr lang="uk-UA" b="1" dirty="0">
                <a:latin typeface="Times New Roman" panose="02020603050405020304" pitchFamily="18" charset="0"/>
                <a:cs typeface="Times New Roman" panose="02020603050405020304" pitchFamily="18" charset="0"/>
              </a:rPr>
              <a:t>Роль маркетингових досліджень полягає в оцінці маркетингових ситуацій, забезпеченні інформацією, яка уможливлює створення ефективної маркетингової програми підприємства. </a:t>
            </a:r>
            <a:endParaRPr lang="uk-UA"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228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3682" y="1024759"/>
            <a:ext cx="11130455" cy="5612524"/>
          </a:xfrm>
          <a:solidFill>
            <a:schemeClr val="bg1">
              <a:alpha val="66000"/>
            </a:schemeClr>
          </a:solidFill>
        </p:spPr>
        <p:txBody>
          <a:bodyPr>
            <a:normAutofit fontScale="92500" lnSpcReduction="20000"/>
          </a:bodyPr>
          <a:lstStyle/>
          <a:p>
            <a:pPr marL="0" indent="0" algn="just">
              <a:buNone/>
            </a:pPr>
            <a:r>
              <a:rPr lang="en-US" b="1" dirty="0" smtClean="0">
                <a:latin typeface="Times New Roman" panose="02020603050405020304" pitchFamily="18" charset="0"/>
                <a:cs typeface="Times New Roman" panose="02020603050405020304" pitchFamily="18" charset="0"/>
              </a:rPr>
              <a:t>	</a:t>
            </a:r>
            <a:r>
              <a:rPr lang="uk-UA" b="1" dirty="0" smtClean="0">
                <a:latin typeface="Times New Roman" panose="02020603050405020304" pitchFamily="18" charset="0"/>
                <a:cs typeface="Times New Roman" panose="02020603050405020304" pitchFamily="18" charset="0"/>
              </a:rPr>
              <a:t>Кон’юнктура </a:t>
            </a:r>
            <a:r>
              <a:rPr lang="uk-UA" b="1" dirty="0">
                <a:latin typeface="Times New Roman" panose="02020603050405020304" pitchFamily="18" charset="0"/>
                <a:cs typeface="Times New Roman" panose="02020603050405020304" pitchFamily="18" charset="0"/>
              </a:rPr>
              <a:t>ринку</a:t>
            </a:r>
            <a:r>
              <a:rPr lang="uk-UA" dirty="0">
                <a:latin typeface="Times New Roman" panose="02020603050405020304" pitchFamily="18" charset="0"/>
                <a:cs typeface="Times New Roman" panose="02020603050405020304" pitchFamily="18" charset="0"/>
              </a:rPr>
              <a:t> — це реальна економічна ситуація, яку характеризують співвідношення між попитом та пропонуванням, рівень і динаміка цін, товарних запасів, а також інші показники та чинники (історичні, національні, природно-клі­матичні, територіальні, політичні, соціально-економічні тощо). </a:t>
            </a:r>
            <a:r>
              <a:rPr lang="uk-UA" dirty="0" smtClean="0">
                <a:latin typeface="Times New Roman" panose="02020603050405020304" pitchFamily="18" charset="0"/>
                <a:cs typeface="Times New Roman" panose="02020603050405020304" pitchFamily="18" charset="0"/>
              </a:rPr>
              <a:t>У </a:t>
            </a:r>
            <a:r>
              <a:rPr lang="uk-UA" dirty="0">
                <a:latin typeface="Times New Roman" panose="02020603050405020304" pitchFamily="18" charset="0"/>
                <a:cs typeface="Times New Roman" panose="02020603050405020304" pitchFamily="18" charset="0"/>
              </a:rPr>
              <a:t>процесі маркетингових досліджень вивчається як загальноекономічна кон’юнктура, так і кон’юнктура конкретних товарних ринків.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Дослідження </a:t>
            </a:r>
            <a:r>
              <a:rPr lang="uk-UA" b="1" dirty="0">
                <a:latin typeface="Times New Roman" panose="02020603050405020304" pitchFamily="18" charset="0"/>
                <a:cs typeface="Times New Roman" panose="02020603050405020304" pitchFamily="18" charset="0"/>
              </a:rPr>
              <a:t>загальноекономічної кон’юнктури</a:t>
            </a:r>
            <a:r>
              <a:rPr lang="uk-UA" dirty="0">
                <a:latin typeface="Times New Roman" panose="02020603050405020304" pitchFamily="18" charset="0"/>
                <a:cs typeface="Times New Roman" panose="02020603050405020304" pitchFamily="18" charset="0"/>
              </a:rPr>
              <a:t> включають вивчення величини і співвідношення попиту та пропонування товарів, аналіз стану й динаміки платоспроможності, рівня та зміни значень оптових і роздрібних цін, </a:t>
            </a:r>
            <a:r>
              <a:rPr lang="uk-UA" dirty="0" smtClean="0">
                <a:latin typeface="Times New Roman" panose="02020603050405020304" pitchFamily="18" charset="0"/>
                <a:cs typeface="Times New Roman" panose="02020603050405020304" pitchFamily="18" charset="0"/>
              </a:rPr>
              <a:t>номінальних </a:t>
            </a:r>
            <a:r>
              <a:rPr lang="uk-UA" dirty="0">
                <a:latin typeface="Times New Roman" panose="02020603050405020304" pitchFamily="18" charset="0"/>
                <a:cs typeface="Times New Roman" panose="02020603050405020304" pitchFamily="18" charset="0"/>
              </a:rPr>
              <a:t>і реальних доходів, механізму функціонування ринку цінних паперів і грошового обігу, динаміки продуктивності праці, обсягів капіталовкладень, величини основних макроекономічних показників і т. п.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Дослідження </a:t>
            </a:r>
            <a:r>
              <a:rPr lang="uk-UA" b="1" dirty="0">
                <a:latin typeface="Times New Roman" panose="02020603050405020304" pitchFamily="18" charset="0"/>
                <a:cs typeface="Times New Roman" panose="02020603050405020304" pitchFamily="18" charset="0"/>
              </a:rPr>
              <a:t>кон’юнктури конкретного товарного ринку</a:t>
            </a:r>
            <a:r>
              <a:rPr lang="uk-UA" dirty="0">
                <a:latin typeface="Times New Roman" panose="02020603050405020304" pitchFamily="18" charset="0"/>
                <a:cs typeface="Times New Roman" panose="02020603050405020304" pitchFamily="18" charset="0"/>
              </a:rPr>
              <a:t> передбачає визначення показників попиту та пропонування конкретного товару (обсяги, структура, динаміка, еластичність), пропорційності (співвідношення попиту та пропонування, товарна структура товарообороту, частки ринку, структура покупців та продавців, </a:t>
            </a:r>
            <a:r>
              <a:rPr lang="uk-UA" dirty="0" smtClean="0">
                <a:latin typeface="Times New Roman" panose="02020603050405020304" pitchFamily="18" charset="0"/>
                <a:cs typeface="Times New Roman" panose="02020603050405020304" pitchFamily="18" charset="0"/>
              </a:rPr>
              <a:t>тенденцій </a:t>
            </a:r>
            <a:r>
              <a:rPr lang="uk-UA" dirty="0">
                <a:latin typeface="Times New Roman" panose="02020603050405020304" pitchFamily="18" charset="0"/>
                <a:cs typeface="Times New Roman" panose="02020603050405020304" pitchFamily="18" charset="0"/>
              </a:rPr>
              <a:t>розвитку обсягів продажу, цін, товарних запасів, </a:t>
            </a:r>
            <a:r>
              <a:rPr lang="uk-UA" dirty="0" smtClean="0">
                <a:latin typeface="Times New Roman" panose="02020603050405020304" pitchFamily="18" charset="0"/>
                <a:cs typeface="Times New Roman" panose="02020603050405020304" pitchFamily="18" charset="0"/>
              </a:rPr>
              <a:t>інвестицій, </a:t>
            </a:r>
            <a:r>
              <a:rPr lang="uk-UA" dirty="0">
                <a:latin typeface="Times New Roman" panose="02020603050405020304" pitchFamily="18" charset="0"/>
                <a:cs typeface="Times New Roman" panose="02020603050405020304" pitchFamily="18" charset="0"/>
              </a:rPr>
              <a:t>аналіз ризиків, що мають тут місце, характеристику масштабів ринку (кількість продавців та покупців, рівень приватизації та монополізації, стан конкуренції і т. п.).</a:t>
            </a:r>
          </a:p>
          <a:p>
            <a:endParaRPr lang="uk-UA" dirty="0"/>
          </a:p>
        </p:txBody>
      </p:sp>
    </p:spTree>
    <p:extLst>
      <p:ext uri="{BB962C8B-B14F-4D97-AF65-F5344CB8AC3E}">
        <p14:creationId xmlns:p14="http://schemas.microsoft.com/office/powerpoint/2010/main" val="2973557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4662" y="2128344"/>
            <a:ext cx="10279117" cy="3594538"/>
          </a:xfrm>
        </p:spPr>
        <p:txBody>
          <a:bodyPr>
            <a:normAutofit/>
          </a:bodyPr>
          <a:lstStyle/>
          <a:p>
            <a:pPr algn="just"/>
            <a:r>
              <a:rPr lang="uk-UA" sz="3200" b="1" dirty="0" smtClean="0">
                <a:latin typeface="Times New Roman" panose="02020603050405020304" pitchFamily="18" charset="0"/>
                <a:cs typeface="Times New Roman" panose="02020603050405020304" pitchFamily="18" charset="0"/>
              </a:rPr>
              <a:t>ПРОГНОЗ КОН’ЮНКТУРИ ТОВАРНОГО РИНКУ</a:t>
            </a:r>
            <a:r>
              <a:rPr lang="uk-UA" sz="3200" dirty="0" smtClean="0">
                <a:latin typeface="Times New Roman" panose="02020603050405020304" pitchFamily="18" charset="0"/>
                <a:cs typeface="Times New Roman" panose="02020603050405020304" pitchFamily="18" charset="0"/>
              </a:rPr>
              <a:t> — </a:t>
            </a:r>
            <a:r>
              <a:rPr lang="uk-UA" sz="3200" dirty="0">
                <a:latin typeface="Times New Roman" panose="02020603050405020304" pitchFamily="18" charset="0"/>
                <a:cs typeface="Times New Roman" panose="02020603050405020304" pitchFamily="18" charset="0"/>
              </a:rPr>
              <a:t>це об’єктивне ймовірнісне судження про динаміку його найважливіших характеристик та їх альтернативні варіанти за умови справдження певних припущень. </a:t>
            </a:r>
          </a:p>
          <a:p>
            <a:pPr marL="0" indent="0">
              <a:buNone/>
            </a:pPr>
            <a:endParaRPr lang="uk-UA" dirty="0"/>
          </a:p>
        </p:txBody>
      </p:sp>
    </p:spTree>
    <p:extLst>
      <p:ext uri="{BB962C8B-B14F-4D97-AF65-F5344CB8AC3E}">
        <p14:creationId xmlns:p14="http://schemas.microsoft.com/office/powerpoint/2010/main" val="38624315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6188" y="0"/>
            <a:ext cx="25684268" cy="0"/>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2939154340"/>
              </p:ext>
            </p:extLst>
          </p:nvPr>
        </p:nvGraphicFramePr>
        <p:xfrm>
          <a:off x="1844565" y="213795"/>
          <a:ext cx="9159765" cy="6478858"/>
        </p:xfrm>
        <a:graphic>
          <a:graphicData uri="http://schemas.openxmlformats.org/presentationml/2006/ole">
            <mc:AlternateContent xmlns:mc="http://schemas.openxmlformats.org/markup-compatibility/2006">
              <mc:Choice xmlns:v="urn:schemas-microsoft-com:vml" Requires="v">
                <p:oleObj spid="_x0000_s11278" name="Picture" r:id="rId3" imgW="4152900" imgH="5896356" progId="Word.Picture.8">
                  <p:embed/>
                </p:oleObj>
              </mc:Choice>
              <mc:Fallback>
                <p:oleObj name="Picture" r:id="rId3" imgW="4152900" imgH="5896356"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4565" y="213795"/>
                        <a:ext cx="9159765" cy="6478858"/>
                      </a:xfrm>
                      <a:prstGeom prst="rect">
                        <a:avLst/>
                      </a:prstGeom>
                      <a:noFill/>
                    </p:spPr>
                  </p:pic>
                </p:oleObj>
              </mc:Fallback>
            </mc:AlternateContent>
          </a:graphicData>
        </a:graphic>
      </p:graphicFrame>
    </p:spTree>
    <p:extLst>
      <p:ext uri="{BB962C8B-B14F-4D97-AF65-F5344CB8AC3E}">
        <p14:creationId xmlns:p14="http://schemas.microsoft.com/office/powerpoint/2010/main" val="20513505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60786" y="804041"/>
            <a:ext cx="10184524" cy="5533698"/>
          </a:xfrm>
          <a:solidFill>
            <a:schemeClr val="lt1">
              <a:alpha val="59000"/>
            </a:schemeClr>
          </a:solidFill>
        </p:spPr>
        <p:txBody>
          <a:bodyPr>
            <a:normAutofit/>
          </a:bodyPr>
          <a:lstStyle/>
          <a:p>
            <a:pPr algn="just"/>
            <a:r>
              <a:rPr lang="uk-UA" b="1" dirty="0" smtClean="0">
                <a:latin typeface="Times New Roman" panose="02020603050405020304" pitchFamily="18" charset="0"/>
                <a:cs typeface="Times New Roman" panose="02020603050405020304" pitchFamily="18" charset="0"/>
              </a:rPr>
              <a:t>МІСТКІСТЬ РИНКУ</a:t>
            </a:r>
            <a:r>
              <a:rPr lang="uk-UA" dirty="0" smtClean="0">
                <a:latin typeface="Times New Roman" panose="02020603050405020304" pitchFamily="18" charset="0"/>
                <a:cs typeface="Times New Roman" panose="02020603050405020304" pitchFamily="18" charset="0"/>
              </a:rPr>
              <a:t> — це обсяги продажу товарів на конкретному ринку (продажу конкретній групі споживачів даного регіону в заданий проміжок часу в тому самому бізнес-середовищі в рамках конкретної маркетингової програми). Уже із самої суті такого визначення логічно випливає те, що місткість ринку — це не фіксована величина, а функція кількох змінних. Отож, у процесах маркетингових досліджень визначають два значення місткості ринку.</a:t>
            </a:r>
          </a:p>
          <a:p>
            <a:pPr algn="just"/>
            <a:r>
              <a:rPr lang="uk-UA" b="1" dirty="0" smtClean="0">
                <a:latin typeface="Times New Roman" panose="02020603050405020304" pitchFamily="18" charset="0"/>
                <a:cs typeface="Times New Roman" panose="02020603050405020304" pitchFamily="18" charset="0"/>
              </a:rPr>
              <a:t>РЕАЛЬНА МІСТКІСТЬ РИНКУ</a:t>
            </a:r>
            <a:r>
              <a:rPr lang="uk-UA" dirty="0" smtClean="0">
                <a:latin typeface="Times New Roman" panose="02020603050405020304" pitchFamily="18" charset="0"/>
                <a:cs typeface="Times New Roman" panose="02020603050405020304" pitchFamily="18" charset="0"/>
              </a:rPr>
              <a:t> — це обсяги продажу товарів у даний час конкретній групі споживачів.</a:t>
            </a:r>
          </a:p>
          <a:p>
            <a:pPr algn="just"/>
            <a:r>
              <a:rPr lang="uk-UA" b="1" dirty="0" smtClean="0">
                <a:latin typeface="Times New Roman" panose="02020603050405020304" pitchFamily="18" charset="0"/>
                <a:cs typeface="Times New Roman" panose="02020603050405020304" pitchFamily="18" charset="0"/>
              </a:rPr>
              <a:t>ПОТЕНЦІЙНА МІСТКІСТЬ РИНКУ</a:t>
            </a:r>
            <a:r>
              <a:rPr lang="uk-UA" dirty="0" smtClean="0">
                <a:latin typeface="Times New Roman" panose="02020603050405020304" pitchFamily="18" charset="0"/>
                <a:cs typeface="Times New Roman" panose="02020603050405020304" pitchFamily="18" charset="0"/>
              </a:rPr>
              <a:t> (ринковий потенціал) — це максимально можливі обсяги продажу товарів за конкретний проміжок часу, яких можна досягти завдяки реалізації відповідних маркетингових програм.</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9330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71146" y="488731"/>
            <a:ext cx="9853448" cy="6195848"/>
          </a:xfrm>
        </p:spPr>
        <p:txBody>
          <a:bodyPr>
            <a:normAutofit fontScale="25000" lnSpcReduction="20000"/>
          </a:bodyPr>
          <a:lstStyle/>
          <a:p>
            <a:pPr marL="0" indent="0">
              <a:buNone/>
            </a:pPr>
            <a:r>
              <a:rPr lang="uk-UA" dirty="0"/>
              <a:t>. </a:t>
            </a:r>
            <a:endParaRPr lang="uk-UA" sz="5600" b="1" dirty="0" smtClean="0">
              <a:latin typeface="Times New Roman" panose="02020603050405020304" pitchFamily="18" charset="0"/>
              <a:cs typeface="Times New Roman" panose="02020603050405020304" pitchFamily="18" charset="0"/>
            </a:endParaRPr>
          </a:p>
          <a:p>
            <a:r>
              <a:rPr lang="uk-UA" sz="5600" b="1" u="sng" dirty="0" smtClean="0">
                <a:latin typeface="Times New Roman" panose="02020603050405020304" pitchFamily="18" charset="0"/>
                <a:cs typeface="Times New Roman" panose="02020603050405020304" pitchFamily="18" charset="0"/>
              </a:rPr>
              <a:t>Розрахунок </a:t>
            </a:r>
            <a:r>
              <a:rPr lang="uk-UA" sz="5600" b="1" u="sng" dirty="0">
                <a:latin typeface="Times New Roman" panose="02020603050405020304" pitchFamily="18" charset="0"/>
                <a:cs typeface="Times New Roman" panose="02020603050405020304" pitchFamily="18" charset="0"/>
              </a:rPr>
              <a:t>потенційної місткості ринку (</a:t>
            </a:r>
            <a:r>
              <a:rPr lang="uk-UA" sz="5600" b="1" i="1" u="sng" dirty="0" err="1">
                <a:latin typeface="Times New Roman" panose="02020603050405020304" pitchFamily="18" charset="0"/>
                <a:cs typeface="Times New Roman" panose="02020603050405020304" pitchFamily="18" charset="0"/>
              </a:rPr>
              <a:t>Q</a:t>
            </a:r>
            <a:r>
              <a:rPr lang="uk-UA" sz="5600" b="1" i="1" u="sng" baseline="-25000" dirty="0" err="1">
                <a:latin typeface="Times New Roman" panose="02020603050405020304" pitchFamily="18" charset="0"/>
                <a:cs typeface="Times New Roman" panose="02020603050405020304" pitchFamily="18" charset="0"/>
              </a:rPr>
              <a:t>p</a:t>
            </a:r>
            <a:r>
              <a:rPr lang="uk-UA" sz="5600" b="1" u="sng" dirty="0">
                <a:latin typeface="Times New Roman" panose="02020603050405020304" pitchFamily="18" charset="0"/>
                <a:cs typeface="Times New Roman" panose="02020603050405020304" pitchFamily="18" charset="0"/>
              </a:rPr>
              <a:t>) ведеться за формулою</a:t>
            </a:r>
            <a:r>
              <a:rPr lang="uk-UA" sz="5600" b="1" u="sng" dirty="0" smtClean="0">
                <a:latin typeface="Times New Roman" panose="02020603050405020304" pitchFamily="18" charset="0"/>
                <a:cs typeface="Times New Roman" panose="02020603050405020304" pitchFamily="18" charset="0"/>
              </a:rPr>
              <a:t>:</a:t>
            </a:r>
          </a:p>
          <a:p>
            <a:pPr marL="0" indent="0">
              <a:buNone/>
            </a:pPr>
            <a:endParaRPr lang="uk-UA" sz="4200" dirty="0">
              <a:latin typeface="Times New Roman" panose="02020603050405020304" pitchFamily="18" charset="0"/>
              <a:cs typeface="Times New Roman" panose="02020603050405020304" pitchFamily="18" charset="0"/>
            </a:endParaRPr>
          </a:p>
          <a:p>
            <a:pPr marL="0" indent="0">
              <a:buNone/>
            </a:pPr>
            <a:endParaRPr lang="uk-UA" sz="4200" dirty="0" smtClean="0">
              <a:latin typeface="Times New Roman" panose="02020603050405020304" pitchFamily="18" charset="0"/>
              <a:cs typeface="Times New Roman" panose="02020603050405020304" pitchFamily="18" charset="0"/>
            </a:endParaRPr>
          </a:p>
          <a:p>
            <a:pPr marL="0" indent="0">
              <a:buNone/>
            </a:pPr>
            <a:endParaRPr lang="uk-UA" sz="4200" dirty="0" smtClean="0">
              <a:latin typeface="Times New Roman" panose="02020603050405020304" pitchFamily="18" charset="0"/>
              <a:cs typeface="Times New Roman" panose="02020603050405020304" pitchFamily="18" charset="0"/>
            </a:endParaRPr>
          </a:p>
          <a:p>
            <a:pPr marL="0" indent="0">
              <a:buNone/>
            </a:pPr>
            <a:endParaRPr lang="uk-UA" sz="4200" dirty="0">
              <a:latin typeface="Times New Roman" panose="02020603050405020304" pitchFamily="18" charset="0"/>
              <a:cs typeface="Times New Roman" panose="02020603050405020304" pitchFamily="18" charset="0"/>
            </a:endParaRPr>
          </a:p>
          <a:p>
            <a:pPr marL="0" indent="0">
              <a:buNone/>
            </a:pPr>
            <a:r>
              <a:rPr lang="uk-UA" sz="5600" dirty="0" smtClean="0">
                <a:latin typeface="Times New Roman" panose="02020603050405020304" pitchFamily="18" charset="0"/>
                <a:cs typeface="Times New Roman" panose="02020603050405020304" pitchFamily="18" charset="0"/>
              </a:rPr>
              <a:t>де</a:t>
            </a:r>
            <a:r>
              <a:rPr lang="uk-UA" sz="5600" i="1" dirty="0" smtClean="0">
                <a:latin typeface="Times New Roman" panose="02020603050405020304" pitchFamily="18" charset="0"/>
                <a:cs typeface="Times New Roman" panose="02020603050405020304" pitchFamily="18" charset="0"/>
              </a:rPr>
              <a:t> </a:t>
            </a:r>
            <a:r>
              <a:rPr lang="uk-UA" sz="5600" i="1" dirty="0">
                <a:latin typeface="Times New Roman" panose="02020603050405020304" pitchFamily="18" charset="0"/>
                <a:cs typeface="Times New Roman" panose="02020603050405020304" pitchFamily="18" charset="0"/>
              </a:rPr>
              <a:t>n</a:t>
            </a:r>
            <a:r>
              <a:rPr lang="uk-UA" sz="5600" dirty="0">
                <a:latin typeface="Times New Roman" panose="02020603050405020304" pitchFamily="18" charset="0"/>
                <a:cs typeface="Times New Roman" panose="02020603050405020304" pitchFamily="18" charset="0"/>
              </a:rPr>
              <a:t> — кількість споживачів;</a:t>
            </a:r>
          </a:p>
          <a:p>
            <a:pPr marL="0" indent="0">
              <a:buNone/>
            </a:pPr>
            <a:r>
              <a:rPr lang="uk-UA" sz="5600" i="1" dirty="0">
                <a:latin typeface="Times New Roman" panose="02020603050405020304" pitchFamily="18" charset="0"/>
                <a:cs typeface="Times New Roman" panose="02020603050405020304" pitchFamily="18" charset="0"/>
              </a:rPr>
              <a:t>q</a:t>
            </a:r>
            <a:r>
              <a:rPr lang="uk-UA" sz="5600" dirty="0">
                <a:latin typeface="Times New Roman" panose="02020603050405020304" pitchFamily="18" charset="0"/>
                <a:cs typeface="Times New Roman" panose="02020603050405020304" pitchFamily="18" charset="0"/>
              </a:rPr>
              <a:t> — середня кількість можливих </a:t>
            </a:r>
            <a:r>
              <a:rPr lang="uk-UA" sz="5600" dirty="0" err="1">
                <a:latin typeface="Times New Roman" panose="02020603050405020304" pitchFamily="18" charset="0"/>
                <a:cs typeface="Times New Roman" panose="02020603050405020304" pitchFamily="18" charset="0"/>
              </a:rPr>
              <a:t>закупівель</a:t>
            </a:r>
            <a:r>
              <a:rPr lang="uk-UA" sz="5600" dirty="0">
                <a:latin typeface="Times New Roman" panose="02020603050405020304" pitchFamily="18" charset="0"/>
                <a:cs typeface="Times New Roman" panose="02020603050405020304" pitchFamily="18" charset="0"/>
              </a:rPr>
              <a:t> одним споживачем;</a:t>
            </a:r>
          </a:p>
          <a:p>
            <a:pPr marL="0" indent="0">
              <a:buNone/>
            </a:pPr>
            <a:r>
              <a:rPr lang="uk-UA" sz="5600" i="1" dirty="0">
                <a:latin typeface="Times New Roman" panose="02020603050405020304" pitchFamily="18" charset="0"/>
                <a:cs typeface="Times New Roman" panose="02020603050405020304" pitchFamily="18" charset="0"/>
              </a:rPr>
              <a:t>p</a:t>
            </a:r>
            <a:r>
              <a:rPr lang="uk-UA" sz="5600" dirty="0">
                <a:latin typeface="Times New Roman" panose="02020603050405020304" pitchFamily="18" charset="0"/>
                <a:cs typeface="Times New Roman" panose="02020603050405020304" pitchFamily="18" charset="0"/>
              </a:rPr>
              <a:t> — середня ціна продукту;</a:t>
            </a:r>
          </a:p>
          <a:p>
            <a:pPr marL="0" indent="0">
              <a:buNone/>
            </a:pPr>
            <a:r>
              <a:rPr lang="uk-UA" sz="5600" i="1" dirty="0">
                <a:latin typeface="Times New Roman" panose="02020603050405020304" pitchFamily="18" charset="0"/>
                <a:cs typeface="Times New Roman" panose="02020603050405020304" pitchFamily="18" charset="0"/>
              </a:rPr>
              <a:t>і</a:t>
            </a:r>
            <a:r>
              <a:rPr lang="uk-UA" sz="5600" dirty="0">
                <a:latin typeface="Times New Roman" panose="02020603050405020304" pitchFamily="18" charset="0"/>
                <a:cs typeface="Times New Roman" panose="02020603050405020304" pitchFamily="18" charset="0"/>
              </a:rPr>
              <a:t> — група споживачів.</a:t>
            </a:r>
          </a:p>
          <a:p>
            <a:r>
              <a:rPr lang="uk-UA" sz="5600" b="1" u="sng" dirty="0">
                <a:latin typeface="Times New Roman" panose="02020603050405020304" pitchFamily="18" charset="0"/>
                <a:cs typeface="Times New Roman" panose="02020603050405020304" pitchFamily="18" charset="0"/>
              </a:rPr>
              <a:t>Для визначення реальної місткості ринку країни (</a:t>
            </a:r>
            <a:r>
              <a:rPr lang="uk-UA" sz="5600" b="1" i="1" u="sng" dirty="0" err="1">
                <a:latin typeface="Times New Roman" panose="02020603050405020304" pitchFamily="18" charset="0"/>
                <a:cs typeface="Times New Roman" panose="02020603050405020304" pitchFamily="18" charset="0"/>
              </a:rPr>
              <a:t>Q</a:t>
            </a:r>
            <a:r>
              <a:rPr lang="uk-UA" sz="5600" b="1" i="1" u="sng" baseline="-25000" dirty="0" err="1">
                <a:latin typeface="Times New Roman" panose="02020603050405020304" pitchFamily="18" charset="0"/>
                <a:cs typeface="Times New Roman" panose="02020603050405020304" pitchFamily="18" charset="0"/>
              </a:rPr>
              <a:t>r</a:t>
            </a:r>
            <a:r>
              <a:rPr lang="uk-UA" sz="5600" b="1" u="sng" dirty="0">
                <a:latin typeface="Times New Roman" panose="02020603050405020304" pitchFamily="18" charset="0"/>
                <a:cs typeface="Times New Roman" panose="02020603050405020304" pitchFamily="18" charset="0"/>
              </a:rPr>
              <a:t>) можна використати формулу</a:t>
            </a:r>
            <a:r>
              <a:rPr lang="uk-UA" sz="5600" b="1" u="sng" dirty="0" smtClean="0">
                <a:latin typeface="Times New Roman" panose="02020603050405020304" pitchFamily="18" charset="0"/>
                <a:cs typeface="Times New Roman" panose="02020603050405020304" pitchFamily="18" charset="0"/>
              </a:rPr>
              <a:t>:</a:t>
            </a:r>
          </a:p>
          <a:p>
            <a:pPr marL="0" indent="0">
              <a:buNone/>
            </a:pPr>
            <a:endParaRPr lang="uk-UA" sz="5600" dirty="0">
              <a:latin typeface="Times New Roman" panose="02020603050405020304" pitchFamily="18" charset="0"/>
              <a:cs typeface="Times New Roman" panose="02020603050405020304" pitchFamily="18" charset="0"/>
            </a:endParaRPr>
          </a:p>
          <a:p>
            <a:pPr marL="0" indent="0">
              <a:buNone/>
            </a:pPr>
            <a:endParaRPr lang="uk-UA" sz="5600" dirty="0" smtClean="0">
              <a:latin typeface="Times New Roman" panose="02020603050405020304" pitchFamily="18" charset="0"/>
              <a:cs typeface="Times New Roman" panose="02020603050405020304" pitchFamily="18" charset="0"/>
            </a:endParaRPr>
          </a:p>
          <a:p>
            <a:pPr marL="0" indent="0">
              <a:buNone/>
            </a:pPr>
            <a:endParaRPr lang="uk-UA" sz="4200" dirty="0" smtClean="0">
              <a:latin typeface="Times New Roman" panose="02020603050405020304" pitchFamily="18" charset="0"/>
              <a:cs typeface="Times New Roman" panose="02020603050405020304" pitchFamily="18" charset="0"/>
            </a:endParaRPr>
          </a:p>
          <a:p>
            <a:pPr marL="0" indent="0">
              <a:buNone/>
            </a:pPr>
            <a:endParaRPr lang="uk-UA" sz="4200" dirty="0">
              <a:latin typeface="Times New Roman" panose="02020603050405020304" pitchFamily="18" charset="0"/>
              <a:cs typeface="Times New Roman" panose="02020603050405020304" pitchFamily="18" charset="0"/>
            </a:endParaRPr>
          </a:p>
          <a:p>
            <a:pPr marL="0" indent="0">
              <a:buNone/>
            </a:pPr>
            <a:r>
              <a:rPr lang="uk-UA" sz="5600" dirty="0" smtClean="0">
                <a:latin typeface="Times New Roman" panose="02020603050405020304" pitchFamily="18" charset="0"/>
                <a:cs typeface="Times New Roman" panose="02020603050405020304" pitchFamily="18" charset="0"/>
              </a:rPr>
              <a:t>де</a:t>
            </a:r>
            <a:r>
              <a:rPr lang="uk-UA" sz="5600" i="1" dirty="0" smtClean="0">
                <a:latin typeface="Times New Roman" panose="02020603050405020304" pitchFamily="18" charset="0"/>
                <a:cs typeface="Times New Roman" panose="02020603050405020304" pitchFamily="18" charset="0"/>
              </a:rPr>
              <a:t> </a:t>
            </a:r>
            <a:r>
              <a:rPr lang="uk-UA" sz="5600" i="1" dirty="0">
                <a:latin typeface="Times New Roman" panose="02020603050405020304" pitchFamily="18" charset="0"/>
                <a:cs typeface="Times New Roman" panose="02020603050405020304" pitchFamily="18" charset="0"/>
              </a:rPr>
              <a:t>R</a:t>
            </a:r>
            <a:r>
              <a:rPr lang="uk-UA" sz="5600" dirty="0">
                <a:latin typeface="Times New Roman" panose="02020603050405020304" pitchFamily="18" charset="0"/>
                <a:cs typeface="Times New Roman" panose="02020603050405020304" pitchFamily="18" charset="0"/>
              </a:rPr>
              <a:t> — обсяги виробництва товару в країні;</a:t>
            </a:r>
          </a:p>
          <a:p>
            <a:pPr marL="0" indent="0">
              <a:buNone/>
            </a:pPr>
            <a:r>
              <a:rPr lang="uk-UA" sz="5600" i="1" dirty="0">
                <a:latin typeface="Times New Roman" panose="02020603050405020304" pitchFamily="18" charset="0"/>
                <a:cs typeface="Times New Roman" panose="02020603050405020304" pitchFamily="18" charset="0"/>
              </a:rPr>
              <a:t>Р</a:t>
            </a:r>
            <a:r>
              <a:rPr lang="uk-UA" sz="5600" dirty="0">
                <a:latin typeface="Times New Roman" panose="02020603050405020304" pitchFamily="18" charset="0"/>
                <a:cs typeface="Times New Roman" panose="02020603050405020304" pitchFamily="18" charset="0"/>
              </a:rPr>
              <a:t> — залишки товарних запасів на складах підприємств-виробників;</a:t>
            </a:r>
          </a:p>
          <a:p>
            <a:pPr marL="0" indent="0">
              <a:buNone/>
            </a:pPr>
            <a:r>
              <a:rPr lang="uk-UA" sz="5600" i="1" dirty="0">
                <a:latin typeface="Times New Roman" panose="02020603050405020304" pitchFamily="18" charset="0"/>
                <a:cs typeface="Times New Roman" panose="02020603050405020304" pitchFamily="18" charset="0"/>
              </a:rPr>
              <a:t>Е</a:t>
            </a:r>
            <a:r>
              <a:rPr lang="uk-UA" sz="5600" dirty="0">
                <a:latin typeface="Times New Roman" panose="02020603050405020304" pitchFamily="18" charset="0"/>
                <a:cs typeface="Times New Roman" panose="02020603050405020304" pitchFamily="18" charset="0"/>
              </a:rPr>
              <a:t> — експорт;</a:t>
            </a:r>
          </a:p>
          <a:p>
            <a:pPr marL="0" indent="0">
              <a:buNone/>
            </a:pPr>
            <a:r>
              <a:rPr lang="en-US" sz="5600" i="1" dirty="0">
                <a:latin typeface="Times New Roman" panose="02020603050405020304" pitchFamily="18" charset="0"/>
                <a:cs typeface="Times New Roman" panose="02020603050405020304" pitchFamily="18" charset="0"/>
              </a:rPr>
              <a:t>F</a:t>
            </a:r>
            <a:r>
              <a:rPr lang="uk-UA" sz="5600" dirty="0">
                <a:latin typeface="Times New Roman" panose="02020603050405020304" pitchFamily="18" charset="0"/>
                <a:cs typeface="Times New Roman" panose="02020603050405020304" pitchFamily="18" charset="0"/>
              </a:rPr>
              <a:t> — імпорт;</a:t>
            </a:r>
          </a:p>
          <a:p>
            <a:pPr marL="0" indent="0">
              <a:buNone/>
            </a:pPr>
            <a:r>
              <a:rPr lang="uk-UA" sz="5600" dirty="0">
                <a:latin typeface="Times New Roman" panose="02020603050405020304" pitchFamily="18" charset="0"/>
                <a:cs typeface="Times New Roman" panose="02020603050405020304" pitchFamily="18" charset="0"/>
              </a:rPr>
              <a:t>Д(–М) — зменшення (збільшення) запасів товарів;</a:t>
            </a:r>
          </a:p>
          <a:p>
            <a:pPr marL="0" indent="0">
              <a:buNone/>
            </a:pPr>
            <a:r>
              <a:rPr lang="uk-UA" sz="5600" i="1" dirty="0" err="1">
                <a:latin typeface="Times New Roman" panose="02020603050405020304" pitchFamily="18" charset="0"/>
                <a:cs typeface="Times New Roman" panose="02020603050405020304" pitchFamily="18" charset="0"/>
              </a:rPr>
              <a:t>Е</a:t>
            </a:r>
            <a:r>
              <a:rPr lang="uk-UA" sz="5600" i="1" baseline="-25000" dirty="0" err="1">
                <a:latin typeface="Times New Roman" panose="02020603050405020304" pitchFamily="18" charset="0"/>
                <a:cs typeface="Times New Roman" panose="02020603050405020304" pitchFamily="18" charset="0"/>
              </a:rPr>
              <a:t>о</a:t>
            </a:r>
            <a:r>
              <a:rPr lang="uk-UA" sz="5600" dirty="0">
                <a:latin typeface="Times New Roman" panose="02020603050405020304" pitchFamily="18" charset="0"/>
                <a:cs typeface="Times New Roman" panose="02020603050405020304" pitchFamily="18" charset="0"/>
              </a:rPr>
              <a:t> — непрямий експорт;</a:t>
            </a:r>
          </a:p>
          <a:p>
            <a:pPr marL="0" indent="0">
              <a:buNone/>
            </a:pPr>
            <a:r>
              <a:rPr lang="en-US" sz="5600" i="1" dirty="0">
                <a:latin typeface="Times New Roman" panose="02020603050405020304" pitchFamily="18" charset="0"/>
                <a:cs typeface="Times New Roman" panose="02020603050405020304" pitchFamily="18" charset="0"/>
              </a:rPr>
              <a:t>F</a:t>
            </a:r>
            <a:r>
              <a:rPr lang="uk-UA" sz="5600" i="1" baseline="-25000" dirty="0">
                <a:latin typeface="Times New Roman" panose="02020603050405020304" pitchFamily="18" charset="0"/>
                <a:cs typeface="Times New Roman" panose="02020603050405020304" pitchFamily="18" charset="0"/>
              </a:rPr>
              <a:t>о</a:t>
            </a:r>
            <a:r>
              <a:rPr lang="uk-UA" sz="5600" dirty="0">
                <a:latin typeface="Times New Roman" panose="02020603050405020304" pitchFamily="18" charset="0"/>
                <a:cs typeface="Times New Roman" panose="02020603050405020304" pitchFamily="18" charset="0"/>
              </a:rPr>
              <a:t> — непрямий імпорт.</a:t>
            </a:r>
          </a:p>
          <a:p>
            <a:pPr marL="0" indent="0">
              <a:buNone/>
            </a:pPr>
            <a:endParaRPr lang="uk-UA" dirty="0"/>
          </a:p>
          <a:p>
            <a:pPr marL="0" indent="0">
              <a:buNone/>
            </a:pPr>
            <a:endParaRPr lang="uk-UA" dirty="0"/>
          </a:p>
          <a:p>
            <a:pPr marL="0" indent="0">
              <a:buNone/>
            </a:pPr>
            <a:endParaRPr lang="uk-UA" dirty="0"/>
          </a:p>
        </p:txBody>
      </p:sp>
      <p:sp>
        <p:nvSpPr>
          <p:cNvPr id="7" name="Rectangle 5"/>
          <p:cNvSpPr>
            <a:spLocks noChangeArrowheads="1"/>
          </p:cNvSpPr>
          <p:nvPr/>
        </p:nvSpPr>
        <p:spPr bwMode="auto">
          <a:xfrm>
            <a:off x="-12859178" y="2073440"/>
            <a:ext cx="6522531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8" name="Объект 7"/>
          <p:cNvGraphicFramePr>
            <a:graphicFrameLocks noChangeAspect="1"/>
          </p:cNvGraphicFramePr>
          <p:nvPr>
            <p:extLst>
              <p:ext uri="{D42A27DB-BD31-4B8C-83A1-F6EECF244321}">
                <p14:modId xmlns:p14="http://schemas.microsoft.com/office/powerpoint/2010/main" val="1875626817"/>
              </p:ext>
            </p:extLst>
          </p:nvPr>
        </p:nvGraphicFramePr>
        <p:xfrm>
          <a:off x="3799490" y="919526"/>
          <a:ext cx="5502165" cy="891562"/>
        </p:xfrm>
        <a:graphic>
          <a:graphicData uri="http://schemas.openxmlformats.org/presentationml/2006/ole">
            <mc:AlternateContent xmlns:mc="http://schemas.openxmlformats.org/markup-compatibility/2006">
              <mc:Choice xmlns:v="urn:schemas-microsoft-com:vml" Requires="v">
                <p:oleObj spid="_x0000_s13351" name="Уравнение" r:id="rId3" imgW="647700" imgH="330200" progId="Equation.3">
                  <p:embed/>
                </p:oleObj>
              </mc:Choice>
              <mc:Fallback>
                <p:oleObj name="Уравнение" r:id="rId3" imgW="647700" imgH="330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490" y="919526"/>
                        <a:ext cx="5502165" cy="891562"/>
                      </a:xfrm>
                      <a:prstGeom prst="rect">
                        <a:avLst/>
                      </a:prstGeom>
                      <a:solidFill>
                        <a:schemeClr val="bg1"/>
                      </a:solidFill>
                      <a:ln w="12700">
                        <a:solidFill>
                          <a:schemeClr val="tx1"/>
                        </a:solidFill>
                      </a:ln>
                    </p:spPr>
                  </p:pic>
                </p:oleObj>
              </mc:Fallback>
            </mc:AlternateContent>
          </a:graphicData>
        </a:graphic>
      </p:graphicFrame>
      <p:sp>
        <p:nvSpPr>
          <p:cNvPr id="9" name="Rectangle 6"/>
          <p:cNvSpPr>
            <a:spLocks noChangeArrowheads="1"/>
          </p:cNvSpPr>
          <p:nvPr/>
        </p:nvSpPr>
        <p:spPr bwMode="auto">
          <a:xfrm>
            <a:off x="-12859178" y="2406815"/>
            <a:ext cx="6522531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sp>
        <p:nvSpPr>
          <p:cNvPr id="13" name="Rectangle 11"/>
          <p:cNvSpPr>
            <a:spLocks noChangeArrowheads="1"/>
          </p:cNvSpPr>
          <p:nvPr/>
        </p:nvSpPr>
        <p:spPr bwMode="auto">
          <a:xfrm>
            <a:off x="5101390" y="35894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14" name="Объект 13"/>
          <p:cNvGraphicFramePr>
            <a:graphicFrameLocks noChangeAspect="1"/>
          </p:cNvGraphicFramePr>
          <p:nvPr>
            <p:extLst>
              <p:ext uri="{D42A27DB-BD31-4B8C-83A1-F6EECF244321}">
                <p14:modId xmlns:p14="http://schemas.microsoft.com/office/powerpoint/2010/main" val="225120158"/>
              </p:ext>
            </p:extLst>
          </p:nvPr>
        </p:nvGraphicFramePr>
        <p:xfrm>
          <a:off x="3720663" y="3499854"/>
          <a:ext cx="5801710" cy="636331"/>
        </p:xfrm>
        <a:graphic>
          <a:graphicData uri="http://schemas.openxmlformats.org/presentationml/2006/ole">
            <mc:AlternateContent xmlns:mc="http://schemas.openxmlformats.org/markup-compatibility/2006">
              <mc:Choice xmlns:v="urn:schemas-microsoft-com:vml" Requires="v">
                <p:oleObj spid="_x0000_s13352" name="Уравнение" r:id="rId5" imgW="2044700" imgH="228600" progId="Equation.3">
                  <p:embed/>
                </p:oleObj>
              </mc:Choice>
              <mc:Fallback>
                <p:oleObj name="Уравнение" r:id="rId5" imgW="2044700" imgH="228600" progId="Equation.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0663" y="3499854"/>
                        <a:ext cx="5801710" cy="636331"/>
                      </a:xfrm>
                      <a:prstGeom prst="rect">
                        <a:avLst/>
                      </a:prstGeom>
                      <a:solidFill>
                        <a:schemeClr val="bg1"/>
                      </a:solidFill>
                      <a:ln>
                        <a:solidFill>
                          <a:schemeClr val="tx1"/>
                        </a:solidFill>
                      </a:ln>
                    </p:spPr>
                  </p:pic>
                </p:oleObj>
              </mc:Fallback>
            </mc:AlternateContent>
          </a:graphicData>
        </a:graphic>
      </p:graphicFrame>
      <p:sp>
        <p:nvSpPr>
          <p:cNvPr id="15" name="Rectangle 12"/>
          <p:cNvSpPr>
            <a:spLocks noChangeArrowheads="1"/>
          </p:cNvSpPr>
          <p:nvPr/>
        </p:nvSpPr>
        <p:spPr bwMode="auto">
          <a:xfrm>
            <a:off x="5101390" y="38180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9056554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84199" y="1040524"/>
            <a:ext cx="10051208" cy="5253098"/>
          </a:xfrm>
          <a:solidFill>
            <a:schemeClr val="lt1">
              <a:alpha val="59000"/>
            </a:schemeClr>
          </a:solidFill>
        </p:spPr>
        <p:txBody>
          <a:bodyPr>
            <a:noAutofit/>
          </a:bodyPr>
          <a:lstStyle/>
          <a:p>
            <a:pPr marL="0" indent="0" algn="just">
              <a:buNone/>
            </a:pPr>
            <a:r>
              <a:rPr lang="uk-UA" sz="3200" dirty="0">
                <a:latin typeface="Times New Roman" panose="02020603050405020304" pitchFamily="18" charset="0"/>
                <a:cs typeface="Times New Roman" panose="02020603050405020304" pitchFamily="18" charset="0"/>
              </a:rPr>
              <a:t>Можливі два підходи до визначення місткості ринку:</a:t>
            </a:r>
          </a:p>
          <a:p>
            <a:pPr lvl="0" algn="just" fontAlgn="base"/>
            <a:r>
              <a:rPr lang="uk-UA" sz="3200" b="1" dirty="0">
                <a:latin typeface="Times New Roman" panose="02020603050405020304" pitchFamily="18" charset="0"/>
                <a:cs typeface="Times New Roman" panose="02020603050405020304" pitchFamily="18" charset="0"/>
              </a:rPr>
              <a:t>ринкове агрегування</a:t>
            </a:r>
            <a:r>
              <a:rPr lang="uk-UA" sz="3200" dirty="0">
                <a:latin typeface="Times New Roman" panose="02020603050405020304" pitchFamily="18" charset="0"/>
                <a:cs typeface="Times New Roman" panose="02020603050405020304" pitchFamily="18" charset="0"/>
              </a:rPr>
              <a:t>: ринок розглядають як одне неподільне ціле;</a:t>
            </a:r>
          </a:p>
          <a:p>
            <a:pPr lvl="0" algn="just" fontAlgn="base"/>
            <a:r>
              <a:rPr lang="uk-UA" sz="3200" b="1" dirty="0">
                <a:latin typeface="Times New Roman" panose="02020603050405020304" pitchFamily="18" charset="0"/>
                <a:cs typeface="Times New Roman" panose="02020603050405020304" pitchFamily="18" charset="0"/>
              </a:rPr>
              <a:t>ринкове сегментування </a:t>
            </a:r>
            <a:r>
              <a:rPr lang="uk-UA" sz="3200" dirty="0">
                <a:latin typeface="Times New Roman" panose="02020603050405020304" pitchFamily="18" charset="0"/>
                <a:cs typeface="Times New Roman" panose="02020603050405020304" pitchFamily="18" charset="0"/>
              </a:rPr>
              <a:t>— ринок розподіляють на окремі однорідні частини (сегменти) або проводять </a:t>
            </a:r>
            <a:r>
              <a:rPr lang="uk-UA" sz="3200" dirty="0" err="1">
                <a:latin typeface="Times New Roman" panose="02020603050405020304" pitchFamily="18" charset="0"/>
                <a:cs typeface="Times New Roman" panose="02020603050405020304" pitchFamily="18" charset="0"/>
              </a:rPr>
              <a:t>типологізацію</a:t>
            </a:r>
            <a:r>
              <a:rPr lang="uk-UA" sz="3200" dirty="0">
                <a:latin typeface="Times New Roman" panose="02020603050405020304" pitchFamily="18" charset="0"/>
                <a:cs typeface="Times New Roman" panose="02020603050405020304" pitchFamily="18" charset="0"/>
              </a:rPr>
              <a:t> споживачів за окремими однорідними групами.</a:t>
            </a:r>
          </a:p>
        </p:txBody>
      </p:sp>
    </p:spTree>
    <p:extLst>
      <p:ext uri="{BB962C8B-B14F-4D97-AF65-F5344CB8AC3E}">
        <p14:creationId xmlns:p14="http://schemas.microsoft.com/office/powerpoint/2010/main" val="9074465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065282" y="835572"/>
            <a:ext cx="9317421" cy="5486400"/>
          </a:xfrm>
          <a:solidFill>
            <a:schemeClr val="lt1">
              <a:alpha val="52000"/>
            </a:schemeClr>
          </a:solidFill>
        </p:spPr>
        <p:txBody>
          <a:bodyPr>
            <a:normAutofit/>
          </a:bodyPr>
          <a:lstStyle/>
          <a:p>
            <a:pPr algn="just"/>
            <a:r>
              <a:rPr lang="uk-UA" dirty="0">
                <a:latin typeface="Times New Roman" panose="02020603050405020304" pitchFamily="18" charset="0"/>
                <a:cs typeface="Times New Roman" panose="02020603050405020304" pitchFamily="18" charset="0"/>
              </a:rPr>
              <a:t>Особливу актуальність у системі маркетингових досліджень ринку має </a:t>
            </a:r>
            <a:r>
              <a:rPr lang="uk-UA" b="1" dirty="0">
                <a:latin typeface="Times New Roman" panose="02020603050405020304" pitchFamily="18" charset="0"/>
                <a:cs typeface="Times New Roman" panose="02020603050405020304" pitchFamily="18" charset="0"/>
              </a:rPr>
              <a:t>вивчення поведінки споживачів</a:t>
            </a:r>
            <a:r>
              <a:rPr lang="uk-UA" dirty="0">
                <a:latin typeface="Times New Roman" panose="02020603050405020304" pitchFamily="18" charset="0"/>
                <a:cs typeface="Times New Roman" panose="02020603050405020304" pitchFamily="18" charset="0"/>
              </a:rPr>
              <a:t>. Якісний і кількісний склад, що і навіщо вони купують, хто бере участь у процесі купівлі, коли, де і за яку ціну вони купують?</a:t>
            </a:r>
          </a:p>
          <a:p>
            <a:pPr algn="just"/>
            <a:r>
              <a:rPr lang="uk-UA" dirty="0">
                <a:latin typeface="Times New Roman" panose="02020603050405020304" pitchFamily="18" charset="0"/>
                <a:cs typeface="Times New Roman" panose="02020603050405020304" pitchFamily="18" charset="0"/>
              </a:rPr>
              <a:t>У сучасному розумінні </a:t>
            </a:r>
            <a:r>
              <a:rPr lang="uk-UA" b="1" dirty="0" smtClean="0">
                <a:latin typeface="Times New Roman" panose="02020603050405020304" pitchFamily="18" charset="0"/>
                <a:cs typeface="Times New Roman" panose="02020603050405020304" pitchFamily="18" charset="0"/>
              </a:rPr>
              <a:t>ПОВЕДІНКА СПОЖИВАЧІВ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всі ті економічні, соціальні і психологічні аспекти, які мають місце в процесі підготовки і здійснення купівлі, а також використання придбаного продукту, включаючи передання набутого досвіду іншим; це дії, які здійснюють окремі особи купуючи і використовуючи продукцію чи послуги, це розумові і соціальні процеси, які передують цим діям або настають за ними.</a:t>
            </a:r>
          </a:p>
          <a:p>
            <a:endParaRPr lang="uk-UA" dirty="0"/>
          </a:p>
        </p:txBody>
      </p:sp>
    </p:spTree>
    <p:extLst>
      <p:ext uri="{BB962C8B-B14F-4D97-AF65-F5344CB8AC3E}">
        <p14:creationId xmlns:p14="http://schemas.microsoft.com/office/powerpoint/2010/main" val="42590904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9254" y="1560787"/>
            <a:ext cx="9963807" cy="4635062"/>
          </a:xfrm>
          <a:solidFill>
            <a:schemeClr val="lt1">
              <a:alpha val="56000"/>
            </a:schemeClr>
          </a:solidFill>
        </p:spPr>
        <p:txBody>
          <a:bodyPr>
            <a:normAutofit fontScale="85000" lnSpcReduction="10000"/>
          </a:bodyPr>
          <a:lstStyle/>
          <a:p>
            <a:pPr marL="0" indent="0">
              <a:buNone/>
            </a:pPr>
            <a:endParaRPr lang="en-US" dirty="0" smtClean="0"/>
          </a:p>
          <a:p>
            <a:pPr marL="0" indent="0" algn="just">
              <a:buNone/>
            </a:pPr>
            <a:r>
              <a:rPr lang="uk-UA" sz="2600" dirty="0" smtClean="0">
                <a:latin typeface="Times New Roman" panose="02020603050405020304" pitchFamily="18" charset="0"/>
                <a:cs typeface="Times New Roman" panose="02020603050405020304" pitchFamily="18" charset="0"/>
              </a:rPr>
              <a:t>Досліджуючи </a:t>
            </a:r>
            <a:r>
              <a:rPr lang="uk-UA" sz="2600" dirty="0">
                <a:latin typeface="Times New Roman" panose="02020603050405020304" pitchFamily="18" charset="0"/>
                <a:cs typeface="Times New Roman" panose="02020603050405020304" pitchFamily="18" charset="0"/>
              </a:rPr>
              <a:t>поведінку споживачів, удаються до кількох теоретичних підходів. Найвідоміші з них такі:</a:t>
            </a:r>
          </a:p>
          <a:p>
            <a:pPr algn="just"/>
            <a:r>
              <a:rPr lang="uk-UA" sz="2600" dirty="0">
                <a:latin typeface="Times New Roman" panose="02020603050405020304" pitchFamily="18" charset="0"/>
                <a:cs typeface="Times New Roman" panose="02020603050405020304" pitchFamily="18" charset="0"/>
              </a:rPr>
              <a:t>1)</a:t>
            </a:r>
            <a:r>
              <a:rPr lang="uk-UA" sz="2600" b="1" dirty="0">
                <a:latin typeface="Times New Roman" panose="02020603050405020304" pitchFamily="18" charset="0"/>
                <a:cs typeface="Times New Roman" panose="02020603050405020304" pitchFamily="18" charset="0"/>
              </a:rPr>
              <a:t> економічна теорія</a:t>
            </a:r>
            <a:r>
              <a:rPr lang="uk-UA" sz="2600" dirty="0">
                <a:latin typeface="Times New Roman" panose="02020603050405020304" pitchFamily="18" charset="0"/>
                <a:cs typeface="Times New Roman" panose="02020603050405020304" pitchFamily="18" charset="0"/>
              </a:rPr>
              <a:t>, що розглядає рішення покупців як наслідок раціональних, тобто логічних послідовних підрахунків. Індивідуальний покупець намагається витратити свій дохід на товари з таким розрахунком, щоб найбільшою мірою задовольнити свої запити і смаки. Проте за певними оцінками лише 25 % купівель здійснюється в такий спосіб;</a:t>
            </a:r>
          </a:p>
          <a:p>
            <a:pPr algn="just"/>
            <a:r>
              <a:rPr lang="uk-UA" sz="2600" dirty="0">
                <a:latin typeface="Times New Roman" panose="02020603050405020304" pitchFamily="18" charset="0"/>
                <a:cs typeface="Times New Roman" panose="02020603050405020304" pitchFamily="18" charset="0"/>
              </a:rPr>
              <a:t>2)</a:t>
            </a:r>
            <a:r>
              <a:rPr lang="uk-UA" sz="2600" b="1" dirty="0">
                <a:latin typeface="Times New Roman" panose="02020603050405020304" pitchFamily="18" charset="0"/>
                <a:cs typeface="Times New Roman" panose="02020603050405020304" pitchFamily="18" charset="0"/>
              </a:rPr>
              <a:t> мотиваційна теорія</a:t>
            </a:r>
            <a:r>
              <a:rPr lang="uk-UA" sz="2600" dirty="0">
                <a:latin typeface="Times New Roman" panose="02020603050405020304" pitchFamily="18" charset="0"/>
                <a:cs typeface="Times New Roman" panose="02020603050405020304" pitchFamily="18" charset="0"/>
              </a:rPr>
              <a:t>, яка стверджує, що справжні причини купівлі товарів не завжди мають свідомий характер. Мотивація, що лежить в основі поведінки людей, є наслідком постійного взаємовпливу комплексу свідомих і несвідомих, чуттєвих, інтелектуальних, а також культурних і фізіологічних потреб.</a:t>
            </a:r>
          </a:p>
          <a:p>
            <a:endParaRPr lang="uk-UA" dirty="0"/>
          </a:p>
        </p:txBody>
      </p:sp>
    </p:spTree>
    <p:extLst>
      <p:ext uri="{BB962C8B-B14F-4D97-AF65-F5344CB8AC3E}">
        <p14:creationId xmlns:p14="http://schemas.microsoft.com/office/powerpoint/2010/main" val="27110710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87366" y="630622"/>
            <a:ext cx="9837681" cy="5927834"/>
          </a:xfrm>
          <a:solidFill>
            <a:schemeClr val="lt1">
              <a:alpha val="61000"/>
            </a:schemeClr>
          </a:solidFill>
        </p:spPr>
        <p:txBody>
          <a:bodyPr>
            <a:normAutofit fontScale="92500" lnSpcReduction="20000"/>
          </a:bodyPr>
          <a:lstStyle/>
          <a:p>
            <a:pPr algn="just"/>
            <a:r>
              <a:rPr lang="uk-UA" dirty="0" smtClean="0">
                <a:latin typeface="Times New Roman" panose="02020603050405020304" pitchFamily="18" charset="0"/>
                <a:cs typeface="Times New Roman" panose="02020603050405020304" pitchFamily="18" charset="0"/>
              </a:rPr>
              <a:t>Нині відправним моментом дослідження поведінки споживачів є побудова і вивчення відповідних моделей. </a:t>
            </a:r>
          </a:p>
          <a:p>
            <a:pPr algn="just"/>
            <a:r>
              <a:rPr lang="uk-UA" b="1" dirty="0" smtClean="0">
                <a:latin typeface="Times New Roman" panose="02020603050405020304" pitchFamily="18" charset="0"/>
                <a:cs typeface="Times New Roman" panose="02020603050405020304" pitchFamily="18" charset="0"/>
              </a:rPr>
              <a:t>МОДЕЛІ ПОВЕДІНКИ СПОЖИВАЧІВ </a:t>
            </a:r>
            <a:r>
              <a:rPr lang="uk-UA" dirty="0" smtClean="0">
                <a:latin typeface="Times New Roman" panose="02020603050405020304" pitchFamily="18" charset="0"/>
                <a:cs typeface="Times New Roman" panose="02020603050405020304" pitchFamily="18" charset="0"/>
              </a:rPr>
              <a:t>— це концептуальні схеми, які систематизують інформацію про те, як і чому приймаються рішення про купівлю товарів (послуг). Завдяки використанню таких моделей можна ліпше зрозуміти поведінку споживачів, а отже, ефективніше використати маркетинговий інструментарій.</a:t>
            </a:r>
          </a:p>
          <a:p>
            <a:pPr algn="just"/>
            <a:r>
              <a:rPr lang="uk-UA" dirty="0" smtClean="0">
                <a:latin typeface="Times New Roman" panose="02020603050405020304" pitchFamily="18" charset="0"/>
                <a:cs typeface="Times New Roman" panose="02020603050405020304" pitchFamily="18" charset="0"/>
              </a:rPr>
              <a:t>Вихідний момент прийняття рішення про купівлю </a:t>
            </a:r>
            <a:r>
              <a:rPr lang="uk-UA" b="1" dirty="0" smtClean="0">
                <a:latin typeface="Times New Roman" panose="02020603050405020304" pitchFamily="18" charset="0"/>
                <a:cs typeface="Times New Roman" panose="02020603050405020304" pitchFamily="18" charset="0"/>
              </a:rPr>
              <a:t>— розуміння проблеми, </a:t>
            </a:r>
            <a:r>
              <a:rPr lang="uk-UA" dirty="0" smtClean="0">
                <a:latin typeface="Times New Roman" panose="02020603050405020304" pitchFamily="18" charset="0"/>
                <a:cs typeface="Times New Roman" panose="02020603050405020304" pitchFamily="18" charset="0"/>
              </a:rPr>
              <a:t>тобто різниці між бажаною і реальною ситуацією. Розуміння проблеми може бути простим (констатація браку в споживача певних товарів) або складнішим (відчуття дискомфорту, погіршання іміджу), що констатується самостійно або стимулюється зовнішніми чинниками (наприклад, рекламою).</a:t>
            </a:r>
          </a:p>
          <a:p>
            <a:pPr algn="just"/>
            <a:r>
              <a:rPr lang="uk-UA" dirty="0" smtClean="0">
                <a:latin typeface="Times New Roman" panose="02020603050405020304" pitchFamily="18" charset="0"/>
                <a:cs typeface="Times New Roman" panose="02020603050405020304" pitchFamily="18" charset="0"/>
              </a:rPr>
              <a:t>Розуміння проблеми підводить споживача до пошуку інформації стосовно способів та методів її розв’язання. Тут передовсім використовується </a:t>
            </a:r>
            <a:r>
              <a:rPr lang="uk-UA" b="1" dirty="0" smtClean="0">
                <a:latin typeface="Times New Roman" panose="02020603050405020304" pitchFamily="18" charset="0"/>
                <a:cs typeface="Times New Roman" panose="02020603050405020304" pitchFamily="18" charset="0"/>
              </a:rPr>
              <a:t>внутрішній пошук, </a:t>
            </a:r>
            <a:r>
              <a:rPr lang="uk-UA" dirty="0" smtClean="0">
                <a:latin typeface="Times New Roman" panose="02020603050405020304" pitchFamily="18" charset="0"/>
                <a:cs typeface="Times New Roman" panose="02020603050405020304" pitchFamily="18" charset="0"/>
              </a:rPr>
              <a:t>тобто намагання знайти інформацію у власному досвіді. Якщо цього замало, а ризик прийняття неправильного рішення дуже великий, починається </a:t>
            </a:r>
            <a:r>
              <a:rPr lang="uk-UA" b="1" dirty="0" smtClean="0">
                <a:latin typeface="Times New Roman" panose="02020603050405020304" pitchFamily="18" charset="0"/>
                <a:cs typeface="Times New Roman" panose="02020603050405020304" pitchFamily="18" charset="0"/>
              </a:rPr>
              <a:t>зовнішній пошук </a:t>
            </a:r>
            <a:r>
              <a:rPr lang="uk-UA" dirty="0" smtClean="0">
                <a:latin typeface="Times New Roman" panose="02020603050405020304" pitchFamily="18" charset="0"/>
                <a:cs typeface="Times New Roman" panose="02020603050405020304" pitchFamily="18" charset="0"/>
              </a:rPr>
              <a:t>(періодичні видання, рекламні буклети, виставки, презентації, досвід інших споживачів тощо).</a:t>
            </a:r>
          </a:p>
          <a:p>
            <a:endParaRPr lang="uk-UA" dirty="0"/>
          </a:p>
        </p:txBody>
      </p:sp>
    </p:spTree>
    <p:extLst>
      <p:ext uri="{BB962C8B-B14F-4D97-AF65-F5344CB8AC3E}">
        <p14:creationId xmlns:p14="http://schemas.microsoft.com/office/powerpoint/2010/main" val="5865902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86910" y="1072055"/>
            <a:ext cx="9396249" cy="5171090"/>
          </a:xfrm>
          <a:solidFill>
            <a:schemeClr val="lt1">
              <a:alpha val="57000"/>
            </a:schemeClr>
          </a:solidFill>
        </p:spPr>
        <p:txBody>
          <a:bodyPr>
            <a:noAutofit/>
          </a:bodyPr>
          <a:lstStyle/>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uk-UA" sz="2000" dirty="0" smtClean="0">
                <a:latin typeface="Times New Roman" panose="02020603050405020304" pitchFamily="18" charset="0"/>
                <a:cs typeface="Times New Roman" panose="02020603050405020304" pitchFamily="18" charset="0"/>
              </a:rPr>
              <a:t>Процес </a:t>
            </a:r>
            <a:r>
              <a:rPr lang="uk-UA" sz="2000" dirty="0">
                <a:latin typeface="Times New Roman" panose="02020603050405020304" pitchFamily="18" charset="0"/>
                <a:cs typeface="Times New Roman" panose="02020603050405020304" pitchFamily="18" charset="0"/>
              </a:rPr>
              <a:t>прийняття рішень про купівлю, як правило, відбувається за різних ситуаційних </a:t>
            </a:r>
            <a:r>
              <a:rPr lang="uk-UA" sz="2000" dirty="0" smtClean="0">
                <a:latin typeface="Times New Roman" panose="02020603050405020304" pitchFamily="18" charset="0"/>
                <a:cs typeface="Times New Roman" panose="02020603050405020304" pitchFamily="18" charset="0"/>
              </a:rPr>
              <a:t>впливів.</a:t>
            </a:r>
            <a:r>
              <a:rPr lang="en-US" sz="2000" dirty="0" smtClean="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Такими </a:t>
            </a:r>
            <a:r>
              <a:rPr lang="uk-UA" sz="2000" b="1" dirty="0">
                <a:latin typeface="Times New Roman" panose="02020603050405020304" pitchFamily="18" charset="0"/>
                <a:cs typeface="Times New Roman" panose="02020603050405020304" pitchFamily="18" charset="0"/>
              </a:rPr>
              <a:t>ситуаційними впливами</a:t>
            </a:r>
            <a:r>
              <a:rPr lang="uk-UA" sz="2000" dirty="0">
                <a:latin typeface="Times New Roman" panose="02020603050405020304" pitchFamily="18" charset="0"/>
                <a:cs typeface="Times New Roman" panose="02020603050405020304" pitchFamily="18" charset="0"/>
              </a:rPr>
              <a:t> є:</a:t>
            </a:r>
          </a:p>
          <a:p>
            <a:pPr lvl="0" algn="just" fontAlgn="base"/>
            <a:r>
              <a:rPr lang="uk-UA" sz="2000" b="1" dirty="0">
                <a:latin typeface="Times New Roman" panose="02020603050405020304" pitchFamily="18" charset="0"/>
                <a:cs typeface="Times New Roman" panose="02020603050405020304" pitchFamily="18" charset="0"/>
              </a:rPr>
              <a:t>фізичне оточення</a:t>
            </a:r>
            <a:r>
              <a:rPr lang="uk-UA" sz="2000" dirty="0">
                <a:latin typeface="Times New Roman" panose="02020603050405020304" pitchFamily="18" charset="0"/>
                <a:cs typeface="Times New Roman" panose="02020603050405020304" pitchFamily="18" charset="0"/>
              </a:rPr>
              <a:t>: географічне розміщення виробництва чи торговельного закладу, його оформлення, звуки, запахи, освітлення, зовнішній вигляд товару тощо;</a:t>
            </a:r>
          </a:p>
          <a:p>
            <a:pPr lvl="0" algn="just" fontAlgn="base"/>
            <a:r>
              <a:rPr lang="uk-UA" sz="2000" b="1" dirty="0">
                <a:latin typeface="Times New Roman" panose="02020603050405020304" pitchFamily="18" charset="0"/>
                <a:cs typeface="Times New Roman" panose="02020603050405020304" pitchFamily="18" charset="0"/>
              </a:rPr>
              <a:t>соціальне оточення</a:t>
            </a:r>
            <a:r>
              <a:rPr lang="uk-UA" sz="2000" dirty="0">
                <a:latin typeface="Times New Roman" panose="02020603050405020304" pitchFamily="18" charset="0"/>
                <a:cs typeface="Times New Roman" panose="02020603050405020304" pitchFamily="18" charset="0"/>
              </a:rPr>
              <a:t>: присутність інших людей, їхні особисті якості, поведінка;</a:t>
            </a:r>
          </a:p>
          <a:p>
            <a:pPr lvl="0" algn="just" fontAlgn="base"/>
            <a:r>
              <a:rPr lang="uk-UA" sz="2000" b="1" dirty="0">
                <a:latin typeface="Times New Roman" panose="02020603050405020304" pitchFamily="18" charset="0"/>
                <a:cs typeface="Times New Roman" panose="02020603050405020304" pitchFamily="18" charset="0"/>
              </a:rPr>
              <a:t>час купівлі</a:t>
            </a:r>
            <a:r>
              <a:rPr lang="uk-UA" sz="2000" dirty="0">
                <a:latin typeface="Times New Roman" panose="02020603050405020304" pitchFamily="18" charset="0"/>
                <a:cs typeface="Times New Roman" panose="02020603050405020304" pitchFamily="18" charset="0"/>
              </a:rPr>
              <a:t>: день, тиждень, година доби, місяць, сезон, кількість днів </a:t>
            </a:r>
            <a:r>
              <a:rPr lang="uk-UA" sz="2000" i="1" dirty="0">
                <a:latin typeface="Times New Roman" panose="02020603050405020304" pitchFamily="18" charset="0"/>
                <a:cs typeface="Times New Roman" panose="02020603050405020304" pitchFamily="18" charset="0"/>
              </a:rPr>
              <a:t>до</a:t>
            </a:r>
            <a:r>
              <a:rPr lang="uk-UA" sz="2000" dirty="0">
                <a:latin typeface="Times New Roman" panose="02020603050405020304" pitchFamily="18" charset="0"/>
                <a:cs typeface="Times New Roman" panose="02020603050405020304" pitchFamily="18" charset="0"/>
              </a:rPr>
              <a:t> чи </a:t>
            </a:r>
            <a:r>
              <a:rPr lang="uk-UA" sz="2000" i="1" dirty="0">
                <a:latin typeface="Times New Roman" panose="02020603050405020304" pitchFamily="18" charset="0"/>
                <a:cs typeface="Times New Roman" panose="02020603050405020304" pitchFamily="18" charset="0"/>
              </a:rPr>
              <a:t>після</a:t>
            </a:r>
            <a:r>
              <a:rPr lang="uk-UA" sz="2000" dirty="0">
                <a:latin typeface="Times New Roman" panose="02020603050405020304" pitchFamily="18" charset="0"/>
                <a:cs typeface="Times New Roman" panose="02020603050405020304" pitchFamily="18" charset="0"/>
              </a:rPr>
              <a:t> виплати заробітної плати;</a:t>
            </a:r>
          </a:p>
          <a:p>
            <a:pPr lvl="0" algn="just" fontAlgn="base"/>
            <a:r>
              <a:rPr lang="uk-UA" sz="2000" b="1" dirty="0">
                <a:latin typeface="Times New Roman" panose="02020603050405020304" pitchFamily="18" charset="0"/>
                <a:cs typeface="Times New Roman" panose="02020603050405020304" pitchFamily="18" charset="0"/>
              </a:rPr>
              <a:t>мета купівлі: </a:t>
            </a:r>
            <a:r>
              <a:rPr lang="uk-UA" sz="2000" dirty="0">
                <a:latin typeface="Times New Roman" panose="02020603050405020304" pitchFamily="18" charset="0"/>
                <a:cs typeface="Times New Roman" panose="02020603050405020304" pitchFamily="18" charset="0"/>
              </a:rPr>
              <a:t>для кого чи для чого купується товар;</a:t>
            </a:r>
          </a:p>
          <a:p>
            <a:pPr lvl="0" algn="just" fontAlgn="base"/>
            <a:r>
              <a:rPr lang="uk-UA" sz="2000" b="1" dirty="0">
                <a:latin typeface="Times New Roman" panose="02020603050405020304" pitchFamily="18" charset="0"/>
                <a:cs typeface="Times New Roman" panose="02020603050405020304" pitchFamily="18" charset="0"/>
              </a:rPr>
              <a:t>психологічний стан</a:t>
            </a:r>
            <a:r>
              <a:rPr lang="uk-UA" sz="2000" dirty="0">
                <a:latin typeface="Times New Roman" panose="02020603050405020304" pitchFamily="18" charset="0"/>
                <a:cs typeface="Times New Roman" panose="02020603050405020304" pitchFamily="18" charset="0"/>
              </a:rPr>
              <a:t>: добрий чи поганий настрій, добре самопочуття чи втома;</a:t>
            </a:r>
          </a:p>
          <a:p>
            <a:pPr lvl="0" algn="just" fontAlgn="base"/>
            <a:r>
              <a:rPr lang="uk-UA" sz="2000" b="1" dirty="0">
                <a:latin typeface="Times New Roman" panose="02020603050405020304" pitchFamily="18" charset="0"/>
                <a:cs typeface="Times New Roman" panose="02020603050405020304" pitchFamily="18" charset="0"/>
              </a:rPr>
              <a:t>інформаційне забезпечення: </a:t>
            </a:r>
            <a:r>
              <a:rPr lang="uk-UA" sz="2000" dirty="0">
                <a:latin typeface="Times New Roman" panose="02020603050405020304" pitchFamily="18" charset="0"/>
                <a:cs typeface="Times New Roman" panose="02020603050405020304" pitchFamily="18" charset="0"/>
              </a:rPr>
              <a:t>рівень інформаційного забезпечення, організація та форма надання інформації.</a:t>
            </a:r>
          </a:p>
          <a:p>
            <a:pPr algn="just"/>
            <a:endParaRPr lang="uk-UA" sz="2000" dirty="0"/>
          </a:p>
        </p:txBody>
      </p:sp>
    </p:spTree>
    <p:extLst>
      <p:ext uri="{BB962C8B-B14F-4D97-AF65-F5344CB8AC3E}">
        <p14:creationId xmlns:p14="http://schemas.microsoft.com/office/powerpoint/2010/main" val="1336440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12910" y="685800"/>
            <a:ext cx="10018713" cy="5410201"/>
          </a:xfrm>
          <a:solidFill>
            <a:schemeClr val="lt1">
              <a:alpha val="49000"/>
            </a:schemeClr>
          </a:solidFill>
        </p:spPr>
        <p:txBody>
          <a:bodyPr>
            <a:normAutofit/>
          </a:bodyPr>
          <a:lstStyle/>
          <a:p>
            <a:pPr marL="0" indent="0">
              <a:buNone/>
            </a:pPr>
            <a:r>
              <a:rPr lang="uk-UA" b="1" dirty="0">
                <a:latin typeface="Times New Roman" panose="02020603050405020304" pitchFamily="18" charset="0"/>
                <a:cs typeface="Times New Roman" panose="02020603050405020304" pitchFamily="18" charset="0"/>
              </a:rPr>
              <a:t>Мета маркетингових досліджень </a:t>
            </a:r>
            <a:r>
              <a:rPr lang="uk-UA" b="1"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ідентифікація </a:t>
            </a:r>
            <a:r>
              <a:rPr lang="uk-UA" dirty="0">
                <a:latin typeface="Times New Roman" panose="02020603050405020304" pitchFamily="18" charset="0"/>
                <a:cs typeface="Times New Roman" panose="02020603050405020304" pitchFamily="18" charset="0"/>
              </a:rPr>
              <a:t>як проблем, так і можливостей підприємства посісти конкурентну позицію на конкретному ринку в конкретний </a:t>
            </a:r>
            <a:r>
              <a:rPr lang="uk-UA" dirty="0" smtClean="0">
                <a:latin typeface="Times New Roman" panose="02020603050405020304" pitchFamily="18" charset="0"/>
                <a:cs typeface="Times New Roman" panose="02020603050405020304" pitchFamily="18" charset="0"/>
              </a:rPr>
              <a:t>час;</a:t>
            </a:r>
          </a:p>
          <a:p>
            <a:r>
              <a:rPr lang="uk-UA" dirty="0" smtClean="0">
                <a:latin typeface="Times New Roman" panose="02020603050405020304" pitchFamily="18" charset="0"/>
                <a:cs typeface="Times New Roman" panose="02020603050405020304" pitchFamily="18" charset="0"/>
              </a:rPr>
              <a:t>знизити </a:t>
            </a:r>
            <a:r>
              <a:rPr lang="uk-UA" dirty="0">
                <a:latin typeface="Times New Roman" panose="02020603050405020304" pitchFamily="18" charset="0"/>
                <a:cs typeface="Times New Roman" panose="02020603050405020304" pitchFamily="18" charset="0"/>
              </a:rPr>
              <a:t>міру ризику і </a:t>
            </a:r>
            <a:r>
              <a:rPr lang="uk-UA" dirty="0" smtClean="0">
                <a:latin typeface="Times New Roman" panose="02020603050405020304" pitchFamily="18" charset="0"/>
                <a:cs typeface="Times New Roman" panose="02020603050405020304" pitchFamily="18" charset="0"/>
              </a:rPr>
              <a:t>невизначеності; </a:t>
            </a:r>
          </a:p>
          <a:p>
            <a:r>
              <a:rPr lang="uk-UA" dirty="0" smtClean="0">
                <a:latin typeface="Times New Roman" panose="02020603050405020304" pitchFamily="18" charset="0"/>
                <a:cs typeface="Times New Roman" panose="02020603050405020304" pitchFamily="18" charset="0"/>
              </a:rPr>
              <a:t>збільшити </a:t>
            </a:r>
            <a:r>
              <a:rPr lang="uk-UA" dirty="0">
                <a:latin typeface="Times New Roman" panose="02020603050405020304" pitchFamily="18" charset="0"/>
                <a:cs typeface="Times New Roman" panose="02020603050405020304" pitchFamily="18" charset="0"/>
              </a:rPr>
              <a:t>ймовірність успіху маркетингової діяльності</a:t>
            </a:r>
            <a:r>
              <a:rPr lang="uk-UA" dirty="0" smtClean="0">
                <a:latin typeface="Times New Roman" panose="02020603050405020304" pitchFamily="18" charset="0"/>
                <a:cs typeface="Times New Roman" panose="02020603050405020304" pitchFamily="18" charset="0"/>
              </a:rPr>
              <a:t>.</a:t>
            </a:r>
          </a:p>
          <a:p>
            <a:pPr marL="0" indent="0">
              <a:buNone/>
            </a:pPr>
            <a:r>
              <a:rPr lang="uk-UA" b="1" dirty="0" smtClean="0">
                <a:latin typeface="Times New Roman" panose="02020603050405020304" pitchFamily="18" charset="0"/>
                <a:cs typeface="Times New Roman" panose="02020603050405020304" pitchFamily="18" charset="0"/>
              </a:rPr>
              <a:t>Предмет</a:t>
            </a:r>
            <a:r>
              <a:rPr lang="uk-UA" dirty="0" smtClean="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маркетингових досліджень </a:t>
            </a:r>
            <a:r>
              <a:rPr lang="uk-UA" b="1"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конкретна маркетингова проблема, що стосується ситуації в мікросередовищі чи в зовнішньому бізнес-середовищі </a:t>
            </a:r>
            <a:r>
              <a:rPr lang="uk-UA" dirty="0" smtClean="0">
                <a:latin typeface="Times New Roman" panose="02020603050405020304" pitchFamily="18" charset="0"/>
                <a:cs typeface="Times New Roman" panose="02020603050405020304" pitchFamily="18" charset="0"/>
              </a:rPr>
              <a:t>підприємства</a:t>
            </a:r>
          </a:p>
          <a:p>
            <a:pPr marL="0" indent="0">
              <a:buNone/>
            </a:pPr>
            <a:r>
              <a:rPr lang="uk-UA" b="1" dirty="0">
                <a:latin typeface="Times New Roman" panose="02020603050405020304" pitchFamily="18" charset="0"/>
                <a:cs typeface="Times New Roman" panose="02020603050405020304" pitchFamily="18" charset="0"/>
              </a:rPr>
              <a:t>О</a:t>
            </a:r>
            <a:r>
              <a:rPr lang="uk-UA" b="1" dirty="0" smtClean="0">
                <a:latin typeface="Times New Roman" panose="02020603050405020304" pitchFamily="18" charset="0"/>
                <a:cs typeface="Times New Roman" panose="02020603050405020304" pitchFamily="18" charset="0"/>
              </a:rPr>
              <a:t>б’єкт маркетингових досліджень</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певний суб’єкт системи «</a:t>
            </a:r>
            <a:r>
              <a:rPr lang="uk-UA" dirty="0" smtClean="0">
                <a:latin typeface="Times New Roman" panose="02020603050405020304" pitchFamily="18" charset="0"/>
                <a:cs typeface="Times New Roman" panose="02020603050405020304" pitchFamily="18" charset="0"/>
              </a:rPr>
              <a:t>підприємство–ринок–економіка</a:t>
            </a:r>
            <a:r>
              <a:rPr lang="uk-UA" dirty="0">
                <a:latin typeface="Times New Roman" panose="02020603050405020304" pitchFamily="18" charset="0"/>
                <a:cs typeface="Times New Roman" panose="02020603050405020304" pitchFamily="18" charset="0"/>
              </a:rPr>
              <a:t>» або певна його конкретна </a:t>
            </a:r>
            <a:r>
              <a:rPr lang="uk-UA" dirty="0" smtClean="0">
                <a:latin typeface="Times New Roman" panose="02020603050405020304" pitchFamily="18" charset="0"/>
                <a:cs typeface="Times New Roman" panose="02020603050405020304" pitchFamily="18" charset="0"/>
              </a:rPr>
              <a:t>характеристика</a:t>
            </a:r>
            <a:r>
              <a:rPr lang="uk-UA" dirty="0">
                <a:latin typeface="Times New Roman" panose="02020603050405020304" pitchFamily="18" charset="0"/>
                <a:cs typeface="Times New Roman" panose="02020603050405020304" pitchFamily="18" charset="0"/>
              </a:rPr>
              <a:t>.</a:t>
            </a:r>
          </a:p>
          <a:p>
            <a:pPr marL="0" indent="0">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0934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0" y="2105526"/>
            <a:ext cx="10018713" cy="3124201"/>
          </a:xfrm>
        </p:spPr>
        <p:txBody>
          <a:bodyPr>
            <a:noAutofit/>
          </a:bodyPr>
          <a:lstStyle/>
          <a:p>
            <a:pPr marL="0" indent="0" algn="just">
              <a:buNone/>
            </a:pPr>
            <a:r>
              <a:rPr lang="uk-UA" sz="3200" dirty="0" smtClean="0">
                <a:latin typeface="Times New Roman" panose="02020603050405020304" pitchFamily="18" charset="0"/>
                <a:cs typeface="Times New Roman" panose="02020603050405020304" pitchFamily="18" charset="0"/>
              </a:rPr>
              <a:t>Суттєве значення в системі маркетингових досліджень має аналіз конкурентного середовища і конкурентів.</a:t>
            </a:r>
          </a:p>
          <a:p>
            <a:pPr algn="just"/>
            <a:r>
              <a:rPr lang="uk-UA" sz="3200" b="1" dirty="0" smtClean="0">
                <a:latin typeface="Times New Roman" panose="02020603050405020304" pitchFamily="18" charset="0"/>
                <a:cs typeface="Times New Roman" panose="02020603050405020304" pitchFamily="18" charset="0"/>
              </a:rPr>
              <a:t>Конкуренція</a:t>
            </a:r>
            <a:r>
              <a:rPr lang="uk-UA" sz="3200" dirty="0" smtClean="0">
                <a:latin typeface="Times New Roman" panose="02020603050405020304" pitchFamily="18" charset="0"/>
                <a:cs typeface="Times New Roman" panose="02020603050405020304" pitchFamily="18" charset="0"/>
              </a:rPr>
              <a:t> — властиве товарному виробництву змагання між окремими економічними суб’єктами (конкурентами), заінтересованими у створенні найвигідніших умов виробництва та збуту товарів.</a:t>
            </a:r>
            <a:endParaRPr lang="uk-U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52777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2707007" cy="1399674"/>
          </a:xfrm>
          <a:solidFill>
            <a:schemeClr val="bg1"/>
          </a:solidFill>
        </p:spPr>
        <p:txBody>
          <a:bodyPr>
            <a:normAutofit/>
          </a:bodyPr>
          <a:lstStyle/>
          <a:p>
            <a:r>
              <a:rPr lang="uk-UA" dirty="0" smtClean="0"/>
              <a:t>							</a:t>
            </a:r>
            <a:r>
              <a:rPr lang="uk-UA" b="1" dirty="0" smtClean="0"/>
              <a:t>										</a:t>
            </a:r>
            <a:r>
              <a:rPr lang="uk-UA" sz="2000" b="1" dirty="0" smtClean="0">
                <a:latin typeface="Times New Roman" panose="02020603050405020304" pitchFamily="18" charset="0"/>
                <a:cs typeface="Times New Roman" panose="02020603050405020304" pitchFamily="18" charset="0"/>
              </a:rPr>
              <a:t>Таблиця 5</a:t>
            </a:r>
            <a:br>
              <a:rPr lang="uk-UA" sz="20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Види конкуренції</a:t>
            </a:r>
            <a:endParaRPr lang="uk-UA" sz="32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931748975"/>
              </p:ext>
            </p:extLst>
          </p:nvPr>
        </p:nvGraphicFramePr>
        <p:xfrm>
          <a:off x="110360" y="1418896"/>
          <a:ext cx="12643944" cy="5212007"/>
        </p:xfrm>
        <a:graphic>
          <a:graphicData uri="http://schemas.openxmlformats.org/drawingml/2006/table">
            <a:tbl>
              <a:tblPr>
                <a:tableStyleId>{5C22544A-7EE6-4342-B048-85BDC9FD1C3A}</a:tableStyleId>
              </a:tblPr>
              <a:tblGrid>
                <a:gridCol w="2849941"/>
                <a:gridCol w="3404099"/>
                <a:gridCol w="6389904"/>
              </a:tblGrid>
              <a:tr h="320613">
                <a:tc>
                  <a:txBody>
                    <a:bodyPr/>
                    <a:lstStyle/>
                    <a:p>
                      <a:pPr marL="228600" indent="228600" algn="ctr">
                        <a:lnSpc>
                          <a:spcPct val="100000"/>
                        </a:lnSpc>
                        <a:spcBef>
                          <a:spcPts val="400"/>
                        </a:spcBef>
                        <a:spcAft>
                          <a:spcPts val="300"/>
                        </a:spcAft>
                      </a:pPr>
                      <a:r>
                        <a:rPr lang="uk-UA" sz="1400" b="1" dirty="0">
                          <a:effectLst/>
                          <a:latin typeface="Times New Roman" panose="02020603050405020304" pitchFamily="18" charset="0"/>
                          <a:cs typeface="Times New Roman" panose="02020603050405020304" pitchFamily="18" charset="0"/>
                        </a:rPr>
                        <a:t>Ознака класифікації</a:t>
                      </a:r>
                      <a:endParaRPr lang="uk-U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60000"/>
                        <a:lumOff val="40000"/>
                      </a:schemeClr>
                    </a:solidFill>
                  </a:tcPr>
                </a:tc>
                <a:tc>
                  <a:txBody>
                    <a:bodyPr/>
                    <a:lstStyle/>
                    <a:p>
                      <a:pPr marL="228600" indent="228600" algn="ctr">
                        <a:lnSpc>
                          <a:spcPct val="100000"/>
                        </a:lnSpc>
                        <a:spcBef>
                          <a:spcPts val="400"/>
                        </a:spcBef>
                        <a:spcAft>
                          <a:spcPts val="300"/>
                        </a:spcAft>
                      </a:pPr>
                      <a:r>
                        <a:rPr lang="uk-UA" sz="1400" b="1">
                          <a:effectLst/>
                          <a:latin typeface="Times New Roman" panose="02020603050405020304" pitchFamily="18" charset="0"/>
                          <a:cs typeface="Times New Roman" panose="02020603050405020304" pitchFamily="18" charset="0"/>
                        </a:rPr>
                        <a:t>Види конкуренції</a:t>
                      </a:r>
                      <a:endParaRPr lang="uk-UA" sz="14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60000"/>
                        <a:lumOff val="40000"/>
                      </a:schemeClr>
                    </a:solidFill>
                  </a:tcPr>
                </a:tc>
                <a:tc>
                  <a:txBody>
                    <a:bodyPr/>
                    <a:lstStyle/>
                    <a:p>
                      <a:pPr marL="228600" indent="228600" algn="ctr">
                        <a:lnSpc>
                          <a:spcPct val="100000"/>
                        </a:lnSpc>
                        <a:spcBef>
                          <a:spcPts val="400"/>
                        </a:spcBef>
                        <a:spcAft>
                          <a:spcPts val="300"/>
                        </a:spcAft>
                      </a:pPr>
                      <a:r>
                        <a:rPr lang="uk-UA" sz="1400" b="1" dirty="0">
                          <a:effectLst/>
                          <a:latin typeface="Times New Roman" panose="02020603050405020304" pitchFamily="18" charset="0"/>
                          <a:cs typeface="Times New Roman" panose="02020603050405020304" pitchFamily="18" charset="0"/>
                        </a:rPr>
                        <a:t>Сутність конкуренції</a:t>
                      </a:r>
                      <a:endParaRPr lang="uk-UA"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60000"/>
                        <a:lumOff val="40000"/>
                      </a:schemeClr>
                    </a:solidFill>
                  </a:tcPr>
                </a:tc>
              </a:tr>
              <a:tr h="391197">
                <a:tc rowSpan="2">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1. Родова ознака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spc="-10">
                          <a:effectLst/>
                          <a:latin typeface="Times New Roman" panose="02020603050405020304" pitchFamily="18" charset="0"/>
                          <a:cs typeface="Times New Roman" panose="02020603050405020304" pitchFamily="18" charset="0"/>
                        </a:rPr>
                        <a:t>Вільна (досконала)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Боротьба між великою кількістю відносно невеликих підприємств</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475003">
                <a:tc vMerge="1">
                  <a:txBody>
                    <a:bodyPr/>
                    <a:lstStyle/>
                    <a:p>
                      <a:endParaRPr lang="uk-UA"/>
                    </a:p>
                  </a:txBody>
                  <a:tcPr/>
                </a:tc>
                <a:tc>
                  <a:txBody>
                    <a:bodyPr/>
                    <a:lstStyle/>
                    <a:p>
                      <a:pPr marL="228600" indent="22860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Монополістична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Боротьба між великими підприємствами, які утворились у результаті концентрації виробництва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596124">
                <a:tc rowSpan="4">
                  <a:txBody>
                    <a:bodyPr/>
                    <a:lstStyle/>
                    <a:p>
                      <a:pPr marL="228600" indent="228600">
                        <a:lnSpc>
                          <a:spcPct val="100000"/>
                        </a:lnSpc>
                        <a:spcBef>
                          <a:spcPts val="300"/>
                        </a:spcBef>
                        <a:spcAft>
                          <a:spcPts val="300"/>
                        </a:spcAft>
                        <a:tabLst>
                          <a:tab pos="114300" algn="l"/>
                        </a:tabLst>
                      </a:pPr>
                      <a:r>
                        <a:rPr lang="uk-UA" sz="1600" dirty="0">
                          <a:effectLst/>
                          <a:latin typeface="Times New Roman" panose="02020603050405020304" pitchFamily="18" charset="0"/>
                          <a:cs typeface="Times New Roman" panose="02020603050405020304" pitchFamily="18" charset="0"/>
                        </a:rPr>
                        <a:t>2. Межі взаємозамінності продукції</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Конкуренція торгових марок</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tabLst>
                          <a:tab pos="137160" algn="l"/>
                        </a:tabLst>
                      </a:pPr>
                      <a:r>
                        <a:rPr lang="uk-UA" sz="1600">
                          <a:effectLst/>
                          <a:latin typeface="Times New Roman" panose="02020603050405020304" pitchFamily="18" charset="0"/>
                          <a:cs typeface="Times New Roman" panose="02020603050405020304" pitchFamily="18" charset="0"/>
                        </a:rPr>
                        <a:t>Боротьба між підприємствами, які пропонують подібні продукти тим самим цільовим групам покупців за однаковими цінами</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391197">
                <a:tc vMerge="1">
                  <a:txBody>
                    <a:bodyPr/>
                    <a:lstStyle/>
                    <a:p>
                      <a:endParaRPr lang="uk-UA"/>
                    </a:p>
                  </a:txBody>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Галузева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Боротьба між підприємствами, які працюють в одній галузі</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475003">
                <a:tc vMerge="1">
                  <a:txBody>
                    <a:bodyPr/>
                    <a:lstStyle/>
                    <a:p>
                      <a:endParaRPr lang="uk-UA"/>
                    </a:p>
                  </a:txBody>
                  <a:tcPr/>
                </a:tc>
                <a:tc>
                  <a:txBody>
                    <a:bodyPr/>
                    <a:lstStyle/>
                    <a:p>
                      <a:pPr marL="228600" indent="228600" algn="just">
                        <a:lnSpc>
                          <a:spcPct val="100000"/>
                        </a:lnSpc>
                        <a:spcBef>
                          <a:spcPts val="300"/>
                        </a:spcBef>
                        <a:spcAft>
                          <a:spcPts val="300"/>
                        </a:spcAft>
                        <a:tabLst>
                          <a:tab pos="68580" algn="l"/>
                        </a:tabLst>
                      </a:pPr>
                      <a:r>
                        <a:rPr lang="uk-UA" sz="1600" dirty="0">
                          <a:effectLst/>
                          <a:latin typeface="Times New Roman" panose="02020603050405020304" pitchFamily="18" charset="0"/>
                          <a:cs typeface="Times New Roman" panose="02020603050405020304" pitchFamily="18" charset="0"/>
                        </a:rPr>
                        <a:t>Формальна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Боротьба між підприємствами, що пропонують продукцію з такими самими характеристиками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454869">
                <a:tc vMerge="1">
                  <a:txBody>
                    <a:bodyPr/>
                    <a:lstStyle/>
                    <a:p>
                      <a:endParaRPr lang="uk-UA"/>
                    </a:p>
                  </a:txBody>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Загальна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Боротьба між різними підприємствами, які працюють на тому самому ринку</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108" marR="41108" marT="0" marB="0" anchor="ctr">
                    <a:solidFill>
                      <a:schemeClr val="accent1">
                        <a:lumMod val="20000"/>
                        <a:lumOff val="80000"/>
                      </a:schemeClr>
                    </a:solidFill>
                  </a:tcPr>
                </a:tc>
              </a:tr>
              <a:tr h="227434">
                <a:tc rowSpan="5">
                  <a:txBody>
                    <a:bodyPr/>
                    <a:lstStyle/>
                    <a:p>
                      <a:pPr marL="228600" indent="228600">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3. Головні форми виявлення</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Цінова пряма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Безпосереднє зниження цін</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r>
              <a:tr h="454869">
                <a:tc vMerge="1">
                  <a:txBody>
                    <a:bodyPr/>
                    <a:lstStyle/>
                    <a:p>
                      <a:endParaRPr lang="uk-UA"/>
                    </a:p>
                  </a:txBody>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Цінова непряма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Виведення на ринок нових товарів за цінами попередніх, тобто менш ефективних</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r>
              <a:tr h="454869">
                <a:tc vMerge="1">
                  <a:txBody>
                    <a:bodyPr/>
                    <a:lstStyle/>
                    <a:p>
                      <a:endParaRPr lang="uk-UA"/>
                    </a:p>
                  </a:txBody>
                  <a:tcPr/>
                </a:tc>
                <a:tc>
                  <a:txBody>
                    <a:bodyPr/>
                    <a:lstStyle/>
                    <a:p>
                      <a:pPr marL="228600" indent="228600">
                        <a:lnSpc>
                          <a:spcPct val="100000"/>
                        </a:lnSpc>
                        <a:spcBef>
                          <a:spcPts val="300"/>
                        </a:spcBef>
                        <a:spcAft>
                          <a:spcPts val="300"/>
                        </a:spcAft>
                      </a:pPr>
                      <a:r>
                        <a:rPr lang="uk-UA" sz="1600">
                          <a:effectLst/>
                          <a:latin typeface="Times New Roman" panose="02020603050405020304" pitchFamily="18" charset="0"/>
                          <a:cs typeface="Times New Roman" panose="02020603050405020304" pitchFamily="18" charset="0"/>
                        </a:rPr>
                        <a:t>Товарна функціо-</a:t>
                      </a:r>
                      <a:br>
                        <a:rPr lang="uk-UA" sz="1600">
                          <a:effectLst/>
                          <a:latin typeface="Times New Roman" panose="02020603050405020304" pitchFamily="18" charset="0"/>
                          <a:cs typeface="Times New Roman" panose="02020603050405020304" pitchFamily="18" charset="0"/>
                        </a:rPr>
                      </a:br>
                      <a:r>
                        <a:rPr lang="uk-UA" sz="1600">
                          <a:effectLst/>
                          <a:latin typeface="Times New Roman" panose="02020603050405020304" pitchFamily="18" charset="0"/>
                          <a:cs typeface="Times New Roman" panose="02020603050405020304" pitchFamily="18" charset="0"/>
                        </a:rPr>
                        <a:t>нальна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Конкурування різних товарів, що задовольняють однакові потреби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r>
              <a:tr h="586796">
                <a:tc vMerge="1">
                  <a:txBody>
                    <a:bodyPr/>
                    <a:lstStyle/>
                    <a:p>
                      <a:endParaRPr lang="uk-UA"/>
                    </a:p>
                  </a:txBody>
                  <a:tcPr/>
                </a:tc>
                <a:tc>
                  <a:txBody>
                    <a:bodyPr/>
                    <a:lstStyle/>
                    <a:p>
                      <a:pPr marL="228600" indent="228600" algn="just">
                        <a:lnSpc>
                          <a:spcPct val="100000"/>
                        </a:lnSpc>
                        <a:spcBef>
                          <a:spcPts val="300"/>
                        </a:spcBef>
                        <a:spcAft>
                          <a:spcPts val="300"/>
                        </a:spcAft>
                        <a:tabLst>
                          <a:tab pos="68580" algn="l"/>
                        </a:tabLst>
                      </a:pPr>
                      <a:r>
                        <a:rPr lang="uk-UA" sz="1600" dirty="0">
                          <a:effectLst/>
                          <a:latin typeface="Times New Roman" panose="02020603050405020304" pitchFamily="18" charset="0"/>
                          <a:cs typeface="Times New Roman" panose="02020603050405020304" pitchFamily="18" charset="0"/>
                        </a:rPr>
                        <a:t>Товарна видова</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dirty="0">
                          <a:effectLst/>
                          <a:latin typeface="Times New Roman" panose="02020603050405020304" pitchFamily="18" charset="0"/>
                          <a:cs typeface="Times New Roman" panose="02020603050405020304" pitchFamily="18" charset="0"/>
                        </a:rPr>
                        <a:t>Конкурування товарів, що різняться за певним суттєвим параметром, але призначені для задоволення однакових потреб</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r>
              <a:tr h="232758">
                <a:tc vMerge="1">
                  <a:txBody>
                    <a:bodyPr/>
                    <a:lstStyle/>
                    <a:p>
                      <a:endParaRPr lang="uk-UA"/>
                    </a:p>
                  </a:txBody>
                  <a:tcPr/>
                </a:tc>
                <a:tc>
                  <a:txBody>
                    <a:bodyPr/>
                    <a:lstStyle/>
                    <a:p>
                      <a:pPr marL="228600" indent="228600" algn="just">
                        <a:lnSpc>
                          <a:spcPct val="100000"/>
                        </a:lnSpc>
                        <a:spcBef>
                          <a:spcPts val="300"/>
                        </a:spcBef>
                        <a:spcAft>
                          <a:spcPts val="300"/>
                        </a:spcAft>
                      </a:pPr>
                      <a:r>
                        <a:rPr lang="uk-UA" sz="1600" spc="-20">
                          <a:effectLst/>
                          <a:latin typeface="Times New Roman" panose="02020603050405020304" pitchFamily="18" charset="0"/>
                          <a:cs typeface="Times New Roman" panose="02020603050405020304" pitchFamily="18" charset="0"/>
                        </a:rPr>
                        <a:t>Товарна предметна</a:t>
                      </a:r>
                      <a:endParaRPr lang="uk-UA"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c>
                  <a:txBody>
                    <a:bodyPr/>
                    <a:lstStyle/>
                    <a:p>
                      <a:pPr marL="228600" indent="228600" algn="just">
                        <a:lnSpc>
                          <a:spcPct val="100000"/>
                        </a:lnSpc>
                        <a:spcBef>
                          <a:spcPts val="300"/>
                        </a:spcBef>
                        <a:spcAft>
                          <a:spcPts val="300"/>
                        </a:spcAft>
                      </a:pPr>
                      <a:r>
                        <a:rPr lang="uk-UA" sz="1600" spc="-10" dirty="0">
                          <a:effectLst/>
                          <a:latin typeface="Times New Roman" panose="02020603050405020304" pitchFamily="18" charset="0"/>
                          <a:cs typeface="Times New Roman" panose="02020603050405020304" pitchFamily="18" charset="0"/>
                        </a:rPr>
                        <a:t>Конкуренція між ідентичними товарами</a:t>
                      </a:r>
                      <a:endParaRPr lang="uk-UA"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2231" marR="52231"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18662427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25642" y="315310"/>
            <a:ext cx="11009310" cy="3105807"/>
          </a:xfrm>
          <a:solidFill>
            <a:schemeClr val="bg1">
              <a:alpha val="59000"/>
            </a:schemeClr>
          </a:solidFill>
        </p:spPr>
        <p:txBody>
          <a:bodyPr>
            <a:noAutofit/>
          </a:bodyPr>
          <a:lstStyle/>
          <a:p>
            <a:pPr algn="just"/>
            <a:r>
              <a:rPr lang="uk-UA" sz="1600" dirty="0" smtClean="0">
                <a:latin typeface="Times New Roman" panose="02020603050405020304" pitchFamily="18" charset="0"/>
                <a:cs typeface="Times New Roman" panose="02020603050405020304" pitchFamily="18" charset="0"/>
              </a:rPr>
              <a:t>Згідно з теорією М. </a:t>
            </a:r>
            <a:r>
              <a:rPr lang="uk-UA" sz="1600" dirty="0" err="1" smtClean="0">
                <a:latin typeface="Times New Roman" panose="02020603050405020304" pitchFamily="18" charset="0"/>
                <a:cs typeface="Times New Roman" panose="02020603050405020304" pitchFamily="18" charset="0"/>
              </a:rPr>
              <a:t>Портера</a:t>
            </a:r>
            <a:r>
              <a:rPr lang="uk-UA" sz="1600" dirty="0" smtClean="0">
                <a:latin typeface="Times New Roman" panose="02020603050405020304" pitchFamily="18" charset="0"/>
                <a:cs typeface="Times New Roman" panose="02020603050405020304" pitchFamily="18" charset="0"/>
              </a:rPr>
              <a:t> аналіз конкурентного середовища доцільно проводити через вивчення дії п’ятьох його сил:</a:t>
            </a:r>
          </a:p>
          <a:p>
            <a:pPr lvl="0" algn="just"/>
            <a:r>
              <a:rPr lang="uk-UA" sz="1600" b="1" dirty="0" smtClean="0">
                <a:latin typeface="Times New Roman" panose="02020603050405020304" pitchFamily="18" charset="0"/>
                <a:cs typeface="Times New Roman" panose="02020603050405020304" pitchFamily="18" charset="0"/>
              </a:rPr>
              <a:t>потенційних конкурентів </a:t>
            </a:r>
            <a:r>
              <a:rPr lang="uk-UA" sz="1600" dirty="0" smtClean="0">
                <a:latin typeface="Times New Roman" panose="02020603050405020304" pitchFamily="18" charset="0"/>
                <a:cs typeface="Times New Roman" panose="02020603050405020304" pitchFamily="18" charset="0"/>
              </a:rPr>
              <a:t>— підприємців, які можуть з’явитись на даному ринку і розпочати боротьбу за споживачів із діючими тут підприємствами;</a:t>
            </a:r>
          </a:p>
          <a:p>
            <a:pPr lvl="0" algn="just" fontAlgn="base"/>
            <a:r>
              <a:rPr lang="uk-UA" sz="1600" b="1" dirty="0" smtClean="0">
                <a:latin typeface="Times New Roman" panose="02020603050405020304" pitchFamily="18" charset="0"/>
                <a:cs typeface="Times New Roman" panose="02020603050405020304" pitchFamily="18" charset="0"/>
              </a:rPr>
              <a:t>постачальників </a:t>
            </a:r>
            <a:r>
              <a:rPr lang="uk-UA" sz="1600" dirty="0" smtClean="0">
                <a:latin typeface="Times New Roman" panose="02020603050405020304" pitchFamily="18" charset="0"/>
                <a:cs typeface="Times New Roman" panose="02020603050405020304" pitchFamily="18" charset="0"/>
              </a:rPr>
              <a:t>— підприємств, що продають підприємствам-споживачам продукцію промислово-технічного призначення, необхідну для виробництва продукції цими споживачами;</a:t>
            </a:r>
          </a:p>
          <a:p>
            <a:pPr lvl="0" algn="just" fontAlgn="base"/>
            <a:r>
              <a:rPr lang="uk-UA" sz="1600" b="1" dirty="0" smtClean="0">
                <a:latin typeface="Times New Roman" panose="02020603050405020304" pitchFamily="18" charset="0"/>
                <a:cs typeface="Times New Roman" panose="02020603050405020304" pitchFamily="18" charset="0"/>
              </a:rPr>
              <a:t>покупців</a:t>
            </a:r>
            <a:r>
              <a:rPr lang="uk-UA" sz="1600" dirty="0" smtClean="0">
                <a:latin typeface="Times New Roman" panose="02020603050405020304" pitchFamily="18" charset="0"/>
                <a:cs typeface="Times New Roman" panose="02020603050405020304" pitchFamily="18" charset="0"/>
              </a:rPr>
              <a:t> — підприємств і кінцевих споживачів, які виявляють інтерес до придбання товарів (послуг);</a:t>
            </a:r>
          </a:p>
          <a:p>
            <a:pPr lvl="0" algn="just" fontAlgn="base"/>
            <a:r>
              <a:rPr lang="uk-UA" sz="1600" b="1" dirty="0" smtClean="0">
                <a:latin typeface="Times New Roman" panose="02020603050405020304" pitchFamily="18" charset="0"/>
                <a:cs typeface="Times New Roman" panose="02020603050405020304" pitchFamily="18" charset="0"/>
              </a:rPr>
              <a:t>товарів-субститутів</a:t>
            </a:r>
            <a:r>
              <a:rPr lang="uk-UA" sz="1600" dirty="0" smtClean="0">
                <a:latin typeface="Times New Roman" panose="02020603050405020304" pitchFamily="18" charset="0"/>
                <a:cs typeface="Times New Roman" panose="02020603050405020304" pitchFamily="18" charset="0"/>
              </a:rPr>
              <a:t> — продукції інших галузей, яка може замінити товари підприємства, оскільки виконує ті самі функції для тих самих груп споживачів;</a:t>
            </a:r>
          </a:p>
          <a:p>
            <a:pPr algn="just"/>
            <a:r>
              <a:rPr lang="uk-UA" sz="1600" b="1" dirty="0" smtClean="0">
                <a:latin typeface="Times New Roman" panose="02020603050405020304" pitchFamily="18" charset="0"/>
                <a:cs typeface="Times New Roman" panose="02020603050405020304" pitchFamily="18" charset="0"/>
              </a:rPr>
              <a:t>конкуренцію в галузі </a:t>
            </a:r>
            <a:r>
              <a:rPr lang="uk-UA" sz="1600" dirty="0" smtClean="0">
                <a:latin typeface="Times New Roman" panose="02020603050405020304" pitchFamily="18" charset="0"/>
                <a:cs typeface="Times New Roman" panose="02020603050405020304" pitchFamily="18" charset="0"/>
              </a:rPr>
              <a:t>— наявну на даному ринку загальну конкурентну ситуацію, що визначається кількістю підприємств-конкурентів, співвідношенням їхніх сил тощо.</a:t>
            </a:r>
            <a:endParaRPr lang="uk-UA" sz="16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625642" y="396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3529918998"/>
              </p:ext>
            </p:extLst>
          </p:nvPr>
        </p:nvGraphicFramePr>
        <p:xfrm>
          <a:off x="2197768" y="3465095"/>
          <a:ext cx="8758989" cy="3392905"/>
        </p:xfrm>
        <a:graphic>
          <a:graphicData uri="http://schemas.openxmlformats.org/presentationml/2006/ole">
            <mc:AlternateContent xmlns:mc="http://schemas.openxmlformats.org/markup-compatibility/2006">
              <mc:Choice xmlns:v="urn:schemas-microsoft-com:vml" Requires="v">
                <p:oleObj spid="_x0000_s16397" name="Picture" r:id="rId3" imgW="3933444" imgH="2115312" progId="Word.Picture.8">
                  <p:embed/>
                </p:oleObj>
              </mc:Choice>
              <mc:Fallback>
                <p:oleObj name="Picture" r:id="rId3" imgW="3933444" imgH="211531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7768" y="3465095"/>
                        <a:ext cx="8758989" cy="3392905"/>
                      </a:xfrm>
                      <a:prstGeom prst="rect">
                        <a:avLst/>
                      </a:prstGeom>
                      <a:noFill/>
                    </p:spPr>
                  </p:pic>
                </p:oleObj>
              </mc:Fallback>
            </mc:AlternateContent>
          </a:graphicData>
        </a:graphic>
      </p:graphicFrame>
    </p:spTree>
    <p:extLst>
      <p:ext uri="{BB962C8B-B14F-4D97-AF65-F5344CB8AC3E}">
        <p14:creationId xmlns:p14="http://schemas.microsoft.com/office/powerpoint/2010/main" val="5771012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29255" y="0"/>
            <a:ext cx="9973768" cy="961697"/>
          </a:xfrm>
        </p:spPr>
        <p:txBody>
          <a:bodyPr>
            <a:normAutofit/>
          </a:bodyPr>
          <a:lstStyle/>
          <a:p>
            <a:pPr marL="0" indent="0">
              <a:buNone/>
            </a:pPr>
            <a:r>
              <a:rPr lang="ru-RU" b="1" dirty="0" err="1">
                <a:latin typeface="Times New Roman" panose="02020603050405020304" pitchFamily="18" charset="0"/>
                <a:cs typeface="Times New Roman" panose="02020603050405020304" pitchFamily="18" charset="0"/>
              </a:rPr>
              <a:t>Аналіз</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конкурентів</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підприємства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включає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оцінку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їхніх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силь­них</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слабких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сторін</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також</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реакції</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дії</a:t>
            </a:r>
            <a:r>
              <a:rPr lang="ru-RU" dirty="0">
                <a:latin typeface="Times New Roman" panose="02020603050405020304" pitchFamily="18" charset="0"/>
                <a:cs typeface="Times New Roman" panose="02020603050405020304" pitchFamily="18" charset="0"/>
              </a:rPr>
              <a:t> конкурента </a:t>
            </a:r>
            <a:r>
              <a:rPr lang="ru-RU"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3844861" y="3810001"/>
            <a:ext cx="2822194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2008723239"/>
              </p:ext>
            </p:extLst>
          </p:nvPr>
        </p:nvGraphicFramePr>
        <p:xfrm>
          <a:off x="1939158" y="1235244"/>
          <a:ext cx="9017875" cy="5449594"/>
        </p:xfrm>
        <a:graphic>
          <a:graphicData uri="http://schemas.openxmlformats.org/presentationml/2006/ole">
            <mc:AlternateContent xmlns:mc="http://schemas.openxmlformats.org/markup-compatibility/2006">
              <mc:Choice xmlns:v="urn:schemas-microsoft-com:vml" Requires="v">
                <p:oleObj spid="_x0000_s17420" name="Picture" r:id="rId3" imgW="4019400" imgH="2924280" progId="Word.Picture.8">
                  <p:embed/>
                </p:oleObj>
              </mc:Choice>
              <mc:Fallback>
                <p:oleObj name="Picture" r:id="rId3" imgW="4019400" imgH="2924280" progId="Word.Picture.8">
                  <p:embed/>
                  <p:pic>
                    <p:nvPicPr>
                      <p:cNvPr id="0" name="Object 1"/>
                      <p:cNvPicPr>
                        <a:picLocks noChangeAspect="1" noChangeArrowheads="1"/>
                      </p:cNvPicPr>
                      <p:nvPr/>
                    </p:nvPicPr>
                    <p:blipFill>
                      <a:blip r:embed="rId4"/>
                      <a:srcRect/>
                      <a:stretch>
                        <a:fillRect/>
                      </a:stretch>
                    </p:blipFill>
                    <p:spPr bwMode="auto">
                      <a:xfrm>
                        <a:off x="1939158" y="1235244"/>
                        <a:ext cx="9017875" cy="5449594"/>
                      </a:xfrm>
                      <a:prstGeom prst="rect">
                        <a:avLst/>
                      </a:prstGeom>
                      <a:noFill/>
                    </p:spPr>
                  </p:pic>
                </p:oleObj>
              </mc:Fallback>
            </mc:AlternateContent>
          </a:graphicData>
        </a:graphic>
      </p:graphicFrame>
    </p:spTree>
    <p:extLst>
      <p:ext uri="{BB962C8B-B14F-4D97-AF65-F5344CB8AC3E}">
        <p14:creationId xmlns:p14="http://schemas.microsoft.com/office/powerpoint/2010/main" val="9357282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2192000" cy="1292771"/>
          </a:xfrm>
          <a:solidFill>
            <a:schemeClr val="bg1"/>
          </a:solidFill>
        </p:spPr>
        <p:txBody>
          <a:bodyPr>
            <a:noAutofit/>
          </a:bodyPr>
          <a:lstStyle/>
          <a:p>
            <a:r>
              <a:rPr lang="uk-UA" sz="3200" b="1" cap="all" dirty="0" smtClean="0">
                <a:latin typeface="Times New Roman" panose="02020603050405020304" pitchFamily="18" charset="0"/>
                <a:cs typeface="Times New Roman" panose="02020603050405020304" pitchFamily="18" charset="0"/>
              </a:rPr>
              <a:t>5</a:t>
            </a:r>
            <a:r>
              <a:rPr lang="uk-UA" sz="3200" b="1" cap="all" dirty="0">
                <a:latin typeface="Times New Roman" panose="02020603050405020304" pitchFamily="18" charset="0"/>
                <a:cs typeface="Times New Roman" panose="02020603050405020304" pitchFamily="18" charset="0"/>
              </a:rPr>
              <a:t>. Маркетингові дослідження </a:t>
            </a:r>
            <a:br>
              <a:rPr lang="uk-UA" sz="3200" b="1" cap="all" dirty="0">
                <a:latin typeface="Times New Roman" panose="02020603050405020304" pitchFamily="18" charset="0"/>
                <a:cs typeface="Times New Roman" panose="02020603050405020304" pitchFamily="18" charset="0"/>
              </a:rPr>
            </a:br>
            <a:r>
              <a:rPr lang="uk-UA" sz="3200" b="1" cap="all" dirty="0">
                <a:latin typeface="Times New Roman" panose="02020603050405020304" pitchFamily="18" charset="0"/>
                <a:cs typeface="Times New Roman" panose="02020603050405020304" pitchFamily="18" charset="0"/>
              </a:rPr>
              <a:t>підприємства</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04497" y="1652337"/>
            <a:ext cx="10998526" cy="4748463"/>
          </a:xfrm>
          <a:solidFill>
            <a:schemeClr val="lt1">
              <a:alpha val="55000"/>
            </a:schemeClr>
          </a:solidFill>
        </p:spPr>
        <p:txBody>
          <a:bodyPr>
            <a:normAutofit/>
          </a:bodyPr>
          <a:lstStyle/>
          <a:p>
            <a:pPr marL="0" indent="0" algn="just">
              <a:buNone/>
            </a:pPr>
            <a:r>
              <a:rPr lang="en-US" dirty="0" smtClean="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Маркетингові </a:t>
            </a:r>
            <a:r>
              <a:rPr lang="uk-UA" dirty="0">
                <a:latin typeface="Times New Roman" panose="02020603050405020304" pitchFamily="18" charset="0"/>
                <a:cs typeface="Times New Roman" panose="02020603050405020304" pitchFamily="18" charset="0"/>
              </a:rPr>
              <a:t>дослідження підприємства </a:t>
            </a:r>
            <a:r>
              <a:rPr lang="uk-UA" dirty="0" smtClean="0">
                <a:latin typeface="Times New Roman" panose="02020603050405020304" pitchFamily="18" charset="0"/>
                <a:cs typeface="Times New Roman" panose="02020603050405020304" pitchFamily="18" charset="0"/>
              </a:rPr>
              <a:t>пров</a:t>
            </a:r>
            <a:r>
              <a:rPr lang="uk-UA" dirty="0">
                <a:latin typeface="Times New Roman" panose="02020603050405020304" pitchFamily="18" charset="0"/>
                <a:cs typeface="Times New Roman" panose="02020603050405020304" pitchFamily="18" charset="0"/>
              </a:rPr>
              <a:t>о</a:t>
            </a:r>
            <a:r>
              <a:rPr lang="uk-UA" dirty="0" smtClean="0">
                <a:latin typeface="Times New Roman" panose="02020603050405020304" pitchFamily="18" charset="0"/>
                <a:cs typeface="Times New Roman" panose="02020603050405020304" pitchFamily="18" charset="0"/>
              </a:rPr>
              <a:t>дять</a:t>
            </a:r>
            <a:r>
              <a:rPr lang="uk-UA" dirty="0">
                <a:latin typeface="Times New Roman" panose="02020603050405020304" pitchFamily="18" charset="0"/>
                <a:cs typeface="Times New Roman" panose="02020603050405020304" pitchFamily="18" charset="0"/>
              </a:rPr>
              <a:t>, як правило, для визначення рівня власної </a:t>
            </a:r>
            <a:r>
              <a:rPr lang="uk-UA" b="1" dirty="0">
                <a:latin typeface="Times New Roman" panose="02020603050405020304" pitchFamily="18" charset="0"/>
                <a:cs typeface="Times New Roman" panose="02020603050405020304" pitchFamily="18" charset="0"/>
              </a:rPr>
              <a:t>конкурентоспроможності.</a:t>
            </a:r>
          </a:p>
          <a:p>
            <a:pPr algn="just"/>
            <a:r>
              <a:rPr lang="uk-UA" b="1" dirty="0" smtClean="0">
                <a:latin typeface="Times New Roman" panose="02020603050405020304" pitchFamily="18" charset="0"/>
                <a:cs typeface="Times New Roman" panose="02020603050405020304" pitchFamily="18" charset="0"/>
              </a:rPr>
              <a:t>КОНКУРЕНТОСПРОМОЖНІСТЬ ПІДПРИЄМСТВА</a:t>
            </a:r>
            <a:r>
              <a:rPr lang="uk-UA" dirty="0" smtClean="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це його здатність посісти відповідну позицію на конкретному ринку. </a:t>
            </a:r>
            <a:r>
              <a:rPr lang="uk-UA" dirty="0" err="1" smtClean="0">
                <a:latin typeface="Times New Roman" panose="02020603050405020304" pitchFamily="18" charset="0"/>
                <a:cs typeface="Times New Roman" panose="02020603050405020304" pitchFamily="18" charset="0"/>
              </a:rPr>
              <a:t>Найоб’єктивнішим</a:t>
            </a:r>
            <a:r>
              <a:rPr lang="uk-UA" dirty="0">
                <a:latin typeface="Times New Roman" panose="02020603050405020304" pitchFamily="18" charset="0"/>
                <a:cs typeface="Times New Roman" panose="02020603050405020304" pitchFamily="18" charset="0"/>
              </a:rPr>
              <a:t>, з погляду маркетингу, є встановлення конкурентоспроможності підприємства на підставі його реальних конкурентних переваг. Згідно з таким підходом оцінка конкурентоспроможності підприємства — це порівняння його характеристик, властивостей чи марок товарів, що ним продукуються, із аналогічними показниками пріоритетних конкурентів (тобто з найліпшими позиціями на даному ринку) для визначення того, що забезпечує підприємству переваги над конкурентами в конкретній сфері чи навіть у кількох сферах діяльності.</a:t>
            </a:r>
          </a:p>
        </p:txBody>
      </p:sp>
    </p:spTree>
    <p:extLst>
      <p:ext uri="{BB962C8B-B14F-4D97-AF65-F5344CB8AC3E}">
        <p14:creationId xmlns:p14="http://schemas.microsoft.com/office/powerpoint/2010/main" val="2506100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34206" y="567559"/>
            <a:ext cx="9317421" cy="5675587"/>
          </a:xfrm>
          <a:solidFill>
            <a:schemeClr val="lt1">
              <a:alpha val="54000"/>
            </a:schemeClr>
          </a:solidFill>
        </p:spPr>
        <p:txBody>
          <a:bodyPr>
            <a:normAutofit/>
          </a:bodyPr>
          <a:lstStyle/>
          <a:p>
            <a:pPr marL="0" indent="0">
              <a:buNone/>
            </a:pPr>
            <a:r>
              <a:rPr lang="uk-UA" dirty="0" smtClean="0">
                <a:latin typeface="Times New Roman" panose="02020603050405020304" pitchFamily="18" charset="0"/>
                <a:cs typeface="Times New Roman" panose="02020603050405020304" pitchFamily="18" charset="0"/>
              </a:rPr>
              <a:t>	Існують </a:t>
            </a:r>
            <a:r>
              <a:rPr lang="uk-UA" dirty="0">
                <a:latin typeface="Times New Roman" panose="02020603050405020304" pitchFamily="18" charset="0"/>
                <a:cs typeface="Times New Roman" panose="02020603050405020304" pitchFamily="18" charset="0"/>
              </a:rPr>
              <a:t>зовнішні і внутрішні конкурентні переваги:</a:t>
            </a:r>
          </a:p>
          <a:p>
            <a:r>
              <a:rPr lang="uk-UA" dirty="0">
                <a:latin typeface="Times New Roman" panose="02020603050405020304" pitchFamily="18" charset="0"/>
                <a:cs typeface="Times New Roman" panose="02020603050405020304" pitchFamily="18" charset="0"/>
              </a:rPr>
              <a:t>а) </a:t>
            </a:r>
            <a:r>
              <a:rPr lang="uk-UA" b="1" dirty="0">
                <a:latin typeface="Times New Roman" panose="02020603050405020304" pitchFamily="18" charset="0"/>
                <a:cs typeface="Times New Roman" panose="02020603050405020304" pitchFamily="18" charset="0"/>
              </a:rPr>
              <a:t>зовнішні</a:t>
            </a:r>
            <a:r>
              <a:rPr lang="uk-UA" dirty="0">
                <a:latin typeface="Times New Roman" panose="02020603050405020304" pitchFamily="18" charset="0"/>
                <a:cs typeface="Times New Roman" panose="02020603050405020304" pitchFamily="18" charset="0"/>
              </a:rPr>
              <a:t> базуються на відмінних якостях товару, що стають цінністю для покупців через те, що зменшують їхні витрати або підвищують ефективність їхньої діяльності. Така перевага збільшує «ринкову силу» підприємства, бо вона може примусити ринок погодитись навіть на вищу ціну продажу, ніж у конкурентів;</a:t>
            </a:r>
          </a:p>
          <a:p>
            <a:r>
              <a:rPr lang="uk-UA" dirty="0">
                <a:latin typeface="Times New Roman" panose="02020603050405020304" pitchFamily="18" charset="0"/>
                <a:cs typeface="Times New Roman" panose="02020603050405020304" pitchFamily="18" charset="0"/>
              </a:rPr>
              <a:t>б) </a:t>
            </a:r>
            <a:r>
              <a:rPr lang="uk-UA" b="1" dirty="0">
                <a:latin typeface="Times New Roman" panose="02020603050405020304" pitchFamily="18" charset="0"/>
                <a:cs typeface="Times New Roman" panose="02020603050405020304" pitchFamily="18" charset="0"/>
              </a:rPr>
              <a:t>внутрішні </a:t>
            </a:r>
            <a:r>
              <a:rPr lang="uk-UA" dirty="0">
                <a:latin typeface="Times New Roman" panose="02020603050405020304" pitchFamily="18" charset="0"/>
                <a:cs typeface="Times New Roman" panose="02020603050405020304" pitchFamily="18" charset="0"/>
              </a:rPr>
              <a:t>полягають у скороченні витрат чи налагодженні ефективнішої системи управління, ніж у конкурентів, що дає змогу виробнику знизити собівартість товарів, а отже, і ціни, здобуваючи в такий спосіб пріоритет на ринку.</a:t>
            </a: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3729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8014"/>
            <a:ext cx="12191999" cy="740979"/>
          </a:xfrm>
          <a:solidFill>
            <a:schemeClr val="bg1"/>
          </a:solidFill>
        </p:spPr>
        <p:txBody>
          <a:bodyPr>
            <a:noAutofit/>
          </a:bodyPr>
          <a:lstStyle/>
          <a:p>
            <a:r>
              <a:rPr lang="uk-UA" sz="3200" b="1" dirty="0" smtClean="0">
                <a:latin typeface="Times New Roman" panose="02020603050405020304" pitchFamily="18" charset="0"/>
                <a:cs typeface="Times New Roman" panose="02020603050405020304" pitchFamily="18" charset="0"/>
              </a:rPr>
              <a:t/>
            </a:r>
            <a:br>
              <a:rPr lang="uk-UA" sz="3200" b="1" dirty="0" smtClean="0">
                <a:latin typeface="Times New Roman" panose="02020603050405020304" pitchFamily="18" charset="0"/>
                <a:cs typeface="Times New Roman" panose="02020603050405020304" pitchFamily="18" charset="0"/>
              </a:rPr>
            </a:br>
            <a:r>
              <a:rPr lang="uk-UA" sz="3200" b="1" dirty="0" smtClean="0">
                <a:latin typeface="Times New Roman" panose="02020603050405020304" pitchFamily="18" charset="0"/>
                <a:cs typeface="Times New Roman" panose="02020603050405020304" pitchFamily="18" charset="0"/>
              </a:rPr>
              <a:t>Типи </a:t>
            </a:r>
            <a:r>
              <a:rPr lang="uk-UA" sz="3200" b="1" dirty="0">
                <a:latin typeface="Times New Roman" panose="02020603050405020304" pitchFamily="18" charset="0"/>
                <a:cs typeface="Times New Roman" panose="02020603050405020304" pitchFamily="18" charset="0"/>
              </a:rPr>
              <a:t>конкурентних переваг і стратегії підприємства</a:t>
            </a:r>
            <a:r>
              <a:rPr lang="uk-UA" sz="3200" dirty="0">
                <a:latin typeface="Times New Roman" panose="02020603050405020304" pitchFamily="18" charset="0"/>
                <a:cs typeface="Times New Roman" panose="02020603050405020304" pitchFamily="18" charset="0"/>
              </a:rPr>
              <a:t/>
            </a:r>
            <a:br>
              <a:rPr lang="uk-UA"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9580393" y="4019550"/>
            <a:ext cx="3917351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4245913299"/>
              </p:ext>
            </p:extLst>
          </p:nvPr>
        </p:nvGraphicFramePr>
        <p:xfrm>
          <a:off x="2569778" y="1127923"/>
          <a:ext cx="7693573" cy="5498599"/>
        </p:xfrm>
        <a:graphic>
          <a:graphicData uri="http://schemas.openxmlformats.org/presentationml/2006/ole">
            <mc:AlternateContent xmlns:mc="http://schemas.openxmlformats.org/markup-compatibility/2006">
              <mc:Choice xmlns:v="urn:schemas-microsoft-com:vml" Requires="v">
                <p:oleObj spid="_x0000_s18444" name="Picture" r:id="rId3" imgW="2638044" imgH="1810512" progId="Word.Picture.8">
                  <p:embed/>
                </p:oleObj>
              </mc:Choice>
              <mc:Fallback>
                <p:oleObj name="Picture" r:id="rId3" imgW="2638044" imgH="181051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69778" y="1127923"/>
                        <a:ext cx="7693573" cy="5498599"/>
                      </a:xfrm>
                      <a:prstGeom prst="rect">
                        <a:avLst/>
                      </a:prstGeom>
                      <a:noFill/>
                    </p:spPr>
                  </p:pic>
                </p:oleObj>
              </mc:Fallback>
            </mc:AlternateContent>
          </a:graphicData>
        </a:graphic>
      </p:graphicFrame>
    </p:spTree>
    <p:extLst>
      <p:ext uri="{BB962C8B-B14F-4D97-AF65-F5344CB8AC3E}">
        <p14:creationId xmlns:p14="http://schemas.microsoft.com/office/powerpoint/2010/main" val="19181282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84311" y="740979"/>
            <a:ext cx="9677676" cy="5772115"/>
          </a:xfrm>
          <a:solidFill>
            <a:schemeClr val="lt1">
              <a:alpha val="51000"/>
            </a:schemeClr>
          </a:solidFill>
        </p:spPr>
        <p:txBody>
          <a:bodyPr>
            <a:normAutofit fontScale="92500" lnSpcReduction="20000"/>
          </a:bodyPr>
          <a:lstStyle/>
          <a:p>
            <a:pPr marL="0" indent="0" algn="just">
              <a:buNone/>
            </a:pPr>
            <a:r>
              <a:rPr lang="uk-UA" sz="2600" dirty="0" smtClean="0">
                <a:latin typeface="Times New Roman" panose="02020603050405020304" pitchFamily="18" charset="0"/>
                <a:cs typeface="Times New Roman" panose="02020603050405020304" pitchFamily="18" charset="0"/>
              </a:rPr>
              <a:t>	Оцінити </a:t>
            </a:r>
            <a:r>
              <a:rPr lang="uk-UA" sz="2600" dirty="0">
                <a:latin typeface="Times New Roman" panose="02020603050405020304" pitchFamily="18" charset="0"/>
                <a:cs typeface="Times New Roman" panose="02020603050405020304" pitchFamily="18" charset="0"/>
              </a:rPr>
              <a:t>конкурентоспроможність підприємства можна також, аналізуючи його сильні і слабкі сторони та порівнюючи отримані дані з даними підприємства-конкурента. Під час аналізу необхідно отримати відповіді на такі запитання:</a:t>
            </a:r>
          </a:p>
          <a:p>
            <a:pPr lvl="0" algn="just" fontAlgn="base"/>
            <a:r>
              <a:rPr lang="uk-UA" sz="2600" dirty="0">
                <a:latin typeface="Times New Roman" panose="02020603050405020304" pitchFamily="18" charset="0"/>
                <a:cs typeface="Times New Roman" panose="02020603050405020304" pitchFamily="18" charset="0"/>
              </a:rPr>
              <a:t>плани конкурентів стосовно зміни частки ринку, підвищення рентабельності виробництва, збільшення обсягів продажу;</a:t>
            </a:r>
          </a:p>
          <a:p>
            <a:pPr lvl="0" algn="just" fontAlgn="base"/>
            <a:r>
              <a:rPr lang="uk-UA" sz="2600" dirty="0">
                <a:latin typeface="Times New Roman" panose="02020603050405020304" pitchFamily="18" charset="0"/>
                <a:cs typeface="Times New Roman" panose="02020603050405020304" pitchFamily="18" charset="0"/>
              </a:rPr>
              <a:t>якої ринкової стратегії дотримуються конкуренти зараз;</a:t>
            </a:r>
          </a:p>
          <a:p>
            <a:pPr lvl="0" algn="just" fontAlgn="base"/>
            <a:r>
              <a:rPr lang="uk-UA" sz="2600" dirty="0">
                <a:latin typeface="Times New Roman" panose="02020603050405020304" pitchFamily="18" charset="0"/>
                <a:cs typeface="Times New Roman" panose="02020603050405020304" pitchFamily="18" charset="0"/>
              </a:rPr>
              <a:t>за допомогою яких засобів конкуренти забезпечують реалізацію своїх стратегій;</a:t>
            </a:r>
          </a:p>
          <a:p>
            <a:pPr lvl="0" algn="just" fontAlgn="base"/>
            <a:r>
              <a:rPr lang="uk-UA" sz="2600" dirty="0">
                <a:latin typeface="Times New Roman" panose="02020603050405020304" pitchFamily="18" charset="0"/>
                <a:cs typeface="Times New Roman" panose="02020603050405020304" pitchFamily="18" charset="0"/>
              </a:rPr>
              <a:t>сильні і слабкі сторони конкурентів;</a:t>
            </a:r>
          </a:p>
          <a:p>
            <a:pPr lvl="0" algn="just" fontAlgn="base"/>
            <a:r>
              <a:rPr lang="uk-UA" sz="2600" dirty="0">
                <a:latin typeface="Times New Roman" panose="02020603050405020304" pitchFamily="18" charset="0"/>
                <a:cs typeface="Times New Roman" panose="02020603050405020304" pitchFamily="18" charset="0"/>
              </a:rPr>
              <a:t>яких дій варто чекати в майбутньому від нинішніх та можливих конкурентів.</a:t>
            </a:r>
          </a:p>
          <a:p>
            <a:pPr marL="0" indent="0" algn="just">
              <a:buNone/>
            </a:pPr>
            <a:r>
              <a:rPr lang="uk-UA" sz="2600" b="1" dirty="0" smtClean="0">
                <a:latin typeface="Times New Roman" panose="02020603050405020304" pitchFamily="18" charset="0"/>
                <a:cs typeface="Times New Roman" panose="02020603050405020304" pitchFamily="18" charset="0"/>
              </a:rPr>
              <a:t>	Головним </a:t>
            </a:r>
            <a:r>
              <a:rPr lang="uk-UA" sz="2600" b="1" dirty="0">
                <a:latin typeface="Times New Roman" panose="02020603050405020304" pitchFamily="18" charset="0"/>
                <a:cs typeface="Times New Roman" panose="02020603050405020304" pitchFamily="18" charset="0"/>
              </a:rPr>
              <a:t>результатом </a:t>
            </a:r>
            <a:r>
              <a:rPr lang="uk-UA" sz="2600" dirty="0">
                <a:latin typeface="Times New Roman" panose="02020603050405020304" pitchFamily="18" charset="0"/>
                <a:cs typeface="Times New Roman" panose="02020603050405020304" pitchFamily="18" charset="0"/>
              </a:rPr>
              <a:t>такого аналізу є </a:t>
            </a:r>
            <a:r>
              <a:rPr lang="uk-UA" sz="2600" dirty="0" smtClean="0">
                <a:latin typeface="Times New Roman" panose="02020603050405020304" pitchFamily="18" charset="0"/>
                <a:cs typeface="Times New Roman" panose="02020603050405020304" pitchFamily="18" charset="0"/>
              </a:rPr>
              <a:t>пошук способів </a:t>
            </a:r>
            <a:r>
              <a:rPr lang="uk-UA" sz="2600" dirty="0">
                <a:latin typeface="Times New Roman" panose="02020603050405020304" pitchFamily="18" charset="0"/>
                <a:cs typeface="Times New Roman" panose="02020603050405020304" pitchFamily="18" charset="0"/>
              </a:rPr>
              <a:t>і резервів підвищення ефективності діяльності підприємства, </a:t>
            </a:r>
            <a:r>
              <a:rPr lang="uk-UA" sz="2600" dirty="0" smtClean="0">
                <a:latin typeface="Times New Roman" panose="02020603050405020304" pitchFamily="18" charset="0"/>
                <a:cs typeface="Times New Roman" panose="02020603050405020304" pitchFamily="18" charset="0"/>
              </a:rPr>
              <a:t>його конкурентоспроможності </a:t>
            </a:r>
            <a:r>
              <a:rPr lang="uk-UA" sz="2600" dirty="0">
                <a:latin typeface="Times New Roman" panose="02020603050405020304" pitchFamily="18" charset="0"/>
                <a:cs typeface="Times New Roman" panose="02020603050405020304" pitchFamily="18" charset="0"/>
              </a:rPr>
              <a:t>в цілому.</a:t>
            </a:r>
          </a:p>
          <a:p>
            <a:endParaRPr lang="uk-UA" dirty="0"/>
          </a:p>
        </p:txBody>
      </p:sp>
    </p:spTree>
    <p:extLst>
      <p:ext uri="{BB962C8B-B14F-4D97-AF65-F5344CB8AC3E}">
        <p14:creationId xmlns:p14="http://schemas.microsoft.com/office/powerpoint/2010/main" val="527213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4309" y="-274319"/>
            <a:ext cx="10018713" cy="1280160"/>
          </a:xfrm>
        </p:spPr>
        <p:txBody>
          <a:bodyPr>
            <a:normAutofit/>
          </a:bodyPr>
          <a:lstStyle/>
          <a:p>
            <a:r>
              <a:rPr lang="uk-UA" sz="3200" b="1" dirty="0" smtClean="0">
                <a:latin typeface="Times New Roman" panose="02020603050405020304" pitchFamily="18" charset="0"/>
                <a:cs typeface="Times New Roman" panose="02020603050405020304" pitchFamily="18" charset="0"/>
              </a:rPr>
              <a:t>Принципи маркетингових досліджень</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56745" y="822961"/>
            <a:ext cx="11673840" cy="6035039"/>
          </a:xfrm>
          <a:solidFill>
            <a:schemeClr val="lt1">
              <a:alpha val="81000"/>
            </a:schemeClr>
          </a:solidFill>
        </p:spPr>
        <p:txBody>
          <a:bodyPr>
            <a:normAutofit/>
          </a:bodyPr>
          <a:lstStyle/>
          <a:p>
            <a:pPr lvl="0" fontAlgn="base"/>
            <a:r>
              <a:rPr lang="uk-UA" dirty="0" smtClean="0">
                <a:latin typeface="Times New Roman" panose="02020603050405020304" pitchFamily="18" charset="0"/>
                <a:cs typeface="Times New Roman" panose="02020603050405020304" pitchFamily="18" charset="0"/>
              </a:rPr>
              <a:t>системність: логічність, послідовність, періодичність проведення;</a:t>
            </a:r>
          </a:p>
          <a:p>
            <a:pPr lvl="0" fontAlgn="base"/>
            <a:r>
              <a:rPr lang="uk-UA" dirty="0" smtClean="0">
                <a:latin typeface="Times New Roman" panose="02020603050405020304" pitchFamily="18" charset="0"/>
                <a:cs typeface="Times New Roman" panose="02020603050405020304" pitchFamily="18" charset="0"/>
              </a:rPr>
              <a:t>комплексність</a:t>
            </a:r>
            <a:r>
              <a:rPr lang="uk-UA" dirty="0">
                <a:latin typeface="Times New Roman" panose="02020603050405020304" pitchFamily="18" charset="0"/>
                <a:cs typeface="Times New Roman" panose="02020603050405020304" pitchFamily="18" charset="0"/>
              </a:rPr>
              <a:t>: </a:t>
            </a:r>
            <a:r>
              <a:rPr lang="uk-UA" dirty="0" smtClean="0">
                <a:latin typeface="Times New Roman" panose="02020603050405020304" pitchFamily="18" charset="0"/>
                <a:cs typeface="Times New Roman" panose="02020603050405020304" pitchFamily="18" charset="0"/>
              </a:rPr>
              <a:t>урахування </a:t>
            </a:r>
            <a:r>
              <a:rPr lang="uk-UA" dirty="0">
                <a:latin typeface="Times New Roman" panose="02020603050405020304" pitchFamily="18" charset="0"/>
                <a:cs typeface="Times New Roman" panose="02020603050405020304" pitchFamily="18" charset="0"/>
              </a:rPr>
              <a:t>та аналіз усіх елементів і чинників у їхньому взаємозв’язку та динаміці;</a:t>
            </a:r>
          </a:p>
          <a:p>
            <a:pPr lvl="0" fontAlgn="base"/>
            <a:r>
              <a:rPr lang="uk-UA" dirty="0">
                <a:latin typeface="Times New Roman" panose="02020603050405020304" pitchFamily="18" charset="0"/>
                <a:cs typeface="Times New Roman" panose="02020603050405020304" pitchFamily="18" charset="0"/>
              </a:rPr>
              <a:t>цілеспрямованість: орієнтація на розв’язання актуальних, чітко визначених, суто маркетингових проблем;</a:t>
            </a:r>
          </a:p>
          <a:p>
            <a:pPr lvl="0" fontAlgn="base"/>
            <a:r>
              <a:rPr lang="uk-UA" dirty="0" smtClean="0">
                <a:latin typeface="Times New Roman" panose="02020603050405020304" pitchFamily="18" charset="0"/>
                <a:cs typeface="Times New Roman" panose="02020603050405020304" pitchFamily="18" charset="0"/>
              </a:rPr>
              <a:t>об’єктивність: незалежність від суб’єктивних оцінок та впливів;</a:t>
            </a:r>
          </a:p>
          <a:p>
            <a:pPr lvl="0" fontAlgn="base"/>
            <a:r>
              <a:rPr lang="uk-UA" dirty="0" smtClean="0">
                <a:latin typeface="Times New Roman" panose="02020603050405020304" pitchFamily="18" charset="0"/>
                <a:cs typeface="Times New Roman" panose="02020603050405020304" pitchFamily="18" charset="0"/>
              </a:rPr>
              <a:t>надійність</a:t>
            </a:r>
            <a:r>
              <a:rPr lang="uk-UA" dirty="0">
                <a:latin typeface="Times New Roman" panose="02020603050405020304" pitchFamily="18" charset="0"/>
                <a:cs typeface="Times New Roman" panose="02020603050405020304" pitchFamily="18" charset="0"/>
              </a:rPr>
              <a:t>: інформаційне та методичне забезпечення, точність отриманих даних;</a:t>
            </a:r>
          </a:p>
          <a:p>
            <a:pPr lvl="0" fontAlgn="base"/>
            <a:r>
              <a:rPr lang="uk-UA" dirty="0">
                <a:latin typeface="Times New Roman" panose="02020603050405020304" pitchFamily="18" charset="0"/>
                <a:cs typeface="Times New Roman" panose="02020603050405020304" pitchFamily="18" charset="0"/>
              </a:rPr>
              <a:t>економічність: перевищення вигід від реалізації отриманих висновків та рекомендацій над витрати, пов’язані з проведенням маркетингових досліджень;</a:t>
            </a:r>
          </a:p>
          <a:p>
            <a:pPr lvl="0" fontAlgn="base"/>
            <a:r>
              <a:rPr lang="uk-UA" dirty="0">
                <a:latin typeface="Times New Roman" panose="02020603050405020304" pitchFamily="18" charset="0"/>
                <a:cs typeface="Times New Roman" panose="02020603050405020304" pitchFamily="18" charset="0"/>
              </a:rPr>
              <a:t>результативність: наявність проміжних та кінцевих результатів, що допомагатимуть у розв’язанні маркетингових проблем;</a:t>
            </a:r>
          </a:p>
          <a:p>
            <a:pPr lvl="0" fontAlgn="base"/>
            <a:r>
              <a:rPr lang="uk-UA" dirty="0">
                <a:latin typeface="Times New Roman" panose="02020603050405020304" pitchFamily="18" charset="0"/>
                <a:cs typeface="Times New Roman" panose="02020603050405020304" pitchFamily="18" charset="0"/>
              </a:rPr>
              <a:t>відповідність засадам добросовісної конкуренції.</a:t>
            </a:r>
          </a:p>
          <a:p>
            <a:endParaRPr lang="uk-UA" dirty="0"/>
          </a:p>
        </p:txBody>
      </p:sp>
    </p:spTree>
    <p:extLst>
      <p:ext uri="{BB962C8B-B14F-4D97-AF65-F5344CB8AC3E}">
        <p14:creationId xmlns:p14="http://schemas.microsoft.com/office/powerpoint/2010/main" val="3725857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0991" y="1"/>
            <a:ext cx="10018713" cy="975360"/>
          </a:xfrm>
        </p:spPr>
        <p:txBody>
          <a:bodyPr>
            <a:normAutofit/>
          </a:bodyPr>
          <a:lstStyle/>
          <a:p>
            <a:r>
              <a:rPr lang="uk-UA" sz="3200" b="1" dirty="0" smtClean="0">
                <a:latin typeface="Times New Roman" panose="02020603050405020304" pitchFamily="18" charset="0"/>
                <a:cs typeface="Times New Roman" panose="02020603050405020304" pitchFamily="18" charset="0"/>
              </a:rPr>
              <a:t>Завдання маркетингових досліджень</a:t>
            </a:r>
            <a:endParaRPr lang="uk-UA"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07720" y="853441"/>
            <a:ext cx="10988040" cy="6248400"/>
          </a:xfrm>
          <a:solidFill>
            <a:schemeClr val="lt1">
              <a:alpha val="68000"/>
            </a:schemeClr>
          </a:solidFill>
        </p:spPr>
        <p:txBody>
          <a:bodyPr>
            <a:normAutofit lnSpcReduction="10000"/>
          </a:bodyPr>
          <a:lstStyle/>
          <a:p>
            <a:pPr lvl="0" fontAlgn="base"/>
            <a:r>
              <a:rPr lang="uk-UA" dirty="0">
                <a:latin typeface="Times New Roman" panose="02020603050405020304" pitchFamily="18" charset="0"/>
                <a:cs typeface="Times New Roman" panose="02020603050405020304" pitchFamily="18" charset="0"/>
              </a:rPr>
              <a:t>аналіз та прогнозні дослідження кон’юнктури ринку;</a:t>
            </a:r>
          </a:p>
          <a:p>
            <a:pPr lvl="0" fontAlgn="base"/>
            <a:r>
              <a:rPr lang="uk-UA" dirty="0">
                <a:latin typeface="Times New Roman" panose="02020603050405020304" pitchFamily="18" charset="0"/>
                <a:cs typeface="Times New Roman" panose="02020603050405020304" pitchFamily="18" charset="0"/>
              </a:rPr>
              <a:t>визначення величини і динаміки попиту та пропонування товарів, співвідношення їх величин;</a:t>
            </a:r>
          </a:p>
          <a:p>
            <a:pPr lvl="0" fontAlgn="base"/>
            <a:r>
              <a:rPr lang="uk-UA" dirty="0">
                <a:latin typeface="Times New Roman" panose="02020603050405020304" pitchFamily="18" charset="0"/>
                <a:cs typeface="Times New Roman" panose="02020603050405020304" pitchFamily="18" charset="0"/>
              </a:rPr>
              <a:t>розрахунок місткості ринку в цілому та його окремих сегментів;</a:t>
            </a:r>
          </a:p>
          <a:p>
            <a:pPr lvl="0" fontAlgn="base"/>
            <a:r>
              <a:rPr lang="uk-UA" dirty="0">
                <a:latin typeface="Times New Roman" panose="02020603050405020304" pitchFamily="18" charset="0"/>
                <a:cs typeface="Times New Roman" panose="02020603050405020304" pitchFamily="18" charset="0"/>
              </a:rPr>
              <a:t>прогнозні дослідження обсягів збуту;</a:t>
            </a:r>
          </a:p>
          <a:p>
            <a:pPr lvl="0" fontAlgn="base"/>
            <a:r>
              <a:rPr lang="uk-UA" dirty="0">
                <a:latin typeface="Times New Roman" panose="02020603050405020304" pitchFamily="18" charset="0"/>
                <a:cs typeface="Times New Roman" panose="02020603050405020304" pitchFamily="18" charset="0"/>
              </a:rPr>
              <a:t>визначення конкурентних позицій, іміджу підприємства та його продукції;</a:t>
            </a:r>
          </a:p>
          <a:p>
            <a:pPr lvl="0" fontAlgn="base"/>
            <a:r>
              <a:rPr lang="uk-UA" dirty="0">
                <a:latin typeface="Times New Roman" panose="02020603050405020304" pitchFamily="18" charset="0"/>
                <a:cs typeface="Times New Roman" panose="02020603050405020304" pitchFamily="18" charset="0"/>
              </a:rPr>
              <a:t>дослідження поведінки споживачів, конкурентів, посередників, постачальників та інших суб’єктів ринку;</a:t>
            </a:r>
          </a:p>
          <a:p>
            <a:pPr lvl="0" fontAlgn="base"/>
            <a:r>
              <a:rPr lang="uk-UA" dirty="0">
                <a:latin typeface="Times New Roman" panose="02020603050405020304" pitchFamily="18" charset="0"/>
                <a:cs typeface="Times New Roman" panose="02020603050405020304" pitchFamily="18" charset="0"/>
              </a:rPr>
              <a:t>аналіз результатів маркетингової діяльності підприємства;</a:t>
            </a:r>
          </a:p>
          <a:p>
            <a:pPr lvl="0" fontAlgn="base"/>
            <a:r>
              <a:rPr lang="uk-UA" dirty="0">
                <a:latin typeface="Times New Roman" panose="02020603050405020304" pitchFamily="18" charset="0"/>
                <a:cs typeface="Times New Roman" panose="02020603050405020304" pitchFamily="18" charset="0"/>
              </a:rPr>
              <a:t>оцінка ефективності маркетингових заходів;</a:t>
            </a:r>
          </a:p>
          <a:p>
            <a:pPr lvl="0" fontAlgn="base"/>
            <a:r>
              <a:rPr lang="uk-UA" dirty="0">
                <a:latin typeface="Times New Roman" panose="02020603050405020304" pitchFamily="18" charset="0"/>
                <a:cs typeface="Times New Roman" panose="02020603050405020304" pitchFamily="18" charset="0"/>
              </a:rPr>
              <a:t>розробка рекомендацій стосовно поліпшення товарної, цінової, комунікаційної та розподільної маркетингової політики підприємства;</a:t>
            </a:r>
          </a:p>
          <a:p>
            <a:pPr lvl="0" fontAlgn="base"/>
            <a:r>
              <a:rPr lang="uk-UA" dirty="0">
                <a:latin typeface="Times New Roman" panose="02020603050405020304" pitchFamily="18" charset="0"/>
                <a:cs typeface="Times New Roman" panose="02020603050405020304" pitchFamily="18" charset="0"/>
              </a:rPr>
              <a:t>розробка докладної програми маркетингу.</a:t>
            </a:r>
          </a:p>
          <a:p>
            <a:endParaRPr lang="uk-UA" dirty="0"/>
          </a:p>
        </p:txBody>
      </p:sp>
    </p:spTree>
    <p:extLst>
      <p:ext uri="{BB962C8B-B14F-4D97-AF65-F5344CB8AC3E}">
        <p14:creationId xmlns:p14="http://schemas.microsoft.com/office/powerpoint/2010/main" val="3047406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Объект 3"/>
          <p:cNvGraphicFramePr>
            <a:graphicFrameLocks noGrp="1"/>
          </p:cNvGraphicFramePr>
          <p:nvPr>
            <p:ph idx="1"/>
            <p:extLst>
              <p:ext uri="{D42A27DB-BD31-4B8C-83A1-F6EECF244321}">
                <p14:modId xmlns:p14="http://schemas.microsoft.com/office/powerpoint/2010/main" val="2216313296"/>
              </p:ext>
            </p:extLst>
          </p:nvPr>
        </p:nvGraphicFramePr>
        <p:xfrm>
          <a:off x="1484311" y="228600"/>
          <a:ext cx="10018712" cy="6065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8544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1463040"/>
          </a:xfrm>
          <a:solidFill>
            <a:schemeClr val="bg1"/>
          </a:solidFill>
        </p:spPr>
        <p:txBody>
          <a:bodyPr>
            <a:normAutofit fontScale="90000"/>
          </a:bodyPr>
          <a:lstStyle/>
          <a:p>
            <a:r>
              <a:rPr lang="uk-UA" b="1" dirty="0" smtClean="0"/>
              <a:t>																				</a:t>
            </a:r>
            <a:r>
              <a:rPr lang="uk-UA" sz="2200" b="1" dirty="0" smtClean="0">
                <a:latin typeface="Times New Roman" panose="02020603050405020304" pitchFamily="18" charset="0"/>
                <a:cs typeface="Times New Roman" panose="02020603050405020304" pitchFamily="18" charset="0"/>
              </a:rPr>
              <a:t>Таблиця 1</a:t>
            </a:r>
            <a:br>
              <a:rPr lang="uk-UA" sz="2200" b="1" dirty="0" smtClean="0">
                <a:latin typeface="Times New Roman" panose="02020603050405020304" pitchFamily="18" charset="0"/>
                <a:cs typeface="Times New Roman" panose="02020603050405020304" pitchFamily="18" charset="0"/>
              </a:rPr>
            </a:br>
            <a:r>
              <a:rPr lang="uk-UA" sz="3600" b="1" dirty="0" smtClean="0">
                <a:latin typeface="Times New Roman" panose="02020603050405020304" pitchFamily="18" charset="0"/>
                <a:cs typeface="Times New Roman" panose="02020603050405020304" pitchFamily="18" charset="0"/>
              </a:rPr>
              <a:t>Переваги та недоліки видів маркетингових досліджень</a:t>
            </a:r>
            <a:r>
              <a:rPr lang="en-US" sz="2200" b="1" dirty="0" smtClean="0">
                <a:latin typeface="Times New Roman" panose="02020603050405020304" pitchFamily="18" charset="0"/>
                <a:cs typeface="Times New Roman" panose="02020603050405020304" pitchFamily="18" charset="0"/>
              </a:rPr>
              <a:t/>
            </a:r>
            <a:br>
              <a:rPr lang="en-US" sz="2200" b="1" dirty="0" smtClean="0">
                <a:latin typeface="Times New Roman" panose="02020603050405020304" pitchFamily="18" charset="0"/>
                <a:cs typeface="Times New Roman" panose="02020603050405020304" pitchFamily="18" charset="0"/>
              </a:rPr>
            </a:br>
            <a:r>
              <a:rPr lang="uk-UA" sz="2200" b="1" dirty="0">
                <a:latin typeface="Times New Roman" panose="02020603050405020304" pitchFamily="18" charset="0"/>
                <a:cs typeface="Times New Roman" panose="02020603050405020304" pitchFamily="18" charset="0"/>
              </a:rPr>
              <a:t/>
            </a:r>
            <a:br>
              <a:rPr lang="uk-UA" sz="2200" b="1" dirty="0">
                <a:latin typeface="Times New Roman" panose="02020603050405020304" pitchFamily="18" charset="0"/>
                <a:cs typeface="Times New Roman" panose="02020603050405020304" pitchFamily="18" charset="0"/>
              </a:rPr>
            </a:br>
            <a:endParaRPr lang="uk-UA" sz="22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918243627"/>
              </p:ext>
            </p:extLst>
          </p:nvPr>
        </p:nvGraphicFramePr>
        <p:xfrm>
          <a:off x="0" y="1036321"/>
          <a:ext cx="12192000" cy="6141719"/>
        </p:xfrm>
        <a:graphic>
          <a:graphicData uri="http://schemas.openxmlformats.org/drawingml/2006/table">
            <a:tbl>
              <a:tblPr>
                <a:tableStyleId>{5C22544A-7EE6-4342-B048-85BDC9FD1C3A}</a:tableStyleId>
              </a:tblPr>
              <a:tblGrid>
                <a:gridCol w="2906540"/>
                <a:gridCol w="4794564"/>
                <a:gridCol w="4490896"/>
              </a:tblGrid>
              <a:tr h="1276095">
                <a:tc>
                  <a:txBody>
                    <a:bodyPr/>
                    <a:lstStyle/>
                    <a:p>
                      <a:pPr algn="ctr">
                        <a:lnSpc>
                          <a:spcPts val="850"/>
                        </a:lnSpc>
                        <a:spcBef>
                          <a:spcPts val="400"/>
                        </a:spcBef>
                        <a:spcAft>
                          <a:spcPts val="400"/>
                        </a:spcAft>
                      </a:pPr>
                      <a:endParaRPr lang="uk-UA" sz="2000" b="1" dirty="0" smtClean="0">
                        <a:effectLst/>
                        <a:latin typeface="Times New Roman" panose="02020603050405020304" pitchFamily="18" charset="0"/>
                        <a:cs typeface="Times New Roman" panose="02020603050405020304" pitchFamily="18" charset="0"/>
                      </a:endParaRPr>
                    </a:p>
                    <a:p>
                      <a:pPr algn="ctr">
                        <a:lnSpc>
                          <a:spcPts val="850"/>
                        </a:lnSpc>
                        <a:spcBef>
                          <a:spcPts val="400"/>
                        </a:spcBef>
                        <a:spcAft>
                          <a:spcPts val="400"/>
                        </a:spcAft>
                      </a:pPr>
                      <a:r>
                        <a:rPr lang="uk-UA" sz="2000" b="1" dirty="0" smtClean="0">
                          <a:effectLst/>
                          <a:latin typeface="Times New Roman" panose="02020603050405020304" pitchFamily="18" charset="0"/>
                          <a:cs typeface="Times New Roman" panose="02020603050405020304" pitchFamily="18" charset="0"/>
                        </a:rPr>
                        <a:t>Види</a:t>
                      </a:r>
                    </a:p>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
                      </a:r>
                      <a:br>
                        <a:rPr lang="uk-UA" sz="2000" b="1" dirty="0">
                          <a:effectLst/>
                          <a:latin typeface="Times New Roman" panose="02020603050405020304" pitchFamily="18" charset="0"/>
                          <a:cs typeface="Times New Roman" panose="02020603050405020304" pitchFamily="18" charset="0"/>
                        </a:rPr>
                      </a:br>
                      <a:r>
                        <a:rPr lang="uk-UA" sz="2000" b="1" dirty="0">
                          <a:effectLst/>
                          <a:latin typeface="Times New Roman" panose="02020603050405020304" pitchFamily="18" charset="0"/>
                          <a:cs typeface="Times New Roman" panose="02020603050405020304" pitchFamily="18" charset="0"/>
                        </a:rPr>
                        <a:t>маркетингових </a:t>
                      </a:r>
                      <a:endParaRPr lang="uk-UA" sz="2000" b="1" dirty="0" smtClean="0">
                        <a:effectLst/>
                        <a:latin typeface="Times New Roman" panose="02020603050405020304" pitchFamily="18" charset="0"/>
                        <a:cs typeface="Times New Roman" panose="02020603050405020304" pitchFamily="18" charset="0"/>
                      </a:endParaRPr>
                    </a:p>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
                      </a:r>
                      <a:br>
                        <a:rPr lang="uk-UA" sz="2000" b="1" dirty="0">
                          <a:effectLst/>
                          <a:latin typeface="Times New Roman" panose="02020603050405020304" pitchFamily="18" charset="0"/>
                          <a:cs typeface="Times New Roman" panose="02020603050405020304" pitchFamily="18" charset="0"/>
                        </a:rPr>
                      </a:br>
                      <a:r>
                        <a:rPr lang="uk-UA" sz="2000" b="1" dirty="0" smtClean="0">
                          <a:effectLst/>
                          <a:latin typeface="Times New Roman" panose="02020603050405020304" pitchFamily="18" charset="0"/>
                          <a:cs typeface="Times New Roman" panose="02020603050405020304" pitchFamily="18" charset="0"/>
                        </a:rPr>
                        <a:t>досліджень</a:t>
                      </a:r>
                    </a:p>
                    <a:p>
                      <a:pPr algn="ctr">
                        <a:lnSpc>
                          <a:spcPts val="850"/>
                        </a:lnSpc>
                        <a:spcBef>
                          <a:spcPts val="400"/>
                        </a:spcBef>
                        <a:spcAft>
                          <a:spcPts val="400"/>
                        </a:spcAft>
                      </a:pP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60000"/>
                        <a:lumOff val="40000"/>
                      </a:schemeClr>
                    </a:solidFill>
                  </a:tcPr>
                </a:tc>
                <a:tc>
                  <a:txBody>
                    <a:bodyPr/>
                    <a:lstStyle/>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Переваги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60000"/>
                        <a:lumOff val="40000"/>
                      </a:schemeClr>
                    </a:solidFill>
                  </a:tcPr>
                </a:tc>
                <a:tc>
                  <a:txBody>
                    <a:bodyPr/>
                    <a:lstStyle/>
                    <a:p>
                      <a:pPr algn="ctr">
                        <a:lnSpc>
                          <a:spcPts val="850"/>
                        </a:lnSpc>
                        <a:spcBef>
                          <a:spcPts val="400"/>
                        </a:spcBef>
                        <a:spcAft>
                          <a:spcPts val="400"/>
                        </a:spcAft>
                      </a:pPr>
                      <a:r>
                        <a:rPr lang="uk-UA" sz="2000" b="1" dirty="0">
                          <a:effectLst/>
                          <a:latin typeface="Times New Roman" panose="02020603050405020304" pitchFamily="18" charset="0"/>
                          <a:cs typeface="Times New Roman" panose="02020603050405020304" pitchFamily="18" charset="0"/>
                        </a:rPr>
                        <a:t>Недоліки</a:t>
                      </a:r>
                      <a:endParaRPr lang="uk-UA"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60000"/>
                        <a:lumOff val="40000"/>
                      </a:schemeClr>
                    </a:solidFill>
                  </a:tcPr>
                </a:tc>
              </a:tr>
              <a:tr h="1264907">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1. Кабінетні</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Швидкість збирання інформації, невисока вартість, від­носна простота</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Інформація може бути застарілою чи неповною, часто залишається нез’ясо­ваним, хто і з якою метою її збирав</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r h="1011927">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2. Польові</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Конкретність, цільовий ха</a:t>
                      </a:r>
                      <a:r>
                        <a:rPr lang="uk-UA" sz="2000" spc="-20" dirty="0">
                          <a:effectLst/>
                          <a:latin typeface="Times New Roman" panose="02020603050405020304" pitchFamily="18" charset="0"/>
                          <a:cs typeface="Times New Roman" panose="02020603050405020304" pitchFamily="18" charset="0"/>
                        </a:rPr>
                        <a:t>рактер; контрольованість про­</a:t>
                      </a:r>
                      <a:r>
                        <a:rPr lang="uk-UA" sz="2000" dirty="0">
                          <a:effectLst/>
                          <a:latin typeface="Times New Roman" panose="02020603050405020304" pitchFamily="18" charset="0"/>
                          <a:cs typeface="Times New Roman" panose="02020603050405020304" pitchFamily="18" charset="0"/>
                        </a:rPr>
                        <a:t>цесів збирання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spc="-20" dirty="0">
                          <a:effectLst/>
                          <a:latin typeface="Times New Roman" panose="02020603050405020304" pitchFamily="18" charset="0"/>
                          <a:cs typeface="Times New Roman" panose="02020603050405020304" pitchFamily="18" charset="0"/>
                        </a:rPr>
                        <a:t>Велика вартість і тривалість</a:t>
                      </a:r>
                      <a:r>
                        <a:rPr lang="uk-UA" sz="2000" dirty="0">
                          <a:effectLst/>
                          <a:latin typeface="Times New Roman" panose="02020603050405020304" pitchFamily="18" charset="0"/>
                          <a:cs typeface="Times New Roman" panose="02020603050405020304" pitchFamily="18" charset="0"/>
                        </a:rPr>
                        <a:t> процесу збирання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r h="758946">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3. Пілотні</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Безпосередня участь дослідника в маркетингових процесах</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spc="-10" dirty="0">
                          <a:effectLst/>
                          <a:latin typeface="Times New Roman" panose="02020603050405020304" pitchFamily="18" charset="0"/>
                          <a:cs typeface="Times New Roman" panose="02020603050405020304" pitchFamily="18" charset="0"/>
                        </a:rPr>
                        <a:t>Велика вартість, суб’єктив­</a:t>
                      </a:r>
                      <a:r>
                        <a:rPr lang="uk-UA" sz="2000" dirty="0">
                          <a:effectLst/>
                          <a:latin typeface="Times New Roman" panose="02020603050405020304" pitchFamily="18" charset="0"/>
                          <a:cs typeface="Times New Roman" panose="02020603050405020304" pitchFamily="18" charset="0"/>
                        </a:rPr>
                        <a:t>ність суджень експертів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r h="442248">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4. Панельні</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spc="20">
                          <a:effectLst/>
                          <a:latin typeface="Times New Roman" panose="02020603050405020304" pitchFamily="18" charset="0"/>
                          <a:cs typeface="Times New Roman" panose="02020603050405020304" pitchFamily="18" charset="0"/>
                        </a:rPr>
                        <a:t>Безпосередній контакт зі </a:t>
                      </a:r>
                      <a:r>
                        <a:rPr lang="uk-UA" sz="2000">
                          <a:effectLst/>
                          <a:latin typeface="Times New Roman" panose="02020603050405020304" pitchFamily="18" charset="0"/>
                          <a:cs typeface="Times New Roman" panose="02020603050405020304" pitchFamily="18" charset="0"/>
                        </a:rPr>
                        <a:t>споживачем</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spc="-30" dirty="0">
                          <a:effectLst/>
                          <a:latin typeface="Times New Roman" panose="02020603050405020304" pitchFamily="18" charset="0"/>
                          <a:cs typeface="Times New Roman" panose="02020603050405020304" pitchFamily="18" charset="0"/>
                        </a:rPr>
                        <a:t>Суб’єктивність суджень спо­</a:t>
                      </a:r>
                      <a:r>
                        <a:rPr lang="uk-UA" sz="2000" dirty="0">
                          <a:effectLst/>
                          <a:latin typeface="Times New Roman" panose="02020603050405020304" pitchFamily="18" charset="0"/>
                          <a:cs typeface="Times New Roman" panose="02020603050405020304" pitchFamily="18" charset="0"/>
                        </a:rPr>
                        <a:t>живачів</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r h="758946">
                <a:tc>
                  <a:txBody>
                    <a:bodyPr/>
                    <a:lstStyle/>
                    <a:p>
                      <a:pPr algn="just">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5. Метод фокус-груп</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spc="20" dirty="0">
                          <a:effectLst/>
                          <a:latin typeface="Times New Roman" panose="02020603050405020304" pitchFamily="18" charset="0"/>
                          <a:cs typeface="Times New Roman" panose="02020603050405020304" pitchFamily="18" charset="0"/>
                        </a:rPr>
                        <a:t>Безпосередній контакт зі </a:t>
                      </a:r>
                      <a:r>
                        <a:rPr lang="uk-UA" sz="2000" spc="-10" dirty="0">
                          <a:effectLst/>
                          <a:latin typeface="Times New Roman" panose="02020603050405020304" pitchFamily="18" charset="0"/>
                          <a:cs typeface="Times New Roman" panose="02020603050405020304" pitchFamily="18" charset="0"/>
                        </a:rPr>
                        <a:t>споживачами; невимушеність</a:t>
                      </a:r>
                      <a:r>
                        <a:rPr lang="uk-UA" sz="2000" dirty="0">
                          <a:effectLst/>
                          <a:latin typeface="Times New Roman" panose="02020603050405020304" pitchFamily="18" charset="0"/>
                          <a:cs typeface="Times New Roman" panose="02020603050405020304" pitchFamily="18" charset="0"/>
                        </a:rPr>
                        <a:t> спілкування</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Надто загальний характер отриманої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r h="628650">
                <a:tc>
                  <a:txBody>
                    <a:bodyPr/>
                    <a:lstStyle/>
                    <a:p>
                      <a:pPr>
                        <a:lnSpc>
                          <a:spcPct val="100000"/>
                        </a:lnSpc>
                        <a:spcBef>
                          <a:spcPts val="360"/>
                        </a:spcBef>
                        <a:spcAft>
                          <a:spcPts val="360"/>
                        </a:spcAft>
                      </a:pPr>
                      <a:r>
                        <a:rPr lang="uk-UA" sz="2000">
                          <a:effectLst/>
                          <a:latin typeface="Times New Roman" panose="02020603050405020304" pitchFamily="18" charset="0"/>
                          <a:cs typeface="Times New Roman" panose="02020603050405020304" pitchFamily="18" charset="0"/>
                        </a:rPr>
                        <a:t>6. Ділові </a:t>
                      </a:r>
                      <a:br>
                        <a:rPr lang="uk-UA" sz="2000">
                          <a:effectLst/>
                          <a:latin typeface="Times New Roman" panose="02020603050405020304" pitchFamily="18" charset="0"/>
                          <a:cs typeface="Times New Roman" panose="02020603050405020304" pitchFamily="18" charset="0"/>
                        </a:rPr>
                      </a:br>
                      <a:r>
                        <a:rPr lang="uk-UA" sz="2000">
                          <a:effectLst/>
                          <a:latin typeface="Times New Roman" panose="02020603050405020304" pitchFamily="18" charset="0"/>
                          <a:cs typeface="Times New Roman" panose="02020603050405020304" pitchFamily="18" charset="0"/>
                        </a:rPr>
                        <a:t>контакти</a:t>
                      </a:r>
                      <a:endParaRPr lang="uk-UA"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Безпосередній контакт із су­б’єктами ринку</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c>
                  <a:txBody>
                    <a:bodyPr/>
                    <a:lstStyle/>
                    <a:p>
                      <a:pPr algn="just">
                        <a:lnSpc>
                          <a:spcPct val="100000"/>
                        </a:lnSpc>
                        <a:spcBef>
                          <a:spcPts val="360"/>
                        </a:spcBef>
                        <a:spcAft>
                          <a:spcPts val="360"/>
                        </a:spcAft>
                      </a:pPr>
                      <a:r>
                        <a:rPr lang="uk-UA" sz="2000" dirty="0">
                          <a:effectLst/>
                          <a:latin typeface="Times New Roman" panose="02020603050405020304" pitchFamily="18" charset="0"/>
                          <a:cs typeface="Times New Roman" panose="02020603050405020304" pitchFamily="18" charset="0"/>
                        </a:rPr>
                        <a:t>Можливість отримання не­достовірної інформації</a:t>
                      </a:r>
                      <a:endParaRPr lang="uk-UA"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975" marR="53975"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2464813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12192000" cy="725714"/>
          </a:xfrm>
          <a:solidFill>
            <a:schemeClr val="bg1"/>
          </a:solidFill>
        </p:spPr>
        <p:txBody>
          <a:bodyPr anchor="t">
            <a:normAutofit/>
          </a:bodyPr>
          <a:lstStyle/>
          <a:p>
            <a:pPr algn="ctr"/>
            <a:r>
              <a:rPr lang="uk-UA" sz="3200" b="1" dirty="0" smtClean="0">
                <a:latin typeface="Times New Roman" panose="02020603050405020304" pitchFamily="18" charset="0"/>
                <a:cs typeface="Times New Roman" panose="02020603050405020304" pitchFamily="18" charset="0"/>
              </a:rPr>
              <a:t>Структура маркетингових досліджень</a:t>
            </a:r>
            <a:endParaRPr lang="uk-UA" sz="3200" b="1"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880526" y="34427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3453440488"/>
              </p:ext>
            </p:extLst>
          </p:nvPr>
        </p:nvGraphicFramePr>
        <p:xfrm>
          <a:off x="1045029" y="972457"/>
          <a:ext cx="9405257" cy="5762172"/>
        </p:xfrm>
        <a:graphic>
          <a:graphicData uri="http://schemas.openxmlformats.org/presentationml/2006/ole">
            <mc:AlternateContent xmlns:mc="http://schemas.openxmlformats.org/markup-compatibility/2006">
              <mc:Choice xmlns:v="urn:schemas-microsoft-com:vml" Requires="v">
                <p:oleObj spid="_x0000_s4115" name="Picture" r:id="rId3" imgW="4096512" imgH="2496312" progId="Word.Picture.8">
                  <p:embed/>
                </p:oleObj>
              </mc:Choice>
              <mc:Fallback>
                <p:oleObj name="Picture" r:id="rId3" imgW="4096512" imgH="2496312"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5029" y="972457"/>
                        <a:ext cx="9405257" cy="5762172"/>
                      </a:xfrm>
                      <a:prstGeom prst="rect">
                        <a:avLst/>
                      </a:prstGeom>
                      <a:noFill/>
                    </p:spPr>
                  </p:pic>
                </p:oleObj>
              </mc:Fallback>
            </mc:AlternateContent>
          </a:graphicData>
        </a:graphic>
      </p:graphicFrame>
      <p:sp>
        <p:nvSpPr>
          <p:cNvPr id="6" name="Rectangle 3"/>
          <p:cNvSpPr>
            <a:spLocks noChangeArrowheads="1"/>
          </p:cNvSpPr>
          <p:nvPr/>
        </p:nvSpPr>
        <p:spPr bwMode="auto">
          <a:xfrm>
            <a:off x="880526" y="593830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7696344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Параллакс</Template>
  <TotalTime>1322</TotalTime>
  <Words>2492</Words>
  <Application>Microsoft Office PowerPoint</Application>
  <PresentationFormat>Произвольный</PresentationFormat>
  <Paragraphs>331</Paragraphs>
  <Slides>47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47</vt:i4>
      </vt:variant>
    </vt:vector>
  </HeadingPairs>
  <TitlesOfParts>
    <vt:vector size="50" baseType="lpstr">
      <vt:lpstr>Параллакс</vt:lpstr>
      <vt:lpstr>Picture</vt:lpstr>
      <vt:lpstr>Уравнение</vt:lpstr>
      <vt:lpstr>Маркетингові дослідження та маркетингові інформаційні системи</vt:lpstr>
      <vt:lpstr>План</vt:lpstr>
      <vt:lpstr> 1.Сутність та система маркетингових досліджень </vt:lpstr>
      <vt:lpstr>Презентация PowerPoint</vt:lpstr>
      <vt:lpstr>Принципи маркетингових досліджень</vt:lpstr>
      <vt:lpstr>Завдання маркетингових досліджень</vt:lpstr>
      <vt:lpstr>Презентация PowerPoint</vt:lpstr>
      <vt:lpstr>                    Таблиця 1 Переваги та недоліки видів маркетингових досліджень  </vt:lpstr>
      <vt:lpstr>Структура маркетингових досліджень</vt:lpstr>
      <vt:lpstr>Алгоритм процесу маркетингового дослідження</vt:lpstr>
      <vt:lpstr>2.Маркетингова інформація</vt:lpstr>
      <vt:lpstr>                     Таблиця 2 Класифікація маркетингової інформації</vt:lpstr>
      <vt:lpstr>Презентация PowerPoint</vt:lpstr>
      <vt:lpstr>                  Таблиця 3 Переваги і недоліки первинної та вторинної маркетингової інформації </vt:lpstr>
      <vt:lpstr>Презентация PowerPoint</vt:lpstr>
      <vt:lpstr>               Таблиця 4 Переваги та недоліки способів опитування</vt:lpstr>
      <vt:lpstr>Презентация PowerPoint</vt:lpstr>
      <vt:lpstr>Презентация PowerPoint</vt:lpstr>
      <vt:lpstr>Алгоритм процесу збирання та інтерпретації маркетингової інформації </vt:lpstr>
      <vt:lpstr>Презентация PowerPoint</vt:lpstr>
      <vt:lpstr> Концепція маркетингової інформаційної системи </vt:lpstr>
      <vt:lpstr>Презентация PowerPoint</vt:lpstr>
      <vt:lpstr>3. Навколишнє бізнес-середовище  та мікросередовище підприємства  як об’єкти маркетингових досліджень </vt:lpstr>
      <vt:lpstr>Навколишнє бізнес-середовище та мікросередовище підприємства</vt:lpstr>
      <vt:lpstr>Презентация PowerPoint</vt:lpstr>
      <vt:lpstr>Презентация PowerPoint</vt:lpstr>
      <vt:lpstr>Презентация PowerPoint</vt:lpstr>
      <vt:lpstr>Презентация PowerPoint</vt:lpstr>
      <vt:lpstr> 4. Маркетингові дослідження ринку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Таблиця 5 Види конкуренції</vt:lpstr>
      <vt:lpstr>Презентация PowerPoint</vt:lpstr>
      <vt:lpstr>Презентация PowerPoint</vt:lpstr>
      <vt:lpstr>5. Маркетингові дослідження  підприємства </vt:lpstr>
      <vt:lpstr>Презентация PowerPoint</vt:lpstr>
      <vt:lpstr> Типи конкурентних переваг і стратегії підприємства </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Неля Лівада</dc:creator>
  <cp:lastModifiedBy>Наталья</cp:lastModifiedBy>
  <cp:revision>43</cp:revision>
  <dcterms:created xsi:type="dcterms:W3CDTF">2015-06-13T13:04:29Z</dcterms:created>
  <dcterms:modified xsi:type="dcterms:W3CDTF">2022-02-21T16:04:26Z</dcterms:modified>
</cp:coreProperties>
</file>