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B18357-36BB-4A0C-BCCE-BA2C6B30349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A2437477-CDFD-490B-A120-83F2E69884FC}">
      <dgm:prSet/>
      <dgm:spPr/>
      <dgm:t>
        <a:bodyPr/>
        <a:lstStyle/>
        <a:p>
          <a:r>
            <a:rPr lang="ru-RU" b="0" i="0" dirty="0" err="1"/>
            <a:t>адміністративне</a:t>
          </a:r>
          <a:r>
            <a:rPr lang="ru-RU" b="0" i="0"/>
            <a:t> затримання особи</a:t>
          </a:r>
          <a:endParaRPr lang="ru-RU"/>
        </a:p>
      </dgm:t>
    </dgm:pt>
    <dgm:pt modelId="{F97A56F2-7B6F-4962-B27D-8BFF2DDEA6B6}" type="parTrans" cxnId="{5E65AE39-4925-49DD-B29B-2095F415BE71}">
      <dgm:prSet/>
      <dgm:spPr/>
      <dgm:t>
        <a:bodyPr/>
        <a:lstStyle/>
        <a:p>
          <a:endParaRPr lang="ru-RU"/>
        </a:p>
      </dgm:t>
    </dgm:pt>
    <dgm:pt modelId="{267081B2-1249-451B-B4C5-BEE7BF8D40E5}" type="sibTrans" cxnId="{5E65AE39-4925-49DD-B29B-2095F415BE71}">
      <dgm:prSet/>
      <dgm:spPr/>
      <dgm:t>
        <a:bodyPr/>
        <a:lstStyle/>
        <a:p>
          <a:endParaRPr lang="ru-RU"/>
        </a:p>
      </dgm:t>
    </dgm:pt>
    <dgm:pt modelId="{B0E2CC45-0784-4795-89BC-D170C1FDCBDB}">
      <dgm:prSet/>
      <dgm:spPr/>
      <dgm:t>
        <a:bodyPr/>
        <a:lstStyle/>
        <a:p>
          <a:r>
            <a:rPr lang="ru-RU" b="0" i="0"/>
            <a:t>особистий огляд</a:t>
          </a:r>
          <a:endParaRPr lang="ru-RU"/>
        </a:p>
      </dgm:t>
    </dgm:pt>
    <dgm:pt modelId="{BEDBC6B2-A8EF-451E-ADA3-7725251DD6CF}" type="parTrans" cxnId="{023F04C0-D623-4BFA-8A35-6E0D127938DF}">
      <dgm:prSet/>
      <dgm:spPr/>
      <dgm:t>
        <a:bodyPr/>
        <a:lstStyle/>
        <a:p>
          <a:endParaRPr lang="ru-RU"/>
        </a:p>
      </dgm:t>
    </dgm:pt>
    <dgm:pt modelId="{78FEE631-E55D-4E26-98B3-12B624CA2E4C}" type="sibTrans" cxnId="{023F04C0-D623-4BFA-8A35-6E0D127938DF}">
      <dgm:prSet/>
      <dgm:spPr/>
      <dgm:t>
        <a:bodyPr/>
        <a:lstStyle/>
        <a:p>
          <a:endParaRPr lang="ru-RU"/>
        </a:p>
      </dgm:t>
    </dgm:pt>
    <dgm:pt modelId="{9FB0072F-D6FA-4ED7-B610-AA7CA31E445E}">
      <dgm:prSet/>
      <dgm:spPr/>
      <dgm:t>
        <a:bodyPr/>
        <a:lstStyle/>
        <a:p>
          <a:r>
            <a:rPr lang="ru-RU" b="0" i="0"/>
            <a:t>огляд речей і вилучення речей та документів, у тому числі посвідчення водія</a:t>
          </a:r>
          <a:endParaRPr lang="ru-RU"/>
        </a:p>
      </dgm:t>
    </dgm:pt>
    <dgm:pt modelId="{E1815DAE-4AEE-4A54-BDCA-5DF780B211E3}" type="parTrans" cxnId="{8C43C77F-0EFF-4EF4-BB9F-5568F89014C5}">
      <dgm:prSet/>
      <dgm:spPr/>
      <dgm:t>
        <a:bodyPr/>
        <a:lstStyle/>
        <a:p>
          <a:endParaRPr lang="ru-RU"/>
        </a:p>
      </dgm:t>
    </dgm:pt>
    <dgm:pt modelId="{EE5C6E72-5D84-4294-B39A-6A8980C437CD}" type="sibTrans" cxnId="{8C43C77F-0EFF-4EF4-BB9F-5568F89014C5}">
      <dgm:prSet/>
      <dgm:spPr/>
      <dgm:t>
        <a:bodyPr/>
        <a:lstStyle/>
        <a:p>
          <a:endParaRPr lang="ru-RU"/>
        </a:p>
      </dgm:t>
    </dgm:pt>
    <dgm:pt modelId="{AE478716-39EF-43E3-BEED-C666D4B064DC}">
      <dgm:prSet/>
      <dgm:spPr/>
      <dgm:t>
        <a:bodyPr/>
        <a:lstStyle/>
        <a:p>
          <a:r>
            <a:rPr lang="ru-RU" b="0" i="0"/>
            <a:t>тимчасове затримання транспортного засобу</a:t>
          </a:r>
          <a:endParaRPr lang="ru-RU"/>
        </a:p>
      </dgm:t>
    </dgm:pt>
    <dgm:pt modelId="{2ADA66F7-712E-4E94-ACA3-7B2DD2C8BE8F}" type="parTrans" cxnId="{869972E4-B00C-4DC5-9BD9-1EA1254AEE63}">
      <dgm:prSet/>
      <dgm:spPr/>
      <dgm:t>
        <a:bodyPr/>
        <a:lstStyle/>
        <a:p>
          <a:endParaRPr lang="ru-RU"/>
        </a:p>
      </dgm:t>
    </dgm:pt>
    <dgm:pt modelId="{1343B90C-D425-4F9A-99FC-B7B053F9B814}" type="sibTrans" cxnId="{869972E4-B00C-4DC5-9BD9-1EA1254AEE63}">
      <dgm:prSet/>
      <dgm:spPr/>
      <dgm:t>
        <a:bodyPr/>
        <a:lstStyle/>
        <a:p>
          <a:endParaRPr lang="ru-RU"/>
        </a:p>
      </dgm:t>
    </dgm:pt>
    <dgm:pt modelId="{0A5DF9F5-3B09-470F-B5A0-C2A5F7048FD3}">
      <dgm:prSet/>
      <dgm:spPr/>
      <dgm:t>
        <a:bodyPr/>
        <a:lstStyle/>
        <a:p>
          <a:r>
            <a:rPr lang="ru-RU" b="0" i="0"/>
            <a:t>відсторонення водіїв від керування транспортними засобами, річковими і маломірними суднами та огляд на стан алкогольного, наркотичного чи іншого сп’яніння, а також щодо перебування під впливом лікарських препаратів, що знижують їх увагу та швидкість реакці</a:t>
          </a:r>
          <a:endParaRPr lang="ru-RU"/>
        </a:p>
      </dgm:t>
    </dgm:pt>
    <dgm:pt modelId="{D06C3A5D-EDAC-4B78-89E8-2E22A1E35929}" type="parTrans" cxnId="{339FBBE3-5039-4489-8849-DA8BA7CBEEA6}">
      <dgm:prSet/>
      <dgm:spPr/>
      <dgm:t>
        <a:bodyPr/>
        <a:lstStyle/>
        <a:p>
          <a:endParaRPr lang="ru-RU"/>
        </a:p>
      </dgm:t>
    </dgm:pt>
    <dgm:pt modelId="{91793E57-6883-4ACB-ACA7-29B3D73E429A}" type="sibTrans" cxnId="{339FBBE3-5039-4489-8849-DA8BA7CBEEA6}">
      <dgm:prSet/>
      <dgm:spPr/>
      <dgm:t>
        <a:bodyPr/>
        <a:lstStyle/>
        <a:p>
          <a:endParaRPr lang="ru-RU"/>
        </a:p>
      </dgm:t>
    </dgm:pt>
    <dgm:pt modelId="{CBE7A9B7-AA5B-40FA-B6C8-B65F14FC1C6E}" type="pres">
      <dgm:prSet presAssocID="{43B18357-36BB-4A0C-BCCE-BA2C6B303497}" presName="linear" presStyleCnt="0">
        <dgm:presLayoutVars>
          <dgm:animLvl val="lvl"/>
          <dgm:resizeHandles val="exact"/>
        </dgm:presLayoutVars>
      </dgm:prSet>
      <dgm:spPr/>
    </dgm:pt>
    <dgm:pt modelId="{064405D8-994C-4F21-89D6-9DB2D0ACD674}" type="pres">
      <dgm:prSet presAssocID="{A2437477-CDFD-490B-A120-83F2E69884FC}" presName="parentText" presStyleLbl="node1" presStyleIdx="0" presStyleCnt="5">
        <dgm:presLayoutVars>
          <dgm:chMax val="0"/>
          <dgm:bulletEnabled val="1"/>
        </dgm:presLayoutVars>
      </dgm:prSet>
      <dgm:spPr/>
    </dgm:pt>
    <dgm:pt modelId="{665D2750-26D1-4CF4-8ECD-4433C3B70707}" type="pres">
      <dgm:prSet presAssocID="{267081B2-1249-451B-B4C5-BEE7BF8D40E5}" presName="spacer" presStyleCnt="0"/>
      <dgm:spPr/>
    </dgm:pt>
    <dgm:pt modelId="{FCB72A81-BC97-439D-B38A-8F99033DD405}" type="pres">
      <dgm:prSet presAssocID="{B0E2CC45-0784-4795-89BC-D170C1FDCBDB}" presName="parentText" presStyleLbl="node1" presStyleIdx="1" presStyleCnt="5">
        <dgm:presLayoutVars>
          <dgm:chMax val="0"/>
          <dgm:bulletEnabled val="1"/>
        </dgm:presLayoutVars>
      </dgm:prSet>
      <dgm:spPr/>
    </dgm:pt>
    <dgm:pt modelId="{ED1D3FCA-3902-450A-9005-77BE184B991D}" type="pres">
      <dgm:prSet presAssocID="{78FEE631-E55D-4E26-98B3-12B624CA2E4C}" presName="spacer" presStyleCnt="0"/>
      <dgm:spPr/>
    </dgm:pt>
    <dgm:pt modelId="{CC4056FE-82CC-4405-91FB-6306F60CB572}" type="pres">
      <dgm:prSet presAssocID="{9FB0072F-D6FA-4ED7-B610-AA7CA31E445E}" presName="parentText" presStyleLbl="node1" presStyleIdx="2" presStyleCnt="5">
        <dgm:presLayoutVars>
          <dgm:chMax val="0"/>
          <dgm:bulletEnabled val="1"/>
        </dgm:presLayoutVars>
      </dgm:prSet>
      <dgm:spPr/>
    </dgm:pt>
    <dgm:pt modelId="{B78BE618-0A75-47F7-A932-5571D4170621}" type="pres">
      <dgm:prSet presAssocID="{EE5C6E72-5D84-4294-B39A-6A8980C437CD}" presName="spacer" presStyleCnt="0"/>
      <dgm:spPr/>
    </dgm:pt>
    <dgm:pt modelId="{A924C8CC-3FC7-4C58-B085-388D6BBB8EC9}" type="pres">
      <dgm:prSet presAssocID="{AE478716-39EF-43E3-BEED-C666D4B064DC}" presName="parentText" presStyleLbl="node1" presStyleIdx="3" presStyleCnt="5">
        <dgm:presLayoutVars>
          <dgm:chMax val="0"/>
          <dgm:bulletEnabled val="1"/>
        </dgm:presLayoutVars>
      </dgm:prSet>
      <dgm:spPr/>
    </dgm:pt>
    <dgm:pt modelId="{EC041904-40AB-459C-924B-2D8D36EF5EDF}" type="pres">
      <dgm:prSet presAssocID="{1343B90C-D425-4F9A-99FC-B7B053F9B814}" presName="spacer" presStyleCnt="0"/>
      <dgm:spPr/>
    </dgm:pt>
    <dgm:pt modelId="{5F8846CF-5BDE-4FC7-8C3D-E679F6A4604C}" type="pres">
      <dgm:prSet presAssocID="{0A5DF9F5-3B09-470F-B5A0-C2A5F7048FD3}" presName="parentText" presStyleLbl="node1" presStyleIdx="4" presStyleCnt="5">
        <dgm:presLayoutVars>
          <dgm:chMax val="0"/>
          <dgm:bulletEnabled val="1"/>
        </dgm:presLayoutVars>
      </dgm:prSet>
      <dgm:spPr/>
    </dgm:pt>
  </dgm:ptLst>
  <dgm:cxnLst>
    <dgm:cxn modelId="{B0AAC500-3E2F-4CFE-84B3-346941D70749}" type="presOf" srcId="{0A5DF9F5-3B09-470F-B5A0-C2A5F7048FD3}" destId="{5F8846CF-5BDE-4FC7-8C3D-E679F6A4604C}" srcOrd="0" destOrd="0" presId="urn:microsoft.com/office/officeart/2005/8/layout/vList2"/>
    <dgm:cxn modelId="{D3EC2020-3753-44E4-9F6B-BD1ACD32039C}" type="presOf" srcId="{9FB0072F-D6FA-4ED7-B610-AA7CA31E445E}" destId="{CC4056FE-82CC-4405-91FB-6306F60CB572}" srcOrd="0" destOrd="0" presId="urn:microsoft.com/office/officeart/2005/8/layout/vList2"/>
    <dgm:cxn modelId="{5E65AE39-4925-49DD-B29B-2095F415BE71}" srcId="{43B18357-36BB-4A0C-BCCE-BA2C6B303497}" destId="{A2437477-CDFD-490B-A120-83F2E69884FC}" srcOrd="0" destOrd="0" parTransId="{F97A56F2-7B6F-4962-B27D-8BFF2DDEA6B6}" sibTransId="{267081B2-1249-451B-B4C5-BEE7BF8D40E5}"/>
    <dgm:cxn modelId="{29C3D94C-A915-43FB-BDFD-CD50F8D41AFB}" type="presOf" srcId="{B0E2CC45-0784-4795-89BC-D170C1FDCBDB}" destId="{FCB72A81-BC97-439D-B38A-8F99033DD405}" srcOrd="0" destOrd="0" presId="urn:microsoft.com/office/officeart/2005/8/layout/vList2"/>
    <dgm:cxn modelId="{8C43C77F-0EFF-4EF4-BB9F-5568F89014C5}" srcId="{43B18357-36BB-4A0C-BCCE-BA2C6B303497}" destId="{9FB0072F-D6FA-4ED7-B610-AA7CA31E445E}" srcOrd="2" destOrd="0" parTransId="{E1815DAE-4AEE-4A54-BDCA-5DF780B211E3}" sibTransId="{EE5C6E72-5D84-4294-B39A-6A8980C437CD}"/>
    <dgm:cxn modelId="{7AC42999-546B-49CE-ADF2-4A05A78A7A7D}" type="presOf" srcId="{AE478716-39EF-43E3-BEED-C666D4B064DC}" destId="{A924C8CC-3FC7-4C58-B085-388D6BBB8EC9}" srcOrd="0" destOrd="0" presId="urn:microsoft.com/office/officeart/2005/8/layout/vList2"/>
    <dgm:cxn modelId="{9BB565A2-CFB9-4566-ADEC-5D4C9F51E8E4}" type="presOf" srcId="{A2437477-CDFD-490B-A120-83F2E69884FC}" destId="{064405D8-994C-4F21-89D6-9DB2D0ACD674}" srcOrd="0" destOrd="0" presId="urn:microsoft.com/office/officeart/2005/8/layout/vList2"/>
    <dgm:cxn modelId="{023F04C0-D623-4BFA-8A35-6E0D127938DF}" srcId="{43B18357-36BB-4A0C-BCCE-BA2C6B303497}" destId="{B0E2CC45-0784-4795-89BC-D170C1FDCBDB}" srcOrd="1" destOrd="0" parTransId="{BEDBC6B2-A8EF-451E-ADA3-7725251DD6CF}" sibTransId="{78FEE631-E55D-4E26-98B3-12B624CA2E4C}"/>
    <dgm:cxn modelId="{339FBBE3-5039-4489-8849-DA8BA7CBEEA6}" srcId="{43B18357-36BB-4A0C-BCCE-BA2C6B303497}" destId="{0A5DF9F5-3B09-470F-B5A0-C2A5F7048FD3}" srcOrd="4" destOrd="0" parTransId="{D06C3A5D-EDAC-4B78-89E8-2E22A1E35929}" sibTransId="{91793E57-6883-4ACB-ACA7-29B3D73E429A}"/>
    <dgm:cxn modelId="{A93718E4-A491-4996-A5E6-7BD0A0B6705C}" type="presOf" srcId="{43B18357-36BB-4A0C-BCCE-BA2C6B303497}" destId="{CBE7A9B7-AA5B-40FA-B6C8-B65F14FC1C6E}" srcOrd="0" destOrd="0" presId="urn:microsoft.com/office/officeart/2005/8/layout/vList2"/>
    <dgm:cxn modelId="{869972E4-B00C-4DC5-9BD9-1EA1254AEE63}" srcId="{43B18357-36BB-4A0C-BCCE-BA2C6B303497}" destId="{AE478716-39EF-43E3-BEED-C666D4B064DC}" srcOrd="3" destOrd="0" parTransId="{2ADA66F7-712E-4E94-ACA3-7B2DD2C8BE8F}" sibTransId="{1343B90C-D425-4F9A-99FC-B7B053F9B814}"/>
    <dgm:cxn modelId="{6B1EA2C7-FCC4-4716-94DF-D36BAEF0E831}" type="presParOf" srcId="{CBE7A9B7-AA5B-40FA-B6C8-B65F14FC1C6E}" destId="{064405D8-994C-4F21-89D6-9DB2D0ACD674}" srcOrd="0" destOrd="0" presId="urn:microsoft.com/office/officeart/2005/8/layout/vList2"/>
    <dgm:cxn modelId="{60CAD470-634B-49AD-AAB3-1BF7AC6037C0}" type="presParOf" srcId="{CBE7A9B7-AA5B-40FA-B6C8-B65F14FC1C6E}" destId="{665D2750-26D1-4CF4-8ECD-4433C3B70707}" srcOrd="1" destOrd="0" presId="urn:microsoft.com/office/officeart/2005/8/layout/vList2"/>
    <dgm:cxn modelId="{D40FF011-7A4E-4C24-A277-99C713BB6850}" type="presParOf" srcId="{CBE7A9B7-AA5B-40FA-B6C8-B65F14FC1C6E}" destId="{FCB72A81-BC97-439D-B38A-8F99033DD405}" srcOrd="2" destOrd="0" presId="urn:microsoft.com/office/officeart/2005/8/layout/vList2"/>
    <dgm:cxn modelId="{DF98C083-4B6D-4CA6-87A4-E0ACD2AF4BC6}" type="presParOf" srcId="{CBE7A9B7-AA5B-40FA-B6C8-B65F14FC1C6E}" destId="{ED1D3FCA-3902-450A-9005-77BE184B991D}" srcOrd="3" destOrd="0" presId="urn:microsoft.com/office/officeart/2005/8/layout/vList2"/>
    <dgm:cxn modelId="{C31B0DF5-7D5A-487B-9092-D08F00306535}" type="presParOf" srcId="{CBE7A9B7-AA5B-40FA-B6C8-B65F14FC1C6E}" destId="{CC4056FE-82CC-4405-91FB-6306F60CB572}" srcOrd="4" destOrd="0" presId="urn:microsoft.com/office/officeart/2005/8/layout/vList2"/>
    <dgm:cxn modelId="{246452E5-F0A6-4966-9B6F-1974948A2B9D}" type="presParOf" srcId="{CBE7A9B7-AA5B-40FA-B6C8-B65F14FC1C6E}" destId="{B78BE618-0A75-47F7-A932-5571D4170621}" srcOrd="5" destOrd="0" presId="urn:microsoft.com/office/officeart/2005/8/layout/vList2"/>
    <dgm:cxn modelId="{64BCFB69-739C-445C-9F92-B5B0056B1DA6}" type="presParOf" srcId="{CBE7A9B7-AA5B-40FA-B6C8-B65F14FC1C6E}" destId="{A924C8CC-3FC7-4C58-B085-388D6BBB8EC9}" srcOrd="6" destOrd="0" presId="urn:microsoft.com/office/officeart/2005/8/layout/vList2"/>
    <dgm:cxn modelId="{6F8875BD-0ADE-4F54-B8E7-EE5814D28315}" type="presParOf" srcId="{CBE7A9B7-AA5B-40FA-B6C8-B65F14FC1C6E}" destId="{EC041904-40AB-459C-924B-2D8D36EF5EDF}" srcOrd="7" destOrd="0" presId="urn:microsoft.com/office/officeart/2005/8/layout/vList2"/>
    <dgm:cxn modelId="{F7E3A1C5-F22E-4966-82BE-E4D217B9C466}" type="presParOf" srcId="{CBE7A9B7-AA5B-40FA-B6C8-B65F14FC1C6E}" destId="{5F8846CF-5BDE-4FC7-8C3D-E679F6A4604C}"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4405D8-994C-4F21-89D6-9DB2D0ACD674}">
      <dsp:nvSpPr>
        <dsp:cNvPr id="0" name=""/>
        <dsp:cNvSpPr/>
      </dsp:nvSpPr>
      <dsp:spPr>
        <a:xfrm>
          <a:off x="0" y="17328"/>
          <a:ext cx="8596312" cy="7370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ru-RU" sz="1400" b="0" i="0" kern="1200" dirty="0" err="1"/>
            <a:t>адміністративне</a:t>
          </a:r>
          <a:r>
            <a:rPr lang="ru-RU" sz="1400" b="0" i="0" kern="1200"/>
            <a:t> затримання особи</a:t>
          </a:r>
          <a:endParaRPr lang="ru-RU" sz="1400" kern="1200"/>
        </a:p>
      </dsp:txBody>
      <dsp:txXfrm>
        <a:off x="35982" y="53310"/>
        <a:ext cx="8524348" cy="665135"/>
      </dsp:txXfrm>
    </dsp:sp>
    <dsp:sp modelId="{FCB72A81-BC97-439D-B38A-8F99033DD405}">
      <dsp:nvSpPr>
        <dsp:cNvPr id="0" name=""/>
        <dsp:cNvSpPr/>
      </dsp:nvSpPr>
      <dsp:spPr>
        <a:xfrm>
          <a:off x="0" y="794748"/>
          <a:ext cx="8596312" cy="7370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ru-RU" sz="1400" b="0" i="0" kern="1200"/>
            <a:t>особистий огляд</a:t>
          </a:r>
          <a:endParaRPr lang="ru-RU" sz="1400" kern="1200"/>
        </a:p>
      </dsp:txBody>
      <dsp:txXfrm>
        <a:off x="35982" y="830730"/>
        <a:ext cx="8524348" cy="665135"/>
      </dsp:txXfrm>
    </dsp:sp>
    <dsp:sp modelId="{CC4056FE-82CC-4405-91FB-6306F60CB572}">
      <dsp:nvSpPr>
        <dsp:cNvPr id="0" name=""/>
        <dsp:cNvSpPr/>
      </dsp:nvSpPr>
      <dsp:spPr>
        <a:xfrm>
          <a:off x="0" y="1572168"/>
          <a:ext cx="8596312" cy="7370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ru-RU" sz="1400" b="0" i="0" kern="1200"/>
            <a:t>огляд речей і вилучення речей та документів, у тому числі посвідчення водія</a:t>
          </a:r>
          <a:endParaRPr lang="ru-RU" sz="1400" kern="1200"/>
        </a:p>
      </dsp:txBody>
      <dsp:txXfrm>
        <a:off x="35982" y="1608150"/>
        <a:ext cx="8524348" cy="665135"/>
      </dsp:txXfrm>
    </dsp:sp>
    <dsp:sp modelId="{A924C8CC-3FC7-4C58-B085-388D6BBB8EC9}">
      <dsp:nvSpPr>
        <dsp:cNvPr id="0" name=""/>
        <dsp:cNvSpPr/>
      </dsp:nvSpPr>
      <dsp:spPr>
        <a:xfrm>
          <a:off x="0" y="2349588"/>
          <a:ext cx="8596312" cy="7370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ru-RU" sz="1400" b="0" i="0" kern="1200"/>
            <a:t>тимчасове затримання транспортного засобу</a:t>
          </a:r>
          <a:endParaRPr lang="ru-RU" sz="1400" kern="1200"/>
        </a:p>
      </dsp:txBody>
      <dsp:txXfrm>
        <a:off x="35982" y="2385570"/>
        <a:ext cx="8524348" cy="665135"/>
      </dsp:txXfrm>
    </dsp:sp>
    <dsp:sp modelId="{5F8846CF-5BDE-4FC7-8C3D-E679F6A4604C}">
      <dsp:nvSpPr>
        <dsp:cNvPr id="0" name=""/>
        <dsp:cNvSpPr/>
      </dsp:nvSpPr>
      <dsp:spPr>
        <a:xfrm>
          <a:off x="0" y="3127008"/>
          <a:ext cx="8596312" cy="7370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ru-RU" sz="1400" b="0" i="0" kern="1200"/>
            <a:t>відсторонення водіїв від керування транспортними засобами, річковими і маломірними суднами та огляд на стан алкогольного, наркотичного чи іншого сп’яніння, а також щодо перебування під впливом лікарських препаратів, що знижують їх увагу та швидкість реакці</a:t>
          </a:r>
          <a:endParaRPr lang="ru-RU" sz="1400" kern="1200"/>
        </a:p>
      </dsp:txBody>
      <dsp:txXfrm>
        <a:off x="35982" y="3162990"/>
        <a:ext cx="8524348" cy="66513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1/18/2021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zakon.rada.gov.ua/laws/show/4495-17"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zakon.rada.gov.ua/laws/show/80732-10/conv#n144" TargetMode="External"/><Relationship Id="rId2" Type="http://schemas.openxmlformats.org/officeDocument/2006/relationships/hyperlink" Target="https://zakon.rada.gov.ua/laws/show/80732-10/conv#n140" TargetMode="External"/><Relationship Id="rId1" Type="http://schemas.openxmlformats.org/officeDocument/2006/relationships/slideLayout" Target="../slideLayouts/slideLayout2.xml"/><Relationship Id="rId6" Type="http://schemas.openxmlformats.org/officeDocument/2006/relationships/hyperlink" Target="https://zakon.rada.gov.ua/laws/show/80732-10/conv#n560" TargetMode="External"/><Relationship Id="rId5" Type="http://schemas.openxmlformats.org/officeDocument/2006/relationships/hyperlink" Target="https://zakon.rada.gov.ua/laws/show/80732-10/conv#n544" TargetMode="External"/><Relationship Id="rId4" Type="http://schemas.openxmlformats.org/officeDocument/2006/relationships/hyperlink" Target="https://zakon.rada.gov.ua/laws/show/80732-10/conv#n24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A896F2-6A9C-4939-8B48-0E16A26BC283}"/>
              </a:ext>
            </a:extLst>
          </p:cNvPr>
          <p:cNvSpPr>
            <a:spLocks noGrp="1"/>
          </p:cNvSpPr>
          <p:nvPr>
            <p:ph type="ctrTitle"/>
          </p:nvPr>
        </p:nvSpPr>
        <p:spPr/>
        <p:txBody>
          <a:bodyPr/>
          <a:lstStyle/>
          <a:p>
            <a:r>
              <a:rPr lang="uk-UA" dirty="0"/>
              <a:t>Лекція 2</a:t>
            </a:r>
            <a:endParaRPr lang="ru-RU" dirty="0"/>
          </a:p>
        </p:txBody>
      </p:sp>
      <p:sp>
        <p:nvSpPr>
          <p:cNvPr id="3" name="Подзаголовок 2">
            <a:extLst>
              <a:ext uri="{FF2B5EF4-FFF2-40B4-BE49-F238E27FC236}">
                <a16:creationId xmlns:a16="http://schemas.microsoft.com/office/drawing/2014/main" id="{36B0106F-FE37-4CF4-ADB3-5741BB20E5F8}"/>
              </a:ext>
            </a:extLst>
          </p:cNvPr>
          <p:cNvSpPr>
            <a:spLocks noGrp="1"/>
          </p:cNvSpPr>
          <p:nvPr>
            <p:ph type="subTitle" idx="1"/>
          </p:nvPr>
        </p:nvSpPr>
        <p:spPr>
          <a:xfrm>
            <a:off x="1507067" y="4050833"/>
            <a:ext cx="7766936" cy="1494290"/>
          </a:xfrm>
        </p:spPr>
        <p:txBody>
          <a:bodyPr>
            <a:noAutofit/>
          </a:bodyPr>
          <a:lstStyle/>
          <a:p>
            <a:r>
              <a:rPr lang="ru-RU" sz="2800" b="1" dirty="0"/>
              <a:t>ЗАХОДИ ЗАБЕЗПЕЧЕННЯ ПРОВАДЖЕННЯ У СПРАВАХ ПРО АДМІНІСТРАТИВНЕ ПРАВОПОРУШЕННЯ</a:t>
            </a:r>
          </a:p>
        </p:txBody>
      </p:sp>
    </p:spTree>
    <p:extLst>
      <p:ext uri="{BB962C8B-B14F-4D97-AF65-F5344CB8AC3E}">
        <p14:creationId xmlns:p14="http://schemas.microsoft.com/office/powerpoint/2010/main" val="1433550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FB3AA36-52E4-46AA-86A8-5EF4B6BCB894}"/>
              </a:ext>
            </a:extLst>
          </p:cNvPr>
          <p:cNvSpPr>
            <a:spLocks noGrp="1"/>
          </p:cNvSpPr>
          <p:nvPr>
            <p:ph type="title"/>
          </p:nvPr>
        </p:nvSpPr>
        <p:spPr/>
        <p:txBody>
          <a:bodyPr/>
          <a:lstStyle/>
          <a:p>
            <a:r>
              <a:rPr lang="uk-UA" b="1" dirty="0"/>
              <a:t>Тимчасове вилучення посвідчення водія</a:t>
            </a:r>
            <a:endParaRPr lang="uk-UA" dirty="0"/>
          </a:p>
        </p:txBody>
      </p:sp>
      <p:sp>
        <p:nvSpPr>
          <p:cNvPr id="3" name="Объект 2">
            <a:extLst>
              <a:ext uri="{FF2B5EF4-FFF2-40B4-BE49-F238E27FC236}">
                <a16:creationId xmlns:a16="http://schemas.microsoft.com/office/drawing/2014/main" id="{027B43C2-36D6-4DBB-8B8D-7F70925D1CF0}"/>
              </a:ext>
            </a:extLst>
          </p:cNvPr>
          <p:cNvSpPr>
            <a:spLocks noGrp="1"/>
          </p:cNvSpPr>
          <p:nvPr>
            <p:ph idx="1"/>
          </p:nvPr>
        </p:nvSpPr>
        <p:spPr>
          <a:xfrm>
            <a:off x="752833" y="2160588"/>
            <a:ext cx="8810615" cy="4441547"/>
          </a:xfrm>
        </p:spPr>
        <p:txBody>
          <a:bodyPr>
            <a:normAutofit fontScale="85000" lnSpcReduction="20000"/>
          </a:bodyPr>
          <a:lstStyle/>
          <a:p>
            <a:r>
              <a:rPr lang="uk-UA" dirty="0"/>
              <a:t>У разі наявності підстав вважати, що водієм вчинено порушення, за яке відповідно до КпАП України може бути накладено адміністративне стягнення у вигляді позбавлення права керування транспортними засобами, працівник уповноваженого підрозділу </a:t>
            </a:r>
            <a:r>
              <a:rPr lang="uk-UA" b="1" dirty="0"/>
              <a:t>тимчасово вилучає посвідчення водія до набрання законної сили постановою у справі про адміністративне правопорушення, але не більше ніж на три місяці з моменту такого вилучення</a:t>
            </a:r>
            <a:r>
              <a:rPr lang="uk-UA" dirty="0"/>
              <a:t>, і видає тимчасовий дозвіл на право керування транспортними засобами. </a:t>
            </a:r>
          </a:p>
          <a:p>
            <a:r>
              <a:rPr lang="uk-UA" dirty="0"/>
              <a:t>Про тимчасове вилучення посвідчення водія робиться запис у протоколі про адміністративне правопорушення.</a:t>
            </a:r>
          </a:p>
          <a:p>
            <a:r>
              <a:rPr lang="uk-UA" dirty="0"/>
              <a:t>Після закінчення тримісячного строку тимчасового вилучення посвідчення водія, у випадках, якщо судом не прийнято рішення щодо позбавлення водія права керування транспортним засобом або якщо справа про адміністративне правопорушення не розглянута у встановлений законом строк, </a:t>
            </a:r>
            <a:r>
              <a:rPr lang="uk-UA" b="1" dirty="0"/>
              <a:t>особа має право звернутися за отриманням вилученого документа</a:t>
            </a:r>
            <a:r>
              <a:rPr lang="uk-UA" dirty="0"/>
              <a:t>. Таке звернення особи є обов’язковим для його виконання незалежно від стадії вирішення справи про адміністративне правопорушення.</a:t>
            </a:r>
          </a:p>
          <a:p>
            <a:r>
              <a:rPr lang="uk-UA" dirty="0"/>
              <a:t>За подання такого звернення та повернення особі тимчасово вилученого посвідчення водія не може стягуватися плата.</a:t>
            </a:r>
          </a:p>
          <a:p>
            <a:r>
              <a:rPr lang="uk-UA" dirty="0"/>
              <a:t>Порядок тимчасового вилучення посвідчення водія визначається Кабінетом Міністрів України.</a:t>
            </a:r>
          </a:p>
          <a:p>
            <a:pPr marL="0" indent="0">
              <a:buNone/>
            </a:pPr>
            <a:r>
              <a:rPr lang="uk-UA" dirty="0"/>
              <a:t>(Постанова КМУ від 17.12.2008 р. «</a:t>
            </a:r>
            <a:r>
              <a:rPr lang="ru-RU" b="1" dirty="0"/>
              <a:t>Про </a:t>
            </a:r>
            <a:r>
              <a:rPr lang="uk-UA" b="1" dirty="0"/>
              <a:t>затвердження</a:t>
            </a:r>
            <a:r>
              <a:rPr lang="ru-RU" b="1" dirty="0"/>
              <a:t> Порядку </a:t>
            </a:r>
            <a:r>
              <a:rPr lang="uk-UA" b="1" dirty="0"/>
              <a:t>тимчасового вилучення </a:t>
            </a:r>
            <a:br>
              <a:rPr lang="uk-UA" b="1" dirty="0"/>
            </a:br>
            <a:r>
              <a:rPr lang="uk-UA" b="1" dirty="0"/>
              <a:t>посвідчення водія на транспортний засіб та його повернення</a:t>
            </a:r>
            <a:r>
              <a:rPr lang="ru-RU" b="1" dirty="0"/>
              <a:t>»</a:t>
            </a:r>
            <a:r>
              <a:rPr lang="uk-UA" dirty="0"/>
              <a:t>)</a:t>
            </a:r>
            <a:endParaRPr lang="ru-RU" dirty="0"/>
          </a:p>
        </p:txBody>
      </p:sp>
    </p:spTree>
    <p:extLst>
      <p:ext uri="{BB962C8B-B14F-4D97-AF65-F5344CB8AC3E}">
        <p14:creationId xmlns:p14="http://schemas.microsoft.com/office/powerpoint/2010/main" val="597937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6CFDA5-403B-40CC-BF43-D1132BA3F220}"/>
              </a:ext>
            </a:extLst>
          </p:cNvPr>
          <p:cNvSpPr>
            <a:spLocks noGrp="1"/>
          </p:cNvSpPr>
          <p:nvPr>
            <p:ph type="title"/>
          </p:nvPr>
        </p:nvSpPr>
        <p:spPr/>
        <p:txBody>
          <a:bodyPr/>
          <a:lstStyle/>
          <a:p>
            <a:r>
              <a:rPr lang="uk-UA" b="1" dirty="0"/>
              <a:t>Тимчасове затримання транспортних засобів</a:t>
            </a:r>
            <a:endParaRPr lang="uk-UA" dirty="0"/>
          </a:p>
        </p:txBody>
      </p:sp>
      <p:sp>
        <p:nvSpPr>
          <p:cNvPr id="3" name="Объект 2">
            <a:extLst>
              <a:ext uri="{FF2B5EF4-FFF2-40B4-BE49-F238E27FC236}">
                <a16:creationId xmlns:a16="http://schemas.microsoft.com/office/drawing/2014/main" id="{157F4BB9-DEE3-43CE-BCD4-9E8EF5A0A3C6}"/>
              </a:ext>
            </a:extLst>
          </p:cNvPr>
          <p:cNvSpPr>
            <a:spLocks noGrp="1"/>
          </p:cNvSpPr>
          <p:nvPr>
            <p:ph idx="1"/>
          </p:nvPr>
        </p:nvSpPr>
        <p:spPr/>
        <p:txBody>
          <a:bodyPr>
            <a:normAutofit/>
          </a:bodyPr>
          <a:lstStyle/>
          <a:p>
            <a:r>
              <a:rPr lang="uk-UA" sz="3600" b="1" dirty="0"/>
              <a:t>працівниками уповноважених підрозділів Національної поліції</a:t>
            </a:r>
          </a:p>
          <a:p>
            <a:pPr marL="0" indent="0">
              <a:buNone/>
            </a:pPr>
            <a:r>
              <a:rPr lang="uk-UA" sz="1600" b="1" dirty="0"/>
              <a:t>(</a:t>
            </a:r>
            <a:r>
              <a:rPr lang="ru-RU" sz="1600" b="1" dirty="0"/>
              <a:t>Порядок </a:t>
            </a:r>
            <a:r>
              <a:rPr lang="uk-UA" sz="1600" b="1" dirty="0"/>
              <a:t>тимчасового затримання працівниками уповноважених підрозділів Національної поліції транспортних засобів та їх зберігання, затверджений постановою Кабінету Міністрів України від 17 грудня</a:t>
            </a:r>
            <a:r>
              <a:rPr lang="ru-RU" b="1" dirty="0"/>
              <a:t> 2008 р. № 1102</a:t>
            </a:r>
            <a:r>
              <a:rPr lang="uk-UA" sz="1600" b="1" dirty="0"/>
              <a:t>)</a:t>
            </a:r>
          </a:p>
          <a:p>
            <a:r>
              <a:rPr lang="uk-UA" sz="3600" b="1" dirty="0"/>
              <a:t>інспекторами з паркування</a:t>
            </a:r>
          </a:p>
          <a:p>
            <a:pPr marL="0" indent="0">
              <a:buNone/>
            </a:pPr>
            <a:r>
              <a:rPr lang="uk-UA" sz="1700" b="1" dirty="0"/>
              <a:t>(Порядок тимчасового затримання інспекторами з паркування транспортних засобів та їх зберігання, затверджений постановою Кабінету Міністрів України від</a:t>
            </a:r>
            <a:r>
              <a:rPr lang="ru-RU" sz="1700" b="1" dirty="0"/>
              <a:t> 14 листопада 2018 р. № 990</a:t>
            </a:r>
            <a:r>
              <a:rPr lang="uk-UA" sz="1700" b="1" dirty="0"/>
              <a:t>)</a:t>
            </a:r>
            <a:endParaRPr lang="uk-UA" sz="1700" dirty="0"/>
          </a:p>
        </p:txBody>
      </p:sp>
    </p:spTree>
    <p:extLst>
      <p:ext uri="{BB962C8B-B14F-4D97-AF65-F5344CB8AC3E}">
        <p14:creationId xmlns:p14="http://schemas.microsoft.com/office/powerpoint/2010/main" val="2648482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2736CD-7877-4860-A248-C18C4405979F}"/>
              </a:ext>
            </a:extLst>
          </p:cNvPr>
          <p:cNvSpPr>
            <a:spLocks noGrp="1"/>
          </p:cNvSpPr>
          <p:nvPr>
            <p:ph type="title"/>
          </p:nvPr>
        </p:nvSpPr>
        <p:spPr/>
        <p:txBody>
          <a:bodyPr/>
          <a:lstStyle/>
          <a:p>
            <a:r>
              <a:rPr lang="uk-UA" dirty="0"/>
              <a:t>Ст. 266 КпАП України</a:t>
            </a:r>
            <a:endParaRPr lang="ru-RU" dirty="0"/>
          </a:p>
        </p:txBody>
      </p:sp>
      <p:sp>
        <p:nvSpPr>
          <p:cNvPr id="3" name="Объект 2">
            <a:extLst>
              <a:ext uri="{FF2B5EF4-FFF2-40B4-BE49-F238E27FC236}">
                <a16:creationId xmlns:a16="http://schemas.microsoft.com/office/drawing/2014/main" id="{D56259D8-AC24-4B3C-AE3F-D93782A7F297}"/>
              </a:ext>
            </a:extLst>
          </p:cNvPr>
          <p:cNvSpPr>
            <a:spLocks noGrp="1"/>
          </p:cNvSpPr>
          <p:nvPr>
            <p:ph idx="1"/>
          </p:nvPr>
        </p:nvSpPr>
        <p:spPr>
          <a:xfrm>
            <a:off x="677334" y="2160589"/>
            <a:ext cx="8596668" cy="4290545"/>
          </a:xfrm>
        </p:spPr>
        <p:txBody>
          <a:bodyPr/>
          <a:lstStyle/>
          <a:p>
            <a:pPr marL="0" indent="0" algn="just">
              <a:buNone/>
            </a:pPr>
            <a:r>
              <a:rPr lang="uk-UA" sz="3600" b="1" dirty="0"/>
              <a:t>Відсторонення осіб від керування </a:t>
            </a:r>
            <a:r>
              <a:rPr lang="uk-UA" b="1" dirty="0"/>
              <a:t>(транспортними засобами, річковими і маломірними суднами) </a:t>
            </a:r>
          </a:p>
          <a:p>
            <a:pPr marL="0" indent="0" algn="ctr">
              <a:buNone/>
            </a:pPr>
            <a:r>
              <a:rPr lang="uk-UA" sz="4400" b="1" dirty="0"/>
              <a:t>та </a:t>
            </a:r>
          </a:p>
          <a:p>
            <a:pPr marL="0" indent="0" algn="just">
              <a:buNone/>
            </a:pPr>
            <a:r>
              <a:rPr lang="uk-UA" sz="3600" b="1" dirty="0"/>
              <a:t>огляд на стан </a:t>
            </a:r>
            <a:r>
              <a:rPr lang="uk-UA" b="1" dirty="0"/>
              <a:t>алкогольного, наркотичного чи іншого </a:t>
            </a:r>
            <a:r>
              <a:rPr lang="uk-UA" sz="3600" b="1" dirty="0"/>
              <a:t>сп’яніння</a:t>
            </a:r>
            <a:r>
              <a:rPr lang="uk-UA" b="1" dirty="0"/>
              <a:t> або щодо </a:t>
            </a:r>
            <a:r>
              <a:rPr lang="uk-UA" sz="3600" b="1" dirty="0"/>
              <a:t>перебування під впливом лікарських препаратів</a:t>
            </a:r>
            <a:r>
              <a:rPr lang="uk-UA" b="1" dirty="0"/>
              <a:t>, що знижують їх увагу та швидкість реакції</a:t>
            </a:r>
            <a:endParaRPr lang="uk-UA" dirty="0"/>
          </a:p>
        </p:txBody>
      </p:sp>
    </p:spTree>
    <p:extLst>
      <p:ext uri="{BB962C8B-B14F-4D97-AF65-F5344CB8AC3E}">
        <p14:creationId xmlns:p14="http://schemas.microsoft.com/office/powerpoint/2010/main" val="679138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92E3308-EFFA-4566-AFBF-E9AB3A9EC03E}"/>
              </a:ext>
            </a:extLst>
          </p:cNvPr>
          <p:cNvSpPr>
            <a:spLocks noGrp="1"/>
          </p:cNvSpPr>
          <p:nvPr>
            <p:ph type="title"/>
          </p:nvPr>
        </p:nvSpPr>
        <p:spPr/>
        <p:txBody>
          <a:bodyPr/>
          <a:lstStyle/>
          <a:p>
            <a:r>
              <a:rPr lang="uk-UA" dirty="0"/>
              <a:t>Порядок проведення відсторонення та огляду</a:t>
            </a:r>
            <a:endParaRPr lang="ru-RU" dirty="0"/>
          </a:p>
        </p:txBody>
      </p:sp>
      <p:sp>
        <p:nvSpPr>
          <p:cNvPr id="3" name="Объект 2">
            <a:extLst>
              <a:ext uri="{FF2B5EF4-FFF2-40B4-BE49-F238E27FC236}">
                <a16:creationId xmlns:a16="http://schemas.microsoft.com/office/drawing/2014/main" id="{B7424846-52EE-4EBF-8D4F-2D10387782E1}"/>
              </a:ext>
            </a:extLst>
          </p:cNvPr>
          <p:cNvSpPr>
            <a:spLocks noGrp="1"/>
          </p:cNvSpPr>
          <p:nvPr>
            <p:ph idx="1"/>
          </p:nvPr>
        </p:nvSpPr>
        <p:spPr>
          <a:xfrm>
            <a:off x="677334" y="2080471"/>
            <a:ext cx="8819004" cy="4613944"/>
          </a:xfrm>
        </p:spPr>
        <p:txBody>
          <a:bodyPr>
            <a:normAutofit fontScale="62500" lnSpcReduction="20000"/>
          </a:bodyPr>
          <a:lstStyle/>
          <a:p>
            <a:r>
              <a:rPr lang="uk-UA" dirty="0"/>
              <a:t>є підстави вважати, що особи перебувають у стані алкогольного, наркотичного чи іншого сп’яніння або під впливом лікарських препаратів, що знижують їх увагу та швидкість реакції</a:t>
            </a:r>
          </a:p>
          <a:p>
            <a:r>
              <a:rPr lang="uk-UA" dirty="0"/>
              <a:t>Огляд водія (судноводія) проводиться з використанням спеціальних технічних засобів поліцейським у присутності двох свідків.</a:t>
            </a:r>
          </a:p>
          <a:p>
            <a:r>
              <a:rPr lang="uk-UA" dirty="0"/>
              <a:t>У разі незгоди водія (судноводія) на проведення огляду поліцейським з використанням спеціальних технічних засобів або в разі незгоди з його результатами огляд проводиться в закладах охорони здоров’я. Перелік закладів охорони здоров’я, яким надається право проведення огляду особи на стан алкогольного, наркотичного чи іншого сп’яніння або щодо перебування під впливом лікарських препаратів, що знижують її увагу та швидкість реакції, затверджується управліннями охорони здоров’я місцевих державних адміністрацій. Проведення огляду осіб на стан алкогольного, наркотичного чи іншого сп’яніння або щодо перебування під впливом лікарських препаратів, що знижують їх увагу та швидкість реакції, в інших закладах забороняється.</a:t>
            </a:r>
          </a:p>
          <a:p>
            <a:r>
              <a:rPr lang="uk-UA" dirty="0"/>
              <a:t>Огляд здійснюється в закладах охорони здоров’я не пізніше двох годин з моменту встановлення підстав для його здійснення. </a:t>
            </a:r>
          </a:p>
          <a:p>
            <a:r>
              <a:rPr lang="uk-UA" dirty="0"/>
              <a:t>Огляд у закладі охорони здоров’я та складення висновку за результатами огляду проводиться в присутності поліцейського.</a:t>
            </a:r>
          </a:p>
          <a:p>
            <a:r>
              <a:rPr lang="uk-UA" dirty="0"/>
              <a:t>Кожний випадок огляду осіб на стан алкогольного, наркотичного чи іншого сп’яніння або щодо перебування під впливом лікарських препаратів, що знижують їх увагу та швидкість реакції, у закладі охорони здоров’я реєструється в порядку, визначеному спеціально уповноваженим центральним органом виконавчої влади в галузі охорони здоров’я.</a:t>
            </a:r>
          </a:p>
          <a:p>
            <a:r>
              <a:rPr lang="uk-UA" dirty="0"/>
              <a:t>Огляд особи на стан алкогольного, наркотичного чи іншого сп’яніння або щодо перебування під впливом лікарських препаратів, що знижують її увагу та швидкість реакції, проведений з порушенням вимог законодавства, вважається недійсним.</a:t>
            </a:r>
          </a:p>
          <a:p>
            <a:r>
              <a:rPr lang="uk-UA" dirty="0"/>
              <a:t>У разі відсторонення особи від керування транспортним засобом, річковим або маломірним судном можливість керування цим транспортним засобом, річковим або маломірним судном надається уповноваженій нею особі, яка має посвідчення водія (судноводія) відповідної категорії та може бути допущена до керування транспортним засобом, річковим або маломірним судном.</a:t>
            </a:r>
          </a:p>
          <a:p>
            <a:pPr marL="0" indent="0">
              <a:buNone/>
            </a:pPr>
            <a:r>
              <a:rPr lang="uk-UA" b="1" dirty="0"/>
              <a:t>(</a:t>
            </a:r>
            <a:r>
              <a:rPr lang="uk-UA" b="1" i="1" dirty="0"/>
              <a:t>Про затвердження Інструкції про порядок виявлення у водіїв транспортних засобів ознак алкогольного, наркотичного чи іншого сп’яніння або перебування під впливом лікарських препаратів, що знижують увагу та швидкість реакції Наказ Міністерства внутрішніх справ України, Міністерства охорони здоров’я України 09.11.2015  № 1452/735)</a:t>
            </a:r>
            <a:endParaRPr lang="uk-UA" i="1" dirty="0"/>
          </a:p>
        </p:txBody>
      </p:sp>
    </p:spTree>
    <p:extLst>
      <p:ext uri="{BB962C8B-B14F-4D97-AF65-F5344CB8AC3E}">
        <p14:creationId xmlns:p14="http://schemas.microsoft.com/office/powerpoint/2010/main" val="2042921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247D70-569C-4DE1-BDB4-3E3B2133A327}"/>
              </a:ext>
            </a:extLst>
          </p:cNvPr>
          <p:cNvSpPr>
            <a:spLocks noGrp="1"/>
          </p:cNvSpPr>
          <p:nvPr>
            <p:ph type="title"/>
          </p:nvPr>
        </p:nvSpPr>
        <p:spPr/>
        <p:txBody>
          <a:bodyPr/>
          <a:lstStyle/>
          <a:p>
            <a:r>
              <a:rPr lang="uk-UA" b="1" dirty="0"/>
              <a:t>Мета застосування заходів забезпечення провадження</a:t>
            </a:r>
            <a:endParaRPr lang="ru-RU" b="1" dirty="0"/>
          </a:p>
        </p:txBody>
      </p:sp>
      <p:sp>
        <p:nvSpPr>
          <p:cNvPr id="3" name="Объект 2">
            <a:extLst>
              <a:ext uri="{FF2B5EF4-FFF2-40B4-BE49-F238E27FC236}">
                <a16:creationId xmlns:a16="http://schemas.microsoft.com/office/drawing/2014/main" id="{C0CE96DF-1AD7-4E75-9F1D-4E7C13D4782F}"/>
              </a:ext>
            </a:extLst>
          </p:cNvPr>
          <p:cNvSpPr>
            <a:spLocks noGrp="1"/>
          </p:cNvSpPr>
          <p:nvPr>
            <p:ph idx="1"/>
          </p:nvPr>
        </p:nvSpPr>
        <p:spPr>
          <a:xfrm>
            <a:off x="677334" y="2160589"/>
            <a:ext cx="8835782" cy="4240211"/>
          </a:xfrm>
        </p:spPr>
        <p:txBody>
          <a:bodyPr>
            <a:noAutofit/>
          </a:bodyPr>
          <a:lstStyle/>
          <a:p>
            <a:pPr algn="just"/>
            <a:r>
              <a:rPr lang="uk-UA" sz="2400" dirty="0"/>
              <a:t>припинення адміністративних правопорушень, коли вичерпано інші заходи впливу, </a:t>
            </a:r>
          </a:p>
          <a:p>
            <a:pPr algn="just"/>
            <a:r>
              <a:rPr lang="uk-UA" sz="2400" dirty="0"/>
              <a:t>встановлення особи, </a:t>
            </a:r>
          </a:p>
          <a:p>
            <a:pPr algn="just"/>
            <a:r>
              <a:rPr lang="uk-UA" sz="2400" dirty="0"/>
              <a:t>складення протоколу про адміністративне правопорушення у разі неможливості складення його на місці вчинення правопорушення, якщо складення протоколу є обов’язковим, </a:t>
            </a:r>
          </a:p>
          <a:p>
            <a:pPr algn="just"/>
            <a:r>
              <a:rPr lang="uk-UA" sz="2400" dirty="0"/>
              <a:t>забезпечення своєчасного і правильного розгляду справ </a:t>
            </a:r>
          </a:p>
          <a:p>
            <a:pPr algn="just"/>
            <a:r>
              <a:rPr lang="uk-UA" sz="2400" dirty="0"/>
              <a:t>виконання постанов по справах про адміністративні правопорушення</a:t>
            </a:r>
          </a:p>
        </p:txBody>
      </p:sp>
    </p:spTree>
    <p:extLst>
      <p:ext uri="{BB962C8B-B14F-4D97-AF65-F5344CB8AC3E}">
        <p14:creationId xmlns:p14="http://schemas.microsoft.com/office/powerpoint/2010/main" val="3336363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3B570F-3F09-464A-8F7E-49985BC965A5}"/>
              </a:ext>
            </a:extLst>
          </p:cNvPr>
          <p:cNvSpPr>
            <a:spLocks noGrp="1"/>
          </p:cNvSpPr>
          <p:nvPr>
            <p:ph type="title"/>
          </p:nvPr>
        </p:nvSpPr>
        <p:spPr/>
        <p:txBody>
          <a:bodyPr>
            <a:normAutofit fontScale="90000"/>
          </a:bodyPr>
          <a:lstStyle/>
          <a:p>
            <a:r>
              <a:rPr lang="uk-UA" b="1" dirty="0"/>
              <a:t>Заходи забезпечення провадження в справах про адміністративні правопорушення</a:t>
            </a:r>
            <a:endParaRPr lang="uk-UA" dirty="0"/>
          </a:p>
        </p:txBody>
      </p:sp>
      <p:graphicFrame>
        <p:nvGraphicFramePr>
          <p:cNvPr id="4" name="Объект 3">
            <a:extLst>
              <a:ext uri="{FF2B5EF4-FFF2-40B4-BE49-F238E27FC236}">
                <a16:creationId xmlns:a16="http://schemas.microsoft.com/office/drawing/2014/main" id="{057E355B-0E3F-4250-B7FD-69821A352ABF}"/>
              </a:ext>
            </a:extLst>
          </p:cNvPr>
          <p:cNvGraphicFramePr>
            <a:graphicFrameLocks noGrp="1"/>
          </p:cNvGraphicFramePr>
          <p:nvPr>
            <p:ph idx="1"/>
            <p:extLst>
              <p:ext uri="{D42A27DB-BD31-4B8C-83A1-F6EECF244321}">
                <p14:modId xmlns:p14="http://schemas.microsoft.com/office/powerpoint/2010/main" val="4078250540"/>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3949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CD2EA0-ACEB-44A6-B4AF-C5AE4CF07409}"/>
              </a:ext>
            </a:extLst>
          </p:cNvPr>
          <p:cNvSpPr>
            <a:spLocks noGrp="1"/>
          </p:cNvSpPr>
          <p:nvPr>
            <p:ph type="title"/>
          </p:nvPr>
        </p:nvSpPr>
        <p:spPr/>
        <p:txBody>
          <a:bodyPr/>
          <a:lstStyle/>
          <a:p>
            <a:r>
              <a:rPr lang="uk-UA" b="1" i="1" dirty="0"/>
              <a:t>Адміністративне затримання </a:t>
            </a:r>
            <a:endParaRPr lang="ru-RU" b="1" dirty="0"/>
          </a:p>
        </p:txBody>
      </p:sp>
      <p:sp>
        <p:nvSpPr>
          <p:cNvPr id="3" name="Объект 2">
            <a:extLst>
              <a:ext uri="{FF2B5EF4-FFF2-40B4-BE49-F238E27FC236}">
                <a16:creationId xmlns:a16="http://schemas.microsoft.com/office/drawing/2014/main" id="{B98CA1F1-B03F-4EC4-AE64-CF22E464714B}"/>
              </a:ext>
            </a:extLst>
          </p:cNvPr>
          <p:cNvSpPr>
            <a:spLocks noGrp="1"/>
          </p:cNvSpPr>
          <p:nvPr>
            <p:ph idx="1"/>
          </p:nvPr>
        </p:nvSpPr>
        <p:spPr/>
        <p:txBody>
          <a:bodyPr/>
          <a:lstStyle/>
          <a:p>
            <a:pPr algn="just" fontAlgn="base"/>
            <a:r>
              <a:rPr lang="uk-UA" i="1" dirty="0"/>
              <a:t>захід забезпечення провадження в справах про адміністративні правопорушення, який полягає у тимчасовому обмеженні свободи пересування і місцезнаходження і застосовується в разі, коли інші заходи адміністративного припинення неефективні для забезпечення належного виконання провадження в справі про адміністративне правопорушення і забезпечення притягнення правопорушника до відповідальності.</a:t>
            </a:r>
          </a:p>
          <a:p>
            <a:pPr algn="just" fontAlgn="base"/>
            <a:endParaRPr lang="ru-RU" dirty="0"/>
          </a:p>
          <a:p>
            <a:pPr algn="just" fontAlgn="base"/>
            <a:r>
              <a:rPr lang="uk-UA" i="1" dirty="0"/>
              <a:t>можливе лише при вчиненні адміністративного правопорушення, при скоєнні злочину особа затримується у кримінально-процесуальному порядку.</a:t>
            </a:r>
            <a:endParaRPr lang="ru-RU" dirty="0"/>
          </a:p>
          <a:p>
            <a:endParaRPr lang="ru-RU" dirty="0"/>
          </a:p>
        </p:txBody>
      </p:sp>
    </p:spTree>
    <p:extLst>
      <p:ext uri="{BB962C8B-B14F-4D97-AF65-F5344CB8AC3E}">
        <p14:creationId xmlns:p14="http://schemas.microsoft.com/office/powerpoint/2010/main" val="4285767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51B6D8-F44C-4AEA-BB61-C1D2ED63CE3D}"/>
              </a:ext>
            </a:extLst>
          </p:cNvPr>
          <p:cNvSpPr>
            <a:spLocks noGrp="1"/>
          </p:cNvSpPr>
          <p:nvPr>
            <p:ph type="title"/>
          </p:nvPr>
        </p:nvSpPr>
        <p:spPr/>
        <p:txBody>
          <a:bodyPr>
            <a:normAutofit fontScale="90000"/>
          </a:bodyPr>
          <a:lstStyle/>
          <a:p>
            <a:r>
              <a:rPr lang="uk-UA" b="1" dirty="0"/>
              <a:t>Органи (посадові особи), правомочні здійснювати адміністративне затримання</a:t>
            </a:r>
            <a:endParaRPr lang="uk-UA" dirty="0"/>
          </a:p>
        </p:txBody>
      </p:sp>
      <p:sp>
        <p:nvSpPr>
          <p:cNvPr id="3" name="Объект 2">
            <a:extLst>
              <a:ext uri="{FF2B5EF4-FFF2-40B4-BE49-F238E27FC236}">
                <a16:creationId xmlns:a16="http://schemas.microsoft.com/office/drawing/2014/main" id="{AC977C5C-B052-4214-8EF5-628718FC61CF}"/>
              </a:ext>
            </a:extLst>
          </p:cNvPr>
          <p:cNvSpPr>
            <a:spLocks noGrp="1"/>
          </p:cNvSpPr>
          <p:nvPr>
            <p:ph idx="1"/>
          </p:nvPr>
        </p:nvSpPr>
        <p:spPr>
          <a:xfrm>
            <a:off x="677334" y="2160589"/>
            <a:ext cx="8596668" cy="4282156"/>
          </a:xfrm>
        </p:spPr>
        <p:txBody>
          <a:bodyPr>
            <a:normAutofit lnSpcReduction="10000"/>
          </a:bodyPr>
          <a:lstStyle/>
          <a:p>
            <a:r>
              <a:rPr lang="uk-UA" dirty="0"/>
              <a:t>1) органами внутрішніх справ (Національною поліцією);</a:t>
            </a:r>
          </a:p>
          <a:p>
            <a:r>
              <a:rPr lang="uk-UA" dirty="0"/>
              <a:t>2) органами прикордонної служби;</a:t>
            </a:r>
          </a:p>
          <a:p>
            <a:r>
              <a:rPr lang="uk-UA" dirty="0"/>
              <a:t>3) старшою у місці розташування охоронюваного об’єкта посадовою особою воєнізованої охорони;</a:t>
            </a:r>
          </a:p>
          <a:p>
            <a:r>
              <a:rPr lang="uk-UA" dirty="0"/>
              <a:t>4) посадовими особами Військової служби правопорядку у Збройних Силах України;</a:t>
            </a:r>
          </a:p>
          <a:p>
            <a:r>
              <a:rPr lang="uk-UA" dirty="0"/>
              <a:t>5) органами Служби безпеки України;</a:t>
            </a:r>
          </a:p>
          <a:p>
            <a:r>
              <a:rPr lang="uk-UA" dirty="0"/>
              <a:t>6) посадовими особами органів і установ виконання покарань та слідчих ізоляторів;</a:t>
            </a:r>
          </a:p>
          <a:p>
            <a:r>
              <a:rPr lang="uk-UA" dirty="0"/>
              <a:t>7) посадовими особами, уповноваженими на те центральним органом виконавчої влади, що реалізує державну політику у сферах міграції (імміграції та еміграції), у тому числі протидії нелегальній (незаконній) міграції, громадянства, реєстрації фізичних осіб.</a:t>
            </a:r>
          </a:p>
          <a:p>
            <a:endParaRPr lang="ru-RU" dirty="0"/>
          </a:p>
        </p:txBody>
      </p:sp>
    </p:spTree>
    <p:extLst>
      <p:ext uri="{BB962C8B-B14F-4D97-AF65-F5344CB8AC3E}">
        <p14:creationId xmlns:p14="http://schemas.microsoft.com/office/powerpoint/2010/main" val="427338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4BA11D-8EE2-47CB-9236-FF65DA246DF9}"/>
              </a:ext>
            </a:extLst>
          </p:cNvPr>
          <p:cNvSpPr>
            <a:spLocks noGrp="1"/>
          </p:cNvSpPr>
          <p:nvPr>
            <p:ph type="title"/>
          </p:nvPr>
        </p:nvSpPr>
        <p:spPr/>
        <p:txBody>
          <a:bodyPr/>
          <a:lstStyle/>
          <a:p>
            <a:r>
              <a:rPr lang="uk-UA" b="1" dirty="0"/>
              <a:t>Строки </a:t>
            </a:r>
            <a:br>
              <a:rPr lang="uk-UA" b="1" dirty="0"/>
            </a:br>
            <a:r>
              <a:rPr lang="uk-UA" b="1" dirty="0"/>
              <a:t>адміністративного затримання</a:t>
            </a:r>
            <a:endParaRPr lang="uk-UA" dirty="0"/>
          </a:p>
        </p:txBody>
      </p:sp>
      <p:sp>
        <p:nvSpPr>
          <p:cNvPr id="3" name="Объект 2">
            <a:extLst>
              <a:ext uri="{FF2B5EF4-FFF2-40B4-BE49-F238E27FC236}">
                <a16:creationId xmlns:a16="http://schemas.microsoft.com/office/drawing/2014/main" id="{3F5576F2-EF85-45C1-ACCC-FBF70245D8C2}"/>
              </a:ext>
            </a:extLst>
          </p:cNvPr>
          <p:cNvSpPr>
            <a:spLocks noGrp="1"/>
          </p:cNvSpPr>
          <p:nvPr>
            <p:ph idx="1"/>
          </p:nvPr>
        </p:nvSpPr>
        <p:spPr>
          <a:xfrm>
            <a:off x="677334" y="2160589"/>
            <a:ext cx="8596668" cy="4366046"/>
          </a:xfrm>
        </p:spPr>
        <p:txBody>
          <a:bodyPr>
            <a:normAutofit fontScale="77500" lnSpcReduction="20000"/>
          </a:bodyPr>
          <a:lstStyle/>
          <a:p>
            <a:r>
              <a:rPr lang="uk-UA" dirty="0"/>
              <a:t>Загальний строк - </a:t>
            </a:r>
            <a:r>
              <a:rPr lang="uk-UA" b="1" u="sng" dirty="0"/>
              <a:t>не більш як три години</a:t>
            </a:r>
            <a:r>
              <a:rPr lang="uk-UA" dirty="0"/>
              <a:t>.</a:t>
            </a:r>
          </a:p>
          <a:p>
            <a:r>
              <a:rPr lang="uk-UA" dirty="0"/>
              <a:t>Осіб, які незаконно перетнули або зробили спробу незаконно перетнути державний кордон України, порушили порядок в’їзду на тимчасово окуповану територію України або до району проведення антитерористичної операції чи виїзду з них, порушили прикордонний режим, режим у пунктах пропуску через державний кордон України або режимні правила у контрольних пунктах в’їзду-виїзду, правила використання об’єктів тваринного світу в межах прикордонної смуги та контрольованого прикордонного району, у територіальному морі, внутрішніх водах та виключній (морській) економічній зоні України, вчинили злісну непокору законному розпорядженню або </a:t>
            </a:r>
            <a:r>
              <a:rPr lang="uk-UA" dirty="0" err="1"/>
              <a:t>вимозі</a:t>
            </a:r>
            <a:r>
              <a:rPr lang="uk-UA" dirty="0"/>
              <a:t> військовослужбовця чи працівника Державної прикордонної служби України або члена громадського формування з охорони громадського порядку і державного кордону, а також іноземців та осіб без громадянства, які не виконали рішення про заборону в’їзду в Україну, порушили правила перебування в Україні або транзитного проїзду через територію України, може бути затримано на строк </a:t>
            </a:r>
            <a:r>
              <a:rPr lang="uk-UA" b="1" u="sng" dirty="0"/>
              <a:t>до трьох годин для складення протоколу, а в необхідних випадках для встановлення особи та/або з’ясування обставин правопорушення - до трьох діб.</a:t>
            </a:r>
          </a:p>
          <a:p>
            <a:r>
              <a:rPr lang="uk-UA" dirty="0"/>
              <a:t>Осіб, які порушили правила обігу наркотичних засобів і психотропних речовин, може бути затримано на строк </a:t>
            </a:r>
            <a:r>
              <a:rPr lang="uk-UA" b="1" u="sng" dirty="0"/>
              <a:t>до трьох годин для складення протоколу</a:t>
            </a:r>
            <a:r>
              <a:rPr lang="uk-UA" dirty="0"/>
              <a:t>, а в необхідних випадках для встановлення особи, проведення медичного огляду, з’ясування обставин придбання вилучених наркотичних засобів і психотропних речовин та їх дослідження - </a:t>
            </a:r>
            <a:r>
              <a:rPr lang="uk-UA" b="1" u="sng" dirty="0"/>
              <a:t>до трьох діб з повідомленням про це письмово прокурора протягом двадцяти чотирьох годин з моменту затримання.</a:t>
            </a:r>
          </a:p>
          <a:p>
            <a:pPr marL="0" indent="0">
              <a:buNone/>
            </a:pPr>
            <a:br>
              <a:rPr lang="ru-RU" i="1" dirty="0"/>
            </a:br>
            <a:endParaRPr lang="ru-RU" dirty="0"/>
          </a:p>
        </p:txBody>
      </p:sp>
    </p:spTree>
    <p:extLst>
      <p:ext uri="{BB962C8B-B14F-4D97-AF65-F5344CB8AC3E}">
        <p14:creationId xmlns:p14="http://schemas.microsoft.com/office/powerpoint/2010/main" val="1107743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84180E-88F4-48A5-AF64-2A2BE51F2409}"/>
              </a:ext>
            </a:extLst>
          </p:cNvPr>
          <p:cNvSpPr>
            <a:spLocks noGrp="1"/>
          </p:cNvSpPr>
          <p:nvPr>
            <p:ph type="title"/>
          </p:nvPr>
        </p:nvSpPr>
        <p:spPr/>
        <p:txBody>
          <a:bodyPr/>
          <a:lstStyle/>
          <a:p>
            <a:r>
              <a:rPr lang="uk-UA" b="1" dirty="0"/>
              <a:t>Особистий огляд </a:t>
            </a:r>
          </a:p>
        </p:txBody>
      </p:sp>
      <p:sp>
        <p:nvSpPr>
          <p:cNvPr id="3" name="Объект 2">
            <a:extLst>
              <a:ext uri="{FF2B5EF4-FFF2-40B4-BE49-F238E27FC236}">
                <a16:creationId xmlns:a16="http://schemas.microsoft.com/office/drawing/2014/main" id="{194F4977-22F4-40C7-9E92-09F5E49BF4F2}"/>
              </a:ext>
            </a:extLst>
          </p:cNvPr>
          <p:cNvSpPr>
            <a:spLocks noGrp="1"/>
          </p:cNvSpPr>
          <p:nvPr>
            <p:ph idx="1"/>
          </p:nvPr>
        </p:nvSpPr>
        <p:spPr/>
        <p:txBody>
          <a:bodyPr/>
          <a:lstStyle/>
          <a:p>
            <a:r>
              <a:rPr lang="uk-UA" dirty="0"/>
              <a:t>може провадитись уповноваженими на те посадовими особами Служби безпеки України, органів Національної поліції, органів і установ виконання покарань та слідчих ізоляторів, Військової служби правопорядку у Збройних Силах України, воєнізованої охорони, цивільної авіації, митного органу і органів прикордонної служби, центрального органу виконавчої влади, що реалізує державну політику у сферах міграції (імміграції та еміграції), у тому числі протидії нелегальній (незаконній) міграції, громадянства, реєстрації фізичних осіб, а у випадках, прямо передбачених законами України, також і інших органів.</a:t>
            </a:r>
          </a:p>
          <a:p>
            <a:r>
              <a:rPr lang="uk-UA" dirty="0"/>
              <a:t>може провадитись уповноваженою на те особою однієї статі з оглядуваним і в присутності двох понятих тієї ж статі.</a:t>
            </a:r>
          </a:p>
          <a:p>
            <a:endParaRPr lang="ru-RU" dirty="0"/>
          </a:p>
        </p:txBody>
      </p:sp>
    </p:spTree>
    <p:extLst>
      <p:ext uri="{BB962C8B-B14F-4D97-AF65-F5344CB8AC3E}">
        <p14:creationId xmlns:p14="http://schemas.microsoft.com/office/powerpoint/2010/main" val="4009930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B09B280-98F3-48C2-B9B0-7466AFF390B9}"/>
              </a:ext>
            </a:extLst>
          </p:cNvPr>
          <p:cNvSpPr>
            <a:spLocks noGrp="1"/>
          </p:cNvSpPr>
          <p:nvPr>
            <p:ph type="title"/>
          </p:nvPr>
        </p:nvSpPr>
        <p:spPr/>
        <p:txBody>
          <a:bodyPr/>
          <a:lstStyle/>
          <a:p>
            <a:r>
              <a:rPr lang="uk-UA" b="1" dirty="0"/>
              <a:t>Огляд речей </a:t>
            </a:r>
            <a:endParaRPr lang="ru-RU" b="1" dirty="0"/>
          </a:p>
        </p:txBody>
      </p:sp>
      <p:sp>
        <p:nvSpPr>
          <p:cNvPr id="3" name="Объект 2">
            <a:extLst>
              <a:ext uri="{FF2B5EF4-FFF2-40B4-BE49-F238E27FC236}">
                <a16:creationId xmlns:a16="http://schemas.microsoft.com/office/drawing/2014/main" id="{2416633E-EE46-4F84-8763-9C8B6424DF31}"/>
              </a:ext>
            </a:extLst>
          </p:cNvPr>
          <p:cNvSpPr>
            <a:spLocks noGrp="1"/>
          </p:cNvSpPr>
          <p:nvPr>
            <p:ph idx="1"/>
          </p:nvPr>
        </p:nvSpPr>
        <p:spPr>
          <a:xfrm>
            <a:off x="677334" y="2160589"/>
            <a:ext cx="9146174" cy="4189877"/>
          </a:xfrm>
        </p:spPr>
        <p:txBody>
          <a:bodyPr>
            <a:normAutofit fontScale="77500" lnSpcReduction="20000"/>
          </a:bodyPr>
          <a:lstStyle/>
          <a:p>
            <a:r>
              <a:rPr lang="uk-UA" dirty="0"/>
              <a:t>може провадитись уповноваженими на те посадовими особами Служби безпеки України, органів Національної поліції, органів і установ виконання покарань та слідчих ізоляторів, Військової служби правопорядку у Збройних Силах України, воєнізованої охорони, цивільної авіації, митного органу, органів прикордонної служби, центрального органу виконавчої влади, що реалізує державну політику у сферах міграції (імміграції та еміграції), у тому числі протидії нелегальній (незаконній) міграції, громадянства, реєстрації фізичних осіб, природоохоронних органів, державними інспекторами з питань інтелектуальної власності, органів лісоохорони, органів рибоохорони, органів, що здійснюють державний нагляд за додержанням правил полювання, а у випадках, прямо передбачених законами України, також і інших органів. При вчиненні порушень законодавства про охорону і використання тваринного світу уповноважені на те посадові особи органів, які здійснюють державний нагляд за додержанням правил полювання, органів рибоохорони, а також поліцейські, військовослужбовці та працівники Державної прикордонної служби України можуть провадити в установленому порядку огляд транспортних засобів.</a:t>
            </a:r>
          </a:p>
          <a:p>
            <a:r>
              <a:rPr lang="uk-UA" dirty="0"/>
              <a:t>Огляд речей, ручної </a:t>
            </a:r>
            <a:r>
              <a:rPr lang="uk-UA" dirty="0" err="1"/>
              <a:t>кладі</a:t>
            </a:r>
            <a:r>
              <a:rPr lang="uk-UA" dirty="0"/>
              <a:t>, багажу, знарядь полювання і лову риби, добутої продукції, транспортних засобів та інших предметів здійснюється, як правило, у присутності особи, у власності (володінні) якої вони є. У невідкладних випадках зазначені речі, предмети може бути піддано оглядові з участю двох понятих під час відсутності власника (володільця).</a:t>
            </a:r>
          </a:p>
          <a:p>
            <a:r>
              <a:rPr lang="uk-UA" dirty="0"/>
              <a:t>Про особистий огляд, огляд речей складається протокол або про це робиться відповідний запис у протоколі про адміністративне правопорушення або в протоколі про адміністративне затримання.</a:t>
            </a:r>
          </a:p>
          <a:p>
            <a:r>
              <a:rPr lang="uk-UA" dirty="0"/>
              <a:t>Особистий огляд, огляд речей у митних органах провадиться в порядку, встановленому </a:t>
            </a:r>
            <a:r>
              <a:rPr lang="uk-UA" u="sng" dirty="0">
                <a:hlinkClick r:id="rId2"/>
              </a:rPr>
              <a:t>Митним кодексом України</a:t>
            </a:r>
            <a:r>
              <a:rPr lang="uk-UA" dirty="0"/>
              <a:t>.</a:t>
            </a:r>
          </a:p>
          <a:p>
            <a:endParaRPr lang="ru-RU" dirty="0"/>
          </a:p>
        </p:txBody>
      </p:sp>
    </p:spTree>
    <p:extLst>
      <p:ext uri="{BB962C8B-B14F-4D97-AF65-F5344CB8AC3E}">
        <p14:creationId xmlns:p14="http://schemas.microsoft.com/office/powerpoint/2010/main" val="2910918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64F791-1CE6-4EAD-BAC1-DDFA145690FD}"/>
              </a:ext>
            </a:extLst>
          </p:cNvPr>
          <p:cNvSpPr>
            <a:spLocks noGrp="1"/>
          </p:cNvSpPr>
          <p:nvPr>
            <p:ph type="title"/>
          </p:nvPr>
        </p:nvSpPr>
        <p:spPr/>
        <p:txBody>
          <a:bodyPr/>
          <a:lstStyle/>
          <a:p>
            <a:r>
              <a:rPr lang="uk-UA" b="1" dirty="0"/>
              <a:t>Вилучення речей і документів</a:t>
            </a:r>
            <a:br>
              <a:rPr lang="uk-UA" dirty="0"/>
            </a:br>
            <a:endParaRPr lang="ru-RU" dirty="0"/>
          </a:p>
        </p:txBody>
      </p:sp>
      <p:sp>
        <p:nvSpPr>
          <p:cNvPr id="3" name="Объект 2">
            <a:extLst>
              <a:ext uri="{FF2B5EF4-FFF2-40B4-BE49-F238E27FC236}">
                <a16:creationId xmlns:a16="http://schemas.microsoft.com/office/drawing/2014/main" id="{1D111ECB-25A6-48C0-9A85-BF3A97F47291}"/>
              </a:ext>
            </a:extLst>
          </p:cNvPr>
          <p:cNvSpPr>
            <a:spLocks noGrp="1"/>
          </p:cNvSpPr>
          <p:nvPr>
            <p:ph idx="1"/>
          </p:nvPr>
        </p:nvSpPr>
        <p:spPr/>
        <p:txBody>
          <a:bodyPr>
            <a:normAutofit fontScale="85000" lnSpcReduction="20000"/>
          </a:bodyPr>
          <a:lstStyle/>
          <a:p>
            <a:r>
              <a:rPr lang="uk-UA" dirty="0"/>
              <a:t>Речі і документи, що є знаряддям або безпосереднім об’єктом правопорушення, </a:t>
            </a:r>
          </a:p>
          <a:p>
            <a:r>
              <a:rPr lang="uk-UA" dirty="0"/>
              <a:t>Виявлені під час затримання, особистого огляду або огляду речей, </a:t>
            </a:r>
          </a:p>
          <a:p>
            <a:r>
              <a:rPr lang="uk-UA" dirty="0"/>
              <a:t>вилучаються посадовими особами органів, зазначених у </a:t>
            </a:r>
            <a:r>
              <a:rPr lang="uk-UA" u="sng" dirty="0">
                <a:hlinkClick r:id="rId2"/>
              </a:rPr>
              <a:t>статтях 234</a:t>
            </a:r>
            <a:r>
              <a:rPr lang="uk-UA" b="1" u="sng" baseline="30000" dirty="0">
                <a:hlinkClick r:id="rId2"/>
              </a:rPr>
              <a:t>-1</a:t>
            </a:r>
            <a:r>
              <a:rPr lang="uk-UA" dirty="0"/>
              <a:t>, </a:t>
            </a:r>
            <a:r>
              <a:rPr lang="uk-UA" u="sng" dirty="0">
                <a:hlinkClick r:id="rId3"/>
              </a:rPr>
              <a:t>234</a:t>
            </a:r>
            <a:r>
              <a:rPr lang="uk-UA" b="1" u="sng" baseline="30000" dirty="0">
                <a:hlinkClick r:id="rId3"/>
              </a:rPr>
              <a:t>-2</a:t>
            </a:r>
            <a:r>
              <a:rPr lang="uk-UA" dirty="0"/>
              <a:t>, </a:t>
            </a:r>
            <a:r>
              <a:rPr lang="uk-UA" u="sng" dirty="0">
                <a:hlinkClick r:id="rId4"/>
              </a:rPr>
              <a:t>244</a:t>
            </a:r>
            <a:r>
              <a:rPr lang="uk-UA" b="1" u="sng" baseline="30000" dirty="0">
                <a:hlinkClick r:id="rId4"/>
              </a:rPr>
              <a:t>-4</a:t>
            </a:r>
            <a:r>
              <a:rPr lang="uk-UA" dirty="0"/>
              <a:t>, </a:t>
            </a:r>
            <a:r>
              <a:rPr lang="uk-UA" u="sng" dirty="0">
                <a:hlinkClick r:id="rId5"/>
              </a:rPr>
              <a:t>262</a:t>
            </a:r>
            <a:r>
              <a:rPr lang="uk-UA" dirty="0"/>
              <a:t> і </a:t>
            </a:r>
            <a:r>
              <a:rPr lang="uk-UA" u="sng" dirty="0">
                <a:hlinkClick r:id="rId6"/>
              </a:rPr>
              <a:t>264</a:t>
            </a:r>
            <a:r>
              <a:rPr lang="uk-UA" dirty="0"/>
              <a:t> КпАП України.</a:t>
            </a:r>
          </a:p>
          <a:p>
            <a:r>
              <a:rPr lang="uk-UA" dirty="0"/>
              <a:t> Вилучені речі і документи зберігаються до розгляду справи про адміністративне правопорушення у порядку, встановленому Кабінетом Міністрів України за погодженням із Державною судовою адміністрацією України, а після розгляду справи, залежно від результатів її розгляду, їх у встановленому порядку конфіскують, або повертають володільцеві, або знищують, а при оплатному вилученні речей - реалізують.</a:t>
            </a:r>
          </a:p>
          <a:p>
            <a:r>
              <a:rPr lang="uk-UA" dirty="0"/>
              <a:t>Вилучені орден, медаль, нагрудний знак до почесного звання СРСР, почесного звання Української РСР, Почесної Грамоти і Грамоти Президії Верховної Ради Української РСР, почесного звання України, відзнаки Президента України, нагородна зброя, після розгляду справи підлягають поверненню їх законному володільцеві, а якщо він невідомий, надсилаються відповідно до Адміністрації Президента України. </a:t>
            </a:r>
          </a:p>
          <a:p>
            <a:r>
              <a:rPr lang="uk-UA" dirty="0"/>
              <a:t>Вилучені самогон та інші міцні спиртні напої домашнього вироблення, апарати для їх вироблення після розгляду справи підлягають знищенню поліцейськими.</a:t>
            </a:r>
          </a:p>
          <a:p>
            <a:endParaRPr lang="ru-RU" dirty="0"/>
          </a:p>
        </p:txBody>
      </p:sp>
    </p:spTree>
    <p:extLst>
      <p:ext uri="{BB962C8B-B14F-4D97-AF65-F5344CB8AC3E}">
        <p14:creationId xmlns:p14="http://schemas.microsoft.com/office/powerpoint/2010/main" val="1598966827"/>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2785</TotalTime>
  <Words>1631</Words>
  <Application>Microsoft Office PowerPoint</Application>
  <PresentationFormat>Широкоэкранный</PresentationFormat>
  <Paragraphs>72</Paragraphs>
  <Slides>13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13</vt:i4>
      </vt:variant>
    </vt:vector>
  </HeadingPairs>
  <TitlesOfParts>
    <vt:vector size="17" baseType="lpstr">
      <vt:lpstr>Arial</vt:lpstr>
      <vt:lpstr>Trebuchet MS</vt:lpstr>
      <vt:lpstr>Wingdings 3</vt:lpstr>
      <vt:lpstr>Аспект</vt:lpstr>
      <vt:lpstr>Лекція 2</vt:lpstr>
      <vt:lpstr>Мета застосування заходів забезпечення провадження</vt:lpstr>
      <vt:lpstr>Заходи забезпечення провадження в справах про адміністративні правопорушення</vt:lpstr>
      <vt:lpstr>Адміністративне затримання </vt:lpstr>
      <vt:lpstr>Органи (посадові особи), правомочні здійснювати адміністративне затримання</vt:lpstr>
      <vt:lpstr>Строки  адміністративного затримання</vt:lpstr>
      <vt:lpstr>Особистий огляд </vt:lpstr>
      <vt:lpstr>Огляд речей </vt:lpstr>
      <vt:lpstr>Вилучення речей і документів </vt:lpstr>
      <vt:lpstr>Тимчасове вилучення посвідчення водія</vt:lpstr>
      <vt:lpstr>Тимчасове затримання транспортних засобів</vt:lpstr>
      <vt:lpstr>Ст. 266 КпАП України</vt:lpstr>
      <vt:lpstr>Порядок проведення відсторонення та огляду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dc:title>
  <dc:creator>Lenovo</dc:creator>
  <cp:lastModifiedBy>Lenovo</cp:lastModifiedBy>
  <cp:revision>14</cp:revision>
  <dcterms:created xsi:type="dcterms:W3CDTF">2021-01-16T16:47:38Z</dcterms:created>
  <dcterms:modified xsi:type="dcterms:W3CDTF">2021-01-18T15:13:41Z</dcterms:modified>
</cp:coreProperties>
</file>