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3"/>
  </p:notesMasterIdLst>
  <p:sldIdLst>
    <p:sldId id="256" r:id="rId2"/>
    <p:sldId id="257" r:id="rId3"/>
    <p:sldId id="265" r:id="rId4"/>
    <p:sldId id="266" r:id="rId5"/>
    <p:sldId id="258" r:id="rId6"/>
    <p:sldId id="267" r:id="rId7"/>
    <p:sldId id="268" r:id="rId8"/>
    <p:sldId id="259" r:id="rId9"/>
    <p:sldId id="260" r:id="rId10"/>
    <p:sldId id="261" r:id="rId11"/>
    <p:sldId id="27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7011A1-65E1-434B-8A24-81A9C08DDC21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78E1EB-D081-491A-959D-CE91C8093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D2EB37-7AFB-4691-B999-A664785C655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4E748E-DDB6-42CC-9577-23AACAB08FB5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E0D602-965A-4545-A9CA-D4D145B069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9585E-9C85-46FF-97FB-548DC84C5B1E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CD990-A2F8-4F7A-8138-7443C5EE1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43BE1-242E-4087-A589-6B975A48DD44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81519-4B94-425B-B788-D5FA5A52B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1F00E-8562-492D-892B-66118E91F8DC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C18B2-C01A-44F4-9334-B8BC843943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185E96-1EA0-4D7C-AF0E-131E271CEA93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D1FEF8-4D5A-4A71-BCDA-FA9964A31E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5019A-3A64-4176-A940-B8AC1B145D41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A7298-98CB-49FE-9682-0F4710F30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37D31-215F-488C-AFEF-5FC9C80EFA61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25AC7-1B50-42E3-8980-810FB23DDD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B0AA5-DA6E-484A-A8F0-0305774BFFEB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19FEF-E2B9-410B-88F3-EA8DC50E0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E40AB5C-E106-4A76-AEC1-90CE143D80CE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6562278-E2AA-4DB2-A5DE-9E1414F11A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7ADF2-8B10-4658-82F4-12EA2B5A7EEB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EB525-8180-4F43-94CC-0159189A5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77BA74-F5AD-4EA2-9C29-DF8BECD7471C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8047C7-5FD1-4EB0-864E-C2F879F750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5D0DEFE-A664-48B1-9852-17EC3C4ABDA6}" type="datetimeFigureOut">
              <a:rPr lang="ru-RU"/>
              <a:pPr>
                <a:defRPr/>
              </a:pPr>
              <a:t>22.02.2018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bg2">
                    <a:shade val="5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03912715-0A8B-48A1-8AE4-C3D5935229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87" r:id="rId2"/>
    <p:sldLayoutId id="2147483795" r:id="rId3"/>
    <p:sldLayoutId id="2147483788" r:id="rId4"/>
    <p:sldLayoutId id="2147483789" r:id="rId5"/>
    <p:sldLayoutId id="2147483790" r:id="rId6"/>
    <p:sldLayoutId id="2147483796" r:id="rId7"/>
    <p:sldLayoutId id="2147483791" r:id="rId8"/>
    <p:sldLayoutId id="2147483797" r:id="rId9"/>
    <p:sldLayoutId id="2147483792" r:id="rId10"/>
    <p:sldLayoutId id="21474837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285750"/>
            <a:ext cx="7772400" cy="14700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Геотермальные электростанции</a:t>
            </a:r>
            <a:endParaRPr lang="ru-RU" dirty="0"/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2143125"/>
            <a:ext cx="7215188" cy="423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1738"/>
            <a:ext cx="8229600" cy="1052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Геотермальные электростанции с бинарным циклом производства электроэнергии.</a:t>
            </a:r>
            <a:endParaRPr lang="ru-RU" dirty="0"/>
          </a:p>
        </p:txBody>
      </p:sp>
      <p:sp>
        <p:nvSpPr>
          <p:cNvPr id="15363" name="Текст 3"/>
          <p:cNvSpPr>
            <a:spLocks noGrp="1"/>
          </p:cNvSpPr>
          <p:nvPr>
            <p:ph type="body" sz="half" idx="2"/>
          </p:nvPr>
        </p:nvSpPr>
        <p:spPr>
          <a:xfrm>
            <a:off x="6462713" y="533400"/>
            <a:ext cx="2239962" cy="4211638"/>
          </a:xfrm>
        </p:spPr>
        <p:txBody>
          <a:bodyPr/>
          <a:lstStyle/>
          <a:p>
            <a:pPr marL="44450" eaLnBrk="1" hangingPunct="1">
              <a:spcBef>
                <a:spcPct val="0"/>
              </a:spcBef>
            </a:pPr>
            <a:endParaRPr lang="ru-RU" smtClean="0"/>
          </a:p>
        </p:txBody>
      </p:sp>
      <p:pic>
        <p:nvPicPr>
          <p:cNvPr id="15364" name="Рисунок 5" descr="http://www.manbw.ru/images/geo4.JPG"/>
          <p:cNvPicPr>
            <a:picLocks noGrp="1"/>
          </p:cNvPicPr>
          <p:nvPr>
            <p:ph type="pic" idx="1"/>
          </p:nvPr>
        </p:nvPicPr>
        <p:blipFill>
          <a:blip r:embed="rId2"/>
          <a:srcRect t="8261" b="8261"/>
          <a:stretch>
            <a:fillRect/>
          </a:stretch>
        </p:blipFill>
        <p:spPr>
          <a:xfrm>
            <a:off x="420688" y="434975"/>
            <a:ext cx="8294687" cy="4351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Текст 2"/>
          <p:cNvSpPr>
            <a:spLocks noGrp="1"/>
          </p:cNvSpPr>
          <p:nvPr>
            <p:ph type="body" sz="half" idx="2"/>
          </p:nvPr>
        </p:nvSpPr>
        <p:spPr>
          <a:xfrm>
            <a:off x="6462713" y="533400"/>
            <a:ext cx="2239962" cy="4211638"/>
          </a:xfrm>
        </p:spPr>
        <p:txBody>
          <a:bodyPr/>
          <a:lstStyle/>
          <a:p>
            <a:pPr marL="44450" eaLnBrk="1" hangingPunct="1">
              <a:spcBef>
                <a:spcPct val="0"/>
              </a:spcBef>
            </a:pPr>
            <a:r>
              <a:rPr lang="ru-RU" b="1" smtClean="0"/>
              <a:t>Важнейшими преимуществами ГеоЭС по сравнению с традиционными электростанциями являются значительное снижение выбросов, ответственных за парниковый эффект, и полное исключение выбросов СО2</a:t>
            </a:r>
            <a:endParaRPr lang="ru-RU" smtClean="0"/>
          </a:p>
          <a:p>
            <a:pPr marL="44450" eaLnBrk="1" hangingPunct="1">
              <a:spcBef>
                <a:spcPct val="0"/>
              </a:spcBef>
            </a:pPr>
            <a:endParaRPr lang="ru-RU" smtClean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3413" r="3413"/>
          <a:stretch>
            <a:fillRect/>
          </a:stretch>
        </p:blipFill>
        <p:spPr>
          <a:xfrm>
            <a:off x="420688" y="434975"/>
            <a:ext cx="5926137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1738"/>
            <a:ext cx="8229600" cy="1052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Благоприятные места для строительства геотермальных электростанций</a:t>
            </a:r>
            <a:endParaRPr lang="ru-RU" dirty="0"/>
          </a:p>
        </p:txBody>
      </p:sp>
      <p:sp>
        <p:nvSpPr>
          <p:cNvPr id="7171" name="Текст 3"/>
          <p:cNvSpPr>
            <a:spLocks noGrp="1"/>
          </p:cNvSpPr>
          <p:nvPr>
            <p:ph type="body" sz="half" idx="2"/>
          </p:nvPr>
        </p:nvSpPr>
        <p:spPr>
          <a:xfrm>
            <a:off x="6462713" y="533400"/>
            <a:ext cx="2239962" cy="4211638"/>
          </a:xfrm>
        </p:spPr>
        <p:txBody>
          <a:bodyPr/>
          <a:lstStyle/>
          <a:p>
            <a:pPr marL="44450" eaLnBrk="1" hangingPunct="1">
              <a:spcBef>
                <a:spcPct val="0"/>
              </a:spcBef>
            </a:pPr>
            <a:r>
              <a:rPr lang="ru-RU" smtClean="0"/>
              <a:t>Красным выделены районы Земли, где сталкиваются тектонические плиты. Именно в этих районах наиболее активно развивается геотермальная энергетика</a:t>
            </a:r>
          </a:p>
        </p:txBody>
      </p:sp>
      <p:pic>
        <p:nvPicPr>
          <p:cNvPr id="717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479" r="12479"/>
          <a:stretch>
            <a:fillRect/>
          </a:stretch>
        </p:blipFill>
        <p:spPr>
          <a:xfrm>
            <a:off x="420688" y="434975"/>
            <a:ext cx="5926137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1738"/>
            <a:ext cx="8229600" cy="1052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Потенциал геотермальной энергетики в мире</a:t>
            </a:r>
            <a:endParaRPr lang="ru-RU" dirty="0"/>
          </a:p>
        </p:txBody>
      </p:sp>
      <p:sp>
        <p:nvSpPr>
          <p:cNvPr id="8195" name="Текст 2"/>
          <p:cNvSpPr>
            <a:spLocks noGrp="1"/>
          </p:cNvSpPr>
          <p:nvPr>
            <p:ph type="body" sz="half" idx="2"/>
          </p:nvPr>
        </p:nvSpPr>
        <p:spPr>
          <a:xfrm>
            <a:off x="6462713" y="533400"/>
            <a:ext cx="2239962" cy="4211638"/>
          </a:xfrm>
        </p:spPr>
        <p:txBody>
          <a:bodyPr/>
          <a:lstStyle/>
          <a:p>
            <a:pPr marL="44450" eaLnBrk="1" hangingPunct="1">
              <a:spcBef>
                <a:spcPct val="0"/>
              </a:spcBef>
            </a:pPr>
            <a:r>
              <a:rPr lang="ru-RU" smtClean="0"/>
              <a:t>Сегодня уже в </a:t>
            </a:r>
            <a:r>
              <a:rPr lang="ru-RU" b="1" smtClean="0"/>
              <a:t>80 стран мира</a:t>
            </a:r>
            <a:r>
              <a:rPr lang="ru-RU" smtClean="0"/>
              <a:t> в той или иной степени используется геотермальное тепло. В большей части из них, а именно в 70 странах, утилизация этого вида природного тепла достигла уровня строительства теплиц, бассейнов, использования в лечебных целях и т.д. А ГеоТЭС имеются примерно в 25 странах. </a:t>
            </a:r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928688"/>
            <a:ext cx="57626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1738"/>
            <a:ext cx="8229600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19" name="Текст 2"/>
          <p:cNvSpPr>
            <a:spLocks noGrp="1"/>
          </p:cNvSpPr>
          <p:nvPr>
            <p:ph type="body" sz="half" idx="2"/>
          </p:nvPr>
        </p:nvSpPr>
        <p:spPr>
          <a:xfrm>
            <a:off x="6462713" y="533400"/>
            <a:ext cx="2239962" cy="4211638"/>
          </a:xfrm>
        </p:spPr>
        <p:txBody>
          <a:bodyPr/>
          <a:lstStyle/>
          <a:p>
            <a:pPr marL="44450" eaLnBrk="1" hangingPunct="1">
              <a:spcBef>
                <a:spcPct val="0"/>
              </a:spcBef>
            </a:pPr>
            <a:endParaRPr lang="ru-RU" smtClean="0"/>
          </a:p>
        </p:txBody>
      </p:sp>
      <p:pic>
        <p:nvPicPr>
          <p:cNvPr id="922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138" b="1138"/>
          <a:stretch>
            <a:fillRect/>
          </a:stretch>
        </p:blipFill>
        <p:spPr>
          <a:xfrm>
            <a:off x="420688" y="434975"/>
            <a:ext cx="8294687" cy="608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1738"/>
            <a:ext cx="8229600" cy="1052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/>
              <a:t>Мутновская</a:t>
            </a:r>
            <a:r>
              <a:rPr lang="ru-RU" dirty="0" smtClean="0"/>
              <a:t> геотермальная электростанция, Россия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243" name="Текст 3"/>
          <p:cNvSpPr>
            <a:spLocks noGrp="1"/>
          </p:cNvSpPr>
          <p:nvPr>
            <p:ph type="body" sz="half" idx="2"/>
          </p:nvPr>
        </p:nvSpPr>
        <p:spPr>
          <a:xfrm>
            <a:off x="6462713" y="533400"/>
            <a:ext cx="2239962" cy="4211638"/>
          </a:xfrm>
        </p:spPr>
        <p:txBody>
          <a:bodyPr/>
          <a:lstStyle/>
          <a:p>
            <a:pPr marL="44450" eaLnBrk="1" hangingPunct="1">
              <a:spcBef>
                <a:spcPct val="0"/>
              </a:spcBef>
            </a:pPr>
            <a:r>
              <a:rPr lang="ru-RU" smtClean="0"/>
              <a:t>Российские геотермальные электростанции распложены на Камчатке. Самая крупная из них Мутновская — значительно уступает в размерах и мощности крупнейшим ГеоЭС мира. Ее мощность составляет 80 МВт.</a:t>
            </a:r>
          </a:p>
        </p:txBody>
      </p:sp>
      <p:pic>
        <p:nvPicPr>
          <p:cNvPr id="1024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4185" r="14185"/>
          <a:stretch>
            <a:fillRect/>
          </a:stretch>
        </p:blipFill>
        <p:spPr>
          <a:xfrm>
            <a:off x="420688" y="434975"/>
            <a:ext cx="5926137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696" b="696"/>
          <a:stretch>
            <a:fillRect/>
          </a:stretch>
        </p:blipFill>
        <p:spPr>
          <a:xfrm>
            <a:off x="420688" y="434975"/>
            <a:ext cx="8294687" cy="4979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202" r="4202"/>
          <a:stretch>
            <a:fillRect/>
          </a:stretch>
        </p:blipFill>
        <p:spPr>
          <a:xfrm>
            <a:off x="420688" y="434975"/>
            <a:ext cx="8294687" cy="4994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1738"/>
            <a:ext cx="8229600" cy="1052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Геотермальные электростанции, работающие на сухом пару</a:t>
            </a:r>
            <a:endParaRPr lang="ru-RU" dirty="0"/>
          </a:p>
        </p:txBody>
      </p:sp>
      <p:sp>
        <p:nvSpPr>
          <p:cNvPr id="13315" name="Текст 3"/>
          <p:cNvSpPr>
            <a:spLocks noGrp="1"/>
          </p:cNvSpPr>
          <p:nvPr>
            <p:ph type="body" sz="half" idx="2"/>
          </p:nvPr>
        </p:nvSpPr>
        <p:spPr>
          <a:xfrm>
            <a:off x="6462713" y="533400"/>
            <a:ext cx="2239962" cy="4211638"/>
          </a:xfrm>
        </p:spPr>
        <p:txBody>
          <a:bodyPr/>
          <a:lstStyle/>
          <a:p>
            <a:pPr marL="44450" eaLnBrk="1" hangingPunct="1">
              <a:spcBef>
                <a:spcPct val="0"/>
              </a:spcBef>
            </a:pPr>
            <a:endParaRPr lang="ru-RU" smtClean="0"/>
          </a:p>
        </p:txBody>
      </p:sp>
      <p:pic>
        <p:nvPicPr>
          <p:cNvPr id="13316" name="Рисунок 4" descr="http://www.manbw.ru/images/geo2.JPG"/>
          <p:cNvPicPr>
            <a:picLocks noGrp="1"/>
          </p:cNvPicPr>
          <p:nvPr>
            <p:ph type="pic" idx="1"/>
          </p:nvPr>
        </p:nvPicPr>
        <p:blipFill>
          <a:blip r:embed="rId2"/>
          <a:srcRect t="668" b="668"/>
          <a:stretch>
            <a:fillRect/>
          </a:stretch>
        </p:blipFill>
        <p:spPr>
          <a:xfrm>
            <a:off x="420688" y="434975"/>
            <a:ext cx="8366125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1738"/>
            <a:ext cx="8229600" cy="1052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Геотермальные электростанции на </a:t>
            </a:r>
            <a:r>
              <a:rPr lang="ru-RU" dirty="0" err="1" smtClean="0"/>
              <a:t>парогидротермах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4339" name="Текст 3"/>
          <p:cNvSpPr>
            <a:spLocks noGrp="1"/>
          </p:cNvSpPr>
          <p:nvPr>
            <p:ph type="body" sz="half" idx="2"/>
          </p:nvPr>
        </p:nvSpPr>
        <p:spPr>
          <a:xfrm>
            <a:off x="6462713" y="533400"/>
            <a:ext cx="2239962" cy="4211638"/>
          </a:xfrm>
        </p:spPr>
        <p:txBody>
          <a:bodyPr/>
          <a:lstStyle/>
          <a:p>
            <a:pPr marL="44450" eaLnBrk="1" hangingPunct="1">
              <a:spcBef>
                <a:spcPct val="0"/>
              </a:spcBef>
            </a:pPr>
            <a:endParaRPr lang="ru-RU" smtClean="0"/>
          </a:p>
        </p:txBody>
      </p:sp>
      <p:pic>
        <p:nvPicPr>
          <p:cNvPr id="14340" name="Рисунок 4" descr="http://www.manbw.ru/images/geo3.JPG"/>
          <p:cNvPicPr>
            <a:picLocks noGrp="1"/>
          </p:cNvPicPr>
          <p:nvPr>
            <p:ph type="pic" idx="1"/>
          </p:nvPr>
        </p:nvPicPr>
        <p:blipFill>
          <a:blip r:embed="rId2"/>
          <a:srcRect t="668" b="668"/>
          <a:stretch>
            <a:fillRect/>
          </a:stretch>
        </p:blipFill>
        <p:spPr>
          <a:xfrm>
            <a:off x="420688" y="434975"/>
            <a:ext cx="8366125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</TotalTime>
  <Words>139</Words>
  <PresentationFormat>Экран (4:3)</PresentationFormat>
  <Paragraphs>12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Verdana</vt:lpstr>
      <vt:lpstr>Wingdings 2</vt:lpstr>
      <vt:lpstr>Calibri</vt:lpstr>
      <vt:lpstr>Аспект</vt:lpstr>
      <vt:lpstr>Геотермальные электростанции</vt:lpstr>
      <vt:lpstr>Благоприятные места для строительства геотермальных электростанций</vt:lpstr>
      <vt:lpstr>Потенциал геотермальной энергетики в мире</vt:lpstr>
      <vt:lpstr>Слайд 4</vt:lpstr>
      <vt:lpstr>Мутновская геотермальная электростанция, Россия </vt:lpstr>
      <vt:lpstr>Слайд 6</vt:lpstr>
      <vt:lpstr>Слайд 7</vt:lpstr>
      <vt:lpstr>Геотермальные электростанции, работающие на сухом пару</vt:lpstr>
      <vt:lpstr>Геотермальные электростанции на парогидротермах </vt:lpstr>
      <vt:lpstr>Геотермальные электростанции с бинарным циклом производства электроэнергии.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Геотермальные электростанции</dc:title>
  <cp:lastModifiedBy>Admin</cp:lastModifiedBy>
  <cp:revision>4</cp:revision>
  <dcterms:modified xsi:type="dcterms:W3CDTF">2018-02-22T17:20:16Z</dcterms:modified>
</cp:coreProperties>
</file>