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24" r:id="rId1"/>
  </p:sldMasterIdLst>
  <p:notesMasterIdLst>
    <p:notesMasterId r:id="rId20"/>
  </p:notesMasterIdLst>
  <p:sldIdLst>
    <p:sldId id="261" r:id="rId2"/>
    <p:sldId id="257" r:id="rId3"/>
    <p:sldId id="353" r:id="rId4"/>
    <p:sldId id="276" r:id="rId5"/>
    <p:sldId id="349" r:id="rId6"/>
    <p:sldId id="351" r:id="rId7"/>
    <p:sldId id="350" r:id="rId8"/>
    <p:sldId id="352" r:id="rId9"/>
    <p:sldId id="326" r:id="rId10"/>
    <p:sldId id="329" r:id="rId11"/>
    <p:sldId id="333" r:id="rId12"/>
    <p:sldId id="354" r:id="rId13"/>
    <p:sldId id="330" r:id="rId14"/>
    <p:sldId id="323" r:id="rId15"/>
    <p:sldId id="347" r:id="rId16"/>
    <p:sldId id="339" r:id="rId17"/>
    <p:sldId id="348" r:id="rId18"/>
    <p:sldId id="33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C5B33-13EC-41BD-8B5C-C3E634D20983}" type="datetimeFigureOut">
              <a:rPr lang="uk-UA" smtClean="0"/>
              <a:pPr/>
              <a:t>12.02.2020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F06BB-86E5-4BE3-B0D1-81B020306A96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909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1CD6-FEC1-462D-BA51-3A9EAF4CE7D1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C41DF-A4BC-425A-BB00-C79EF97C4B3F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B560-FE80-4259-B2B4-652CD4A68FA7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E16E-9502-4A69-BA16-DF84ACAC22CA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ECD7-335F-4981-B71F-FA3A69D53933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D3180-BD85-4B1C-B11F-801B5304E556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F21F-AF55-4CF7-B389-3CD3CD69D698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A3D6-153D-4F20-BB81-A5B58A818DCB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C6648-7288-47EE-BE49-98D209E723D1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8EAC0-8A09-4970-A002-07196136EC43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987A-61CB-40E1-BA89-6DA7A27DA849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C013ECE-925C-4265-8ACE-5CF8ED2FA9FC}" type="datetime1">
              <a:rPr lang="ru-RU" smtClean="0"/>
              <a:pPr/>
              <a:t>12.02.2020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146305" y="558288"/>
            <a:ext cx="864053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 ТА ОРГАНІЗАЦІЯ АНІМАЦІЙНОЇ СЛУЖБИ</a:t>
            </a:r>
            <a:endParaRPr lang="uk-UA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uk-UA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 лекції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uk-UA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kumimoji="0" lang="uk-UA" sz="2400" b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uk-UA" sz="2400" b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/>
              <a:t>Анімаційні </a:t>
            </a:r>
            <a:r>
              <a:rPr lang="uk-UA" sz="2400" b="1" i="1" dirty="0"/>
              <a:t>готельні послуги. Функціональна схема управління анімаційною службою готелю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/>
              <a:t>Анімаційний менеджмент як складова менеджменту </a:t>
            </a:r>
            <a:r>
              <a:rPr lang="uk-UA" sz="2400" b="1" i="1" dirty="0" smtClean="0"/>
              <a:t>гостинності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/>
              <a:t>Функції </a:t>
            </a:r>
            <a:r>
              <a:rPr lang="uk-UA" sz="2400" b="1" i="1" dirty="0" smtClean="0"/>
              <a:t>анімаційного менеджменту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85728"/>
            <a:ext cx="785818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solidFill>
                  <a:srgbClr val="C00000"/>
                </a:solidFill>
              </a:rPr>
              <a:t>Складовими поняття </a:t>
            </a:r>
            <a:r>
              <a:rPr lang="uk-UA" sz="2000" b="1" dirty="0" smtClean="0">
                <a:solidFill>
                  <a:srgbClr val="C00000"/>
                </a:solidFill>
              </a:rPr>
              <a:t>«анімаційний менеджмент» </a:t>
            </a:r>
            <a:r>
              <a:rPr lang="uk-UA" sz="2000" b="1" dirty="0" smtClean="0">
                <a:solidFill>
                  <a:srgbClr val="C00000"/>
                </a:solidFill>
              </a:rPr>
              <a:t>є:</a:t>
            </a:r>
          </a:p>
          <a:p>
            <a:pPr algn="just"/>
            <a:endParaRPr lang="uk-UA" dirty="0" smtClean="0"/>
          </a:p>
          <a:p>
            <a:pPr algn="just">
              <a:buFont typeface="Arial" pitchFamily="34" charset="0"/>
              <a:buChar char="•"/>
            </a:pPr>
            <a:r>
              <a:rPr lang="uk-UA" i="1" dirty="0" smtClean="0"/>
              <a:t> </a:t>
            </a:r>
            <a:r>
              <a:rPr lang="uk-UA" b="1" i="1" dirty="0" smtClean="0">
                <a:solidFill>
                  <a:srgbClr val="C00000"/>
                </a:solidFill>
              </a:rPr>
              <a:t>анімація</a:t>
            </a:r>
            <a:r>
              <a:rPr lang="uk-UA" dirty="0" smtClean="0"/>
              <a:t> – процес надання туристу комплексу анімаційних послуг з метою максимального задоволення його потреб;</a:t>
            </a:r>
          </a:p>
          <a:p>
            <a:pPr algn="just">
              <a:buFont typeface="Arial" pitchFamily="34" charset="0"/>
              <a:buChar char="•"/>
            </a:pPr>
            <a:endParaRPr lang="uk-UA" dirty="0" smtClean="0"/>
          </a:p>
          <a:p>
            <a:pPr algn="just">
              <a:buFont typeface="Arial" pitchFamily="34" charset="0"/>
              <a:buChar char="•"/>
            </a:pPr>
            <a:r>
              <a:rPr lang="uk-UA" b="1" i="1" dirty="0" smtClean="0">
                <a:solidFill>
                  <a:srgbClr val="C00000"/>
                </a:solidFill>
              </a:rPr>
              <a:t>менеджмент</a:t>
            </a:r>
            <a:r>
              <a:rPr lang="uk-UA" dirty="0" smtClean="0"/>
              <a:t> – система керування цим процесом з урахуванням стратегічні мети і місії готелю, обмежень, правил і умов, корпоративної готельної філософії </a:t>
            </a:r>
            <a:endParaRPr lang="uk-UA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0132" y="3043913"/>
            <a:ext cx="5581139" cy="2843222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612728" y="6025634"/>
            <a:ext cx="59185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ПТ – потреби туриста; ЗТ – задоволеність туриста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184394" y="4082176"/>
            <a:ext cx="877521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Компоненти середовища гостинності, які беруть участь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процесі задоволення потреб і запитів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туриста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 ж це за 1 - 4 компоненти?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394" y="228600"/>
            <a:ext cx="8419272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1 – </a:t>
            </a:r>
            <a:r>
              <a:rPr lang="ru-RU" dirty="0" err="1"/>
              <a:t>природний</a:t>
            </a:r>
            <a:r>
              <a:rPr lang="ru-RU" dirty="0"/>
              <a:t> і культурно-</a:t>
            </a: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комплекси</a:t>
            </a:r>
            <a:r>
              <a:rPr lang="ru-RU" dirty="0"/>
              <a:t>; </a:t>
            </a:r>
          </a:p>
          <a:p>
            <a:r>
              <a:rPr lang="ru-RU" dirty="0"/>
              <a:t>2 – </a:t>
            </a:r>
            <a:r>
              <a:rPr lang="ru-RU" dirty="0" err="1" smtClean="0"/>
              <a:t>матеріальна</a:t>
            </a:r>
            <a:r>
              <a:rPr lang="ru-RU" dirty="0" smtClean="0"/>
              <a:t> база </a:t>
            </a:r>
            <a:r>
              <a:rPr lang="ru-RU" dirty="0" err="1" smtClean="0"/>
              <a:t>туркомплексу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далі</a:t>
            </a:r>
            <a:r>
              <a:rPr lang="ru-RU" dirty="0"/>
              <a:t> – ТК); </a:t>
            </a:r>
          </a:p>
          <a:p>
            <a:r>
              <a:rPr lang="ru-RU" dirty="0"/>
              <a:t>3 – </a:t>
            </a:r>
            <a:r>
              <a:rPr lang="ru-RU" dirty="0" err="1"/>
              <a:t>праця</a:t>
            </a:r>
            <a:r>
              <a:rPr lang="ru-RU" dirty="0"/>
              <a:t> </a:t>
            </a:r>
            <a:r>
              <a:rPr lang="ru-RU" dirty="0" err="1"/>
              <a:t>обслуговуючого</a:t>
            </a:r>
            <a:r>
              <a:rPr lang="ru-RU" dirty="0"/>
              <a:t> персоналу і реально </a:t>
            </a:r>
            <a:r>
              <a:rPr lang="ru-RU" dirty="0" err="1"/>
              <a:t>досяжний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на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; </a:t>
            </a:r>
          </a:p>
          <a:p>
            <a:r>
              <a:rPr lang="ru-RU" dirty="0"/>
              <a:t>4 – менеджмент </a:t>
            </a:r>
            <a:r>
              <a:rPr lang="ru-RU" dirty="0" err="1"/>
              <a:t>анімаційної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туркомплексі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1318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40549"/>
            <a:ext cx="685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</a:rPr>
              <a:t>Суб’єкт і об’єкт керування в анімаційному менеджменті </a:t>
            </a:r>
            <a:r>
              <a:rPr lang="uk-UA" sz="2400" b="1" i="1" dirty="0" err="1" smtClean="0">
                <a:solidFill>
                  <a:srgbClr val="FF0000"/>
                </a:solidFill>
              </a:rPr>
              <a:t>туркомплексу</a:t>
            </a:r>
            <a:endParaRPr lang="uk-UA" sz="2400" i="1" dirty="0">
              <a:solidFill>
                <a:srgbClr val="FF0000"/>
              </a:solidFill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94" y="1071546"/>
            <a:ext cx="8526612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80330" y="296525"/>
            <a:ext cx="844938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solidFill>
                  <a:srgbClr val="C00000"/>
                </a:solidFill>
              </a:rPr>
              <a:t>Специфіка менеджменту туристської й готельної анімації </a:t>
            </a:r>
            <a:r>
              <a:rPr lang="uk-UA" sz="2400" dirty="0" smtClean="0"/>
              <a:t>визначається тим, що:</a:t>
            </a:r>
          </a:p>
          <a:p>
            <a:pPr algn="just"/>
            <a:endParaRPr lang="uk-UA" sz="2400" dirty="0" smtClean="0"/>
          </a:p>
          <a:p>
            <a:pPr lvl="0" algn="just">
              <a:buFont typeface="Arial" pitchFamily="34" charset="0"/>
              <a:buChar char="•"/>
            </a:pPr>
            <a:r>
              <a:rPr lang="uk-UA" sz="2200" dirty="0" smtClean="0"/>
              <a:t>предмет праці (діяльність керованих анімаційних систем і служб)  й знарядді (анімаційна програма) є специфічними;</a:t>
            </a:r>
          </a:p>
          <a:p>
            <a:pPr algn="just">
              <a:buFont typeface="Arial" pitchFamily="34" charset="0"/>
              <a:buChar char="•"/>
            </a:pPr>
            <a:r>
              <a:rPr lang="uk-UA" sz="2200" dirty="0" smtClean="0"/>
              <a:t>результатом праці є задоволеність туристів проведеним дозвіллям;</a:t>
            </a:r>
          </a:p>
          <a:p>
            <a:pPr algn="just">
              <a:buFont typeface="Arial" pitchFamily="34" charset="0"/>
              <a:buChar char="•"/>
            </a:pPr>
            <a:r>
              <a:rPr lang="uk-UA" sz="2200" dirty="0" smtClean="0"/>
              <a:t>анімаційні послуги, що розроблюють, повинні враховувати найбільш широкий спектр споживачів, які розрізняться за віком, статтю, матеріальним, соціальним станом й безліччю інших ознак;</a:t>
            </a:r>
          </a:p>
          <a:p>
            <a:pPr algn="just">
              <a:buFont typeface="Arial" pitchFamily="34" charset="0"/>
              <a:buChar char="•"/>
            </a:pPr>
            <a:r>
              <a:rPr lang="uk-UA" sz="2200" dirty="0" smtClean="0"/>
              <a:t>час спілкування аніматорів з контингенту, який обслуговується, обмежений тривалістю тура;</a:t>
            </a:r>
          </a:p>
          <a:p>
            <a:pPr algn="just">
              <a:buFont typeface="Arial" pitchFamily="34" charset="0"/>
              <a:buChar char="•"/>
            </a:pPr>
            <a:r>
              <a:rPr lang="uk-UA" sz="2200" dirty="0" smtClean="0"/>
              <a:t>аніматор повинен враховувати постійну </a:t>
            </a:r>
            <a:r>
              <a:rPr lang="uk-UA" sz="2200" dirty="0" smtClean="0"/>
              <a:t>динаміку зміни контингенту;</a:t>
            </a:r>
            <a:endParaRPr lang="uk-UA" sz="2200" dirty="0" smtClean="0"/>
          </a:p>
          <a:p>
            <a:pPr algn="just">
              <a:buFont typeface="Arial" pitchFamily="34" charset="0"/>
              <a:buChar char="•"/>
            </a:pPr>
            <a:r>
              <a:rPr lang="uk-UA" sz="2200" dirty="0" smtClean="0"/>
              <a:t>необхідне постійне відновлення  анімаційних програм або  їх елементів тощо.</a:t>
            </a:r>
            <a:endParaRPr lang="uk-U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737510"/>
            <a:ext cx="735811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cap="all" dirty="0" smtClean="0">
                <a:solidFill>
                  <a:srgbClr val="FF0000"/>
                </a:solidFill>
              </a:rPr>
              <a:t>Контрольне запитання</a:t>
            </a:r>
            <a:endParaRPr lang="uk-UA" sz="4400" cap="all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2459504"/>
            <a:ext cx="73581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i="1" dirty="0" smtClean="0"/>
              <a:t>Назвіть та надайте стислу характеристику основних функцій менеджменту</a:t>
            </a:r>
            <a:endParaRPr lang="uk-UA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14290"/>
            <a:ext cx="7504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dirty="0" smtClean="0">
                <a:solidFill>
                  <a:srgbClr val="C00000"/>
                </a:solidFill>
              </a:rPr>
              <a:t>Функції </a:t>
            </a:r>
            <a:r>
              <a:rPr lang="uk-UA" sz="3200" b="1" i="1" dirty="0" smtClean="0">
                <a:solidFill>
                  <a:srgbClr val="C00000"/>
                </a:solidFill>
              </a:rPr>
              <a:t>анімаційного менеджменту</a:t>
            </a:r>
            <a:endParaRPr lang="uk-UA" sz="32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4971" y="2274838"/>
            <a:ext cx="860823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r>
              <a:rPr lang="uk-UA" sz="2000" dirty="0" smtClean="0"/>
              <a:t>Як один з видів спеціалізованого менеджменту, анімаційний менеджмент здійснюється за допомогою виконання взаємозалежних </a:t>
            </a:r>
            <a:r>
              <a:rPr lang="uk-UA" sz="2000" b="1" dirty="0" smtClean="0">
                <a:solidFill>
                  <a:srgbClr val="C00000"/>
                </a:solidFill>
              </a:rPr>
              <a:t>функцій</a:t>
            </a:r>
            <a:r>
              <a:rPr lang="uk-UA" sz="2000" dirty="0" smtClean="0"/>
              <a:t>:</a:t>
            </a:r>
          </a:p>
          <a:p>
            <a:pPr algn="just"/>
            <a:endParaRPr lang="uk-UA" sz="2000" dirty="0" smtClean="0"/>
          </a:p>
          <a:p>
            <a:pPr lvl="1" algn="just">
              <a:buFont typeface="Arial" pitchFamily="34" charset="0"/>
              <a:buChar char="•"/>
            </a:pPr>
            <a:r>
              <a:rPr lang="uk-UA" sz="2000" dirty="0" smtClean="0"/>
              <a:t> </a:t>
            </a:r>
            <a:r>
              <a:rPr lang="uk-UA" sz="2000" b="1" dirty="0" smtClean="0"/>
              <a:t>планування, </a:t>
            </a:r>
          </a:p>
          <a:p>
            <a:pPr lvl="1" algn="just">
              <a:buFont typeface="Arial" pitchFamily="34" charset="0"/>
              <a:buChar char="•"/>
            </a:pPr>
            <a:r>
              <a:rPr lang="uk-UA" sz="2000" b="1" dirty="0" smtClean="0"/>
              <a:t>організації, </a:t>
            </a:r>
          </a:p>
          <a:p>
            <a:pPr lvl="1" algn="just">
              <a:buFont typeface="Arial" pitchFamily="34" charset="0"/>
              <a:buChar char="•"/>
            </a:pPr>
            <a:r>
              <a:rPr lang="uk-UA" sz="2000" b="1" dirty="0" smtClean="0"/>
              <a:t>мотивації</a:t>
            </a:r>
            <a:r>
              <a:rPr lang="uk-UA" sz="2000" dirty="0" smtClean="0"/>
              <a:t>,</a:t>
            </a:r>
          </a:p>
          <a:p>
            <a:pPr lvl="1" algn="just">
              <a:buFont typeface="Arial" pitchFamily="34" charset="0"/>
              <a:buChar char="•"/>
            </a:pPr>
            <a:r>
              <a:rPr lang="uk-UA" sz="2000" dirty="0" smtClean="0"/>
              <a:t> </a:t>
            </a:r>
            <a:r>
              <a:rPr lang="uk-UA" sz="2000" b="1" dirty="0" smtClean="0"/>
              <a:t>контролю.</a:t>
            </a:r>
            <a:r>
              <a:rPr lang="uk-UA" sz="2000" dirty="0" smtClean="0"/>
              <a:t> </a:t>
            </a:r>
            <a:endParaRPr lang="uk-UA" sz="2000" dirty="0" smtClean="0"/>
          </a:p>
          <a:p>
            <a:pPr lvl="1" algn="just"/>
            <a:endParaRPr lang="uk-UA" sz="20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290790" y="1214422"/>
            <a:ext cx="85624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/>
              <a:t>Анімаційний менеджмент, як і кожний з  інших видів менеджменту, є своєрідним управлінським механізмом, робота якого обумовлена виконанням взаємозалежних і взаємопроникаючих у часі основних функцій менеджменту</a:t>
            </a: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304" y="1426361"/>
            <a:ext cx="8820488" cy="4005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211931" y="428604"/>
            <a:ext cx="47201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dirty="0" smtClean="0">
                <a:solidFill>
                  <a:srgbClr val="C00000"/>
                </a:solidFill>
              </a:rPr>
              <a:t>Процес менеджменту </a:t>
            </a:r>
            <a:endParaRPr lang="uk-UA" sz="32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77481"/>
              </p:ext>
            </p:extLst>
          </p:nvPr>
        </p:nvGraphicFramePr>
        <p:xfrm>
          <a:off x="710665" y="1905000"/>
          <a:ext cx="7710518" cy="4305300"/>
        </p:xfrm>
        <a:graphic>
          <a:graphicData uri="http://schemas.openxmlformats.org/drawingml/2006/table">
            <a:tbl>
              <a:tblPr/>
              <a:tblGrid>
                <a:gridCol w="491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91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39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з/п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47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Назва функції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Зміст функції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9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93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</a:rPr>
                        <a:t>1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endParaRPr lang="uk-UA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57200" y="-848616"/>
            <a:ext cx="8472518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uk-UA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uk-UA" sz="2800" b="1" dirty="0"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uk-UA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lang="uk-UA" sz="2800" b="1" dirty="0"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Визначити основні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функції анімаційного менеджменту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36936"/>
            <a:ext cx="3962400" cy="9835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0" y="6400800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285728"/>
            <a:ext cx="8601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uk-UA" sz="2800" b="1" i="1" dirty="0" smtClean="0">
                <a:solidFill>
                  <a:srgbClr val="C00000"/>
                </a:solidFill>
              </a:rPr>
              <a:t>Загальна технологія анімаційного сервісу</a:t>
            </a:r>
            <a:endParaRPr lang="uk-UA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733" y="914401"/>
            <a:ext cx="7597348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04800" y="457200"/>
            <a:ext cx="866249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99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31347" y="244197"/>
            <a:ext cx="85172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Механізм реалізації анімаційних послуг</a:t>
            </a:r>
            <a:endParaRPr lang="uk-UA" sz="3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6712" y="1318701"/>
            <a:ext cx="7969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uk-UA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54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020" y="1030272"/>
            <a:ext cx="7956644" cy="5218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Складові готельної анімації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9939" y="1295400"/>
            <a:ext cx="8364775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887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349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914400" y="609600"/>
            <a:ext cx="7772400" cy="5410200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Анімаційну</a:t>
            </a:r>
            <a:r>
              <a:rPr lang="ru-RU" dirty="0"/>
              <a:t> службу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організовувати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споживчого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шляхом </a:t>
            </a:r>
            <a:r>
              <a:rPr lang="ru-RU" dirty="0" err="1"/>
              <a:t>анкетування</a:t>
            </a:r>
            <a:r>
              <a:rPr lang="ru-RU" dirty="0"/>
              <a:t> </a:t>
            </a:r>
            <a:r>
              <a:rPr lang="ru-RU" dirty="0" err="1"/>
              <a:t>відпочиваючих</a:t>
            </a:r>
            <a:r>
              <a:rPr lang="ru-RU" dirty="0"/>
              <a:t> (</a:t>
            </a:r>
            <a:r>
              <a:rPr lang="ru-RU" dirty="0" err="1"/>
              <a:t>туристів</a:t>
            </a:r>
            <a:r>
              <a:rPr lang="ru-RU" dirty="0"/>
              <a:t>),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гостей у </a:t>
            </a:r>
            <a:r>
              <a:rPr lang="ru-RU" dirty="0" err="1"/>
              <a:t>сусідніх</a:t>
            </a:r>
            <a:r>
              <a:rPr lang="ru-RU" dirty="0"/>
              <a:t> </a:t>
            </a:r>
            <a:r>
              <a:rPr lang="ru-RU" dirty="0" err="1"/>
              <a:t>аналогічних</a:t>
            </a:r>
            <a:r>
              <a:rPr lang="ru-RU" dirty="0"/>
              <a:t> </a:t>
            </a:r>
            <a:r>
              <a:rPr lang="ru-RU" dirty="0" err="1"/>
              <a:t>готелях</a:t>
            </a:r>
            <a:r>
              <a:rPr lang="ru-RU" dirty="0"/>
              <a:t> і </a:t>
            </a:r>
            <a:r>
              <a:rPr lang="ru-RU" dirty="0" err="1"/>
              <a:t>туркомплексах</a:t>
            </a:r>
            <a:r>
              <a:rPr lang="ru-RU" dirty="0"/>
              <a:t>. </a:t>
            </a:r>
          </a:p>
          <a:p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враховується</a:t>
            </a:r>
            <a:r>
              <a:rPr lang="ru-RU" dirty="0"/>
              <a:t> </a:t>
            </a:r>
            <a:r>
              <a:rPr lang="ru-RU" dirty="0" err="1" smtClean="0"/>
              <a:t>наявний</a:t>
            </a:r>
            <a:r>
              <a:rPr lang="ru-RU" dirty="0" smtClean="0"/>
              <a:t> контингент </a:t>
            </a:r>
            <a:r>
              <a:rPr lang="ru-RU" dirty="0" err="1" smtClean="0"/>
              <a:t>відпочиваючих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віросповідання</a:t>
            </a:r>
            <a:r>
              <a:rPr lang="ru-RU" dirty="0" smtClean="0"/>
              <a:t>, </a:t>
            </a:r>
            <a:r>
              <a:rPr lang="ru-RU" dirty="0" err="1" smtClean="0"/>
              <a:t>національність</a:t>
            </a:r>
            <a:r>
              <a:rPr lang="ru-RU" dirty="0" smtClean="0"/>
              <a:t>, </a:t>
            </a:r>
            <a:r>
              <a:rPr lang="ru-RU" dirty="0" err="1" smtClean="0"/>
              <a:t>вік</a:t>
            </a:r>
            <a:r>
              <a:rPr lang="ru-RU" dirty="0" smtClean="0"/>
              <a:t>, стать </a:t>
            </a:r>
            <a:r>
              <a:rPr lang="ru-RU" dirty="0" err="1"/>
              <a:t>тощо</a:t>
            </a:r>
            <a:r>
              <a:rPr lang="ru-RU" dirty="0" smtClean="0"/>
              <a:t>.</a:t>
            </a:r>
          </a:p>
          <a:p>
            <a:r>
              <a:rPr lang="ru-RU" dirty="0" err="1"/>
              <a:t>Анімаційна</a:t>
            </a:r>
            <a:r>
              <a:rPr lang="ru-RU" dirty="0"/>
              <a:t> </a:t>
            </a:r>
            <a:r>
              <a:rPr lang="ru-RU" dirty="0" err="1"/>
              <a:t>послуга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залучити</a:t>
            </a:r>
            <a:r>
              <a:rPr lang="ru-RU" dirty="0"/>
              <a:t> туриста до </a:t>
            </a:r>
            <a:r>
              <a:rPr lang="ru-RU" dirty="0" err="1"/>
              <a:t>активних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шляхом </a:t>
            </a:r>
            <a:r>
              <a:rPr lang="ru-RU" dirty="0" err="1"/>
              <a:t>особистого</a:t>
            </a:r>
            <a:r>
              <a:rPr lang="ru-RU" dirty="0"/>
              <a:t> контакту </a:t>
            </a:r>
            <a:r>
              <a:rPr lang="ru-RU" dirty="0" err="1"/>
              <a:t>аніматора</a:t>
            </a:r>
            <a:r>
              <a:rPr lang="ru-RU" dirty="0"/>
              <a:t> з туристом. </a:t>
            </a:r>
            <a:r>
              <a:rPr lang="ru-RU" dirty="0" err="1"/>
              <a:t>Взаємодія</a:t>
            </a:r>
            <a:r>
              <a:rPr lang="ru-RU" dirty="0"/>
              <a:t> туриста з </a:t>
            </a:r>
            <a:r>
              <a:rPr lang="ru-RU" dirty="0" err="1"/>
              <a:t>аніматором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розробленої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27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FF0000"/>
                </a:solidFill>
              </a:rPr>
              <a:t>Згадаємо: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А хто ж узагалі такий цей аніматор?</a:t>
            </a:r>
          </a:p>
          <a:p>
            <a:r>
              <a:rPr lang="uk-UA" sz="3600" dirty="0" smtClean="0"/>
              <a:t>Що головне </a:t>
            </a:r>
            <a:r>
              <a:rPr lang="uk-UA" sz="3600" dirty="0"/>
              <a:t>в </a:t>
            </a:r>
            <a:r>
              <a:rPr lang="uk-UA" sz="3600" dirty="0" smtClean="0"/>
              <a:t>його роботі?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4981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Функціональна схема управління анімаційною службою готелю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62864" y="1538232"/>
            <a:ext cx="8828736" cy="463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454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7450" y="428604"/>
            <a:ext cx="85691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i="1" dirty="0" smtClean="0"/>
              <a:t>2. </a:t>
            </a:r>
            <a:r>
              <a:rPr lang="uk-UA" sz="3200" b="1" i="1" dirty="0" smtClean="0">
                <a:solidFill>
                  <a:srgbClr val="C00000"/>
                </a:solidFill>
              </a:rPr>
              <a:t>Анімаційний менеджмент як складова менеджменту гостинності</a:t>
            </a:r>
            <a:endParaRPr lang="uk-UA" sz="32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5753" y="1228397"/>
            <a:ext cx="80724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800" b="1" i="1" dirty="0" smtClean="0">
              <a:solidFill>
                <a:srgbClr val="C00000"/>
              </a:solidFill>
            </a:endParaRPr>
          </a:p>
          <a:p>
            <a:pPr algn="just"/>
            <a:endParaRPr lang="uk-UA" sz="2800" b="1" i="1" dirty="0" smtClean="0">
              <a:solidFill>
                <a:srgbClr val="C00000"/>
              </a:solidFill>
            </a:endParaRPr>
          </a:p>
          <a:p>
            <a:pPr algn="ctr"/>
            <a:endParaRPr lang="uk-UA" sz="2800" b="1" i="1" dirty="0" smtClean="0">
              <a:solidFill>
                <a:srgbClr val="C00000"/>
              </a:solidFill>
            </a:endParaRPr>
          </a:p>
          <a:p>
            <a:pPr algn="just"/>
            <a:r>
              <a:rPr lang="uk-UA" sz="2800" b="1" i="1" dirty="0" smtClean="0">
                <a:solidFill>
                  <a:srgbClr val="C00000"/>
                </a:solidFill>
              </a:rPr>
              <a:t>        Анімаційний менеджмент</a:t>
            </a:r>
            <a:r>
              <a:rPr lang="uk-UA" sz="2800" b="1" dirty="0" smtClean="0">
                <a:solidFill>
                  <a:srgbClr val="C00000"/>
                </a:solidFill>
              </a:rPr>
              <a:t> </a:t>
            </a:r>
            <a:r>
              <a:rPr lang="uk-UA" sz="2800" dirty="0" smtClean="0"/>
              <a:t>– система керування процесом надання туристу комплексу анімаційних послуг, направлена на досягнення стратегічної мети функціонування </a:t>
            </a:r>
            <a:r>
              <a:rPr lang="uk-UA" sz="2800" dirty="0" err="1" smtClean="0"/>
              <a:t>туристского</a:t>
            </a:r>
            <a:r>
              <a:rPr lang="uk-UA" sz="2800" dirty="0" smtClean="0"/>
              <a:t> комплексу в умовах туристського ринку</a:t>
            </a:r>
          </a:p>
          <a:p>
            <a:pPr algn="just"/>
            <a:r>
              <a:rPr lang="uk-UA" sz="2800" b="1" dirty="0" smtClean="0">
                <a:solidFill>
                  <a:srgbClr val="C00000"/>
                </a:solidFill>
              </a:rPr>
              <a:t> 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725</TotalTime>
  <Words>508</Words>
  <Application>Microsoft Office PowerPoint</Application>
  <PresentationFormat>Экран (4:3)</PresentationFormat>
  <Paragraphs>100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Cambria</vt:lpstr>
      <vt:lpstr>Franklin Gothic Book</vt:lpstr>
      <vt:lpstr>Perpetua</vt:lpstr>
      <vt:lpstr>Symbol</vt:lpstr>
      <vt:lpstr>Times New Roman</vt:lpstr>
      <vt:lpstr>Wingdings 2</vt:lpstr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Складові готельної анімації</vt:lpstr>
      <vt:lpstr>Презентация PowerPoint</vt:lpstr>
      <vt:lpstr>Згадаємо:</vt:lpstr>
      <vt:lpstr>Функціональна схема управління анімаційною службою готелю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Olya</dc:creator>
  <cp:lastModifiedBy>user</cp:lastModifiedBy>
  <cp:revision>107</cp:revision>
  <dcterms:created xsi:type="dcterms:W3CDTF">2011-01-26T23:13:17Z</dcterms:created>
  <dcterms:modified xsi:type="dcterms:W3CDTF">2020-02-12T20:00:52Z</dcterms:modified>
</cp:coreProperties>
</file>