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3"/>
  </p:notesMasterIdLst>
  <p:sldIdLst>
    <p:sldId id="256" r:id="rId2"/>
    <p:sldId id="258" r:id="rId3"/>
    <p:sldId id="259" r:id="rId4"/>
    <p:sldId id="262"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537F9-F188-45F4-88C5-CBC12EF3369F}" type="datetimeFigureOut">
              <a:rPr lang="ru-RU" smtClean="0"/>
              <a:t>02.09.2020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E00D-D368-4E2A-B1EF-9B22A879F8D2}" type="slidenum">
              <a:rPr lang="ru-RU" smtClean="0"/>
              <a:t>‹#›</a:t>
            </a:fld>
            <a:endParaRPr lang="ru-RU"/>
          </a:p>
        </p:txBody>
      </p:sp>
    </p:spTree>
    <p:extLst>
      <p:ext uri="{BB962C8B-B14F-4D97-AF65-F5344CB8AC3E}">
        <p14:creationId xmlns:p14="http://schemas.microsoft.com/office/powerpoint/2010/main" val="289331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4AE00D-D368-4E2A-B1EF-9B22A879F8D2}" type="slidenum">
              <a:rPr lang="ru-RU" smtClean="0"/>
              <a:t>9</a:t>
            </a:fld>
            <a:endParaRPr lang="ru-RU"/>
          </a:p>
        </p:txBody>
      </p:sp>
    </p:spTree>
    <p:extLst>
      <p:ext uri="{BB962C8B-B14F-4D97-AF65-F5344CB8AC3E}">
        <p14:creationId xmlns:p14="http://schemas.microsoft.com/office/powerpoint/2010/main" val="3833563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15565727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64B2F67-1EAB-4F64-BFAE-D9CB5E34D626}" type="datetimeFigureOut">
              <a:rPr lang="ru-RU" smtClean="0"/>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41165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36927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1279881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267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68237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179544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412608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412026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4415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4B2F67-1EAB-4F64-BFAE-D9CB5E34D626}" type="datetimeFigureOut">
              <a:rPr lang="ru-RU" smtClean="0"/>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74139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64B2F67-1EAB-4F64-BFAE-D9CB5E34D626}" type="datetimeFigureOut">
              <a:rPr lang="ru-RU" smtClean="0"/>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52552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64B2F67-1EAB-4F64-BFAE-D9CB5E34D626}" type="datetimeFigureOut">
              <a:rPr lang="ru-RU" smtClean="0"/>
              <a:t>02.09.2020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300804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64B2F67-1EAB-4F64-BFAE-D9CB5E34D626}" type="datetimeFigureOut">
              <a:rPr lang="ru-RU" smtClean="0"/>
              <a:t>02.09.2020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381124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64B2F67-1EAB-4F64-BFAE-D9CB5E34D626}" type="datetimeFigureOut">
              <a:rPr lang="ru-RU" smtClean="0"/>
              <a:t>02.09.2020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79928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64B2F67-1EAB-4F64-BFAE-D9CB5E34D626}" type="datetimeFigureOut">
              <a:rPr lang="ru-RU" smtClean="0"/>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75954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64B2F67-1EAB-4F64-BFAE-D9CB5E34D626}" type="datetimeFigureOut">
              <a:rPr lang="ru-RU" smtClean="0"/>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3FD5BA-EE0F-4FC2-A5F3-6FC738003267}" type="slidenum">
              <a:rPr lang="ru-RU" smtClean="0"/>
              <a:t>‹#›</a:t>
            </a:fld>
            <a:endParaRPr lang="ru-RU"/>
          </a:p>
        </p:txBody>
      </p:sp>
    </p:spTree>
    <p:extLst>
      <p:ext uri="{BB962C8B-B14F-4D97-AF65-F5344CB8AC3E}">
        <p14:creationId xmlns:p14="http://schemas.microsoft.com/office/powerpoint/2010/main" val="254425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4B2F67-1EAB-4F64-BFAE-D9CB5E34D626}" type="datetimeFigureOut">
              <a:rPr lang="ru-RU" smtClean="0"/>
              <a:t>02.09.2020</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3FD5BA-EE0F-4FC2-A5F3-6FC738003267}" type="slidenum">
              <a:rPr lang="ru-RU" smtClean="0"/>
              <a:t>‹#›</a:t>
            </a:fld>
            <a:endParaRPr lang="ru-RU"/>
          </a:p>
        </p:txBody>
      </p:sp>
    </p:spTree>
    <p:extLst>
      <p:ext uri="{BB962C8B-B14F-4D97-AF65-F5344CB8AC3E}">
        <p14:creationId xmlns:p14="http://schemas.microsoft.com/office/powerpoint/2010/main" val="266374956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3FBAD0-1390-4D8B-8415-1EFBAB860496}"/>
              </a:ext>
            </a:extLst>
          </p:cNvPr>
          <p:cNvSpPr>
            <a:spLocks noGrp="1"/>
          </p:cNvSpPr>
          <p:nvPr>
            <p:ph type="ctrTitle"/>
          </p:nvPr>
        </p:nvSpPr>
        <p:spPr>
          <a:xfrm>
            <a:off x="1313710" y="46037"/>
            <a:ext cx="9067060" cy="4898824"/>
          </a:xfrm>
        </p:spPr>
        <p:txBody>
          <a:bodyPr>
            <a:normAutofit/>
          </a:bodyPr>
          <a:lstStyle/>
          <a:p>
            <a:pPr algn="ctr"/>
            <a:r>
              <a:rPr lang="uk-UA" sz="5400" b="1" dirty="0"/>
              <a:t>Моделювання </a:t>
            </a:r>
            <a:r>
              <a:rPr lang="uk-UA" sz="5400" b="1" dirty="0" smtClean="0"/>
              <a:t>та прогнозування моніторингу </a:t>
            </a:r>
            <a:r>
              <a:rPr lang="uk-UA" sz="5400" b="1" dirty="0"/>
              <a:t>довкілля </a:t>
            </a:r>
            <a:r>
              <a:rPr lang="uk-UA" sz="5400" b="1" dirty="0" smtClean="0"/>
              <a:t/>
            </a:r>
            <a:br>
              <a:rPr lang="uk-UA" sz="5400" b="1" dirty="0" smtClean="0"/>
            </a:br>
            <a:r>
              <a:rPr lang="uk-UA" sz="5400" b="1" dirty="0" smtClean="0"/>
              <a:t> </a:t>
            </a:r>
            <a:r>
              <a:rPr lang="uk-UA" sz="5400" b="1" dirty="0"/>
              <a:t>за  допомогою </a:t>
            </a:r>
            <a:r>
              <a:rPr lang="en-US" sz="6000" b="1" dirty="0" err="1">
                <a:solidFill>
                  <a:schemeClr val="accent1">
                    <a:lumMod val="75000"/>
                  </a:schemeClr>
                </a:solidFill>
              </a:rPr>
              <a:t>AnyLogic</a:t>
            </a:r>
            <a:endParaRPr lang="uk-UA" sz="5400" b="1" dirty="0">
              <a:solidFill>
                <a:schemeClr val="accent1">
                  <a:lumMod val="75000"/>
                </a:schemeClr>
              </a:solidFill>
            </a:endParaRPr>
          </a:p>
        </p:txBody>
      </p:sp>
      <p:sp>
        <p:nvSpPr>
          <p:cNvPr id="3" name="Подзаголовок 2">
            <a:extLst>
              <a:ext uri="{FF2B5EF4-FFF2-40B4-BE49-F238E27FC236}">
                <a16:creationId xmlns:a16="http://schemas.microsoft.com/office/drawing/2014/main" id="{61E93CC6-4151-401A-90C1-5F52CCABDD11}"/>
              </a:ext>
            </a:extLst>
          </p:cNvPr>
          <p:cNvSpPr>
            <a:spLocks noGrp="1"/>
          </p:cNvSpPr>
          <p:nvPr>
            <p:ph type="subTitle" idx="1"/>
          </p:nvPr>
        </p:nvSpPr>
        <p:spPr>
          <a:xfrm>
            <a:off x="3048000" y="5156201"/>
            <a:ext cx="9144000" cy="1655762"/>
          </a:xfrm>
        </p:spPr>
        <p:txBody>
          <a:bodyPr/>
          <a:lstStyle/>
          <a:p>
            <a:pPr algn="r"/>
            <a:endParaRPr lang="ru-RU" dirty="0"/>
          </a:p>
        </p:txBody>
      </p:sp>
    </p:spTree>
    <p:extLst>
      <p:ext uri="{BB962C8B-B14F-4D97-AF65-F5344CB8AC3E}">
        <p14:creationId xmlns:p14="http://schemas.microsoft.com/office/powerpoint/2010/main" val="38902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4E0A6-7122-4E73-AC64-048ABF287670}"/>
              </a:ext>
            </a:extLst>
          </p:cNvPr>
          <p:cNvSpPr>
            <a:spLocks noGrp="1"/>
          </p:cNvSpPr>
          <p:nvPr>
            <p:ph type="title"/>
          </p:nvPr>
        </p:nvSpPr>
        <p:spPr>
          <a:xfrm>
            <a:off x="1030287" y="1"/>
            <a:ext cx="10131425" cy="1066800"/>
          </a:xfrm>
        </p:spPr>
        <p:txBody>
          <a:bodyPr>
            <a:normAutofit fontScale="90000"/>
          </a:bodyPr>
          <a:lstStyle/>
          <a:p>
            <a:r>
              <a:rPr lang="uk-UA" dirty="0"/>
              <a:t>ВИЗНАЧЕННЯ НЕБЕЗПЕЧНИХ ЗОН при ПЕРЕВИЩЕННІ ГДК</a:t>
            </a:r>
            <a:endParaRPr lang="ru-RU" dirty="0"/>
          </a:p>
        </p:txBody>
      </p:sp>
      <p:pic>
        <p:nvPicPr>
          <p:cNvPr id="9" name="Объект 8">
            <a:extLst>
              <a:ext uri="{FF2B5EF4-FFF2-40B4-BE49-F238E27FC236}">
                <a16:creationId xmlns:a16="http://schemas.microsoft.com/office/drawing/2014/main" id="{BE126A8C-7589-4E67-85E9-D3D8E8EAA8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5999"/>
            <a:ext cx="12192000" cy="5842000"/>
          </a:xfrm>
        </p:spPr>
      </p:pic>
    </p:spTree>
    <p:extLst>
      <p:ext uri="{BB962C8B-B14F-4D97-AF65-F5344CB8AC3E}">
        <p14:creationId xmlns:p14="http://schemas.microsoft.com/office/powerpoint/2010/main" val="117110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11507A-53C1-48D6-8916-21F3143B2162}"/>
              </a:ext>
            </a:extLst>
          </p:cNvPr>
          <p:cNvSpPr>
            <a:spLocks noGrp="1"/>
          </p:cNvSpPr>
          <p:nvPr>
            <p:ph type="title"/>
          </p:nvPr>
        </p:nvSpPr>
        <p:spPr/>
        <p:txBody>
          <a:bodyPr/>
          <a:lstStyle/>
          <a:p>
            <a:r>
              <a:rPr lang="uk-UA" dirty="0"/>
              <a:t>ВИСНОВКИ</a:t>
            </a:r>
            <a:endParaRPr lang="ru-RU" dirty="0"/>
          </a:p>
        </p:txBody>
      </p:sp>
      <p:sp>
        <p:nvSpPr>
          <p:cNvPr id="3" name="Объект 2">
            <a:extLst>
              <a:ext uri="{FF2B5EF4-FFF2-40B4-BE49-F238E27FC236}">
                <a16:creationId xmlns:a16="http://schemas.microsoft.com/office/drawing/2014/main" id="{C27DBF76-FC5A-4F69-B1F6-666A69841511}"/>
              </a:ext>
            </a:extLst>
          </p:cNvPr>
          <p:cNvSpPr>
            <a:spLocks noGrp="1"/>
          </p:cNvSpPr>
          <p:nvPr>
            <p:ph idx="1"/>
          </p:nvPr>
        </p:nvSpPr>
        <p:spPr/>
        <p:txBody>
          <a:bodyPr>
            <a:normAutofit/>
          </a:bodyPr>
          <a:lstStyle/>
          <a:p>
            <a:r>
              <a:rPr lang="uk-UA" sz="2000" dirty="0"/>
              <a:t>Програмне</a:t>
            </a:r>
            <a:r>
              <a:rPr lang="ru-RU" sz="2000" dirty="0"/>
              <a:t> </a:t>
            </a:r>
            <a:r>
              <a:rPr lang="uk-UA" sz="2000" dirty="0"/>
              <a:t>забезпечення</a:t>
            </a:r>
            <a:r>
              <a:rPr lang="ru-RU" sz="2000" dirty="0"/>
              <a:t> </a:t>
            </a:r>
            <a:r>
              <a:rPr lang="en-US" sz="2000" dirty="0"/>
              <a:t>ANYLOGIC</a:t>
            </a:r>
            <a:r>
              <a:rPr lang="ru-RU" sz="2000" dirty="0"/>
              <a:t> </a:t>
            </a:r>
            <a:r>
              <a:rPr lang="uk-UA" sz="2000" dirty="0"/>
              <a:t>можна використовувати для моделювання систем моніторингу довкілля. За допомогою програми, можна побудувати складну модель автоматизованої системи моніторингу довкілля за викидами промислових об'єктів. Можливості програми дозволяють створити модель в якій моделюються метеорологічні умови ( швидкість вітру, напрям, опади та інше ), викиди забруднюючих речовин з промислових об'єктів міста Запоріжжя, визначаються норми ГДК цих викидів, розраховується факел викидів з промислових об'єктів, визначаються зони найбільшого впливу на здоров'я людини при різних концентрація забруднюючих речовин та метеорологічних умовах. За допомогою цієї моделі можна прогнозувати наслідки та вплив цих речовин на населення міста, що в свою чергу дозволяє інформаційно забезпечувати мешканців міста.</a:t>
            </a:r>
            <a:endParaRPr lang="ru-RU" sz="2000" dirty="0"/>
          </a:p>
        </p:txBody>
      </p:sp>
    </p:spTree>
    <p:extLst>
      <p:ext uri="{BB962C8B-B14F-4D97-AF65-F5344CB8AC3E}">
        <p14:creationId xmlns:p14="http://schemas.microsoft.com/office/powerpoint/2010/main" val="382598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1DD2A-2184-484D-9A1B-6AD570083DF3}"/>
              </a:ext>
            </a:extLst>
          </p:cNvPr>
          <p:cNvSpPr>
            <a:spLocks noGrp="1"/>
          </p:cNvSpPr>
          <p:nvPr>
            <p:ph type="title"/>
          </p:nvPr>
        </p:nvSpPr>
        <p:spPr/>
        <p:txBody>
          <a:bodyPr/>
          <a:lstStyle/>
          <a:p>
            <a:r>
              <a:rPr lang="uk-UA" dirty="0"/>
              <a:t>Загальна характеристика моделювання </a:t>
            </a:r>
            <a:endParaRPr lang="ru-RU" dirty="0"/>
          </a:p>
        </p:txBody>
      </p:sp>
      <p:sp>
        <p:nvSpPr>
          <p:cNvPr id="3" name="Объект 2">
            <a:extLst>
              <a:ext uri="{FF2B5EF4-FFF2-40B4-BE49-F238E27FC236}">
                <a16:creationId xmlns:a16="http://schemas.microsoft.com/office/drawing/2014/main" id="{09F89F6C-B027-41FB-B178-78E3BB145B48}"/>
              </a:ext>
            </a:extLst>
          </p:cNvPr>
          <p:cNvSpPr>
            <a:spLocks noGrp="1"/>
          </p:cNvSpPr>
          <p:nvPr>
            <p:ph idx="1"/>
          </p:nvPr>
        </p:nvSpPr>
        <p:spPr/>
        <p:txBody>
          <a:bodyPr>
            <a:normAutofit/>
          </a:bodyPr>
          <a:lstStyle/>
          <a:p>
            <a:r>
              <a:rPr lang="ru-RU" sz="2800" dirty="0" err="1"/>
              <a:t>Моделювання</a:t>
            </a:r>
            <a:r>
              <a:rPr lang="ru-RU" sz="2800" dirty="0"/>
              <a:t> - </a:t>
            </a:r>
            <a:r>
              <a:rPr lang="ru-RU" sz="2800" dirty="0" err="1"/>
              <a:t>процес</a:t>
            </a:r>
            <a:r>
              <a:rPr lang="ru-RU" sz="2800" dirty="0"/>
              <a:t> </a:t>
            </a:r>
            <a:r>
              <a:rPr lang="ru-RU" sz="2800" dirty="0" err="1"/>
              <a:t>відображення</a:t>
            </a:r>
            <a:r>
              <a:rPr lang="ru-RU" sz="2800" dirty="0"/>
              <a:t> </a:t>
            </a:r>
            <a:r>
              <a:rPr lang="ru-RU" sz="2800" dirty="0" err="1"/>
              <a:t>властивостей</a:t>
            </a:r>
            <a:r>
              <a:rPr lang="ru-RU" sz="2800" dirty="0"/>
              <a:t> одного </a:t>
            </a:r>
            <a:r>
              <a:rPr lang="ru-RU" sz="2800" dirty="0" err="1"/>
              <a:t>об'єкта</a:t>
            </a:r>
            <a:r>
              <a:rPr lang="ru-RU" sz="2800" dirty="0"/>
              <a:t> (</a:t>
            </a:r>
            <a:r>
              <a:rPr lang="ru-RU" sz="2800" dirty="0" err="1"/>
              <a:t>оригіналу</a:t>
            </a:r>
            <a:r>
              <a:rPr lang="ru-RU" sz="2800" dirty="0"/>
              <a:t>) в </a:t>
            </a:r>
            <a:r>
              <a:rPr lang="ru-RU" sz="2800" dirty="0" err="1"/>
              <a:t>іншому</a:t>
            </a:r>
            <a:r>
              <a:rPr lang="ru-RU" sz="2800" dirty="0"/>
              <a:t> </a:t>
            </a:r>
            <a:r>
              <a:rPr lang="ru-RU" sz="2800" dirty="0" err="1"/>
              <a:t>об'єкті</a:t>
            </a:r>
            <a:r>
              <a:rPr lang="ru-RU" sz="2800" dirty="0"/>
              <a:t> (</a:t>
            </a:r>
            <a:r>
              <a:rPr lang="ru-RU" sz="2800" dirty="0" err="1"/>
              <a:t>моделі</a:t>
            </a:r>
            <a:r>
              <a:rPr lang="ru-RU" sz="2800" dirty="0"/>
              <a:t>). </a:t>
            </a:r>
            <a:r>
              <a:rPr lang="ru-RU" sz="2800" dirty="0" err="1"/>
              <a:t>це</a:t>
            </a:r>
            <a:r>
              <a:rPr lang="ru-RU" sz="2800" dirty="0"/>
              <a:t> </a:t>
            </a:r>
            <a:r>
              <a:rPr lang="ru-RU" sz="2800" dirty="0" err="1"/>
              <a:t>можуть</a:t>
            </a:r>
            <a:r>
              <a:rPr lang="ru-RU" sz="2800" dirty="0"/>
              <a:t> бути </a:t>
            </a:r>
            <a:r>
              <a:rPr lang="ru-RU" sz="2800" dirty="0" err="1"/>
              <a:t>об'єкти</a:t>
            </a:r>
            <a:r>
              <a:rPr lang="ru-RU" sz="2800" dirty="0"/>
              <a:t> «як є» в </a:t>
            </a:r>
            <a:r>
              <a:rPr lang="ru-RU" sz="2800" dirty="0" err="1"/>
              <a:t>цілому</a:t>
            </a:r>
            <a:r>
              <a:rPr lang="ru-RU" sz="2800" dirty="0"/>
              <a:t> і (</a:t>
            </a:r>
            <a:r>
              <a:rPr lang="ru-RU" sz="2800" dirty="0" err="1"/>
              <a:t>або</a:t>
            </a:r>
            <a:r>
              <a:rPr lang="ru-RU" sz="2800" dirty="0"/>
              <a:t>) </a:t>
            </a:r>
            <a:r>
              <a:rPr lang="ru-RU" sz="2800" dirty="0" err="1"/>
              <a:t>їх</a:t>
            </a:r>
            <a:r>
              <a:rPr lang="ru-RU" sz="2800" dirty="0"/>
              <a:t> </a:t>
            </a:r>
            <a:r>
              <a:rPr lang="ru-RU" sz="2800" dirty="0" err="1"/>
              <a:t>окремі</a:t>
            </a:r>
            <a:r>
              <a:rPr lang="ru-RU" sz="2800" dirty="0"/>
              <a:t> </a:t>
            </a:r>
            <a:r>
              <a:rPr lang="ru-RU" sz="2800" dirty="0" err="1"/>
              <a:t>сутності</a:t>
            </a:r>
            <a:r>
              <a:rPr lang="ru-RU" sz="2800" dirty="0"/>
              <a:t> - </a:t>
            </a:r>
            <a:r>
              <a:rPr lang="ru-RU" sz="2800" dirty="0" err="1"/>
              <a:t>процеси</a:t>
            </a:r>
            <a:r>
              <a:rPr lang="ru-RU" sz="2800" dirty="0"/>
              <a:t> і </a:t>
            </a:r>
            <a:r>
              <a:rPr lang="ru-RU" sz="2800" dirty="0" err="1"/>
              <a:t>явища</a:t>
            </a:r>
            <a:r>
              <a:rPr lang="ru-RU" sz="2800" dirty="0"/>
              <a:t>. </a:t>
            </a:r>
            <a:r>
              <a:rPr lang="ru-RU" sz="2800" dirty="0" err="1"/>
              <a:t>Явища</a:t>
            </a:r>
            <a:r>
              <a:rPr lang="ru-RU" sz="2800" dirty="0"/>
              <a:t> - </a:t>
            </a:r>
            <a:r>
              <a:rPr lang="ru-RU" sz="2800" dirty="0" err="1"/>
              <a:t>наприклад</a:t>
            </a:r>
            <a:r>
              <a:rPr lang="ru-RU" sz="2800" dirty="0"/>
              <a:t>, </a:t>
            </a:r>
            <a:r>
              <a:rPr lang="ru-RU" sz="2800" dirty="0" err="1"/>
              <a:t>поведінка</a:t>
            </a:r>
            <a:r>
              <a:rPr lang="ru-RU" sz="2800" dirty="0"/>
              <a:t> </a:t>
            </a:r>
            <a:r>
              <a:rPr lang="ru-RU" sz="2800" dirty="0" err="1"/>
              <a:t>тваринного</a:t>
            </a:r>
            <a:r>
              <a:rPr lang="ru-RU" sz="2800" dirty="0"/>
              <a:t>, стану погоди - </a:t>
            </a:r>
            <a:r>
              <a:rPr lang="ru-RU" sz="2800" dirty="0" err="1"/>
              <a:t>розглядаються</a:t>
            </a:r>
            <a:r>
              <a:rPr lang="ru-RU" sz="2800" dirty="0"/>
              <a:t> як </a:t>
            </a:r>
            <a:r>
              <a:rPr lang="ru-RU" sz="2800" dirty="0" err="1"/>
              <a:t>складні</a:t>
            </a:r>
            <a:r>
              <a:rPr lang="ru-RU" sz="2800" dirty="0"/>
              <a:t> </a:t>
            </a:r>
            <a:r>
              <a:rPr lang="ru-RU" sz="2800" dirty="0" err="1"/>
              <a:t>процеси</a:t>
            </a:r>
            <a:r>
              <a:rPr lang="ru-RU" sz="2800" dirty="0"/>
              <a:t>.</a:t>
            </a:r>
          </a:p>
          <a:p>
            <a:r>
              <a:rPr lang="ru-RU" sz="2800" dirty="0"/>
              <a:t>В основу </a:t>
            </a:r>
            <a:r>
              <a:rPr lang="ru-RU" sz="2800" dirty="0" err="1"/>
              <a:t>моделювання</a:t>
            </a:r>
            <a:r>
              <a:rPr lang="ru-RU" sz="2800" dirty="0"/>
              <a:t> </a:t>
            </a:r>
            <a:r>
              <a:rPr lang="ru-RU" sz="2800" dirty="0" err="1"/>
              <a:t>закладена</a:t>
            </a:r>
            <a:r>
              <a:rPr lang="ru-RU" sz="2800" dirty="0"/>
              <a:t> процедура </a:t>
            </a:r>
            <a:r>
              <a:rPr lang="ru-RU" sz="2800" dirty="0" err="1"/>
              <a:t>формалізації</a:t>
            </a:r>
            <a:r>
              <a:rPr lang="ru-RU" sz="2800" dirty="0"/>
              <a:t> - переклад </a:t>
            </a:r>
            <a:r>
              <a:rPr lang="ru-RU" sz="2800" dirty="0" err="1"/>
              <a:t>властивостей</a:t>
            </a:r>
            <a:r>
              <a:rPr lang="ru-RU" sz="2800" dirty="0"/>
              <a:t> </a:t>
            </a:r>
            <a:r>
              <a:rPr lang="ru-RU" sz="2800" dirty="0" err="1"/>
              <a:t>об'єкта</a:t>
            </a:r>
            <a:r>
              <a:rPr lang="ru-RU" sz="2800" dirty="0"/>
              <a:t> на </a:t>
            </a:r>
            <a:r>
              <a:rPr lang="ru-RU" sz="2800" dirty="0" err="1"/>
              <a:t>мову</a:t>
            </a:r>
            <a:r>
              <a:rPr lang="ru-RU" sz="2800" dirty="0"/>
              <a:t> понять </a:t>
            </a:r>
            <a:r>
              <a:rPr lang="ru-RU" sz="2800" dirty="0" err="1"/>
              <a:t>предметної</a:t>
            </a:r>
            <a:r>
              <a:rPr lang="ru-RU" sz="2800" dirty="0"/>
              <a:t> </a:t>
            </a:r>
            <a:r>
              <a:rPr lang="ru-RU" sz="2800" dirty="0" err="1"/>
              <a:t>області</a:t>
            </a:r>
            <a:r>
              <a:rPr lang="ru-RU" sz="2800" dirty="0"/>
              <a:t>, </a:t>
            </a:r>
            <a:r>
              <a:rPr lang="ru-RU" sz="2800" dirty="0" err="1"/>
              <a:t>алгоритмів</a:t>
            </a:r>
            <a:r>
              <a:rPr lang="ru-RU" sz="2800" dirty="0"/>
              <a:t> і математики.</a:t>
            </a:r>
          </a:p>
        </p:txBody>
      </p:sp>
    </p:spTree>
    <p:extLst>
      <p:ext uri="{BB962C8B-B14F-4D97-AF65-F5344CB8AC3E}">
        <p14:creationId xmlns:p14="http://schemas.microsoft.com/office/powerpoint/2010/main" val="237305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D3ABC-BDAE-42FF-A8AB-38B0A05A2262}"/>
              </a:ext>
            </a:extLst>
          </p:cNvPr>
          <p:cNvSpPr>
            <a:spLocks noGrp="1"/>
          </p:cNvSpPr>
          <p:nvPr>
            <p:ph type="title"/>
          </p:nvPr>
        </p:nvSpPr>
        <p:spPr/>
        <p:txBody>
          <a:bodyPr/>
          <a:lstStyle/>
          <a:p>
            <a:r>
              <a:rPr lang="uk-UA" dirty="0"/>
              <a:t>Моделювання АСМД за допомогою </a:t>
            </a:r>
            <a:r>
              <a:rPr lang="en-US" dirty="0"/>
              <a:t>ANYLOGIC</a:t>
            </a:r>
            <a:endParaRPr lang="ru-RU" dirty="0"/>
          </a:p>
        </p:txBody>
      </p:sp>
      <p:sp>
        <p:nvSpPr>
          <p:cNvPr id="3" name="Объект 2">
            <a:extLst>
              <a:ext uri="{FF2B5EF4-FFF2-40B4-BE49-F238E27FC236}">
                <a16:creationId xmlns:a16="http://schemas.microsoft.com/office/drawing/2014/main" id="{3CE72F93-E26F-4DAB-8029-F1A60041CED4}"/>
              </a:ext>
            </a:extLst>
          </p:cNvPr>
          <p:cNvSpPr>
            <a:spLocks noGrp="1"/>
          </p:cNvSpPr>
          <p:nvPr>
            <p:ph idx="1"/>
          </p:nvPr>
        </p:nvSpPr>
        <p:spPr/>
        <p:txBody>
          <a:bodyPr>
            <a:normAutofit/>
          </a:bodyPr>
          <a:lstStyle/>
          <a:p>
            <a:pPr marL="0" indent="0">
              <a:buNone/>
            </a:pPr>
            <a:r>
              <a:rPr lang="uk-UA" sz="2400" dirty="0"/>
              <a:t>Автоматизована система моніторингу довкілля ( АСМД ) - </a:t>
            </a:r>
            <a:r>
              <a:rPr lang="ru-RU" sz="2400" dirty="0" err="1"/>
              <a:t>це</a:t>
            </a:r>
            <a:r>
              <a:rPr lang="ru-RU" sz="2400" dirty="0"/>
              <a:t> </a:t>
            </a:r>
            <a:r>
              <a:rPr lang="ru-RU" sz="2400" dirty="0" err="1"/>
              <a:t>автоматизована</a:t>
            </a:r>
            <a:r>
              <a:rPr lang="ru-RU" sz="2400" dirty="0"/>
              <a:t> система </a:t>
            </a:r>
            <a:r>
              <a:rPr lang="ru-RU" sz="2400" dirty="0" err="1"/>
              <a:t>моніторингу</a:t>
            </a:r>
            <a:r>
              <a:rPr lang="ru-RU" sz="2400" dirty="0"/>
              <a:t> </a:t>
            </a:r>
            <a:r>
              <a:rPr lang="ru-RU" sz="2400" dirty="0" err="1"/>
              <a:t>навколишнього</a:t>
            </a:r>
            <a:r>
              <a:rPr lang="ru-RU" sz="2400" dirty="0"/>
              <a:t> </a:t>
            </a:r>
            <a:r>
              <a:rPr lang="ru-RU" sz="2400" dirty="0" err="1"/>
              <a:t>середовища</a:t>
            </a:r>
            <a:r>
              <a:rPr lang="ru-RU" sz="2400" dirty="0"/>
              <a:t> </a:t>
            </a:r>
            <a:r>
              <a:rPr lang="ru-RU" sz="2400" dirty="0" err="1"/>
              <a:t>Запорізької</a:t>
            </a:r>
            <a:r>
              <a:rPr lang="ru-RU" sz="2400" dirty="0"/>
              <a:t> </a:t>
            </a:r>
            <a:r>
              <a:rPr lang="ru-RU" sz="2400" dirty="0" err="1"/>
              <a:t>області</a:t>
            </a:r>
            <a:r>
              <a:rPr lang="ru-RU" sz="2400" dirty="0"/>
              <a:t>, яка </a:t>
            </a:r>
            <a:r>
              <a:rPr lang="ru-RU" sz="2400" dirty="0" err="1"/>
              <a:t>збирає</a:t>
            </a:r>
            <a:r>
              <a:rPr lang="ru-RU" sz="2400" dirty="0"/>
              <a:t>, </a:t>
            </a:r>
            <a:r>
              <a:rPr lang="ru-RU" sz="2400" dirty="0" err="1"/>
              <a:t>аналізує</a:t>
            </a:r>
            <a:r>
              <a:rPr lang="ru-RU" sz="2400" dirty="0"/>
              <a:t> і </a:t>
            </a:r>
            <a:r>
              <a:rPr lang="ru-RU" sz="2400" dirty="0" err="1"/>
              <a:t>представляє</a:t>
            </a:r>
            <a:r>
              <a:rPr lang="ru-RU" sz="2400" dirty="0"/>
              <a:t> </a:t>
            </a:r>
            <a:r>
              <a:rPr lang="ru-RU" sz="2400" dirty="0" err="1"/>
              <a:t>інформацію</a:t>
            </a:r>
            <a:r>
              <a:rPr lang="ru-RU" sz="2400" dirty="0"/>
              <a:t> про </a:t>
            </a:r>
            <a:r>
              <a:rPr lang="ru-RU" sz="2400" dirty="0" err="1"/>
              <a:t>забруднення</a:t>
            </a:r>
            <a:r>
              <a:rPr lang="ru-RU" sz="2400" dirty="0"/>
              <a:t> </a:t>
            </a:r>
            <a:r>
              <a:rPr lang="ru-RU" sz="2400" dirty="0" err="1"/>
              <a:t>природних</a:t>
            </a:r>
            <a:r>
              <a:rPr lang="ru-RU" sz="2400" dirty="0"/>
              <a:t> </a:t>
            </a:r>
            <a:r>
              <a:rPr lang="ru-RU" sz="2400" dirty="0" err="1"/>
              <a:t>середовищ</a:t>
            </a:r>
            <a:r>
              <a:rPr lang="ru-RU" sz="2400" dirty="0"/>
              <a:t>. Система </a:t>
            </a:r>
            <a:r>
              <a:rPr lang="ru-RU" sz="2400" dirty="0" err="1"/>
              <a:t>призначена</a:t>
            </a:r>
            <a:r>
              <a:rPr lang="ru-RU" sz="2400" dirty="0"/>
              <a:t> для </a:t>
            </a:r>
            <a:r>
              <a:rPr lang="ru-RU" sz="2400" dirty="0" err="1"/>
              <a:t>ведення</a:t>
            </a:r>
            <a:r>
              <a:rPr lang="ru-RU" sz="2400" dirty="0"/>
              <a:t> </a:t>
            </a:r>
            <a:r>
              <a:rPr lang="ru-RU" sz="2400" dirty="0" err="1"/>
              <a:t>моніторингу</a:t>
            </a:r>
            <a:r>
              <a:rPr lang="ru-RU" sz="2400" dirty="0"/>
              <a:t> </a:t>
            </a:r>
            <a:r>
              <a:rPr lang="ru-RU" sz="2400" dirty="0" err="1"/>
              <a:t>навколишнього</a:t>
            </a:r>
            <a:r>
              <a:rPr lang="ru-RU" sz="2400" dirty="0"/>
              <a:t> </a:t>
            </a:r>
            <a:r>
              <a:rPr lang="ru-RU" sz="2400" dirty="0" err="1"/>
              <a:t>середовища</a:t>
            </a:r>
            <a:r>
              <a:rPr lang="ru-RU" sz="2400" dirty="0"/>
              <a:t>, </a:t>
            </a:r>
            <a:r>
              <a:rPr lang="ru-RU" sz="2400" dirty="0" err="1"/>
              <a:t>інтегруючи</a:t>
            </a:r>
            <a:r>
              <a:rPr lang="ru-RU" sz="2400" dirty="0"/>
              <a:t> </a:t>
            </a:r>
            <a:r>
              <a:rPr lang="ru-RU" sz="2400" dirty="0" err="1"/>
              <a:t>дані</a:t>
            </a:r>
            <a:r>
              <a:rPr lang="ru-RU" sz="2400" dirty="0"/>
              <a:t> </a:t>
            </a:r>
            <a:r>
              <a:rPr lang="ru-RU" sz="2400" dirty="0" err="1"/>
              <a:t>автоматизованих</a:t>
            </a:r>
            <a:r>
              <a:rPr lang="ru-RU" sz="2400" dirty="0"/>
              <a:t> і </a:t>
            </a:r>
            <a:r>
              <a:rPr lang="ru-RU" sz="2400" dirty="0" err="1"/>
              <a:t>стаціонарних</a:t>
            </a:r>
            <a:r>
              <a:rPr lang="ru-RU" sz="2400" dirty="0"/>
              <a:t> </a:t>
            </a:r>
            <a:r>
              <a:rPr lang="ru-RU" sz="2400" dirty="0" err="1"/>
              <a:t>пунктів</a:t>
            </a:r>
            <a:r>
              <a:rPr lang="ru-RU" sz="2400" dirty="0"/>
              <a:t> контролю </a:t>
            </a:r>
            <a:r>
              <a:rPr lang="ru-RU" sz="2400" dirty="0" err="1"/>
              <a:t>суб'єктів</a:t>
            </a:r>
            <a:r>
              <a:rPr lang="ru-RU" sz="2400" dirty="0"/>
              <a:t> </a:t>
            </a:r>
            <a:r>
              <a:rPr lang="ru-RU" sz="2400" dirty="0" err="1"/>
              <a:t>моніторингу</a:t>
            </a:r>
            <a:r>
              <a:rPr lang="ru-RU" sz="2400" dirty="0"/>
              <a:t> </a:t>
            </a:r>
            <a:r>
              <a:rPr lang="ru-RU" sz="2400" dirty="0" err="1"/>
              <a:t>довкілля</a:t>
            </a:r>
            <a:r>
              <a:rPr lang="ru-RU" sz="2400" dirty="0"/>
              <a:t>. </a:t>
            </a:r>
            <a:r>
              <a:rPr lang="ru-RU" sz="2400" dirty="0" err="1"/>
              <a:t>Інформація</a:t>
            </a:r>
            <a:r>
              <a:rPr lang="ru-RU" sz="2400" dirty="0"/>
              <a:t> </a:t>
            </a:r>
            <a:r>
              <a:rPr lang="ru-RU" sz="2400" dirty="0" err="1"/>
              <a:t>від</a:t>
            </a:r>
            <a:r>
              <a:rPr lang="ru-RU" sz="2400" dirty="0"/>
              <a:t> </a:t>
            </a:r>
            <a:r>
              <a:rPr lang="ru-RU" sz="2400" dirty="0" err="1"/>
              <a:t>цих</a:t>
            </a:r>
            <a:r>
              <a:rPr lang="ru-RU" sz="2400" dirty="0"/>
              <a:t> </a:t>
            </a:r>
            <a:r>
              <a:rPr lang="ru-RU" sz="2400" dirty="0" err="1"/>
              <a:t>пунктів</a:t>
            </a:r>
            <a:r>
              <a:rPr lang="ru-RU" sz="2400" dirty="0"/>
              <a:t> </a:t>
            </a:r>
            <a:r>
              <a:rPr lang="ru-RU" sz="2400" dirty="0" err="1"/>
              <a:t>передається</a:t>
            </a:r>
            <a:r>
              <a:rPr lang="ru-RU" sz="2400" dirty="0"/>
              <a:t> в систему </a:t>
            </a:r>
            <a:r>
              <a:rPr lang="ru-RU" sz="2400" dirty="0" err="1"/>
              <a:t>кожні</a:t>
            </a:r>
            <a:r>
              <a:rPr lang="ru-RU" sz="2400" dirty="0"/>
              <a:t> 10 </a:t>
            </a:r>
            <a:r>
              <a:rPr lang="ru-RU" sz="2400" dirty="0" err="1"/>
              <a:t>хвилин</a:t>
            </a:r>
            <a:r>
              <a:rPr lang="ru-RU" sz="2400" dirty="0"/>
              <a:t>.</a:t>
            </a:r>
          </a:p>
        </p:txBody>
      </p:sp>
    </p:spTree>
    <p:extLst>
      <p:ext uri="{BB962C8B-B14F-4D97-AF65-F5344CB8AC3E}">
        <p14:creationId xmlns:p14="http://schemas.microsoft.com/office/powerpoint/2010/main" val="75230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8EEAC-DE43-4C7B-AF9F-CD07EE3D8E23}"/>
              </a:ext>
            </a:extLst>
          </p:cNvPr>
          <p:cNvSpPr>
            <a:spLocks noGrp="1"/>
          </p:cNvSpPr>
          <p:nvPr>
            <p:ph type="title"/>
          </p:nvPr>
        </p:nvSpPr>
        <p:spPr/>
        <p:txBody>
          <a:bodyPr/>
          <a:lstStyle/>
          <a:p>
            <a:r>
              <a:rPr lang="uk-UA" dirty="0"/>
              <a:t>Моделювання викидів в атмосферне повітря</a:t>
            </a:r>
            <a:endParaRPr lang="ru-RU" dirty="0"/>
          </a:p>
        </p:txBody>
      </p:sp>
      <p:sp>
        <p:nvSpPr>
          <p:cNvPr id="3" name="Объект 2">
            <a:extLst>
              <a:ext uri="{FF2B5EF4-FFF2-40B4-BE49-F238E27FC236}">
                <a16:creationId xmlns:a16="http://schemas.microsoft.com/office/drawing/2014/main" id="{A511885B-00ED-4145-8D6A-7EEBC868A068}"/>
              </a:ext>
            </a:extLst>
          </p:cNvPr>
          <p:cNvSpPr>
            <a:spLocks noGrp="1"/>
          </p:cNvSpPr>
          <p:nvPr>
            <p:ph idx="1"/>
          </p:nvPr>
        </p:nvSpPr>
        <p:spPr/>
        <p:txBody>
          <a:bodyPr>
            <a:normAutofit/>
          </a:bodyPr>
          <a:lstStyle/>
          <a:p>
            <a:r>
              <a:rPr lang="uk-UA" sz="2800" dirty="0"/>
              <a:t>За допомогою програми можна моделювати кількість викидів ГДК, що потрапляють в атмосферне повітря. Для цього необхідно регулювати важіль над тією речовиною за якою ви хочете змоделювати ситуацію. Пости контролюють забруднення за наступними речовин: діоксид сірки, оксид вуглецю, діоксид азоту, озон, аміак. </a:t>
            </a:r>
          </a:p>
        </p:txBody>
      </p:sp>
    </p:spTree>
    <p:extLst>
      <p:ext uri="{BB962C8B-B14F-4D97-AF65-F5344CB8AC3E}">
        <p14:creationId xmlns:p14="http://schemas.microsoft.com/office/powerpoint/2010/main" val="423531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8C68F-D00A-4A3F-9762-B148F131088C}"/>
              </a:ext>
            </a:extLst>
          </p:cNvPr>
          <p:cNvSpPr>
            <a:spLocks noGrp="1"/>
          </p:cNvSpPr>
          <p:nvPr>
            <p:ph type="title"/>
          </p:nvPr>
        </p:nvSpPr>
        <p:spPr>
          <a:xfrm>
            <a:off x="9525" y="0"/>
            <a:ext cx="12011025" cy="1456267"/>
          </a:xfrm>
        </p:spPr>
        <p:txBody>
          <a:bodyPr>
            <a:normAutofit/>
          </a:bodyPr>
          <a:lstStyle/>
          <a:p>
            <a:r>
              <a:rPr lang="uk-UA" sz="2800" dirty="0"/>
              <a:t>ПРИКЛАД регулювання кількості викидів в НС за допомогою </a:t>
            </a:r>
            <a:r>
              <a:rPr lang="en-US" sz="2800" dirty="0"/>
              <a:t>ANYLOGIC</a:t>
            </a:r>
            <a:endParaRPr lang="ru-RU" sz="2800" dirty="0"/>
          </a:p>
        </p:txBody>
      </p:sp>
      <p:pic>
        <p:nvPicPr>
          <p:cNvPr id="5" name="Объект 4">
            <a:extLst>
              <a:ext uri="{FF2B5EF4-FFF2-40B4-BE49-F238E27FC236}">
                <a16:creationId xmlns:a16="http://schemas.microsoft.com/office/drawing/2014/main" id="{7EE2263B-9682-4A89-9B1F-931FC2DCD2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985970"/>
            <a:ext cx="12172950" cy="5832872"/>
          </a:xfrm>
        </p:spPr>
      </p:pic>
    </p:spTree>
    <p:extLst>
      <p:ext uri="{BB962C8B-B14F-4D97-AF65-F5344CB8AC3E}">
        <p14:creationId xmlns:p14="http://schemas.microsoft.com/office/powerpoint/2010/main" val="265430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DD356-4F66-4AF7-BCFD-42ABD96A2970}"/>
              </a:ext>
            </a:extLst>
          </p:cNvPr>
          <p:cNvSpPr>
            <a:spLocks noGrp="1"/>
          </p:cNvSpPr>
          <p:nvPr>
            <p:ph type="title"/>
          </p:nvPr>
        </p:nvSpPr>
        <p:spPr/>
        <p:txBody>
          <a:bodyPr/>
          <a:lstStyle/>
          <a:p>
            <a:r>
              <a:rPr lang="uk-UA" dirty="0"/>
              <a:t>Моделювання метеорологічних умов</a:t>
            </a:r>
            <a:endParaRPr lang="ru-RU" dirty="0"/>
          </a:p>
        </p:txBody>
      </p:sp>
      <p:sp>
        <p:nvSpPr>
          <p:cNvPr id="3" name="Объект 2">
            <a:extLst>
              <a:ext uri="{FF2B5EF4-FFF2-40B4-BE49-F238E27FC236}">
                <a16:creationId xmlns:a16="http://schemas.microsoft.com/office/drawing/2014/main" id="{3C1BE2E9-2D11-45AF-AA9C-41166710F8BD}"/>
              </a:ext>
            </a:extLst>
          </p:cNvPr>
          <p:cNvSpPr>
            <a:spLocks noGrp="1"/>
          </p:cNvSpPr>
          <p:nvPr>
            <p:ph idx="1"/>
          </p:nvPr>
        </p:nvSpPr>
        <p:spPr/>
        <p:txBody>
          <a:bodyPr>
            <a:normAutofit lnSpcReduction="10000"/>
          </a:bodyPr>
          <a:lstStyle/>
          <a:p>
            <a:r>
              <a:rPr lang="uk-UA" sz="3200" dirty="0"/>
              <a:t>Для повноти моделювання автоматизованої системи моніторингу довкілля необхідно, змоделювати метеорології умови, які на пряму впливають на вики забруднюючих речовин в атмосферу та </a:t>
            </a:r>
            <a:r>
              <a:rPr lang="uk-UA" sz="3200" dirty="0" err="1"/>
              <a:t>ії</a:t>
            </a:r>
            <a:r>
              <a:rPr lang="uk-UA" sz="3200" dirty="0"/>
              <a:t> розповсюдження по місту Запоріжжя. Метеостанція контролює наступні </a:t>
            </a:r>
            <a:r>
              <a:rPr lang="uk-UA" sz="3200" dirty="0" err="1"/>
              <a:t>метеопараметри</a:t>
            </a:r>
            <a:r>
              <a:rPr lang="uk-UA" sz="3200" dirty="0"/>
              <a:t>: температура, напрям і швидкість вітру, відносна вологість, атмосферний тиск, кількість опадів.</a:t>
            </a:r>
            <a:endParaRPr lang="ru-RU" sz="3200" dirty="0"/>
          </a:p>
        </p:txBody>
      </p:sp>
    </p:spTree>
    <p:extLst>
      <p:ext uri="{BB962C8B-B14F-4D97-AF65-F5344CB8AC3E}">
        <p14:creationId xmlns:p14="http://schemas.microsoft.com/office/powerpoint/2010/main" val="817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479668-2180-4EA4-9DDA-15259760DB5F}"/>
              </a:ext>
            </a:extLst>
          </p:cNvPr>
          <p:cNvSpPr>
            <a:spLocks noGrp="1"/>
          </p:cNvSpPr>
          <p:nvPr>
            <p:ph type="title"/>
          </p:nvPr>
        </p:nvSpPr>
        <p:spPr>
          <a:xfrm>
            <a:off x="219076" y="0"/>
            <a:ext cx="11630024" cy="1456267"/>
          </a:xfrm>
        </p:spPr>
        <p:txBody>
          <a:bodyPr/>
          <a:lstStyle/>
          <a:p>
            <a:r>
              <a:rPr lang="uk-UA" dirty="0"/>
              <a:t>Приклад моделювання метеорологічних умов</a:t>
            </a:r>
            <a:endParaRPr lang="ru-RU" dirty="0"/>
          </a:p>
        </p:txBody>
      </p:sp>
      <p:pic>
        <p:nvPicPr>
          <p:cNvPr id="5" name="Объект 4">
            <a:extLst>
              <a:ext uri="{FF2B5EF4-FFF2-40B4-BE49-F238E27FC236}">
                <a16:creationId xmlns:a16="http://schemas.microsoft.com/office/drawing/2014/main" id="{469D5869-7DA7-476D-BAE1-871EED5EBF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996552"/>
            <a:ext cx="12172950" cy="5832873"/>
          </a:xfrm>
        </p:spPr>
      </p:pic>
    </p:spTree>
    <p:extLst>
      <p:ext uri="{BB962C8B-B14F-4D97-AF65-F5344CB8AC3E}">
        <p14:creationId xmlns:p14="http://schemas.microsoft.com/office/powerpoint/2010/main" val="42322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64A49E-240E-4B31-A852-9946144079BA}"/>
              </a:ext>
            </a:extLst>
          </p:cNvPr>
          <p:cNvSpPr>
            <a:spLocks noGrp="1"/>
          </p:cNvSpPr>
          <p:nvPr>
            <p:ph type="title"/>
          </p:nvPr>
        </p:nvSpPr>
        <p:spPr/>
        <p:txBody>
          <a:bodyPr/>
          <a:lstStyle/>
          <a:p>
            <a:r>
              <a:rPr lang="uk-UA" dirty="0"/>
              <a:t>Комплексна модель АСМД</a:t>
            </a:r>
            <a:endParaRPr lang="ru-RU" dirty="0"/>
          </a:p>
        </p:txBody>
      </p:sp>
      <p:sp>
        <p:nvSpPr>
          <p:cNvPr id="3" name="Объект 2">
            <a:extLst>
              <a:ext uri="{FF2B5EF4-FFF2-40B4-BE49-F238E27FC236}">
                <a16:creationId xmlns:a16="http://schemas.microsoft.com/office/drawing/2014/main" id="{927C835E-BA0F-4233-B5E7-4E6B1137160E}"/>
              </a:ext>
            </a:extLst>
          </p:cNvPr>
          <p:cNvSpPr>
            <a:spLocks noGrp="1"/>
          </p:cNvSpPr>
          <p:nvPr>
            <p:ph idx="1"/>
          </p:nvPr>
        </p:nvSpPr>
        <p:spPr/>
        <p:txBody>
          <a:bodyPr>
            <a:normAutofit/>
          </a:bodyPr>
          <a:lstStyle/>
          <a:p>
            <a:r>
              <a:rPr lang="uk-UA" sz="2800" dirty="0"/>
              <a:t>За допомогою моделювання кількості викидів забруднюючих речовин, та метеорологічних умов, ми можемо змоделювати та спрогнозувати напрямок та масштаб забруднення. Визначити небезпечні райони міста за певних концентраціях забруднюючих речовин, напрямку вітру, опадів тощо. Визначити факел викидів забруднюючих речовин.</a:t>
            </a:r>
            <a:endParaRPr lang="ru-RU" sz="2800" dirty="0"/>
          </a:p>
        </p:txBody>
      </p:sp>
    </p:spTree>
    <p:extLst>
      <p:ext uri="{BB962C8B-B14F-4D97-AF65-F5344CB8AC3E}">
        <p14:creationId xmlns:p14="http://schemas.microsoft.com/office/powerpoint/2010/main" val="141263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6641FA-4CCE-4F00-AFB2-1BE8B14024F2}"/>
              </a:ext>
            </a:extLst>
          </p:cNvPr>
          <p:cNvSpPr>
            <a:spLocks noGrp="1"/>
          </p:cNvSpPr>
          <p:nvPr>
            <p:ph type="title"/>
          </p:nvPr>
        </p:nvSpPr>
        <p:spPr>
          <a:xfrm>
            <a:off x="1211037" y="0"/>
            <a:ext cx="10131425" cy="1019175"/>
          </a:xfrm>
        </p:spPr>
        <p:txBody>
          <a:bodyPr>
            <a:normAutofit fontScale="90000"/>
          </a:bodyPr>
          <a:lstStyle/>
          <a:p>
            <a:r>
              <a:rPr lang="uk-UA" dirty="0"/>
              <a:t>Приклад комплексної моделі АСМД ( Факел забруднення )</a:t>
            </a:r>
            <a:endParaRPr lang="ru-RU" dirty="0"/>
          </a:p>
        </p:txBody>
      </p:sp>
      <p:pic>
        <p:nvPicPr>
          <p:cNvPr id="5" name="Объект 4">
            <a:extLst>
              <a:ext uri="{FF2B5EF4-FFF2-40B4-BE49-F238E27FC236}">
                <a16:creationId xmlns:a16="http://schemas.microsoft.com/office/drawing/2014/main" id="{EE9A46E8-C3A9-4A54-B5A7-9FCD2F6488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8" y="1009650"/>
            <a:ext cx="12185372" cy="5838825"/>
          </a:xfrm>
        </p:spPr>
      </p:pic>
    </p:spTree>
    <p:extLst>
      <p:ext uri="{BB962C8B-B14F-4D97-AF65-F5344CB8AC3E}">
        <p14:creationId xmlns:p14="http://schemas.microsoft.com/office/powerpoint/2010/main" val="1231239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Небесная">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Небес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ная">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Небесная</Template>
  <TotalTime>64</TotalTime>
  <Words>441</Words>
  <Application>Microsoft Office PowerPoint</Application>
  <PresentationFormat>Широкоэкранный</PresentationFormat>
  <Paragraphs>19</Paragraphs>
  <Slides>11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Небесная</vt:lpstr>
      <vt:lpstr>Моделювання та прогнозування моніторингу довкілля   за  допомогою AnyLogic</vt:lpstr>
      <vt:lpstr>Загальна характеристика моделювання </vt:lpstr>
      <vt:lpstr>Моделювання АСМД за допомогою ANYLOGIC</vt:lpstr>
      <vt:lpstr>Моделювання викидів в атмосферне повітря</vt:lpstr>
      <vt:lpstr>ПРИКЛАД регулювання кількості викидів в НС за допомогою ANYLOGIC</vt:lpstr>
      <vt:lpstr>Моделювання метеорологічних умов</vt:lpstr>
      <vt:lpstr>Приклад моделювання метеорологічних умов</vt:lpstr>
      <vt:lpstr>Комплексна модель АСМД</vt:lpstr>
      <vt:lpstr>Приклад комплексної моделі АСМД ( Факел забруднення )</vt:lpstr>
      <vt:lpstr>ВИЗНАЧЕННЯ НЕБЕЗПЕЧНИХ ЗОН при ПЕРЕВИЩЕННІ ГДК</vt:lpstr>
      <vt:lpstr>ВИСНОВКИ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Моделювання автоматизованої системи моніторингу довкілля за допомогою AnyLogic</dc:title>
  <dc:creator>Windows</dc:creator>
  <cp:lastModifiedBy>User</cp:lastModifiedBy>
  <cp:revision>9</cp:revision>
  <dcterms:created xsi:type="dcterms:W3CDTF">2018-10-14T16:53:02Z</dcterms:created>
  <dcterms:modified xsi:type="dcterms:W3CDTF">2020-09-02T15:00:32Z</dcterms:modified>
</cp:coreProperties>
</file>