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500990" cy="235517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/>
              <a:t>Етичн</a:t>
            </a:r>
            <a:r>
              <a:rPr lang="uk-UA" sz="4800" b="1" dirty="0" smtClean="0"/>
              <a:t>і засади запобігання та протидії корупції</a:t>
            </a:r>
            <a:endParaRPr lang="ru-RU" sz="4800" dirty="0"/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643314"/>
            <a:ext cx="7715279" cy="25003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Запорізький НАЦІОНАЛЬНИЙ УНІВЕРСИТЕТ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8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ФАКУЛЬТЕТ СОЦІОЛОГІЇ ТА УПРАВЛІННЯ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18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18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kumimoji="0" lang="uk-UA" sz="20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400" i="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Завідувач </a:t>
            </a:r>
            <a:r>
              <a:rPr kumimoji="0" lang="uk-UA" sz="1400" i="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кафедри </a:t>
            </a:r>
            <a:endParaRPr kumimoji="0" lang="uk-UA" sz="1400" i="0" u="none" strike="noStrike" kern="0" cap="all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1400" i="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Філософії, публічного управління та соціальної роботи </a:t>
            </a:r>
            <a:endParaRPr kumimoji="0" lang="uk-UA" sz="1400" i="0" u="none" strike="noStrike" kern="0" cap="all" spc="3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endParaRPr lang="uk-UA" kern="0" cap="all" spc="300" dirty="0" smtClean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uk-UA" sz="280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Бутченко </a:t>
            </a:r>
            <a:r>
              <a:rPr kumimoji="0" lang="uk-UA" sz="2800" u="none" strike="noStrike" kern="0" cap="all" spc="3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Тарас </a:t>
            </a:r>
            <a:r>
              <a:rPr kumimoji="0" lang="uk-UA" sz="2800" u="none" strike="noStrike" kern="0" cap="all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ІВАНОВИЧ</a:t>
            </a:r>
            <a:r>
              <a:rPr kumimoji="0" lang="uk-UA" sz="2400" u="none" strike="noStrike" kern="0" cap="all" spc="300" normalizeH="0" baseline="0" noProof="0" dirty="0" smtClean="0">
                <a:ln>
                  <a:noFill/>
                </a:ln>
                <a:solidFill>
                  <a:srgbClr val="564B3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cs typeface="Times New Roman" pitchFamily="18" charset="0"/>
              </a:rPr>
              <a:t> </a:t>
            </a:r>
            <a:endParaRPr kumimoji="0" lang="uk-UA" sz="2400" u="none" strike="noStrike" kern="0" cap="all" spc="300" normalizeH="0" baseline="0" noProof="0" dirty="0">
              <a:ln>
                <a:noFill/>
              </a:ln>
              <a:solidFill>
                <a:srgbClr val="564B3C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План: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i="1" dirty="0" smtClean="0">
                <a:latin typeface="Bookman Old Style" pitchFamily="18" charset="0"/>
              </a:rPr>
              <a:t>Теоретична частина:</a:t>
            </a:r>
            <a:endParaRPr lang="ru-RU" dirty="0" smtClean="0">
              <a:latin typeface="Bookman Old Style" pitchFamily="18" charset="0"/>
            </a:endParaRPr>
          </a:p>
          <a:p>
            <a:pPr lvl="0"/>
            <a:r>
              <a:rPr lang="uk-UA" dirty="0" smtClean="0">
                <a:latin typeface="Bookman Old Style" pitchFamily="18" charset="0"/>
              </a:rPr>
              <a:t>Соціально-духовні фактори корупційних ризиків;</a:t>
            </a:r>
            <a:endParaRPr lang="ru-RU" dirty="0" smtClean="0">
              <a:latin typeface="Bookman Old Style" pitchFamily="18" charset="0"/>
            </a:endParaRPr>
          </a:p>
          <a:p>
            <a:pPr lvl="0"/>
            <a:r>
              <a:rPr lang="uk-UA" dirty="0" smtClean="0">
                <a:latin typeface="Bookman Old Style" pitchFamily="18" charset="0"/>
              </a:rPr>
              <a:t>Етична інфраструктура запобігання корупції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dirty="0" smtClean="0">
                <a:latin typeface="Bookman Old Style" pitchFamily="18" charset="0"/>
              </a:rPr>
              <a:t> 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i="1" dirty="0" smtClean="0">
                <a:latin typeface="Bookman Old Style" pitchFamily="18" charset="0"/>
              </a:rPr>
              <a:t>Практична частина:</a:t>
            </a:r>
            <a:endParaRPr lang="ru-RU" dirty="0" smtClean="0">
              <a:latin typeface="Bookman Old Style" pitchFamily="18" charset="0"/>
            </a:endParaRPr>
          </a:p>
          <a:p>
            <a:pPr lvl="0"/>
            <a:r>
              <a:rPr lang="uk-UA" smtClean="0">
                <a:latin typeface="Bookman Old Style" pitchFamily="18" charset="0"/>
              </a:rPr>
              <a:t>Тестування.</a:t>
            </a:r>
          </a:p>
          <a:p>
            <a:pPr lvl="0"/>
            <a:r>
              <a:rPr lang="uk-UA" dirty="0" smtClean="0">
                <a:latin typeface="Bookman Old Style" pitchFamily="18" charset="0"/>
              </a:rPr>
              <a:t>Етичний аналіз </a:t>
            </a:r>
            <a:r>
              <a:rPr lang="uk-UA" dirty="0" err="1" smtClean="0">
                <a:latin typeface="Bookman Old Style" pitchFamily="18" charset="0"/>
              </a:rPr>
              <a:t>корупціогенних</a:t>
            </a:r>
            <a:r>
              <a:rPr lang="uk-UA" dirty="0" smtClean="0">
                <a:latin typeface="Bookman Old Style" pitchFamily="18" charset="0"/>
              </a:rPr>
              <a:t> управлінських ситуацій.</a:t>
            </a:r>
            <a:endParaRPr lang="ru-RU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Література: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14353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uk-UA" sz="1800" dirty="0" smtClean="0">
                <a:latin typeface="Bookman Old Style" pitchFamily="18" charset="0"/>
              </a:rPr>
              <a:t>    </a:t>
            </a:r>
            <a:r>
              <a:rPr lang="uk-UA" sz="1900" dirty="0" smtClean="0">
                <a:latin typeface="Bookman Old Style" pitchFamily="18" charset="0"/>
              </a:rPr>
              <a:t>Закон України «Про запобігання корупції» </a:t>
            </a:r>
            <a:r>
              <a:rPr lang="en-US" sz="1900" dirty="0" smtClean="0">
                <a:latin typeface="Bookman Old Style" pitchFamily="18" charset="0"/>
              </a:rPr>
              <a:t>(</a:t>
            </a:r>
            <a:r>
              <a:rPr lang="uk-UA" sz="1900" dirty="0" smtClean="0">
                <a:latin typeface="Bookman Old Style" pitchFamily="18" charset="0"/>
              </a:rPr>
              <a:t>у редакції від </a:t>
            </a:r>
            <a:r>
              <a:rPr lang="en-US" sz="1900" dirty="0" smtClean="0">
                <a:latin typeface="Bookman Old Style" pitchFamily="18" charset="0"/>
              </a:rPr>
              <a:t>03</a:t>
            </a:r>
            <a:r>
              <a:rPr lang="uk-UA" sz="1900" dirty="0" smtClean="0">
                <a:latin typeface="Bookman Old Style" pitchFamily="18" charset="0"/>
              </a:rPr>
              <a:t>.0</a:t>
            </a:r>
            <a:r>
              <a:rPr lang="en-US" sz="1900" dirty="0" smtClean="0">
                <a:latin typeface="Bookman Old Style" pitchFamily="18" charset="0"/>
              </a:rPr>
              <a:t>8</a:t>
            </a:r>
            <a:r>
              <a:rPr lang="uk-UA" sz="1900" dirty="0" smtClean="0">
                <a:latin typeface="Bookman Old Style" pitchFamily="18" charset="0"/>
              </a:rPr>
              <a:t>.20</a:t>
            </a:r>
            <a:r>
              <a:rPr lang="en-US" sz="1900" dirty="0" smtClean="0">
                <a:latin typeface="Bookman Old Style" pitchFamily="18" charset="0"/>
              </a:rPr>
              <a:t>23)</a:t>
            </a:r>
            <a:r>
              <a:rPr lang="uk-UA" sz="1900" dirty="0" smtClean="0">
                <a:latin typeface="Bookman Old Style" pitchFamily="18" charset="0"/>
              </a:rPr>
              <a:t>;</a:t>
            </a:r>
            <a:endParaRPr lang="ru-RU" sz="1900" dirty="0" smtClean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uk-UA" sz="1900" dirty="0" smtClean="0">
                <a:latin typeface="Bookman Old Style" pitchFamily="18" charset="0"/>
              </a:rPr>
              <a:t>Міжнародний кодекс поведінки державних посадових осіб, </a:t>
            </a:r>
            <a:r>
              <a:rPr lang="ru-RU" sz="1900" dirty="0" err="1" smtClean="0">
                <a:latin typeface="Bookman Old Style" pitchFamily="18" charset="0"/>
              </a:rPr>
              <a:t>видавник</a:t>
            </a:r>
            <a:r>
              <a:rPr lang="ru-RU" sz="1900" dirty="0" smtClean="0">
                <a:latin typeface="Bookman Old Style" pitchFamily="18" charset="0"/>
              </a:rPr>
              <a:t> </a:t>
            </a:r>
            <a:r>
              <a:rPr lang="uk-UA" sz="1900" dirty="0" smtClean="0">
                <a:latin typeface="Bookman Old Style" pitchFamily="18" charset="0"/>
              </a:rPr>
              <a:t>ООН, від </a:t>
            </a:r>
            <a:r>
              <a:rPr lang="en-US" sz="1900" dirty="0" smtClean="0">
                <a:latin typeface="Bookman Old Style" pitchFamily="18" charset="0"/>
              </a:rPr>
              <a:t>23</a:t>
            </a:r>
            <a:r>
              <a:rPr lang="uk-UA" sz="1900" dirty="0" smtClean="0">
                <a:latin typeface="Bookman Old Style" pitchFamily="18" charset="0"/>
              </a:rPr>
              <a:t>.</a:t>
            </a:r>
            <a:r>
              <a:rPr lang="en-US" sz="1900" dirty="0" smtClean="0">
                <a:latin typeface="Bookman Old Style" pitchFamily="18" charset="0"/>
              </a:rPr>
              <a:t>07</a:t>
            </a:r>
            <a:r>
              <a:rPr lang="uk-UA" sz="1900" dirty="0" smtClean="0">
                <a:latin typeface="Bookman Old Style" pitchFamily="18" charset="0"/>
              </a:rPr>
              <a:t>.1996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900" dirty="0" smtClean="0">
                <a:latin typeface="Bookman Old Style" pitchFamily="18" charset="0"/>
              </a:rPr>
              <a:t>Рекомендація № </a:t>
            </a:r>
            <a:r>
              <a:rPr lang="en-US" sz="1900" dirty="0" smtClean="0">
                <a:latin typeface="Bookman Old Style" pitchFamily="18" charset="0"/>
              </a:rPr>
              <a:t>R (2000) 10 </a:t>
            </a:r>
            <a:r>
              <a:rPr lang="uk-UA" sz="1900" dirty="0" smtClean="0">
                <a:latin typeface="Bookman Old Style" pitchFamily="18" charset="0"/>
              </a:rPr>
              <a:t>Комітету Міністрів державам-членам Ради Європи щодо кодексів поведінки державних службовців (прийнята Комітетом міністрів на 106 сесії 11.05.2000);</a:t>
            </a:r>
            <a:endParaRPr lang="ru-RU" sz="1900" dirty="0" smtClean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uk-UA" sz="1900" dirty="0" smtClean="0">
                <a:latin typeface="Bookman Old Style" pitchFamily="18" charset="0"/>
              </a:rPr>
              <a:t>Загальні правила етичної поведінки державних службовців та посадових осіб місцевого самоврядування, затверджені наказом </a:t>
            </a:r>
            <a:r>
              <a:rPr lang="uk-UA" sz="1900" dirty="0" err="1" smtClean="0">
                <a:latin typeface="Bookman Old Style" pitchFamily="18" charset="0"/>
              </a:rPr>
              <a:t>Нацдержслужби</a:t>
            </a:r>
            <a:r>
              <a:rPr lang="uk-UA" sz="1900" dirty="0" smtClean="0">
                <a:latin typeface="Bookman Old Style" pitchFamily="18" charset="0"/>
              </a:rPr>
              <a:t> України від 05.08.2016 № 158</a:t>
            </a:r>
            <a:r>
              <a:rPr lang="en-US" sz="1900" dirty="0" smtClean="0">
                <a:latin typeface="Bookman Old Style" pitchFamily="18" charset="0"/>
              </a:rPr>
              <a:t> (</a:t>
            </a:r>
            <a:r>
              <a:rPr lang="uk-UA" sz="1900" smtClean="0">
                <a:latin typeface="Bookman Old Style" pitchFamily="18" charset="0"/>
              </a:rPr>
              <a:t>у редакції від 11.04.2023</a:t>
            </a:r>
            <a:r>
              <a:rPr lang="en-US" sz="1900" smtClean="0">
                <a:latin typeface="Bookman Old Style" pitchFamily="18" charset="0"/>
              </a:rPr>
              <a:t>)</a:t>
            </a:r>
            <a:r>
              <a:rPr lang="uk-UA" sz="1900" dirty="0" smtClean="0">
                <a:latin typeface="Bookman Old Style" pitchFamily="18" charset="0"/>
              </a:rPr>
              <a:t>.</a:t>
            </a:r>
            <a:endParaRPr lang="ru-RU" sz="1900" dirty="0"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5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Корупційні ризики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(відповідно до роз’яснення Мінюсту «Корупційні ризики в діяльності </a:t>
            </a:r>
            <a:r>
              <a:rPr lang="uk-UA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держслужбовця</a:t>
            </a:r>
            <a:r>
              <a:rPr lang="uk-UA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від 12.04.2011):</a:t>
            </a: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8435280" cy="40233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sz="3000" dirty="0" err="1" smtClean="0">
                <a:latin typeface="Bookman Old Style" pitchFamily="18" charset="0"/>
              </a:rPr>
              <a:t>недоброчесність</a:t>
            </a:r>
            <a:r>
              <a:rPr lang="uk-UA" sz="3000" dirty="0" smtClean="0">
                <a:latin typeface="Bookman Old Style" pitchFamily="18" charset="0"/>
              </a:rPr>
              <a:t> державних службовців</a:t>
            </a:r>
          </a:p>
          <a:p>
            <a:pPr>
              <a:buFont typeface="Wingdings" pitchFamily="2" charset="2"/>
              <a:buChar char="v"/>
            </a:pPr>
            <a:endParaRPr lang="ru-RU" sz="30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3000" dirty="0" smtClean="0">
                <a:latin typeface="Bookman Old Style" pitchFamily="18" charset="0"/>
              </a:rPr>
              <a:t> виникнення конфлікту інтересів</a:t>
            </a:r>
          </a:p>
          <a:p>
            <a:pPr>
              <a:buFont typeface="Wingdings" pitchFamily="2" charset="2"/>
              <a:buChar char="v"/>
            </a:pPr>
            <a:endParaRPr lang="ru-RU" sz="30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3000" dirty="0" smtClean="0">
                <a:latin typeface="Bookman Old Style" pitchFamily="18" charset="0"/>
              </a:rPr>
              <a:t> безконтрольність з боку керівництва</a:t>
            </a:r>
          </a:p>
          <a:p>
            <a:pPr>
              <a:buFont typeface="Wingdings" pitchFamily="2" charset="2"/>
              <a:buChar char="v"/>
            </a:pPr>
            <a:endParaRPr lang="ru-RU" sz="30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3000" dirty="0" smtClean="0">
                <a:latin typeface="Bookman Old Style" pitchFamily="18" charset="0"/>
              </a:rPr>
              <a:t> наявність дискреційних повноважень</a:t>
            </a:r>
            <a:endParaRPr lang="ru-RU" sz="30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445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Соціально-духовні фактори збільшення ризиків корупції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4041648" cy="493776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uk-UA" i="1" u="sng" dirty="0" smtClean="0">
                <a:latin typeface="Bookman Old Style" pitchFamily="18" charset="0"/>
              </a:rPr>
              <a:t> </a:t>
            </a:r>
            <a:r>
              <a:rPr lang="uk-UA" sz="2000" i="1" u="sng" dirty="0" smtClean="0">
                <a:latin typeface="Bookman Old Style" pitchFamily="18" charset="0"/>
              </a:rPr>
              <a:t>На макрорівні</a:t>
            </a:r>
            <a:r>
              <a:rPr lang="uk-UA" sz="1700" i="1" u="sng" dirty="0" smtClean="0">
                <a:latin typeface="Bookman Old Style" pitchFamily="18" charset="0"/>
              </a:rPr>
              <a:t>: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соціально-економічна криза (бідність);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спотворена структура власності («власність як споживання»);</a:t>
            </a:r>
          </a:p>
          <a:p>
            <a:r>
              <a:rPr lang="uk-UA" sz="1700" dirty="0" smtClean="0">
                <a:latin typeface="Bookman Old Style" pitchFamily="18" charset="0"/>
              </a:rPr>
              <a:t>домінування споживацьких настроїв («</a:t>
            </a:r>
            <a:r>
              <a:rPr lang="uk-UA" sz="1700" dirty="0" err="1" smtClean="0">
                <a:latin typeface="Bookman Old Style" pitchFamily="18" charset="0"/>
              </a:rPr>
              <a:t>временщики</a:t>
            </a:r>
            <a:r>
              <a:rPr lang="uk-UA" sz="1700" dirty="0" smtClean="0">
                <a:latin typeface="Bookman Old Style" pitchFamily="18" charset="0"/>
              </a:rPr>
              <a:t>»);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аморфність громадянського суспільства;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зневіра в майбутньому, недовіра до держави.</a:t>
            </a:r>
            <a:endParaRPr lang="ru-RU" sz="1700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00562" y="1142984"/>
            <a:ext cx="4286280" cy="542755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uk-UA" sz="2000" i="1" u="sng" dirty="0" smtClean="0">
                <a:latin typeface="Bookman Old Style" pitchFamily="18" charset="0"/>
              </a:rPr>
              <a:t>На </a:t>
            </a:r>
            <a:r>
              <a:rPr lang="uk-UA" sz="2000" i="1" u="sng" dirty="0" err="1" smtClean="0">
                <a:latin typeface="Bookman Old Style" pitchFamily="18" charset="0"/>
              </a:rPr>
              <a:t>мікрорівні</a:t>
            </a:r>
            <a:r>
              <a:rPr lang="uk-UA" sz="2000" i="1" u="sng" dirty="0" smtClean="0">
                <a:latin typeface="Bookman Old Style" pitchFamily="18" charset="0"/>
              </a:rPr>
              <a:t>:</a:t>
            </a:r>
            <a:endParaRPr lang="ru-RU" sz="20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низька управлінська культура (н-д, «управління в ручному режимі»);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сприятлива для корупції неформальна групова динаміка («непотизм», «кумівство»);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трансформація трудового колективу у корупційне угрупування;</a:t>
            </a:r>
            <a:endParaRPr lang="ru-RU" sz="1700" dirty="0" smtClean="0">
              <a:latin typeface="Bookman Old Style" pitchFamily="18" charset="0"/>
            </a:endParaRPr>
          </a:p>
          <a:p>
            <a:r>
              <a:rPr lang="uk-UA" sz="1700" dirty="0" smtClean="0">
                <a:latin typeface="Bookman Old Style" pitchFamily="18" charset="0"/>
              </a:rPr>
              <a:t>руйнування етичних цінностей у свідомості службовця («когнітивний дисонанс»-«зміна цінностей»-«закріплення стереотипів»)</a:t>
            </a:r>
            <a:endParaRPr lang="ru-RU" sz="1700" dirty="0" smtClean="0">
              <a:latin typeface="Bookman Old Style" pitchFamily="18" charset="0"/>
            </a:endParaRPr>
          </a:p>
          <a:p>
            <a:endParaRPr lang="ru-RU" sz="17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858000" cy="172819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>
                <a:solidFill>
                  <a:schemeClr val="tx1"/>
                </a:solidFill>
              </a:rPr>
              <a:t>Е</a:t>
            </a:r>
            <a:r>
              <a:rPr lang="uk-UA" sz="3600" b="1" dirty="0" smtClean="0">
                <a:solidFill>
                  <a:schemeClr val="tx1"/>
                </a:solidFill>
              </a:rPr>
              <a:t>тична інфраструктура запобігання корупції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2857496"/>
            <a:ext cx="7210428" cy="1143000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– це сукупність засобів, що забезпечують морально-психологічне неприйняття корупції суспільством, державними службовцями, громадянами. 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800" y="4797152"/>
            <a:ext cx="8836124" cy="1944216"/>
          </a:xfrm>
          <a:prstGeom prst="rect">
            <a:avLst/>
          </a:prstGeom>
        </p:spPr>
        <p:txBody>
          <a:bodyPr vert="horz" numCol="2" anchor="t" anchorCtr="0">
            <a:normAutofit fontScale="92500" lnSpcReduction="10000"/>
          </a:bodyPr>
          <a:lstStyle/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олітична воля;</a:t>
            </a: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законодавство;</a:t>
            </a:r>
          </a:p>
          <a:p>
            <a:pPr marL="342900" lvl="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етичні кодекси;</a:t>
            </a: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оординуючі органи;</a:t>
            </a: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pPr marL="342900" lvl="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механізми звітності і нагляду;</a:t>
            </a:r>
          </a:p>
          <a:p>
            <a:pPr marL="342900" lvl="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професійна соціалізація</a:t>
            </a: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pPr marL="4000500" lvl="8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  <a:defRPr/>
            </a:pP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200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85800" y="4221088"/>
            <a:ext cx="8229600" cy="661384"/>
          </a:xfrm>
          <a:prstGeom prst="rect">
            <a:avLst/>
          </a:prstGeom>
        </p:spPr>
        <p:txBody>
          <a:bodyPr vert="horz" numCol="1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            Складові:</a:t>
            </a:r>
            <a:endParaRPr kumimoji="0" lang="uk-UA" sz="200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Професійна соціалізація: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sz="2200" dirty="0" smtClean="0">
                <a:solidFill>
                  <a:schemeClr val="tx1"/>
                </a:solidFill>
              </a:rPr>
              <a:t>(від </a:t>
            </a:r>
            <a:r>
              <a:rPr lang="uk-UA" sz="2200" dirty="0">
                <a:solidFill>
                  <a:schemeClr val="tx1"/>
                </a:solidFill>
              </a:rPr>
              <a:t>держави до окремої організації):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694632"/>
            <a:ext cx="8784976" cy="3240360"/>
          </a:xfrm>
        </p:spPr>
        <p:txBody>
          <a:bodyPr>
            <a:normAutofit/>
          </a:bodyPr>
          <a:lstStyle/>
          <a:p>
            <a:pPr lvl="0"/>
            <a:r>
              <a:rPr lang="uk-UA" sz="2400" i="1" dirty="0" smtClean="0">
                <a:latin typeface="Bookman Old Style" panose="02050604050505020204" pitchFamily="18" charset="0"/>
              </a:rPr>
              <a:t>Етична освіта    </a:t>
            </a:r>
          </a:p>
          <a:p>
            <a:pPr marL="0" lvl="0" indent="0">
              <a:buNone/>
            </a:pPr>
            <a:r>
              <a:rPr lang="uk-UA" sz="2000" dirty="0" smtClean="0">
                <a:latin typeface="Bookman Old Style" panose="02050604050505020204" pitchFamily="18" charset="0"/>
              </a:rPr>
              <a:t>Аристотель:  Доброчесність завжди має міру, зіпсованість – надмірна.</a:t>
            </a:r>
            <a:endParaRPr lang="ru-RU" sz="2000" dirty="0" smtClean="0">
              <a:latin typeface="Bookman Old Style" panose="02050604050505020204" pitchFamily="18" charset="0"/>
            </a:endParaRPr>
          </a:p>
          <a:p>
            <a:pPr lvl="0"/>
            <a:r>
              <a:rPr lang="uk-UA" sz="2400" i="1" dirty="0" smtClean="0">
                <a:latin typeface="Bookman Old Style" panose="02050604050505020204" pitchFamily="18" charset="0"/>
              </a:rPr>
              <a:t>Створення етико-орієнтованого середовища  </a:t>
            </a:r>
          </a:p>
          <a:p>
            <a:pPr marL="0" lvl="0" indent="0">
              <a:buNone/>
            </a:pPr>
            <a:r>
              <a:rPr lang="uk-UA" sz="2000" dirty="0">
                <a:latin typeface="Bookman Old Style" panose="02050604050505020204" pitchFamily="18" charset="0"/>
              </a:rPr>
              <a:t>З</a:t>
            </a:r>
            <a:r>
              <a:rPr lang="uk-UA" sz="2000" dirty="0" smtClean="0">
                <a:latin typeface="Bookman Old Style" panose="02050604050505020204" pitchFamily="18" charset="0"/>
              </a:rPr>
              <a:t>міна формату соціально-управлінських відносин.</a:t>
            </a:r>
          </a:p>
          <a:p>
            <a:pPr marL="0" lvl="0" indent="0">
              <a:buNone/>
            </a:pPr>
            <a:r>
              <a:rPr lang="uk-UA" sz="2000" dirty="0" smtClean="0">
                <a:latin typeface="Bookman Old Style" panose="02050604050505020204" pitchFamily="18" charset="0"/>
              </a:rPr>
              <a:t>Овідій: Бачу краще і схвалюю, але наслідую гірше. </a:t>
            </a:r>
            <a:endParaRPr lang="ru-RU" sz="2000" dirty="0" smtClean="0"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4934992"/>
            <a:ext cx="9144000" cy="19230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31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Головна ідея </a:t>
            </a:r>
            <a:endParaRPr lang="uk-UA" sz="31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uk-UA" dirty="0" smtClean="0">
                <a:latin typeface="Bookman Old Style" panose="02050604050505020204" pitchFamily="18" charset="0"/>
              </a:rPr>
              <a:t> перевести публічно-управлінські </a:t>
            </a:r>
          </a:p>
          <a:p>
            <a:pPr marL="0" indent="0" algn="ctr">
              <a:buNone/>
            </a:pPr>
            <a:r>
              <a:rPr lang="uk-UA" dirty="0" smtClean="0">
                <a:latin typeface="Bookman Old Style" panose="02050604050505020204" pitchFamily="18" charset="0"/>
              </a:rPr>
              <a:t>відносини у режим взаємного стримування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4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435280" cy="828328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Впровадження антикорупційних стандартів:</a:t>
            </a:r>
            <a:endParaRPr lang="ru-RU" sz="24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розвиток управлінської культури;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захист репутації;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формування етичних традицій трудового колективу; </a:t>
            </a:r>
            <a:endParaRPr lang="ru-RU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зміни в організації робочого простору («прозорий офіс</a:t>
            </a:r>
            <a:r>
              <a:rPr lang="uk-UA" dirty="0" smtClean="0">
                <a:latin typeface="Bookman Old Style" panose="02050604050505020204" pitchFamily="18" charset="0"/>
              </a:rPr>
              <a:t>»);</a:t>
            </a:r>
            <a:endParaRPr lang="ru-RU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бенчмаркінг</a:t>
            </a:r>
            <a:r>
              <a:rPr lang="uk-UA" dirty="0">
                <a:latin typeface="Bookman Old Style" panose="02050604050505020204" pitchFamily="18" charset="0"/>
              </a:rPr>
              <a:t> (обмін досвідом, стажування);</a:t>
            </a:r>
            <a:endParaRPr lang="ru-RU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формування антикорупційної соціально-психологічної атмосфери в </a:t>
            </a:r>
            <a:r>
              <a:rPr lang="uk-UA" dirty="0" smtClean="0">
                <a:latin typeface="Bookman Old Style" panose="02050604050505020204" pitchFamily="18" charset="0"/>
              </a:rPr>
              <a:t>колективі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08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68913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416</TotalTime>
  <Words>372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Етичні засади запобігання та протидії корупції</vt:lpstr>
      <vt:lpstr>План:</vt:lpstr>
      <vt:lpstr>Література:</vt:lpstr>
      <vt:lpstr>Корупційні ризики  (відповідно до роз’яснення Мінюсту «Корупційні ризики в діяльності держслужбовця» від 12.04.2011):</vt:lpstr>
      <vt:lpstr>Соціально-духовні фактори збільшення ризиків корупції: </vt:lpstr>
      <vt:lpstr>Етична інфраструктура запобігання корупції</vt:lpstr>
      <vt:lpstr>Професійна соціалізація:  (від держави до окремої організації): </vt:lpstr>
      <vt:lpstr>Впровадження антикорупційних стандартів: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49</cp:revision>
  <dcterms:created xsi:type="dcterms:W3CDTF">2017-10-25T11:02:45Z</dcterms:created>
  <dcterms:modified xsi:type="dcterms:W3CDTF">2023-11-07T08:24:21Z</dcterms:modified>
</cp:coreProperties>
</file>